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sldIdLst>
    <p:sldId id="354" r:id="rId2"/>
    <p:sldId id="256" r:id="rId3"/>
    <p:sldId id="257" r:id="rId4"/>
    <p:sldId id="304" r:id="rId5"/>
    <p:sldId id="271" r:id="rId6"/>
    <p:sldId id="362" r:id="rId7"/>
    <p:sldId id="329" r:id="rId8"/>
    <p:sldId id="331" r:id="rId9"/>
    <p:sldId id="345" r:id="rId10"/>
    <p:sldId id="339" r:id="rId11"/>
    <p:sldId id="292" r:id="rId12"/>
    <p:sldId id="302" r:id="rId13"/>
    <p:sldId id="305" r:id="rId14"/>
    <p:sldId id="326" r:id="rId15"/>
    <p:sldId id="358" r:id="rId16"/>
    <p:sldId id="359" r:id="rId17"/>
    <p:sldId id="360" r:id="rId18"/>
    <p:sldId id="351" r:id="rId19"/>
    <p:sldId id="352" r:id="rId20"/>
    <p:sldId id="353" r:id="rId21"/>
    <p:sldId id="363" r:id="rId22"/>
    <p:sldId id="364"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00" autoAdjust="0"/>
    <p:restoredTop sz="83971" autoAdjust="0"/>
  </p:normalViewPr>
  <p:slideViewPr>
    <p:cSldViewPr snapToGrid="0">
      <p:cViewPr varScale="1">
        <p:scale>
          <a:sx n="76" d="100"/>
          <a:sy n="76" d="100"/>
        </p:scale>
        <p:origin x="894"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F8FCB7C-FAA7-4F18-9DA1-582AC6A28CA9}"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n-US"/>
        </a:p>
      </dgm:t>
    </dgm:pt>
    <dgm:pt modelId="{E3CB8BFC-DCA0-4194-916B-FC696533157E}">
      <dgm:prSet phldrT="[Text]" custT="1"/>
      <dgm:spPr/>
      <dgm:t>
        <a:bodyPr/>
        <a:lstStyle/>
        <a:p>
          <a:r>
            <a:rPr lang="en-US" sz="1800" b="1" dirty="0"/>
            <a:t>Gamification</a:t>
          </a:r>
        </a:p>
      </dgm:t>
    </dgm:pt>
    <dgm:pt modelId="{1833989B-F5A7-44D1-825B-6D2F9D30752A}" type="parTrans" cxnId="{1E457EF9-43F0-4B53-BAC9-9E967AA48E93}">
      <dgm:prSet/>
      <dgm:spPr/>
      <dgm:t>
        <a:bodyPr/>
        <a:lstStyle/>
        <a:p>
          <a:endParaRPr lang="en-US"/>
        </a:p>
      </dgm:t>
    </dgm:pt>
    <dgm:pt modelId="{2CE9C7DC-4FDC-41A6-8D30-F5AC14D31AA6}" type="sibTrans" cxnId="{1E457EF9-43F0-4B53-BAC9-9E967AA48E93}">
      <dgm:prSet/>
      <dgm:spPr/>
      <dgm:t>
        <a:bodyPr/>
        <a:lstStyle/>
        <a:p>
          <a:endParaRPr lang="en-US"/>
        </a:p>
      </dgm:t>
    </dgm:pt>
    <dgm:pt modelId="{73B8F9E7-9ED3-4DBB-8D92-5DC781736813}">
      <dgm:prSet phldrT="[Text]" custT="1"/>
      <dgm:spPr>
        <a:solidFill>
          <a:schemeClr val="accent2"/>
        </a:solidFill>
      </dgm:spPr>
      <dgm:t>
        <a:bodyPr/>
        <a:lstStyle/>
        <a:p>
          <a:r>
            <a:rPr lang="en-US" sz="1200" b="1" dirty="0"/>
            <a:t>Target Users for Competition</a:t>
          </a:r>
        </a:p>
      </dgm:t>
    </dgm:pt>
    <dgm:pt modelId="{F9A72E33-005F-491C-B471-85F9C29950AB}" type="parTrans" cxnId="{DAA81DB1-678D-44E3-9B8D-814BE779E65F}">
      <dgm:prSet/>
      <dgm:spPr/>
      <dgm:t>
        <a:bodyPr/>
        <a:lstStyle/>
        <a:p>
          <a:endParaRPr lang="en-US"/>
        </a:p>
      </dgm:t>
    </dgm:pt>
    <dgm:pt modelId="{68471610-87EF-49B1-B15C-88B5FCD6CD06}" type="sibTrans" cxnId="{DAA81DB1-678D-44E3-9B8D-814BE779E65F}">
      <dgm:prSet/>
      <dgm:spPr/>
      <dgm:t>
        <a:bodyPr/>
        <a:lstStyle/>
        <a:p>
          <a:endParaRPr lang="en-US"/>
        </a:p>
      </dgm:t>
    </dgm:pt>
    <dgm:pt modelId="{A35A24FC-1366-448B-AC40-2710D501BC6A}">
      <dgm:prSet phldrT="[Text]"/>
      <dgm:spPr>
        <a:solidFill>
          <a:schemeClr val="accent3"/>
        </a:solidFill>
      </dgm:spPr>
      <dgm:t>
        <a:bodyPr/>
        <a:lstStyle/>
        <a:p>
          <a:r>
            <a:rPr lang="en-US" b="1" dirty="0"/>
            <a:t>Challenge Objective for Activity</a:t>
          </a:r>
        </a:p>
      </dgm:t>
    </dgm:pt>
    <dgm:pt modelId="{9BE17FFD-7EF7-4A71-8D77-6D4614EF8179}" type="parTrans" cxnId="{9CAF2EE9-59F9-4E0A-B54F-8FD8C1A770F1}">
      <dgm:prSet/>
      <dgm:spPr/>
      <dgm:t>
        <a:bodyPr/>
        <a:lstStyle/>
        <a:p>
          <a:endParaRPr lang="en-US"/>
        </a:p>
      </dgm:t>
    </dgm:pt>
    <dgm:pt modelId="{3DBAB846-AA31-4565-9031-AAB2D8C16A35}" type="sibTrans" cxnId="{9CAF2EE9-59F9-4E0A-B54F-8FD8C1A770F1}">
      <dgm:prSet/>
      <dgm:spPr/>
      <dgm:t>
        <a:bodyPr/>
        <a:lstStyle/>
        <a:p>
          <a:endParaRPr lang="en-US"/>
        </a:p>
      </dgm:t>
    </dgm:pt>
    <dgm:pt modelId="{97909A3C-B4D1-4E12-9268-E7A5C8317140}">
      <dgm:prSet phldrT="[Text]"/>
      <dgm:spPr>
        <a:solidFill>
          <a:schemeClr val="accent4"/>
        </a:solidFill>
      </dgm:spPr>
      <dgm:t>
        <a:bodyPr/>
        <a:lstStyle/>
        <a:p>
          <a:r>
            <a:rPr lang="en-US" b="1" dirty="0"/>
            <a:t>Game Rules &amp; Structure Elements</a:t>
          </a:r>
        </a:p>
      </dgm:t>
    </dgm:pt>
    <dgm:pt modelId="{CF1A1F56-C388-4715-B173-EDEC0598D720}" type="parTrans" cxnId="{DC545CA3-925D-4E0A-9D65-E18BB29400E5}">
      <dgm:prSet/>
      <dgm:spPr/>
      <dgm:t>
        <a:bodyPr/>
        <a:lstStyle/>
        <a:p>
          <a:endParaRPr lang="en-US"/>
        </a:p>
      </dgm:t>
    </dgm:pt>
    <dgm:pt modelId="{EB582E9A-3D9D-47DE-B8C5-EA6EF635F97B}" type="sibTrans" cxnId="{DC545CA3-925D-4E0A-9D65-E18BB29400E5}">
      <dgm:prSet/>
      <dgm:spPr/>
      <dgm:t>
        <a:bodyPr/>
        <a:lstStyle/>
        <a:p>
          <a:endParaRPr lang="en-US"/>
        </a:p>
      </dgm:t>
    </dgm:pt>
    <dgm:pt modelId="{53F6D710-8C38-428C-AC47-B7A139044570}">
      <dgm:prSet phldrT="[Text]"/>
      <dgm:spPr>
        <a:solidFill>
          <a:schemeClr val="accent6"/>
        </a:solidFill>
      </dgm:spPr>
      <dgm:t>
        <a:bodyPr/>
        <a:lstStyle/>
        <a:p>
          <a:r>
            <a:rPr lang="en-US" b="1" dirty="0"/>
            <a:t>Quantified Outcomes for Knowledge Gains</a:t>
          </a:r>
        </a:p>
      </dgm:t>
    </dgm:pt>
    <dgm:pt modelId="{971D0C7B-1510-47B5-8A28-3DF42EDFF7A1}" type="parTrans" cxnId="{80BAABB0-8DD0-456F-8BEF-18F11CD7AC71}">
      <dgm:prSet/>
      <dgm:spPr/>
      <dgm:t>
        <a:bodyPr/>
        <a:lstStyle/>
        <a:p>
          <a:endParaRPr lang="en-US"/>
        </a:p>
      </dgm:t>
    </dgm:pt>
    <dgm:pt modelId="{BB0991C3-ADDC-415C-A50B-4D63BFB93EFD}" type="sibTrans" cxnId="{80BAABB0-8DD0-456F-8BEF-18F11CD7AC71}">
      <dgm:prSet/>
      <dgm:spPr/>
      <dgm:t>
        <a:bodyPr/>
        <a:lstStyle/>
        <a:p>
          <a:endParaRPr lang="en-US"/>
        </a:p>
      </dgm:t>
    </dgm:pt>
    <dgm:pt modelId="{CD58DD5D-1216-4BAB-9B12-3951F722B1F1}" type="pres">
      <dgm:prSet presAssocID="{8F8FCB7C-FAA7-4F18-9DA1-582AC6A28CA9}" presName="Name0" presStyleCnt="0">
        <dgm:presLayoutVars>
          <dgm:chMax val="1"/>
          <dgm:dir/>
          <dgm:animLvl val="ctr"/>
          <dgm:resizeHandles val="exact"/>
        </dgm:presLayoutVars>
      </dgm:prSet>
      <dgm:spPr/>
      <dgm:t>
        <a:bodyPr/>
        <a:lstStyle/>
        <a:p>
          <a:endParaRPr lang="en-US"/>
        </a:p>
      </dgm:t>
    </dgm:pt>
    <dgm:pt modelId="{A7284C9C-AA67-4574-A168-6662687E2CD6}" type="pres">
      <dgm:prSet presAssocID="{E3CB8BFC-DCA0-4194-916B-FC696533157E}" presName="centerShape" presStyleLbl="node0" presStyleIdx="0" presStyleCnt="1" custScaleX="116639" custScaleY="114545"/>
      <dgm:spPr/>
      <dgm:t>
        <a:bodyPr/>
        <a:lstStyle/>
        <a:p>
          <a:endParaRPr lang="en-US"/>
        </a:p>
      </dgm:t>
    </dgm:pt>
    <dgm:pt modelId="{21842B70-E6B0-435D-BCCD-4DA7A793471D}" type="pres">
      <dgm:prSet presAssocID="{73B8F9E7-9ED3-4DBB-8D92-5DC781736813}" presName="node" presStyleLbl="node1" presStyleIdx="0" presStyleCnt="4">
        <dgm:presLayoutVars>
          <dgm:bulletEnabled val="1"/>
        </dgm:presLayoutVars>
      </dgm:prSet>
      <dgm:spPr/>
      <dgm:t>
        <a:bodyPr/>
        <a:lstStyle/>
        <a:p>
          <a:endParaRPr lang="en-US"/>
        </a:p>
      </dgm:t>
    </dgm:pt>
    <dgm:pt modelId="{F80015EB-7528-4D3B-8A9A-2553F49BAAFC}" type="pres">
      <dgm:prSet presAssocID="{73B8F9E7-9ED3-4DBB-8D92-5DC781736813}" presName="dummy" presStyleCnt="0"/>
      <dgm:spPr/>
    </dgm:pt>
    <dgm:pt modelId="{98F7A886-76B0-4BF9-B83F-6D5B5BE4DF36}" type="pres">
      <dgm:prSet presAssocID="{68471610-87EF-49B1-B15C-88B5FCD6CD06}" presName="sibTrans" presStyleLbl="sibTrans2D1" presStyleIdx="0" presStyleCnt="4" custLinFactNeighborY="360"/>
      <dgm:spPr/>
      <dgm:t>
        <a:bodyPr/>
        <a:lstStyle/>
        <a:p>
          <a:endParaRPr lang="en-US"/>
        </a:p>
      </dgm:t>
    </dgm:pt>
    <dgm:pt modelId="{40032C4D-83F6-4DC4-8C4B-3775F003B7BE}" type="pres">
      <dgm:prSet presAssocID="{A35A24FC-1366-448B-AC40-2710D501BC6A}" presName="node" presStyleLbl="node1" presStyleIdx="1" presStyleCnt="4">
        <dgm:presLayoutVars>
          <dgm:bulletEnabled val="1"/>
        </dgm:presLayoutVars>
      </dgm:prSet>
      <dgm:spPr/>
      <dgm:t>
        <a:bodyPr/>
        <a:lstStyle/>
        <a:p>
          <a:endParaRPr lang="en-US"/>
        </a:p>
      </dgm:t>
    </dgm:pt>
    <dgm:pt modelId="{4377BCE4-6CE0-4FC1-B9CF-14F761DB55AA}" type="pres">
      <dgm:prSet presAssocID="{A35A24FC-1366-448B-AC40-2710D501BC6A}" presName="dummy" presStyleCnt="0"/>
      <dgm:spPr/>
    </dgm:pt>
    <dgm:pt modelId="{625FC350-3B68-4A5E-B96F-6F4BF11BE472}" type="pres">
      <dgm:prSet presAssocID="{3DBAB846-AA31-4565-9031-AAB2D8C16A35}" presName="sibTrans" presStyleLbl="sibTrans2D1" presStyleIdx="1" presStyleCnt="4"/>
      <dgm:spPr/>
      <dgm:t>
        <a:bodyPr/>
        <a:lstStyle/>
        <a:p>
          <a:endParaRPr lang="en-US"/>
        </a:p>
      </dgm:t>
    </dgm:pt>
    <dgm:pt modelId="{190E6F50-3750-4C9D-AF59-F4AB81D693FC}" type="pres">
      <dgm:prSet presAssocID="{97909A3C-B4D1-4E12-9268-E7A5C8317140}" presName="node" presStyleLbl="node1" presStyleIdx="2" presStyleCnt="4">
        <dgm:presLayoutVars>
          <dgm:bulletEnabled val="1"/>
        </dgm:presLayoutVars>
      </dgm:prSet>
      <dgm:spPr/>
      <dgm:t>
        <a:bodyPr/>
        <a:lstStyle/>
        <a:p>
          <a:endParaRPr lang="en-US"/>
        </a:p>
      </dgm:t>
    </dgm:pt>
    <dgm:pt modelId="{898D3300-0160-438C-BF29-7E665505EEBB}" type="pres">
      <dgm:prSet presAssocID="{97909A3C-B4D1-4E12-9268-E7A5C8317140}" presName="dummy" presStyleCnt="0"/>
      <dgm:spPr/>
    </dgm:pt>
    <dgm:pt modelId="{3524F369-127B-48DE-AFDF-A77AE7281F9C}" type="pres">
      <dgm:prSet presAssocID="{EB582E9A-3D9D-47DE-B8C5-EA6EF635F97B}" presName="sibTrans" presStyleLbl="sibTrans2D1" presStyleIdx="2" presStyleCnt="4"/>
      <dgm:spPr/>
      <dgm:t>
        <a:bodyPr/>
        <a:lstStyle/>
        <a:p>
          <a:endParaRPr lang="en-US"/>
        </a:p>
      </dgm:t>
    </dgm:pt>
    <dgm:pt modelId="{268919EA-D172-4098-A99A-83A8D0BE67A5}" type="pres">
      <dgm:prSet presAssocID="{53F6D710-8C38-428C-AC47-B7A139044570}" presName="node" presStyleLbl="node1" presStyleIdx="3" presStyleCnt="4">
        <dgm:presLayoutVars>
          <dgm:bulletEnabled val="1"/>
        </dgm:presLayoutVars>
      </dgm:prSet>
      <dgm:spPr/>
      <dgm:t>
        <a:bodyPr/>
        <a:lstStyle/>
        <a:p>
          <a:endParaRPr lang="en-US"/>
        </a:p>
      </dgm:t>
    </dgm:pt>
    <dgm:pt modelId="{F64BC249-90BD-4E55-97AF-C43819D83EC7}" type="pres">
      <dgm:prSet presAssocID="{53F6D710-8C38-428C-AC47-B7A139044570}" presName="dummy" presStyleCnt="0"/>
      <dgm:spPr/>
    </dgm:pt>
    <dgm:pt modelId="{8CAE4946-EFCD-4B5F-9244-DA145A74AC4D}" type="pres">
      <dgm:prSet presAssocID="{BB0991C3-ADDC-415C-A50B-4D63BFB93EFD}" presName="sibTrans" presStyleLbl="sibTrans2D1" presStyleIdx="3" presStyleCnt="4"/>
      <dgm:spPr/>
      <dgm:t>
        <a:bodyPr/>
        <a:lstStyle/>
        <a:p>
          <a:endParaRPr lang="en-US"/>
        </a:p>
      </dgm:t>
    </dgm:pt>
  </dgm:ptLst>
  <dgm:cxnLst>
    <dgm:cxn modelId="{A5E28BE1-4FB4-4334-A42E-E9B2735C8A40}" type="presOf" srcId="{8F8FCB7C-FAA7-4F18-9DA1-582AC6A28CA9}" destId="{CD58DD5D-1216-4BAB-9B12-3951F722B1F1}" srcOrd="0" destOrd="0" presId="urn:microsoft.com/office/officeart/2005/8/layout/radial6"/>
    <dgm:cxn modelId="{16066369-76E4-4B49-B598-0FC3C8602FC2}" type="presOf" srcId="{73B8F9E7-9ED3-4DBB-8D92-5DC781736813}" destId="{21842B70-E6B0-435D-BCCD-4DA7A793471D}" srcOrd="0" destOrd="0" presId="urn:microsoft.com/office/officeart/2005/8/layout/radial6"/>
    <dgm:cxn modelId="{ACF5EBEB-21A2-4DE5-BED5-80F8F8D7BAEB}" type="presOf" srcId="{68471610-87EF-49B1-B15C-88B5FCD6CD06}" destId="{98F7A886-76B0-4BF9-B83F-6D5B5BE4DF36}" srcOrd="0" destOrd="0" presId="urn:microsoft.com/office/officeart/2005/8/layout/radial6"/>
    <dgm:cxn modelId="{267BDBB3-93E8-4D90-A21D-4EC053B420BD}" type="presOf" srcId="{97909A3C-B4D1-4E12-9268-E7A5C8317140}" destId="{190E6F50-3750-4C9D-AF59-F4AB81D693FC}" srcOrd="0" destOrd="0" presId="urn:microsoft.com/office/officeart/2005/8/layout/radial6"/>
    <dgm:cxn modelId="{36C0C6CD-790D-456B-96F8-6E699C29DE2E}" type="presOf" srcId="{3DBAB846-AA31-4565-9031-AAB2D8C16A35}" destId="{625FC350-3B68-4A5E-B96F-6F4BF11BE472}" srcOrd="0" destOrd="0" presId="urn:microsoft.com/office/officeart/2005/8/layout/radial6"/>
    <dgm:cxn modelId="{DC545CA3-925D-4E0A-9D65-E18BB29400E5}" srcId="{E3CB8BFC-DCA0-4194-916B-FC696533157E}" destId="{97909A3C-B4D1-4E12-9268-E7A5C8317140}" srcOrd="2" destOrd="0" parTransId="{CF1A1F56-C388-4715-B173-EDEC0598D720}" sibTransId="{EB582E9A-3D9D-47DE-B8C5-EA6EF635F97B}"/>
    <dgm:cxn modelId="{9CAF2EE9-59F9-4E0A-B54F-8FD8C1A770F1}" srcId="{E3CB8BFC-DCA0-4194-916B-FC696533157E}" destId="{A35A24FC-1366-448B-AC40-2710D501BC6A}" srcOrd="1" destOrd="0" parTransId="{9BE17FFD-7EF7-4A71-8D77-6D4614EF8179}" sibTransId="{3DBAB846-AA31-4565-9031-AAB2D8C16A35}"/>
    <dgm:cxn modelId="{80BAABB0-8DD0-456F-8BEF-18F11CD7AC71}" srcId="{E3CB8BFC-DCA0-4194-916B-FC696533157E}" destId="{53F6D710-8C38-428C-AC47-B7A139044570}" srcOrd="3" destOrd="0" parTransId="{971D0C7B-1510-47B5-8A28-3DF42EDFF7A1}" sibTransId="{BB0991C3-ADDC-415C-A50B-4D63BFB93EFD}"/>
    <dgm:cxn modelId="{CD44991C-4388-425B-91BF-F233B912706C}" type="presOf" srcId="{BB0991C3-ADDC-415C-A50B-4D63BFB93EFD}" destId="{8CAE4946-EFCD-4B5F-9244-DA145A74AC4D}" srcOrd="0" destOrd="0" presId="urn:microsoft.com/office/officeart/2005/8/layout/radial6"/>
    <dgm:cxn modelId="{1E457EF9-43F0-4B53-BAC9-9E967AA48E93}" srcId="{8F8FCB7C-FAA7-4F18-9DA1-582AC6A28CA9}" destId="{E3CB8BFC-DCA0-4194-916B-FC696533157E}" srcOrd="0" destOrd="0" parTransId="{1833989B-F5A7-44D1-825B-6D2F9D30752A}" sibTransId="{2CE9C7DC-4FDC-41A6-8D30-F5AC14D31AA6}"/>
    <dgm:cxn modelId="{DAA81DB1-678D-44E3-9B8D-814BE779E65F}" srcId="{E3CB8BFC-DCA0-4194-916B-FC696533157E}" destId="{73B8F9E7-9ED3-4DBB-8D92-5DC781736813}" srcOrd="0" destOrd="0" parTransId="{F9A72E33-005F-491C-B471-85F9C29950AB}" sibTransId="{68471610-87EF-49B1-B15C-88B5FCD6CD06}"/>
    <dgm:cxn modelId="{4BACF2D9-251F-41F9-A850-A8D69896933B}" type="presOf" srcId="{A35A24FC-1366-448B-AC40-2710D501BC6A}" destId="{40032C4D-83F6-4DC4-8C4B-3775F003B7BE}" srcOrd="0" destOrd="0" presId="urn:microsoft.com/office/officeart/2005/8/layout/radial6"/>
    <dgm:cxn modelId="{F7743FFF-6625-4960-958B-8E7223B98CE7}" type="presOf" srcId="{E3CB8BFC-DCA0-4194-916B-FC696533157E}" destId="{A7284C9C-AA67-4574-A168-6662687E2CD6}" srcOrd="0" destOrd="0" presId="urn:microsoft.com/office/officeart/2005/8/layout/radial6"/>
    <dgm:cxn modelId="{83550DFF-7F65-41B8-8E17-2D5203672EB2}" type="presOf" srcId="{53F6D710-8C38-428C-AC47-B7A139044570}" destId="{268919EA-D172-4098-A99A-83A8D0BE67A5}" srcOrd="0" destOrd="0" presId="urn:microsoft.com/office/officeart/2005/8/layout/radial6"/>
    <dgm:cxn modelId="{A563B375-1823-470B-BAE2-F463475488BA}" type="presOf" srcId="{EB582E9A-3D9D-47DE-B8C5-EA6EF635F97B}" destId="{3524F369-127B-48DE-AFDF-A77AE7281F9C}" srcOrd="0" destOrd="0" presId="urn:microsoft.com/office/officeart/2005/8/layout/radial6"/>
    <dgm:cxn modelId="{8C375CCA-CDE5-4AF0-B087-FC1043E36015}" type="presParOf" srcId="{CD58DD5D-1216-4BAB-9B12-3951F722B1F1}" destId="{A7284C9C-AA67-4574-A168-6662687E2CD6}" srcOrd="0" destOrd="0" presId="urn:microsoft.com/office/officeart/2005/8/layout/radial6"/>
    <dgm:cxn modelId="{9B4DF70D-2CA5-43CA-A31E-2DCFF30B9A73}" type="presParOf" srcId="{CD58DD5D-1216-4BAB-9B12-3951F722B1F1}" destId="{21842B70-E6B0-435D-BCCD-4DA7A793471D}" srcOrd="1" destOrd="0" presId="urn:microsoft.com/office/officeart/2005/8/layout/radial6"/>
    <dgm:cxn modelId="{E3D0E711-E1FB-4A4E-8249-4D804D4191FF}" type="presParOf" srcId="{CD58DD5D-1216-4BAB-9B12-3951F722B1F1}" destId="{F80015EB-7528-4D3B-8A9A-2553F49BAAFC}" srcOrd="2" destOrd="0" presId="urn:microsoft.com/office/officeart/2005/8/layout/radial6"/>
    <dgm:cxn modelId="{7273E14E-1522-40A6-8C01-ABFFE0B630F5}" type="presParOf" srcId="{CD58DD5D-1216-4BAB-9B12-3951F722B1F1}" destId="{98F7A886-76B0-4BF9-B83F-6D5B5BE4DF36}" srcOrd="3" destOrd="0" presId="urn:microsoft.com/office/officeart/2005/8/layout/radial6"/>
    <dgm:cxn modelId="{68C78758-D598-4BAA-A3FE-595E7AA1021E}" type="presParOf" srcId="{CD58DD5D-1216-4BAB-9B12-3951F722B1F1}" destId="{40032C4D-83F6-4DC4-8C4B-3775F003B7BE}" srcOrd="4" destOrd="0" presId="urn:microsoft.com/office/officeart/2005/8/layout/radial6"/>
    <dgm:cxn modelId="{522E9B42-3D6A-43FD-8078-BABE0D330DEF}" type="presParOf" srcId="{CD58DD5D-1216-4BAB-9B12-3951F722B1F1}" destId="{4377BCE4-6CE0-4FC1-B9CF-14F761DB55AA}" srcOrd="5" destOrd="0" presId="urn:microsoft.com/office/officeart/2005/8/layout/radial6"/>
    <dgm:cxn modelId="{6A037A4A-72B3-4072-B921-23DE57DA1CC5}" type="presParOf" srcId="{CD58DD5D-1216-4BAB-9B12-3951F722B1F1}" destId="{625FC350-3B68-4A5E-B96F-6F4BF11BE472}" srcOrd="6" destOrd="0" presId="urn:microsoft.com/office/officeart/2005/8/layout/radial6"/>
    <dgm:cxn modelId="{02B49BFD-1943-47DD-9BAC-C02C582DF66D}" type="presParOf" srcId="{CD58DD5D-1216-4BAB-9B12-3951F722B1F1}" destId="{190E6F50-3750-4C9D-AF59-F4AB81D693FC}" srcOrd="7" destOrd="0" presId="urn:microsoft.com/office/officeart/2005/8/layout/radial6"/>
    <dgm:cxn modelId="{1D35A870-E0E4-4C87-A19D-0DB41B301264}" type="presParOf" srcId="{CD58DD5D-1216-4BAB-9B12-3951F722B1F1}" destId="{898D3300-0160-438C-BF29-7E665505EEBB}" srcOrd="8" destOrd="0" presId="urn:microsoft.com/office/officeart/2005/8/layout/radial6"/>
    <dgm:cxn modelId="{2EB680BF-C3F9-4515-A703-021D7766448B}" type="presParOf" srcId="{CD58DD5D-1216-4BAB-9B12-3951F722B1F1}" destId="{3524F369-127B-48DE-AFDF-A77AE7281F9C}" srcOrd="9" destOrd="0" presId="urn:microsoft.com/office/officeart/2005/8/layout/radial6"/>
    <dgm:cxn modelId="{98F162DC-9D04-48A0-845C-3365D3BEB71F}" type="presParOf" srcId="{CD58DD5D-1216-4BAB-9B12-3951F722B1F1}" destId="{268919EA-D172-4098-A99A-83A8D0BE67A5}" srcOrd="10" destOrd="0" presId="urn:microsoft.com/office/officeart/2005/8/layout/radial6"/>
    <dgm:cxn modelId="{EDD7F7AA-E77E-43D5-BF7F-3F7CABAC443A}" type="presParOf" srcId="{CD58DD5D-1216-4BAB-9B12-3951F722B1F1}" destId="{F64BC249-90BD-4E55-97AF-C43819D83EC7}" srcOrd="11" destOrd="0" presId="urn:microsoft.com/office/officeart/2005/8/layout/radial6"/>
    <dgm:cxn modelId="{E119EC18-CA11-4682-AAC1-5DE9381124C5}" type="presParOf" srcId="{CD58DD5D-1216-4BAB-9B12-3951F722B1F1}" destId="{8CAE4946-EFCD-4B5F-9244-DA145A74AC4D}" srcOrd="12"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AE4946-EFCD-4B5F-9244-DA145A74AC4D}">
      <dsp:nvSpPr>
        <dsp:cNvPr id="0" name=""/>
        <dsp:cNvSpPr/>
      </dsp:nvSpPr>
      <dsp:spPr>
        <a:xfrm>
          <a:off x="1662648" y="601724"/>
          <a:ext cx="4013561" cy="4013561"/>
        </a:xfrm>
        <a:prstGeom prst="blockArc">
          <a:avLst>
            <a:gd name="adj1" fmla="val 10800000"/>
            <a:gd name="adj2" fmla="val 16200000"/>
            <a:gd name="adj3" fmla="val 4644"/>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524F369-127B-48DE-AFDF-A77AE7281F9C}">
      <dsp:nvSpPr>
        <dsp:cNvPr id="0" name=""/>
        <dsp:cNvSpPr/>
      </dsp:nvSpPr>
      <dsp:spPr>
        <a:xfrm>
          <a:off x="1662648" y="601724"/>
          <a:ext cx="4013561" cy="4013561"/>
        </a:xfrm>
        <a:prstGeom prst="blockArc">
          <a:avLst>
            <a:gd name="adj1" fmla="val 5400000"/>
            <a:gd name="adj2" fmla="val 10800000"/>
            <a:gd name="adj3" fmla="val 4644"/>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25FC350-3B68-4A5E-B96F-6F4BF11BE472}">
      <dsp:nvSpPr>
        <dsp:cNvPr id="0" name=""/>
        <dsp:cNvSpPr/>
      </dsp:nvSpPr>
      <dsp:spPr>
        <a:xfrm>
          <a:off x="1662648" y="601724"/>
          <a:ext cx="4013561" cy="4013561"/>
        </a:xfrm>
        <a:prstGeom prst="blockArc">
          <a:avLst>
            <a:gd name="adj1" fmla="val 0"/>
            <a:gd name="adj2" fmla="val 5400000"/>
            <a:gd name="adj3" fmla="val 4644"/>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8F7A886-76B0-4BF9-B83F-6D5B5BE4DF36}">
      <dsp:nvSpPr>
        <dsp:cNvPr id="0" name=""/>
        <dsp:cNvSpPr/>
      </dsp:nvSpPr>
      <dsp:spPr>
        <a:xfrm>
          <a:off x="1662648" y="616172"/>
          <a:ext cx="4013561" cy="4013561"/>
        </a:xfrm>
        <a:prstGeom prst="blockArc">
          <a:avLst>
            <a:gd name="adj1" fmla="val 16200000"/>
            <a:gd name="adj2" fmla="val 0"/>
            <a:gd name="adj3" fmla="val 4644"/>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7284C9C-AA67-4574-A168-6662687E2CD6}">
      <dsp:nvSpPr>
        <dsp:cNvPr id="0" name=""/>
        <dsp:cNvSpPr/>
      </dsp:nvSpPr>
      <dsp:spPr>
        <a:xfrm>
          <a:off x="2591073" y="1549508"/>
          <a:ext cx="2156711" cy="211799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a:t>Gamification</a:t>
          </a:r>
        </a:p>
      </dsp:txBody>
      <dsp:txXfrm>
        <a:off x="2906916" y="1859681"/>
        <a:ext cx="1525025" cy="1497646"/>
      </dsp:txXfrm>
    </dsp:sp>
    <dsp:sp modelId="{21842B70-E6B0-435D-BCCD-4DA7A793471D}">
      <dsp:nvSpPr>
        <dsp:cNvPr id="0" name=""/>
        <dsp:cNvSpPr/>
      </dsp:nvSpPr>
      <dsp:spPr>
        <a:xfrm>
          <a:off x="3022262" y="1153"/>
          <a:ext cx="1294333" cy="1294333"/>
        </a:xfrm>
        <a:prstGeom prst="ellipse">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kern="1200" dirty="0"/>
            <a:t>Target Users for Competition</a:t>
          </a:r>
        </a:p>
      </dsp:txBody>
      <dsp:txXfrm>
        <a:off x="3211813" y="190704"/>
        <a:ext cx="915231" cy="915231"/>
      </dsp:txXfrm>
    </dsp:sp>
    <dsp:sp modelId="{40032C4D-83F6-4DC4-8C4B-3775F003B7BE}">
      <dsp:nvSpPr>
        <dsp:cNvPr id="0" name=""/>
        <dsp:cNvSpPr/>
      </dsp:nvSpPr>
      <dsp:spPr>
        <a:xfrm>
          <a:off x="4982447" y="1961338"/>
          <a:ext cx="1294333" cy="1294333"/>
        </a:xfrm>
        <a:prstGeom prst="ellipse">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kern="1200" dirty="0"/>
            <a:t>Challenge Objective for Activity</a:t>
          </a:r>
        </a:p>
      </dsp:txBody>
      <dsp:txXfrm>
        <a:off x="5171998" y="2150889"/>
        <a:ext cx="915231" cy="915231"/>
      </dsp:txXfrm>
    </dsp:sp>
    <dsp:sp modelId="{190E6F50-3750-4C9D-AF59-F4AB81D693FC}">
      <dsp:nvSpPr>
        <dsp:cNvPr id="0" name=""/>
        <dsp:cNvSpPr/>
      </dsp:nvSpPr>
      <dsp:spPr>
        <a:xfrm>
          <a:off x="3022262" y="3921523"/>
          <a:ext cx="1294333" cy="1294333"/>
        </a:xfrm>
        <a:prstGeom prst="ellipse">
          <a:avLst/>
        </a:prstGeom>
        <a:solidFill>
          <a:schemeClr val="accent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kern="1200" dirty="0"/>
            <a:t>Game Rules &amp; Structure Elements</a:t>
          </a:r>
        </a:p>
      </dsp:txBody>
      <dsp:txXfrm>
        <a:off x="3211813" y="4111074"/>
        <a:ext cx="915231" cy="915231"/>
      </dsp:txXfrm>
    </dsp:sp>
    <dsp:sp modelId="{268919EA-D172-4098-A99A-83A8D0BE67A5}">
      <dsp:nvSpPr>
        <dsp:cNvPr id="0" name=""/>
        <dsp:cNvSpPr/>
      </dsp:nvSpPr>
      <dsp:spPr>
        <a:xfrm>
          <a:off x="1062077" y="1961338"/>
          <a:ext cx="1294333" cy="1294333"/>
        </a:xfrm>
        <a:prstGeom prst="ellipse">
          <a:avLst/>
        </a:prstGeom>
        <a:solidFill>
          <a:schemeClr val="accent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kern="1200" dirty="0"/>
            <a:t>Quantified Outcomes for Knowledge Gains</a:t>
          </a:r>
        </a:p>
      </dsp:txBody>
      <dsp:txXfrm>
        <a:off x="1251628" y="2150889"/>
        <a:ext cx="915231" cy="915231"/>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23BF164-239C-4F68-BDB4-15CCA84C0429}" type="datetimeFigureOut">
              <a:rPr lang="en-US" smtClean="0"/>
              <a:t>5/29/2019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5AF5BF-A99A-4944-90B0-DC82BB2AB10C}" type="slidenum">
              <a:rPr lang="en-US" smtClean="0"/>
              <a:t>‹#›</a:t>
            </a:fld>
            <a:endParaRPr lang="en-US"/>
          </a:p>
        </p:txBody>
      </p:sp>
    </p:spTree>
    <p:extLst>
      <p:ext uri="{BB962C8B-B14F-4D97-AF65-F5344CB8AC3E}">
        <p14:creationId xmlns:p14="http://schemas.microsoft.com/office/powerpoint/2010/main" val="35306025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mailto:pamela.schmidt@washburn.edu"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mailto:aasrhw@mail.umkc.edu"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8" Type="http://schemas.openxmlformats.org/officeDocument/2006/relationships/hyperlink" Target="https://www.ecampusnews.com/featured/featured-on-ecampus-news/2-gen-z-expect/" TargetMode="External"/><Relationship Id="rId3" Type="http://schemas.openxmlformats.org/officeDocument/2006/relationships/hyperlink" Target="http://next.bncollege.com/wp-content/uploads/2015/10/Gen-Z-Research-Report-Final.pdf" TargetMode="External"/><Relationship Id="rId7" Type="http://schemas.openxmlformats.org/officeDocument/2006/relationships/hyperlink" Target="https://studysoup.com/questions" TargetMode="External"/><Relationship Id="rId2" Type="http://schemas.openxmlformats.org/officeDocument/2006/relationships/slide" Target="../slides/slide9.xml"/><Relationship Id="rId1" Type="http://schemas.openxmlformats.org/officeDocument/2006/relationships/notesMaster" Target="../notesMasters/notesMaster1.xml"/><Relationship Id="rId6" Type="http://schemas.openxmlformats.org/officeDocument/2006/relationships/hyperlink" Target="https://studysoup.com/questions/new" TargetMode="External"/><Relationship Id="rId5" Type="http://schemas.openxmlformats.org/officeDocument/2006/relationships/hyperlink" Target="https://studysoup.com/textbook_survival_guides" TargetMode="External"/><Relationship Id="rId10" Type="http://schemas.openxmlformats.org/officeDocument/2006/relationships/hyperlink" Target="https://studysoup.com/dept/19110/texas-tech-university-chemistry" TargetMode="External"/><Relationship Id="rId4" Type="http://schemas.openxmlformats.org/officeDocument/2006/relationships/hyperlink" Target="https://www.bncollege.com/Gen-Z-Research-Report-Final.pdf" TargetMode="External"/><Relationship Id="rId9" Type="http://schemas.openxmlformats.org/officeDocument/2006/relationships/hyperlink" Target="http://news.northeastern.edu/2014/11/generation-z-and-the-future-of-higher-education/"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PJS new login 10/5-2018</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Login:  </a:t>
            </a:r>
            <a:r>
              <a:rPr lang="en-US" sz="1200" b="1" u="sng" kern="1200" dirty="0" smtClean="0">
                <a:solidFill>
                  <a:schemeClr val="tx1"/>
                </a:solidFill>
                <a:effectLst/>
                <a:latin typeface="+mn-lt"/>
                <a:ea typeface="+mn-ea"/>
                <a:cs typeface="+mn-cs"/>
                <a:hlinkClick r:id="rId3"/>
              </a:rPr>
              <a:t>pamela.schmidt@washburn.edu</a:t>
            </a:r>
            <a:r>
              <a:rPr lang="en-US" sz="1200" b="1" kern="1200" dirty="0" smtClean="0">
                <a:solidFill>
                  <a:schemeClr val="tx1"/>
                </a:solidFill>
                <a:effectLst/>
                <a:latin typeface="+mn-lt"/>
                <a:ea typeface="+mn-ea"/>
                <a:cs typeface="+mn-cs"/>
              </a:rPr>
              <a:t> ;   </a:t>
            </a:r>
            <a:r>
              <a:rPr lang="en-US" sz="1200" b="1" kern="1200" dirty="0" err="1" smtClean="0">
                <a:solidFill>
                  <a:schemeClr val="tx1"/>
                </a:solidFill>
                <a:effectLst/>
                <a:latin typeface="+mn-lt"/>
                <a:ea typeface="+mn-ea"/>
                <a:cs typeface="+mn-cs"/>
              </a:rPr>
              <a:t>Psw</a:t>
            </a:r>
            <a:r>
              <a:rPr lang="en-US" sz="1200" b="1" kern="1200" dirty="0" smtClean="0">
                <a:solidFill>
                  <a:schemeClr val="tx1"/>
                </a:solidFill>
                <a:effectLst/>
                <a:latin typeface="+mn-lt"/>
                <a:ea typeface="+mn-ea"/>
                <a:cs typeface="+mn-cs"/>
              </a:rPr>
              <a:t>:  Ps 6digpen</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AUTHOR LOGIN:   Cyber </a:t>
            </a:r>
            <a:r>
              <a:rPr lang="en-US" sz="1200" b="1" kern="1200" dirty="0" err="1" smtClean="0">
                <a:solidFill>
                  <a:schemeClr val="tx1"/>
                </a:solidFill>
                <a:effectLst/>
                <a:latin typeface="+mn-lt"/>
                <a:ea typeface="+mn-ea"/>
                <a:cs typeface="+mn-cs"/>
              </a:rPr>
              <a:t>Secuirty</a:t>
            </a:r>
            <a:r>
              <a:rPr lang="en-US" sz="1200" b="1" kern="1200" dirty="0" smtClean="0">
                <a:solidFill>
                  <a:schemeClr val="tx1"/>
                </a:solidFill>
                <a:effectLst/>
                <a:latin typeface="+mn-lt"/>
                <a:ea typeface="+mn-ea"/>
                <a:cs typeface="+mn-cs"/>
              </a:rPr>
              <a:t> Game: ISACA presentation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b="1" kern="1200" dirty="0" smtClean="0">
                <a:solidFill>
                  <a:schemeClr val="tx1"/>
                </a:solidFill>
                <a:effectLst/>
                <a:latin typeface="+mn-lt"/>
                <a:ea typeface="+mn-ea"/>
                <a:cs typeface="+mn-cs"/>
              </a:rPr>
              <a:t>Subject:</a:t>
            </a:r>
            <a:r>
              <a:rPr lang="en-US" sz="1200" kern="1200" dirty="0" smtClean="0">
                <a:solidFill>
                  <a:schemeClr val="tx1"/>
                </a:solidFill>
                <a:effectLst/>
                <a:latin typeface="+mn-lt"/>
                <a:ea typeface="+mn-ea"/>
                <a:cs typeface="+mn-cs"/>
              </a:rPr>
              <a:t> Re: Send Kahoot.it logon for admin work.</a:t>
            </a:r>
          </a:p>
          <a:p>
            <a:r>
              <a:rPr lang="en-US" sz="1200" kern="1200" dirty="0" smtClean="0">
                <a:solidFill>
                  <a:schemeClr val="tx1"/>
                </a:solidFill>
                <a:effectLst/>
                <a:latin typeface="+mn-lt"/>
                <a:ea typeface="+mn-ea"/>
                <a:cs typeface="+mn-cs"/>
              </a:rPr>
              <a:t> </a:t>
            </a:r>
            <a:r>
              <a:rPr lang="en-US" sz="1200" b="1" u="sng" kern="1200" dirty="0" smtClean="0">
                <a:solidFill>
                  <a:schemeClr val="tx1"/>
                </a:solidFill>
                <a:effectLst/>
                <a:latin typeface="+mn-lt"/>
                <a:ea typeface="+mn-ea"/>
                <a:cs typeface="+mn-cs"/>
                <a:hlinkClick r:id="rId4"/>
              </a:rPr>
              <a:t>aasrhw@mail.umkc.edu</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Oscar616!</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35AF5BF-A99A-4944-90B0-DC82BB2AB10C}" type="slidenum">
              <a:rPr lang="en-US" smtClean="0"/>
              <a:t>1</a:t>
            </a:fld>
            <a:endParaRPr lang="en-US"/>
          </a:p>
        </p:txBody>
      </p:sp>
    </p:spTree>
    <p:extLst>
      <p:ext uri="{BB962C8B-B14F-4D97-AF65-F5344CB8AC3E}">
        <p14:creationId xmlns:p14="http://schemas.microsoft.com/office/powerpoint/2010/main" val="13202407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5AF5BF-A99A-4944-90B0-DC82BB2AB10C}" type="slidenum">
              <a:rPr lang="en-US" smtClean="0"/>
              <a:t>2</a:t>
            </a:fld>
            <a:endParaRPr lang="en-US"/>
          </a:p>
        </p:txBody>
      </p:sp>
    </p:spTree>
    <p:extLst>
      <p:ext uri="{BB962C8B-B14F-4D97-AF65-F5344CB8AC3E}">
        <p14:creationId xmlns:p14="http://schemas.microsoft.com/office/powerpoint/2010/main" val="27542352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5AF5BF-A99A-4944-90B0-DC82BB2AB10C}" type="slidenum">
              <a:rPr lang="en-US" smtClean="0"/>
              <a:t>3</a:t>
            </a:fld>
            <a:endParaRPr lang="en-US"/>
          </a:p>
        </p:txBody>
      </p:sp>
    </p:spTree>
    <p:extLst>
      <p:ext uri="{BB962C8B-B14F-4D97-AF65-F5344CB8AC3E}">
        <p14:creationId xmlns:p14="http://schemas.microsoft.com/office/powerpoint/2010/main" val="23962431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5AF5BF-A99A-4944-90B0-DC82BB2AB10C}" type="slidenum">
              <a:rPr lang="en-US" smtClean="0"/>
              <a:t>4</a:t>
            </a:fld>
            <a:endParaRPr lang="en-US"/>
          </a:p>
        </p:txBody>
      </p:sp>
    </p:spTree>
    <p:extLst>
      <p:ext uri="{BB962C8B-B14F-4D97-AF65-F5344CB8AC3E}">
        <p14:creationId xmlns:p14="http://schemas.microsoft.com/office/powerpoint/2010/main" val="23175501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CHECK ARTICLE: How Generation Z Is Shaping The Change In Education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https://www.forbes.com/sites/sievakozinsky/2017/07/24/how-generation-z-is-shaping-the-change-in-education/#45819f996520</a:t>
            </a:r>
            <a:r>
              <a:rPr lang="en-US" b="1" baseline="0" dirty="0" smtClean="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baseline="0" dirty="0" smtClean="0"/>
          </a:p>
          <a:p>
            <a:r>
              <a:rPr lang="en-US" b="0" dirty="0" smtClean="0">
                <a:effectLst/>
              </a:rPr>
              <a:t>Generation Z has officially entered college. And just as the Millennials before them, this generation is disrupting the way learning happens in higher education. But these differences go beyond just a greater </a:t>
            </a:r>
            <a:r>
              <a:rPr lang="en-US" b="0" dirty="0" smtClean="0">
                <a:effectLst/>
                <a:hlinkClick r:id="rId3"/>
              </a:rPr>
              <a:t>dependence on technology</a:t>
            </a:r>
            <a:r>
              <a:rPr lang="en-US" b="0" dirty="0" smtClean="0">
                <a:effectLst/>
              </a:rPr>
              <a:t>. Gen Z-</a:t>
            </a:r>
            <a:r>
              <a:rPr lang="en-US" b="0" dirty="0" err="1" smtClean="0">
                <a:effectLst/>
              </a:rPr>
              <a:t>ers</a:t>
            </a:r>
            <a:r>
              <a:rPr lang="en-US" b="0" dirty="0" smtClean="0">
                <a:effectLst/>
              </a:rPr>
              <a:t> tend to embrace social learning environments, where they can be hands-on and directly involved in the learning process. They expect on-demand services that are available at any time and with low barriers to access. And they tend to be more career-focused earlier on in their college careers. </a:t>
            </a:r>
            <a:endParaRPr lang="en-US" dirty="0" smtClean="0"/>
          </a:p>
          <a:p>
            <a:r>
              <a:rPr lang="en-US" b="0" dirty="0" smtClean="0">
                <a:effectLst/>
              </a:rPr>
              <a:t>A study done by </a:t>
            </a:r>
            <a:r>
              <a:rPr lang="en-US" b="0" dirty="0" smtClean="0">
                <a:effectLst/>
                <a:hlinkClick r:id="rId4"/>
              </a:rPr>
              <a:t>Barnes and Noble College</a:t>
            </a:r>
            <a:r>
              <a:rPr lang="en-US" b="0" dirty="0" smtClean="0">
                <a:effectLst/>
              </a:rPr>
              <a:t> shows that today’s students refuse to be passive learners. They aren’t interested in simply showing up for class, sitting through a lecture, and taking notes that they’ll memorize for an exam later on. Instead, they expect to be fully engaged and to be a part of the learning process themselves. </a:t>
            </a:r>
            <a:endParaRPr lang="en-US" dirty="0" smtClean="0"/>
          </a:p>
          <a:p>
            <a:r>
              <a:rPr lang="en-US" b="0" dirty="0" smtClean="0">
                <a:effectLst/>
              </a:rPr>
              <a:t>In fact, Gen Z students tend to thrive when they are given the opportunity to have a fully immersive educational experience and they even enjoy the challenges of being a part of it. For instance, </a:t>
            </a:r>
            <a:r>
              <a:rPr lang="en-US" b="0" dirty="0" smtClean="0">
                <a:effectLst/>
                <a:hlinkClick r:id="rId3"/>
              </a:rPr>
              <a:t>51% of surveyed students said they learn best by doing</a:t>
            </a:r>
            <a:r>
              <a:rPr lang="en-US" b="0" dirty="0" smtClean="0">
                <a:effectLst/>
              </a:rPr>
              <a:t> while only 12% said they learn through listening. These same students also mentioned they tend to enjoy class discussions and interactive classroom environments over the traditional dissemination teaching method.</a:t>
            </a:r>
            <a:endParaRPr lang="en-US" dirty="0" smtClean="0"/>
          </a:p>
          <a:p>
            <a:r>
              <a:rPr lang="en-US" b="0" dirty="0" smtClean="0">
                <a:effectLst/>
              </a:rPr>
              <a:t>And the preference towards a collaborative learning environment isn’t just limited to in-person interactions. Instead, Gen Z is completely comfortable with learning alongside other students, even outside of their own school, using </a:t>
            </a:r>
            <a:r>
              <a:rPr lang="en-US" b="0" dirty="0" smtClean="0">
                <a:effectLst/>
                <a:hlinkClick r:id="rId5"/>
              </a:rPr>
              <a:t>digital tools</a:t>
            </a:r>
            <a:r>
              <a:rPr lang="en-US" b="0" dirty="0" smtClean="0">
                <a:effectLst/>
              </a:rPr>
              <a:t> such as Skype and online forums.</a:t>
            </a:r>
            <a:endParaRPr lang="en-US" dirty="0" smtClean="0"/>
          </a:p>
          <a:p>
            <a:r>
              <a:rPr lang="en-US" b="0" dirty="0" smtClean="0">
                <a:effectLst/>
              </a:rPr>
              <a:t>And as a digital generation, Generation Z expects digital </a:t>
            </a:r>
            <a:r>
              <a:rPr lang="en-US" b="0" dirty="0" smtClean="0">
                <a:effectLst/>
                <a:hlinkClick r:id="rId6"/>
              </a:rPr>
              <a:t>learning tools</a:t>
            </a:r>
            <a:r>
              <a:rPr lang="en-US" b="0" dirty="0" smtClean="0">
                <a:effectLst/>
              </a:rPr>
              <a:t> such as these to be deeply integrated into their education. For them, technology has always been a fully integrated experience into every part of their lives. And they don’t think education should be any different. They believe they should be able to seamlessly connect academic experiences to personal experiences through these same tools.</a:t>
            </a:r>
            <a:endParaRPr lang="en-US" dirty="0" smtClean="0"/>
          </a:p>
          <a:p>
            <a:r>
              <a:rPr lang="en-US" b="1" dirty="0" smtClean="0"/>
              <a:t>YOU MAY ALSO LIKE</a:t>
            </a:r>
          </a:p>
          <a:p>
            <a:r>
              <a:rPr lang="en-US" b="0" dirty="0" smtClean="0">
                <a:effectLst/>
              </a:rPr>
              <a:t>Additionally, they expect that these learning tools be available </a:t>
            </a:r>
            <a:r>
              <a:rPr lang="en-US" b="0" dirty="0" smtClean="0">
                <a:effectLst/>
                <a:hlinkClick r:id="rId7"/>
              </a:rPr>
              <a:t>on-demand</a:t>
            </a:r>
            <a:r>
              <a:rPr lang="en-US" b="0" dirty="0" smtClean="0">
                <a:effectLst/>
              </a:rPr>
              <a:t> and with low barriers to access. For them, learning isn’t limited to just the classroom; it’s something that can take place at any time, anywhere. </a:t>
            </a:r>
            <a:endParaRPr lang="en-US" dirty="0" smtClean="0"/>
          </a:p>
          <a:p>
            <a:r>
              <a:rPr lang="en-US" b="0" dirty="0" smtClean="0">
                <a:effectLst/>
              </a:rPr>
              <a:t>And finally, access to unlimited new information has created a more self-reliant and career driven generation. In fact, </a:t>
            </a:r>
            <a:r>
              <a:rPr lang="en-US" b="0" dirty="0" smtClean="0">
                <a:effectLst/>
                <a:hlinkClick r:id="rId8"/>
              </a:rPr>
              <a:t>13% of Gen Z-</a:t>
            </a:r>
            <a:r>
              <a:rPr lang="en-US" b="0" dirty="0" err="1" smtClean="0">
                <a:effectLst/>
                <a:hlinkClick r:id="rId8"/>
              </a:rPr>
              <a:t>ers</a:t>
            </a:r>
            <a:r>
              <a:rPr lang="en-US" b="0" dirty="0" smtClean="0">
                <a:effectLst/>
                <a:hlinkClick r:id="rId8"/>
              </a:rPr>
              <a:t> already have their own business</a:t>
            </a:r>
            <a:r>
              <a:rPr lang="en-US" b="0" dirty="0" smtClean="0">
                <a:effectLst/>
              </a:rPr>
              <a:t>. And many are even taking this entrepreneurial spirit to drive changes in college curriculum, as they show a strong interest in designing their own </a:t>
            </a:r>
            <a:r>
              <a:rPr lang="en-US" b="0" dirty="0" smtClean="0">
                <a:effectLst/>
                <a:hlinkClick r:id="rId9"/>
              </a:rPr>
              <a:t>classroom path</a:t>
            </a:r>
            <a:r>
              <a:rPr lang="en-US" b="0" dirty="0" smtClean="0">
                <a:effectLst/>
              </a:rPr>
              <a:t> in college. For those who haven’t started a business quite yet, early preparation is still key. In fact, nearly half of high school students have taken at least </a:t>
            </a:r>
            <a:r>
              <a:rPr lang="en-US" b="0" dirty="0" smtClean="0">
                <a:effectLst/>
                <a:hlinkClick r:id="rId10"/>
              </a:rPr>
              <a:t>one class that counts as college credit</a:t>
            </a:r>
            <a:r>
              <a:rPr lang="en-US" b="0" dirty="0" smtClean="0">
                <a:effectLst/>
              </a:rPr>
              <a:t>. </a:t>
            </a:r>
            <a:endParaRPr lang="en-US" dirty="0" smtClean="0"/>
          </a:p>
          <a:p>
            <a:r>
              <a:rPr lang="en-US" b="0" dirty="0" smtClean="0">
                <a:effectLst/>
              </a:rPr>
              <a:t>Part of this change is due to the fact that they have more access to more information than the generations before them. By the time they’ve reached higher </a:t>
            </a:r>
            <a:r>
              <a:rPr lang="en-US" b="0" dirty="0" err="1" smtClean="0">
                <a:effectLst/>
              </a:rPr>
              <a:t>ed</a:t>
            </a:r>
            <a:r>
              <a:rPr lang="en-US" b="0" dirty="0" smtClean="0">
                <a:effectLst/>
              </a:rPr>
              <a:t>, they are already well versed in current events, music popular culture, and global trends. They are well aware of the world around them and are already beginning to think through what their place in it will be.</a:t>
            </a:r>
            <a:endParaRPr lang="en-US" dirty="0" smtClean="0"/>
          </a:p>
          <a:p>
            <a:r>
              <a:rPr lang="en-US" b="0" dirty="0" smtClean="0">
                <a:effectLst/>
              </a:rPr>
              <a:t>Generation Z is leading the change in how learning takes place. They are a driving force in the innovation of new learning tools, teaching styles, and unlimited access to resources. And they are proving that college is headed in a direction of a more learner-centric environment where students will become the directors of their own futures.  </a:t>
            </a: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smtClean="0"/>
          </a:p>
          <a:p>
            <a:endParaRPr lang="en-US" dirty="0" smtClean="0"/>
          </a:p>
        </p:txBody>
      </p:sp>
      <p:sp>
        <p:nvSpPr>
          <p:cNvPr id="4" name="Slide Number Placeholder 3"/>
          <p:cNvSpPr>
            <a:spLocks noGrp="1"/>
          </p:cNvSpPr>
          <p:nvPr>
            <p:ph type="sldNum" sz="quarter" idx="10"/>
          </p:nvPr>
        </p:nvSpPr>
        <p:spPr/>
        <p:txBody>
          <a:bodyPr/>
          <a:lstStyle/>
          <a:p>
            <a:fld id="{F35AF5BF-A99A-4944-90B0-DC82BB2AB10C}" type="slidenum">
              <a:rPr lang="en-US" smtClean="0"/>
              <a:t>9</a:t>
            </a:fld>
            <a:endParaRPr lang="en-US"/>
          </a:p>
        </p:txBody>
      </p:sp>
    </p:spTree>
    <p:extLst>
      <p:ext uri="{BB962C8B-B14F-4D97-AF65-F5344CB8AC3E}">
        <p14:creationId xmlns:p14="http://schemas.microsoft.com/office/powerpoint/2010/main" val="40764580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Reach higher levels of learning </a:t>
            </a:r>
          </a:p>
          <a:p>
            <a:r>
              <a:rPr lang="en-US" sz="1200" dirty="0" smtClean="0"/>
              <a:t>Strategic Decision Making</a:t>
            </a:r>
          </a:p>
          <a:p>
            <a:r>
              <a:rPr lang="en-US" sz="1200" dirty="0" smtClean="0"/>
              <a:t>Risk assessment and cybersecurity designs</a:t>
            </a:r>
          </a:p>
          <a:p>
            <a:r>
              <a:rPr lang="en-US" sz="1200" dirty="0" smtClean="0"/>
              <a:t>Develop group-based competitive activities</a:t>
            </a:r>
          </a:p>
          <a:p>
            <a:r>
              <a:rPr lang="en-US" sz="1200" dirty="0" smtClean="0"/>
              <a:t>Avoid complexity &amp; complications of building data network</a:t>
            </a:r>
            <a:endParaRPr lang="en-US" sz="1400" dirty="0" smtClean="0"/>
          </a:p>
          <a:p>
            <a:r>
              <a:rPr lang="en-US" sz="1200" dirty="0" smtClean="0"/>
              <a:t>Leverage kinesthetic &amp; experiential learning</a:t>
            </a:r>
          </a:p>
          <a:p>
            <a:endParaRPr lang="en-US" dirty="0"/>
          </a:p>
        </p:txBody>
      </p:sp>
      <p:sp>
        <p:nvSpPr>
          <p:cNvPr id="4" name="Slide Number Placeholder 3"/>
          <p:cNvSpPr>
            <a:spLocks noGrp="1"/>
          </p:cNvSpPr>
          <p:nvPr>
            <p:ph type="sldNum" sz="quarter" idx="10"/>
          </p:nvPr>
        </p:nvSpPr>
        <p:spPr/>
        <p:txBody>
          <a:bodyPr/>
          <a:lstStyle/>
          <a:p>
            <a:fld id="{F35AF5BF-A99A-4944-90B0-DC82BB2AB10C}" type="slidenum">
              <a:rPr lang="en-US" smtClean="0"/>
              <a:t>22</a:t>
            </a:fld>
            <a:endParaRPr lang="en-US"/>
          </a:p>
        </p:txBody>
      </p:sp>
    </p:spTree>
    <p:extLst>
      <p:ext uri="{BB962C8B-B14F-4D97-AF65-F5344CB8AC3E}">
        <p14:creationId xmlns:p14="http://schemas.microsoft.com/office/powerpoint/2010/main" val="33262143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673600" y="6337109"/>
            <a:ext cx="2844800" cy="365125"/>
          </a:xfrm>
        </p:spPr>
        <p:txBody>
          <a:bodyPr/>
          <a:lstStyle>
            <a:lvl1pPr>
              <a:defRPr/>
            </a:lvl1pPr>
          </a:lstStyle>
          <a:p>
            <a:fld id="{A48D0282-395B-4812-A079-A3D9F3AB22F2}" type="datetimeFigureOut">
              <a:rPr lang="en-US" smtClean="0"/>
              <a:t>5/29/2019</a:t>
            </a:fld>
            <a:endParaRPr lang="en-US"/>
          </a:p>
        </p:txBody>
      </p:sp>
      <p:sp>
        <p:nvSpPr>
          <p:cNvPr id="5" name="Footer Placeholder 4"/>
          <p:cNvSpPr>
            <a:spLocks noGrp="1"/>
          </p:cNvSpPr>
          <p:nvPr>
            <p:ph type="ftr" sz="quarter" idx="11"/>
          </p:nvPr>
        </p:nvSpPr>
        <p:spPr/>
        <p:txBody>
          <a:bodyPr/>
          <a:lstStyle>
            <a:lvl1pPr>
              <a:defRPr dirty="0"/>
            </a:lvl1pPr>
          </a:lstStyle>
          <a:p>
            <a:endParaRPr lang="en-US"/>
          </a:p>
        </p:txBody>
      </p:sp>
      <p:sp>
        <p:nvSpPr>
          <p:cNvPr id="6" name="Slide Number Placeholder 5"/>
          <p:cNvSpPr>
            <a:spLocks noGrp="1"/>
          </p:cNvSpPr>
          <p:nvPr>
            <p:ph type="sldNum" sz="quarter" idx="12"/>
          </p:nvPr>
        </p:nvSpPr>
        <p:spPr/>
        <p:txBody>
          <a:bodyPr/>
          <a:lstStyle>
            <a:lvl1pPr>
              <a:defRPr/>
            </a:lvl1pPr>
          </a:lstStyle>
          <a:p>
            <a:fld id="{38A8BE2B-D399-4EDB-84C0-52A58E341E73}" type="slidenum">
              <a:rPr lang="en-US" smtClean="0"/>
              <a:t>‹#›</a:t>
            </a:fld>
            <a:endParaRPr lang="en-US"/>
          </a:p>
        </p:txBody>
      </p:sp>
      <p:pic>
        <p:nvPicPr>
          <p:cNvPr id="7" name="Content Placeholder 3"/>
          <p:cNvPicPr>
            <a:picLocks noChangeAspect="1"/>
          </p:cNvPicPr>
          <p:nvPr userDrawn="1"/>
        </p:nvPicPr>
        <p:blipFill rotWithShape="1">
          <a:blip r:embed="rId3" cstate="print">
            <a:extLst>
              <a:ext uri="{28A0092B-C50C-407E-A947-70E740481C1C}">
                <a14:useLocalDpi xmlns:a14="http://schemas.microsoft.com/office/drawing/2010/main" val="0"/>
              </a:ext>
            </a:extLst>
          </a:blip>
          <a:srcRect l="38733" t="88030" r="39259" b="2580"/>
          <a:stretch/>
        </p:blipFill>
        <p:spPr bwMode="auto">
          <a:xfrm>
            <a:off x="0" y="5715000"/>
            <a:ext cx="2514600" cy="804672"/>
          </a:xfrm>
          <a:prstGeom prst="rect">
            <a:avLst/>
          </a:prstGeom>
          <a:noFill/>
          <a:ln w="9525">
            <a:noFill/>
            <a:miter lim="800000"/>
            <a:headEnd/>
            <a:tailEnd/>
          </a:ln>
        </p:spPr>
      </p:pic>
    </p:spTree>
    <p:extLst>
      <p:ext uri="{BB962C8B-B14F-4D97-AF65-F5344CB8AC3E}">
        <p14:creationId xmlns:p14="http://schemas.microsoft.com/office/powerpoint/2010/main" val="36866208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A48D0282-395B-4812-A079-A3D9F3AB22F2}" type="datetimeFigureOut">
              <a:rPr lang="en-US" smtClean="0"/>
              <a:t>5/29/2019</a:t>
            </a:fld>
            <a:endParaRPr lang="en-US"/>
          </a:p>
        </p:txBody>
      </p:sp>
      <p:sp>
        <p:nvSpPr>
          <p:cNvPr id="5" name="Footer Placeholder 4"/>
          <p:cNvSpPr>
            <a:spLocks noGrp="1"/>
          </p:cNvSpPr>
          <p:nvPr>
            <p:ph type="ftr" sz="quarter" idx="11"/>
          </p:nvPr>
        </p:nvSpPr>
        <p:spPr/>
        <p:txBody>
          <a:bodyPr/>
          <a:lstStyle>
            <a:lvl1pPr>
              <a:defRPr dirty="0"/>
            </a:lvl1pPr>
          </a:lstStyle>
          <a:p>
            <a:endParaRPr lang="en-US"/>
          </a:p>
        </p:txBody>
      </p:sp>
      <p:sp>
        <p:nvSpPr>
          <p:cNvPr id="6" name="Slide Number Placeholder 5"/>
          <p:cNvSpPr>
            <a:spLocks noGrp="1"/>
          </p:cNvSpPr>
          <p:nvPr>
            <p:ph type="sldNum" sz="quarter" idx="12"/>
          </p:nvPr>
        </p:nvSpPr>
        <p:spPr/>
        <p:txBody>
          <a:bodyPr/>
          <a:lstStyle>
            <a:lvl1pPr>
              <a:defRPr/>
            </a:lvl1pPr>
          </a:lstStyle>
          <a:p>
            <a:fld id="{38A8BE2B-D399-4EDB-84C0-52A58E341E73}" type="slidenum">
              <a:rPr lang="en-US" smtClean="0"/>
              <a:t>‹#›</a:t>
            </a:fld>
            <a:endParaRPr lang="en-US"/>
          </a:p>
        </p:txBody>
      </p:sp>
    </p:spTree>
    <p:extLst>
      <p:ext uri="{BB962C8B-B14F-4D97-AF65-F5344CB8AC3E}">
        <p14:creationId xmlns:p14="http://schemas.microsoft.com/office/powerpoint/2010/main" val="35778708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A48D0282-395B-4812-A079-A3D9F3AB22F2}" type="datetimeFigureOut">
              <a:rPr lang="en-US" smtClean="0"/>
              <a:t>5/29/2019</a:t>
            </a:fld>
            <a:endParaRPr lang="en-US"/>
          </a:p>
        </p:txBody>
      </p:sp>
      <p:sp>
        <p:nvSpPr>
          <p:cNvPr id="5" name="Footer Placeholder 4"/>
          <p:cNvSpPr>
            <a:spLocks noGrp="1"/>
          </p:cNvSpPr>
          <p:nvPr>
            <p:ph type="ftr" sz="quarter" idx="11"/>
          </p:nvPr>
        </p:nvSpPr>
        <p:spPr/>
        <p:txBody>
          <a:bodyPr/>
          <a:lstStyle>
            <a:lvl1pPr>
              <a:defRPr dirty="0"/>
            </a:lvl1pPr>
          </a:lstStyle>
          <a:p>
            <a:endParaRPr lang="en-US"/>
          </a:p>
        </p:txBody>
      </p:sp>
      <p:sp>
        <p:nvSpPr>
          <p:cNvPr id="6" name="Slide Number Placeholder 5"/>
          <p:cNvSpPr>
            <a:spLocks noGrp="1"/>
          </p:cNvSpPr>
          <p:nvPr>
            <p:ph type="sldNum" sz="quarter" idx="12"/>
          </p:nvPr>
        </p:nvSpPr>
        <p:spPr/>
        <p:txBody>
          <a:bodyPr/>
          <a:lstStyle>
            <a:lvl1pPr>
              <a:defRPr/>
            </a:lvl1pPr>
          </a:lstStyle>
          <a:p>
            <a:fld id="{38A8BE2B-D399-4EDB-84C0-52A58E341E73}" type="slidenum">
              <a:rPr lang="en-US" smtClean="0"/>
              <a:t>‹#›</a:t>
            </a:fld>
            <a:endParaRPr lang="en-US"/>
          </a:p>
        </p:txBody>
      </p:sp>
    </p:spTree>
    <p:extLst>
      <p:ext uri="{BB962C8B-B14F-4D97-AF65-F5344CB8AC3E}">
        <p14:creationId xmlns:p14="http://schemas.microsoft.com/office/powerpoint/2010/main" val="16491419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990600"/>
            <a:ext cx="10972800" cy="1143000"/>
          </a:xfrm>
        </p:spPr>
        <p:txBody>
          <a:bodyPr/>
          <a:lstStyle/>
          <a:p>
            <a:r>
              <a:rPr lang="en-US"/>
              <a:t>Click to edit Master title style</a:t>
            </a:r>
            <a:endParaRPr lang="en-US" dirty="0"/>
          </a:p>
        </p:txBody>
      </p:sp>
      <p:sp>
        <p:nvSpPr>
          <p:cNvPr id="3" name="Content Placeholder 2"/>
          <p:cNvSpPr>
            <a:spLocks noGrp="1"/>
          </p:cNvSpPr>
          <p:nvPr>
            <p:ph idx="1"/>
          </p:nvPr>
        </p:nvSpPr>
        <p:spPr>
          <a:xfrm>
            <a:off x="609600" y="2362201"/>
            <a:ext cx="10972800" cy="3535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3251200" y="6203081"/>
            <a:ext cx="2844800" cy="365125"/>
          </a:xfrm>
        </p:spPr>
        <p:txBody>
          <a:bodyPr/>
          <a:lstStyle>
            <a:lvl1pPr>
              <a:defRPr/>
            </a:lvl1pPr>
          </a:lstStyle>
          <a:p>
            <a:fld id="{A48D0282-395B-4812-A079-A3D9F3AB22F2}" type="datetimeFigureOut">
              <a:rPr lang="en-US" smtClean="0"/>
              <a:t>5/29/2019</a:t>
            </a:fld>
            <a:endParaRPr lang="en-US"/>
          </a:p>
        </p:txBody>
      </p:sp>
      <p:sp>
        <p:nvSpPr>
          <p:cNvPr id="5" name="Footer Placeholder 4"/>
          <p:cNvSpPr>
            <a:spLocks noGrp="1"/>
          </p:cNvSpPr>
          <p:nvPr>
            <p:ph type="ftr" sz="quarter" idx="11"/>
          </p:nvPr>
        </p:nvSpPr>
        <p:spPr/>
        <p:txBody>
          <a:bodyPr/>
          <a:lstStyle>
            <a:lvl1pPr>
              <a:defRPr dirty="0"/>
            </a:lvl1pPr>
          </a:lstStyle>
          <a:p>
            <a:endParaRPr lang="en-US"/>
          </a:p>
        </p:txBody>
      </p:sp>
      <p:sp>
        <p:nvSpPr>
          <p:cNvPr id="6" name="Slide Number Placeholder 5"/>
          <p:cNvSpPr>
            <a:spLocks noGrp="1"/>
          </p:cNvSpPr>
          <p:nvPr>
            <p:ph type="sldNum" sz="quarter" idx="12"/>
          </p:nvPr>
        </p:nvSpPr>
        <p:spPr/>
        <p:txBody>
          <a:bodyPr/>
          <a:lstStyle>
            <a:lvl1pPr>
              <a:defRPr/>
            </a:lvl1pPr>
          </a:lstStyle>
          <a:p>
            <a:fld id="{38A8BE2B-D399-4EDB-84C0-52A58E341E73}" type="slidenum">
              <a:rPr lang="en-US" smtClean="0"/>
              <a:t>‹#›</a:t>
            </a:fld>
            <a:endParaRPr lang="en-US"/>
          </a:p>
        </p:txBody>
      </p:sp>
      <p:pic>
        <p:nvPicPr>
          <p:cNvPr id="7" name="Content Placeholder 3"/>
          <p:cNvPicPr>
            <a:picLocks noChangeAspect="1"/>
          </p:cNvPicPr>
          <p:nvPr userDrawn="1"/>
        </p:nvPicPr>
        <p:blipFill rotWithShape="1">
          <a:blip r:embed="rId3" cstate="print">
            <a:extLst>
              <a:ext uri="{28A0092B-C50C-407E-A947-70E740481C1C}">
                <a14:useLocalDpi xmlns:a14="http://schemas.microsoft.com/office/drawing/2010/main" val="0"/>
              </a:ext>
            </a:extLst>
          </a:blip>
          <a:srcRect l="38733" t="88030" r="39259" b="2580"/>
          <a:stretch/>
        </p:blipFill>
        <p:spPr bwMode="auto">
          <a:xfrm>
            <a:off x="0" y="5715000"/>
            <a:ext cx="2514600" cy="804672"/>
          </a:xfrm>
          <a:prstGeom prst="rect">
            <a:avLst/>
          </a:prstGeom>
          <a:noFill/>
          <a:ln w="9525">
            <a:noFill/>
            <a:miter lim="800000"/>
            <a:headEnd/>
            <a:tailEnd/>
          </a:ln>
        </p:spPr>
      </p:pic>
    </p:spTree>
    <p:extLst>
      <p:ext uri="{BB962C8B-B14F-4D97-AF65-F5344CB8AC3E}">
        <p14:creationId xmlns:p14="http://schemas.microsoft.com/office/powerpoint/2010/main" val="19824385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fld id="{A48D0282-395B-4812-A079-A3D9F3AB22F2}" type="datetimeFigureOut">
              <a:rPr lang="en-US" smtClean="0"/>
              <a:t>5/29/2019</a:t>
            </a:fld>
            <a:endParaRPr lang="en-US"/>
          </a:p>
        </p:txBody>
      </p:sp>
      <p:sp>
        <p:nvSpPr>
          <p:cNvPr id="5" name="Footer Placeholder 4"/>
          <p:cNvSpPr>
            <a:spLocks noGrp="1"/>
          </p:cNvSpPr>
          <p:nvPr>
            <p:ph type="ftr" sz="quarter" idx="11"/>
          </p:nvPr>
        </p:nvSpPr>
        <p:spPr/>
        <p:txBody>
          <a:bodyPr/>
          <a:lstStyle>
            <a:lvl1pPr>
              <a:defRPr dirty="0"/>
            </a:lvl1pPr>
          </a:lstStyle>
          <a:p>
            <a:endParaRPr lang="en-US"/>
          </a:p>
        </p:txBody>
      </p:sp>
      <p:sp>
        <p:nvSpPr>
          <p:cNvPr id="6" name="Slide Number Placeholder 5"/>
          <p:cNvSpPr>
            <a:spLocks noGrp="1"/>
          </p:cNvSpPr>
          <p:nvPr>
            <p:ph type="sldNum" sz="quarter" idx="12"/>
          </p:nvPr>
        </p:nvSpPr>
        <p:spPr/>
        <p:txBody>
          <a:bodyPr/>
          <a:lstStyle>
            <a:lvl1pPr>
              <a:defRPr/>
            </a:lvl1pPr>
          </a:lstStyle>
          <a:p>
            <a:fld id="{38A8BE2B-D399-4EDB-84C0-52A58E341E73}" type="slidenum">
              <a:rPr lang="en-US" smtClean="0"/>
              <a:t>‹#›</a:t>
            </a:fld>
            <a:endParaRPr lang="en-US"/>
          </a:p>
        </p:txBody>
      </p:sp>
      <p:pic>
        <p:nvPicPr>
          <p:cNvPr id="7" name="Content Placeholder 3"/>
          <p:cNvPicPr>
            <a:picLocks noChangeAspect="1"/>
          </p:cNvPicPr>
          <p:nvPr userDrawn="1"/>
        </p:nvPicPr>
        <p:blipFill rotWithShape="1">
          <a:blip r:embed="rId3" cstate="print">
            <a:extLst>
              <a:ext uri="{28A0092B-C50C-407E-A947-70E740481C1C}">
                <a14:useLocalDpi xmlns:a14="http://schemas.microsoft.com/office/drawing/2010/main" val="0"/>
              </a:ext>
            </a:extLst>
          </a:blip>
          <a:srcRect l="38733" t="88030" r="39259" b="2580"/>
          <a:stretch/>
        </p:blipFill>
        <p:spPr bwMode="auto">
          <a:xfrm>
            <a:off x="0" y="5715000"/>
            <a:ext cx="2514600" cy="804672"/>
          </a:xfrm>
          <a:prstGeom prst="rect">
            <a:avLst/>
          </a:prstGeom>
          <a:noFill/>
          <a:ln w="9525">
            <a:noFill/>
            <a:miter lim="800000"/>
            <a:headEnd/>
            <a:tailEnd/>
          </a:ln>
        </p:spPr>
      </p:pic>
    </p:spTree>
    <p:extLst>
      <p:ext uri="{BB962C8B-B14F-4D97-AF65-F5344CB8AC3E}">
        <p14:creationId xmlns:p14="http://schemas.microsoft.com/office/powerpoint/2010/main" val="24500423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fld id="{A48D0282-395B-4812-A079-A3D9F3AB22F2}" type="datetimeFigureOut">
              <a:rPr lang="en-US" smtClean="0"/>
              <a:t>5/29/2019</a:t>
            </a:fld>
            <a:endParaRPr lang="en-US"/>
          </a:p>
        </p:txBody>
      </p:sp>
      <p:sp>
        <p:nvSpPr>
          <p:cNvPr id="6" name="Footer Placeholder 4"/>
          <p:cNvSpPr>
            <a:spLocks noGrp="1"/>
          </p:cNvSpPr>
          <p:nvPr>
            <p:ph type="ftr" sz="quarter" idx="11"/>
          </p:nvPr>
        </p:nvSpPr>
        <p:spPr/>
        <p:txBody>
          <a:bodyPr/>
          <a:lstStyle>
            <a:lvl1pPr>
              <a:defRPr dirty="0"/>
            </a:lvl1pPr>
          </a:lstStyle>
          <a:p>
            <a:endParaRPr lang="en-US"/>
          </a:p>
        </p:txBody>
      </p:sp>
      <p:sp>
        <p:nvSpPr>
          <p:cNvPr id="7" name="Slide Number Placeholder 5"/>
          <p:cNvSpPr>
            <a:spLocks noGrp="1"/>
          </p:cNvSpPr>
          <p:nvPr>
            <p:ph type="sldNum" sz="quarter" idx="12"/>
          </p:nvPr>
        </p:nvSpPr>
        <p:spPr/>
        <p:txBody>
          <a:bodyPr/>
          <a:lstStyle>
            <a:lvl1pPr>
              <a:defRPr/>
            </a:lvl1pPr>
          </a:lstStyle>
          <a:p>
            <a:fld id="{38A8BE2B-D399-4EDB-84C0-52A58E341E73}" type="slidenum">
              <a:rPr lang="en-US" smtClean="0"/>
              <a:t>‹#›</a:t>
            </a:fld>
            <a:endParaRPr lang="en-US"/>
          </a:p>
        </p:txBody>
      </p:sp>
    </p:spTree>
    <p:extLst>
      <p:ext uri="{BB962C8B-B14F-4D97-AF65-F5344CB8AC3E}">
        <p14:creationId xmlns:p14="http://schemas.microsoft.com/office/powerpoint/2010/main" val="23946453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fld id="{A48D0282-395B-4812-A079-A3D9F3AB22F2}" type="datetimeFigureOut">
              <a:rPr lang="en-US" smtClean="0"/>
              <a:t>5/29/2019</a:t>
            </a:fld>
            <a:endParaRPr lang="en-US"/>
          </a:p>
        </p:txBody>
      </p:sp>
      <p:sp>
        <p:nvSpPr>
          <p:cNvPr id="8" name="Footer Placeholder 4"/>
          <p:cNvSpPr>
            <a:spLocks noGrp="1"/>
          </p:cNvSpPr>
          <p:nvPr>
            <p:ph type="ftr" sz="quarter" idx="11"/>
          </p:nvPr>
        </p:nvSpPr>
        <p:spPr/>
        <p:txBody>
          <a:bodyPr/>
          <a:lstStyle>
            <a:lvl1pPr>
              <a:defRPr dirty="0"/>
            </a:lvl1pPr>
          </a:lstStyle>
          <a:p>
            <a:endParaRPr lang="en-US"/>
          </a:p>
        </p:txBody>
      </p:sp>
      <p:sp>
        <p:nvSpPr>
          <p:cNvPr id="9" name="Slide Number Placeholder 5"/>
          <p:cNvSpPr>
            <a:spLocks noGrp="1"/>
          </p:cNvSpPr>
          <p:nvPr>
            <p:ph type="sldNum" sz="quarter" idx="12"/>
          </p:nvPr>
        </p:nvSpPr>
        <p:spPr/>
        <p:txBody>
          <a:bodyPr/>
          <a:lstStyle>
            <a:lvl1pPr>
              <a:defRPr/>
            </a:lvl1pPr>
          </a:lstStyle>
          <a:p>
            <a:fld id="{38A8BE2B-D399-4EDB-84C0-52A58E341E73}" type="slidenum">
              <a:rPr lang="en-US" smtClean="0"/>
              <a:t>‹#›</a:t>
            </a:fld>
            <a:endParaRPr lang="en-US"/>
          </a:p>
        </p:txBody>
      </p:sp>
    </p:spTree>
    <p:extLst>
      <p:ext uri="{BB962C8B-B14F-4D97-AF65-F5344CB8AC3E}">
        <p14:creationId xmlns:p14="http://schemas.microsoft.com/office/powerpoint/2010/main" val="80256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fld id="{A48D0282-395B-4812-A079-A3D9F3AB22F2}" type="datetimeFigureOut">
              <a:rPr lang="en-US" smtClean="0"/>
              <a:t>5/29/2019</a:t>
            </a:fld>
            <a:endParaRPr lang="en-US"/>
          </a:p>
        </p:txBody>
      </p:sp>
      <p:sp>
        <p:nvSpPr>
          <p:cNvPr id="4" name="Footer Placeholder 4"/>
          <p:cNvSpPr>
            <a:spLocks noGrp="1"/>
          </p:cNvSpPr>
          <p:nvPr>
            <p:ph type="ftr" sz="quarter" idx="11"/>
          </p:nvPr>
        </p:nvSpPr>
        <p:spPr/>
        <p:txBody>
          <a:bodyPr/>
          <a:lstStyle>
            <a:lvl1pPr>
              <a:defRPr dirty="0"/>
            </a:lvl1pPr>
          </a:lstStyle>
          <a:p>
            <a:endParaRPr lang="en-US"/>
          </a:p>
        </p:txBody>
      </p:sp>
      <p:sp>
        <p:nvSpPr>
          <p:cNvPr id="5" name="Slide Number Placeholder 5"/>
          <p:cNvSpPr>
            <a:spLocks noGrp="1"/>
          </p:cNvSpPr>
          <p:nvPr>
            <p:ph type="sldNum" sz="quarter" idx="12"/>
          </p:nvPr>
        </p:nvSpPr>
        <p:spPr/>
        <p:txBody>
          <a:bodyPr/>
          <a:lstStyle>
            <a:lvl1pPr>
              <a:defRPr/>
            </a:lvl1pPr>
          </a:lstStyle>
          <a:p>
            <a:fld id="{38A8BE2B-D399-4EDB-84C0-52A58E341E73}" type="slidenum">
              <a:rPr lang="en-US" smtClean="0"/>
              <a:t>‹#›</a:t>
            </a:fld>
            <a:endParaRPr lang="en-US"/>
          </a:p>
        </p:txBody>
      </p:sp>
      <p:pic>
        <p:nvPicPr>
          <p:cNvPr id="6" name="Content Placeholder 3"/>
          <p:cNvPicPr>
            <a:picLocks noChangeAspect="1"/>
          </p:cNvPicPr>
          <p:nvPr userDrawn="1"/>
        </p:nvPicPr>
        <p:blipFill rotWithShape="1">
          <a:blip r:embed="rId3" cstate="print">
            <a:extLst>
              <a:ext uri="{28A0092B-C50C-407E-A947-70E740481C1C}">
                <a14:useLocalDpi xmlns:a14="http://schemas.microsoft.com/office/drawing/2010/main" val="0"/>
              </a:ext>
            </a:extLst>
          </a:blip>
          <a:srcRect l="38733" t="88030" r="39259" b="2580"/>
          <a:stretch/>
        </p:blipFill>
        <p:spPr bwMode="auto">
          <a:xfrm>
            <a:off x="0" y="5729748"/>
            <a:ext cx="2514600" cy="804672"/>
          </a:xfrm>
          <a:prstGeom prst="rect">
            <a:avLst/>
          </a:prstGeom>
          <a:noFill/>
          <a:ln w="9525">
            <a:noFill/>
            <a:miter lim="800000"/>
            <a:headEnd/>
            <a:tailEnd/>
          </a:ln>
        </p:spPr>
      </p:pic>
    </p:spTree>
    <p:extLst>
      <p:ext uri="{BB962C8B-B14F-4D97-AF65-F5344CB8AC3E}">
        <p14:creationId xmlns:p14="http://schemas.microsoft.com/office/powerpoint/2010/main" val="19637628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A48D0282-395B-4812-A079-A3D9F3AB22F2}" type="datetimeFigureOut">
              <a:rPr lang="en-US" smtClean="0"/>
              <a:t>5/29/2019</a:t>
            </a:fld>
            <a:endParaRPr lang="en-US"/>
          </a:p>
        </p:txBody>
      </p:sp>
      <p:sp>
        <p:nvSpPr>
          <p:cNvPr id="3" name="Footer Placeholder 4"/>
          <p:cNvSpPr>
            <a:spLocks noGrp="1"/>
          </p:cNvSpPr>
          <p:nvPr>
            <p:ph type="ftr" sz="quarter" idx="11"/>
          </p:nvPr>
        </p:nvSpPr>
        <p:spPr/>
        <p:txBody>
          <a:bodyPr/>
          <a:lstStyle>
            <a:lvl1pPr>
              <a:defRPr dirty="0"/>
            </a:lvl1pPr>
          </a:lstStyle>
          <a:p>
            <a:endParaRPr lang="en-US"/>
          </a:p>
        </p:txBody>
      </p:sp>
      <p:sp>
        <p:nvSpPr>
          <p:cNvPr id="4" name="Slide Number Placeholder 5"/>
          <p:cNvSpPr>
            <a:spLocks noGrp="1"/>
          </p:cNvSpPr>
          <p:nvPr>
            <p:ph type="sldNum" sz="quarter" idx="12"/>
          </p:nvPr>
        </p:nvSpPr>
        <p:spPr/>
        <p:txBody>
          <a:bodyPr/>
          <a:lstStyle>
            <a:lvl1pPr>
              <a:defRPr/>
            </a:lvl1pPr>
          </a:lstStyle>
          <a:p>
            <a:fld id="{38A8BE2B-D399-4EDB-84C0-52A58E341E73}" type="slidenum">
              <a:rPr lang="en-US" smtClean="0"/>
              <a:t>‹#›</a:t>
            </a:fld>
            <a:endParaRPr lang="en-US"/>
          </a:p>
        </p:txBody>
      </p:sp>
      <p:pic>
        <p:nvPicPr>
          <p:cNvPr id="5" name="Content Placeholder 3"/>
          <p:cNvPicPr>
            <a:picLocks noChangeAspect="1"/>
          </p:cNvPicPr>
          <p:nvPr userDrawn="1"/>
        </p:nvPicPr>
        <p:blipFill rotWithShape="1">
          <a:blip r:embed="rId3" cstate="print">
            <a:extLst>
              <a:ext uri="{28A0092B-C50C-407E-A947-70E740481C1C}">
                <a14:useLocalDpi xmlns:a14="http://schemas.microsoft.com/office/drawing/2010/main" val="0"/>
              </a:ext>
            </a:extLst>
          </a:blip>
          <a:srcRect l="38733" t="88030" r="39259" b="2580"/>
          <a:stretch/>
        </p:blipFill>
        <p:spPr bwMode="auto">
          <a:xfrm>
            <a:off x="0" y="5715000"/>
            <a:ext cx="2514600" cy="804672"/>
          </a:xfrm>
          <a:prstGeom prst="rect">
            <a:avLst/>
          </a:prstGeom>
          <a:noFill/>
          <a:ln w="9525">
            <a:noFill/>
            <a:miter lim="800000"/>
            <a:headEnd/>
            <a:tailEnd/>
          </a:ln>
        </p:spPr>
      </p:pic>
    </p:spTree>
    <p:extLst>
      <p:ext uri="{BB962C8B-B14F-4D97-AF65-F5344CB8AC3E}">
        <p14:creationId xmlns:p14="http://schemas.microsoft.com/office/powerpoint/2010/main" val="5913098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fld id="{A48D0282-395B-4812-A079-A3D9F3AB22F2}" type="datetimeFigureOut">
              <a:rPr lang="en-US" smtClean="0"/>
              <a:t>5/29/2019</a:t>
            </a:fld>
            <a:endParaRPr lang="en-US"/>
          </a:p>
        </p:txBody>
      </p:sp>
      <p:sp>
        <p:nvSpPr>
          <p:cNvPr id="6" name="Footer Placeholder 4"/>
          <p:cNvSpPr>
            <a:spLocks noGrp="1"/>
          </p:cNvSpPr>
          <p:nvPr>
            <p:ph type="ftr" sz="quarter" idx="11"/>
          </p:nvPr>
        </p:nvSpPr>
        <p:spPr/>
        <p:txBody>
          <a:bodyPr/>
          <a:lstStyle>
            <a:lvl1pPr>
              <a:defRPr dirty="0"/>
            </a:lvl1pPr>
          </a:lstStyle>
          <a:p>
            <a:endParaRPr lang="en-US"/>
          </a:p>
        </p:txBody>
      </p:sp>
      <p:sp>
        <p:nvSpPr>
          <p:cNvPr id="7" name="Slide Number Placeholder 5"/>
          <p:cNvSpPr>
            <a:spLocks noGrp="1"/>
          </p:cNvSpPr>
          <p:nvPr>
            <p:ph type="sldNum" sz="quarter" idx="12"/>
          </p:nvPr>
        </p:nvSpPr>
        <p:spPr/>
        <p:txBody>
          <a:bodyPr/>
          <a:lstStyle>
            <a:lvl1pPr>
              <a:defRPr/>
            </a:lvl1pPr>
          </a:lstStyle>
          <a:p>
            <a:fld id="{38A8BE2B-D399-4EDB-84C0-52A58E341E73}" type="slidenum">
              <a:rPr lang="en-US" smtClean="0"/>
              <a:t>‹#›</a:t>
            </a:fld>
            <a:endParaRPr lang="en-US"/>
          </a:p>
        </p:txBody>
      </p:sp>
    </p:spTree>
    <p:extLst>
      <p:ext uri="{BB962C8B-B14F-4D97-AF65-F5344CB8AC3E}">
        <p14:creationId xmlns:p14="http://schemas.microsoft.com/office/powerpoint/2010/main" val="35829193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fld id="{A48D0282-395B-4812-A079-A3D9F3AB22F2}" type="datetimeFigureOut">
              <a:rPr lang="en-US" smtClean="0"/>
              <a:t>5/29/2019</a:t>
            </a:fld>
            <a:endParaRPr lang="en-US"/>
          </a:p>
        </p:txBody>
      </p:sp>
      <p:sp>
        <p:nvSpPr>
          <p:cNvPr id="6" name="Footer Placeholder 4"/>
          <p:cNvSpPr>
            <a:spLocks noGrp="1"/>
          </p:cNvSpPr>
          <p:nvPr>
            <p:ph type="ftr" sz="quarter" idx="11"/>
          </p:nvPr>
        </p:nvSpPr>
        <p:spPr/>
        <p:txBody>
          <a:bodyPr/>
          <a:lstStyle>
            <a:lvl1pPr>
              <a:defRPr dirty="0"/>
            </a:lvl1pPr>
          </a:lstStyle>
          <a:p>
            <a:endParaRPr lang="en-US"/>
          </a:p>
        </p:txBody>
      </p:sp>
      <p:sp>
        <p:nvSpPr>
          <p:cNvPr id="7" name="Slide Number Placeholder 5"/>
          <p:cNvSpPr>
            <a:spLocks noGrp="1"/>
          </p:cNvSpPr>
          <p:nvPr>
            <p:ph type="sldNum" sz="quarter" idx="12"/>
          </p:nvPr>
        </p:nvSpPr>
        <p:spPr/>
        <p:txBody>
          <a:bodyPr/>
          <a:lstStyle>
            <a:lvl1pPr>
              <a:defRPr/>
            </a:lvl1pPr>
          </a:lstStyle>
          <a:p>
            <a:fld id="{38A8BE2B-D399-4EDB-84C0-52A58E341E73}" type="slidenum">
              <a:rPr lang="en-US" smtClean="0"/>
              <a:t>‹#›</a:t>
            </a:fld>
            <a:endParaRPr lang="en-US"/>
          </a:p>
        </p:txBody>
      </p:sp>
      <p:pic>
        <p:nvPicPr>
          <p:cNvPr id="8" name="Content Placeholder 3"/>
          <p:cNvPicPr>
            <a:picLocks noChangeAspect="1"/>
          </p:cNvPicPr>
          <p:nvPr userDrawn="1"/>
        </p:nvPicPr>
        <p:blipFill rotWithShape="1">
          <a:blip r:embed="rId3" cstate="print">
            <a:extLst>
              <a:ext uri="{28A0092B-C50C-407E-A947-70E740481C1C}">
                <a14:useLocalDpi xmlns:a14="http://schemas.microsoft.com/office/drawing/2010/main" val="0"/>
              </a:ext>
            </a:extLst>
          </a:blip>
          <a:srcRect l="38733" t="88030" r="39259" b="2580"/>
          <a:stretch/>
        </p:blipFill>
        <p:spPr bwMode="auto">
          <a:xfrm>
            <a:off x="0" y="5715000"/>
            <a:ext cx="2514600" cy="804672"/>
          </a:xfrm>
          <a:prstGeom prst="rect">
            <a:avLst/>
          </a:prstGeom>
          <a:noFill/>
          <a:ln w="9525">
            <a:noFill/>
            <a:miter lim="800000"/>
            <a:headEnd/>
            <a:tailEnd/>
          </a:ln>
        </p:spPr>
      </p:pic>
    </p:spTree>
    <p:extLst>
      <p:ext uri="{BB962C8B-B14F-4D97-AF65-F5344CB8AC3E}">
        <p14:creationId xmlns:p14="http://schemas.microsoft.com/office/powerpoint/2010/main" val="22831343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fld id="{A48D0282-395B-4812-A079-A3D9F3AB22F2}" type="datetimeFigureOut">
              <a:rPr lang="en-US" smtClean="0"/>
              <a:t>5/29/2019</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dirty="0">
                <a:solidFill>
                  <a:schemeClr val="tx1">
                    <a:tint val="75000"/>
                  </a:schemeClr>
                </a:solidFill>
                <a:latin typeface="+mn-lt"/>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38A8BE2B-D399-4EDB-84C0-52A58E341E73}" type="slidenum">
              <a:rPr lang="en-US" smtClean="0"/>
              <a:t>‹#›</a:t>
            </a:fld>
            <a:endParaRPr lang="en-US"/>
          </a:p>
        </p:txBody>
      </p:sp>
    </p:spTree>
    <p:extLst>
      <p:ext uri="{BB962C8B-B14F-4D97-AF65-F5344CB8AC3E}">
        <p14:creationId xmlns:p14="http://schemas.microsoft.com/office/powerpoint/2010/main" val="11255462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kahoot.it/"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0.png"/><Relationship Id="rId4" Type="http://schemas.openxmlformats.org/officeDocument/2006/relationships/image" Target="../media/image9.emf"/></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kahoot.it/"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s://www.inc.com/author/chris-matyszczyk"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next.bncollege.com/wp-content/uploads/2015/10/Gen-Z-Research-Report-Final.pdf"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972800" cy="867103"/>
          </a:xfrm>
        </p:spPr>
        <p:txBody>
          <a:bodyPr/>
          <a:lstStyle/>
          <a:p>
            <a:r>
              <a:rPr lang="en-US" dirty="0" smtClean="0">
                <a:solidFill>
                  <a:schemeClr val="bg1"/>
                </a:solidFill>
              </a:rPr>
              <a:t>Before we Start Gamification</a:t>
            </a:r>
            <a:endParaRPr lang="en-US" dirty="0">
              <a:solidFill>
                <a:schemeClr val="bg1"/>
              </a:solidFill>
            </a:endParaRPr>
          </a:p>
        </p:txBody>
      </p:sp>
      <p:sp>
        <p:nvSpPr>
          <p:cNvPr id="3" name="Content Placeholder 2"/>
          <p:cNvSpPr>
            <a:spLocks noGrp="1"/>
          </p:cNvSpPr>
          <p:nvPr>
            <p:ph idx="1"/>
          </p:nvPr>
        </p:nvSpPr>
        <p:spPr>
          <a:xfrm>
            <a:off x="674914" y="1254034"/>
            <a:ext cx="6823166" cy="4565153"/>
          </a:xfrm>
        </p:spPr>
        <p:txBody>
          <a:bodyPr/>
          <a:lstStyle/>
          <a:p>
            <a:pPr marL="0" indent="0">
              <a:buNone/>
            </a:pPr>
            <a:r>
              <a:rPr lang="en-US" sz="2800" b="1" dirty="0" smtClean="0"/>
              <a:t>Step 1: Get </a:t>
            </a:r>
            <a:r>
              <a:rPr lang="en-US" sz="2800" b="1" dirty="0" err="1" smtClean="0"/>
              <a:t>Kahoot</a:t>
            </a:r>
            <a:r>
              <a:rPr lang="en-US" sz="2800" b="1" dirty="0" smtClean="0"/>
              <a:t>!</a:t>
            </a:r>
          </a:p>
          <a:p>
            <a:r>
              <a:rPr lang="en-US" sz="2800" dirty="0" smtClean="0">
                <a:hlinkClick r:id="rId3"/>
              </a:rPr>
              <a:t>https</a:t>
            </a:r>
            <a:r>
              <a:rPr lang="en-US" sz="2800" dirty="0">
                <a:hlinkClick r:id="rId3"/>
              </a:rPr>
              <a:t>://</a:t>
            </a:r>
            <a:r>
              <a:rPr lang="en-US" sz="2800" b="1" dirty="0" smtClean="0">
                <a:hlinkClick r:id="rId3"/>
              </a:rPr>
              <a:t>kahoot.it</a:t>
            </a:r>
            <a:r>
              <a:rPr lang="en-US" sz="2800" b="1" dirty="0" smtClean="0"/>
              <a:t>  (if using web browser)</a:t>
            </a:r>
          </a:p>
          <a:p>
            <a:r>
              <a:rPr lang="en-US" sz="2800" b="1" dirty="0" smtClean="0"/>
              <a:t>On Cell Phone: download </a:t>
            </a:r>
            <a:r>
              <a:rPr lang="en-US" sz="2800" b="1" dirty="0" err="1" smtClean="0">
                <a:solidFill>
                  <a:srgbClr val="0070C0"/>
                </a:solidFill>
              </a:rPr>
              <a:t>Kahoot</a:t>
            </a:r>
            <a:r>
              <a:rPr lang="en-US" sz="2800" b="1" dirty="0" smtClean="0"/>
              <a:t>! App</a:t>
            </a:r>
          </a:p>
          <a:p>
            <a:endParaRPr lang="en-US" sz="2800" b="1" dirty="0"/>
          </a:p>
          <a:p>
            <a:pPr marL="0" indent="0">
              <a:buNone/>
            </a:pPr>
            <a:r>
              <a:rPr lang="en-US" sz="2800" b="1" dirty="0" smtClean="0"/>
              <a:t>Step 2: Be a student user</a:t>
            </a:r>
          </a:p>
          <a:p>
            <a:pPr marL="0" indent="0">
              <a:buNone/>
            </a:pPr>
            <a:endParaRPr lang="en-US" sz="2800" b="1" dirty="0" smtClean="0"/>
          </a:p>
          <a:p>
            <a:pPr marL="0" indent="0">
              <a:buNone/>
            </a:pPr>
            <a:r>
              <a:rPr lang="en-US" sz="2800" b="1" dirty="0" smtClean="0"/>
              <a:t>Step 3: Report the age your feel </a:t>
            </a:r>
          </a:p>
          <a:p>
            <a:pPr marL="0" indent="0">
              <a:buNone/>
            </a:pPr>
            <a:endParaRPr lang="en-US" sz="2800" b="1" dirty="0"/>
          </a:p>
          <a:p>
            <a:pPr marL="0" indent="0">
              <a:buNone/>
            </a:pPr>
            <a:r>
              <a:rPr lang="en-US" sz="2800" b="1" dirty="0" smtClean="0"/>
              <a:t>We’ll provide the game codes a little later</a:t>
            </a:r>
          </a:p>
          <a:p>
            <a:pPr marL="0" indent="0">
              <a:buNone/>
            </a:pPr>
            <a:r>
              <a:rPr lang="en-US" sz="2400" b="1" dirty="0" smtClean="0"/>
              <a:t>	</a:t>
            </a:r>
          </a:p>
          <a:p>
            <a:pPr marL="0" indent="0">
              <a:buNone/>
            </a:pPr>
            <a:endParaRPr lang="en-US" sz="2800" dirty="0"/>
          </a:p>
        </p:txBody>
      </p:sp>
      <p:pic>
        <p:nvPicPr>
          <p:cNvPr id="4" name="Picture 3"/>
          <p:cNvPicPr>
            <a:picLocks noChangeAspect="1"/>
          </p:cNvPicPr>
          <p:nvPr/>
        </p:nvPicPr>
        <p:blipFill rotWithShape="1">
          <a:blip r:embed="rId4"/>
          <a:srcRect l="14700" r="13287"/>
          <a:stretch/>
        </p:blipFill>
        <p:spPr>
          <a:xfrm>
            <a:off x="7811588" y="1254034"/>
            <a:ext cx="1406586" cy="1463040"/>
          </a:xfrm>
          <a:prstGeom prst="rect">
            <a:avLst/>
          </a:prstGeom>
        </p:spPr>
      </p:pic>
    </p:spTree>
    <p:extLst>
      <p:ext uri="{BB962C8B-B14F-4D97-AF65-F5344CB8AC3E}">
        <p14:creationId xmlns:p14="http://schemas.microsoft.com/office/powerpoint/2010/main" val="34414605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972800" cy="819807"/>
          </a:xfrm>
        </p:spPr>
        <p:txBody>
          <a:bodyPr/>
          <a:lstStyle/>
          <a:p>
            <a:r>
              <a:rPr lang="en-US" dirty="0">
                <a:solidFill>
                  <a:schemeClr val="bg1"/>
                </a:solidFill>
              </a:rPr>
              <a:t>21st Century </a:t>
            </a:r>
            <a:r>
              <a:rPr lang="en-US" dirty="0" smtClean="0">
                <a:solidFill>
                  <a:schemeClr val="bg1"/>
                </a:solidFill>
              </a:rPr>
              <a:t>Skills …</a:t>
            </a:r>
            <a:endParaRPr lang="en-US" dirty="0">
              <a:solidFill>
                <a:schemeClr val="bg1"/>
              </a:solidFill>
            </a:endParaRPr>
          </a:p>
        </p:txBody>
      </p:sp>
      <p:sp>
        <p:nvSpPr>
          <p:cNvPr id="3" name="Content Placeholder 2"/>
          <p:cNvSpPr>
            <a:spLocks noGrp="1"/>
          </p:cNvSpPr>
          <p:nvPr>
            <p:ph idx="1"/>
          </p:nvPr>
        </p:nvSpPr>
        <p:spPr>
          <a:xfrm>
            <a:off x="278525" y="1518746"/>
            <a:ext cx="11750565" cy="3763964"/>
          </a:xfrm>
        </p:spPr>
        <p:txBody>
          <a:bodyPr/>
          <a:lstStyle/>
          <a:p>
            <a:pPr marL="0" indent="0">
              <a:buNone/>
            </a:pPr>
            <a:r>
              <a:rPr lang="en-US" i="1" dirty="0"/>
              <a:t>What skills do </a:t>
            </a:r>
            <a:r>
              <a:rPr lang="en-US" i="1" u="sng" dirty="0"/>
              <a:t>faculty</a:t>
            </a:r>
            <a:r>
              <a:rPr lang="en-US" i="1" dirty="0"/>
              <a:t> need </a:t>
            </a:r>
            <a:r>
              <a:rPr lang="en-US" i="1" dirty="0" smtClean="0"/>
              <a:t>to </a:t>
            </a:r>
            <a:r>
              <a:rPr lang="en-US" i="1" dirty="0"/>
              <a:t>build an </a:t>
            </a:r>
            <a:r>
              <a:rPr lang="en-US" i="1" u="sng" dirty="0"/>
              <a:t>effective learning </a:t>
            </a:r>
            <a:r>
              <a:rPr lang="en-US" i="1" u="sng" dirty="0" smtClean="0"/>
              <a:t>environment</a:t>
            </a:r>
            <a:r>
              <a:rPr lang="en-US" i="1" dirty="0" smtClean="0"/>
              <a:t>:</a:t>
            </a:r>
            <a:endParaRPr lang="en-US" dirty="0"/>
          </a:p>
          <a:p>
            <a:pPr lvl="1"/>
            <a:r>
              <a:rPr lang="en-US" sz="3200" i="1" dirty="0"/>
              <a:t>Technical skills</a:t>
            </a:r>
            <a:endParaRPr lang="en-US" sz="3200" dirty="0"/>
          </a:p>
          <a:p>
            <a:pPr lvl="1"/>
            <a:r>
              <a:rPr lang="en-US" sz="3200" i="1" dirty="0"/>
              <a:t>Conceptual skills</a:t>
            </a:r>
            <a:endParaRPr lang="en-US" sz="3200" dirty="0"/>
          </a:p>
          <a:p>
            <a:pPr lvl="1"/>
            <a:r>
              <a:rPr lang="en-US" sz="3200" i="1" dirty="0"/>
              <a:t>Interpersonal skills</a:t>
            </a:r>
            <a:endParaRPr lang="en-US" sz="3200" dirty="0"/>
          </a:p>
          <a:p>
            <a:endParaRPr lang="en-US" dirty="0"/>
          </a:p>
        </p:txBody>
      </p:sp>
    </p:spTree>
    <p:extLst>
      <p:ext uri="{BB962C8B-B14F-4D97-AF65-F5344CB8AC3E}">
        <p14:creationId xmlns:p14="http://schemas.microsoft.com/office/powerpoint/2010/main" val="40936322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l="12667" r="16061"/>
          <a:stretch/>
        </p:blipFill>
        <p:spPr>
          <a:xfrm>
            <a:off x="6701778" y="1221363"/>
            <a:ext cx="5090830" cy="4554323"/>
          </a:xfrm>
          <a:prstGeom prst="rect">
            <a:avLst/>
          </a:prstGeom>
        </p:spPr>
      </p:pic>
      <p:sp>
        <p:nvSpPr>
          <p:cNvPr id="3" name="Content Placeholder 2"/>
          <p:cNvSpPr>
            <a:spLocks noGrp="1"/>
          </p:cNvSpPr>
          <p:nvPr>
            <p:ph idx="1"/>
          </p:nvPr>
        </p:nvSpPr>
        <p:spPr>
          <a:xfrm>
            <a:off x="407714" y="1505143"/>
            <a:ext cx="6426200" cy="4122272"/>
          </a:xfrm>
        </p:spPr>
        <p:txBody>
          <a:bodyPr/>
          <a:lstStyle/>
          <a:p>
            <a:pPr marL="0" indent="0">
              <a:buNone/>
            </a:pPr>
            <a:r>
              <a:rPr lang="en-US" sz="2800" dirty="0"/>
              <a:t>The </a:t>
            </a:r>
            <a:r>
              <a:rPr lang="en-US" sz="2800" dirty="0" smtClean="0"/>
              <a:t>game </a:t>
            </a:r>
            <a:r>
              <a:rPr lang="en-US" sz="2800" dirty="0"/>
              <a:t>design relates to, underlies, &amp; </a:t>
            </a:r>
            <a:r>
              <a:rPr lang="en-US" sz="2800" u="sng" dirty="0"/>
              <a:t>informs AIS Topics:</a:t>
            </a:r>
          </a:p>
          <a:p>
            <a:r>
              <a:rPr lang="en-US" sz="2400" dirty="0"/>
              <a:t>Reach higher levels of learning </a:t>
            </a:r>
          </a:p>
          <a:p>
            <a:r>
              <a:rPr lang="en-US" sz="2400" dirty="0"/>
              <a:t>Strategic Decision Making</a:t>
            </a:r>
          </a:p>
          <a:p>
            <a:r>
              <a:rPr lang="en-US" sz="2400" dirty="0"/>
              <a:t>Risk assessment and cybersecurity designs</a:t>
            </a:r>
          </a:p>
          <a:p>
            <a:r>
              <a:rPr lang="en-US" sz="2400" dirty="0"/>
              <a:t>Develop group-based competitive activities</a:t>
            </a:r>
          </a:p>
          <a:p>
            <a:r>
              <a:rPr lang="en-US" sz="2400" dirty="0"/>
              <a:t>Avoid complexity &amp; complications of building data network</a:t>
            </a:r>
            <a:endParaRPr lang="en-US" sz="2800" dirty="0"/>
          </a:p>
          <a:p>
            <a:r>
              <a:rPr lang="en-US" sz="2400" dirty="0"/>
              <a:t>Leverage kinesthetic &amp; experiential learning</a:t>
            </a:r>
          </a:p>
          <a:p>
            <a:endParaRPr lang="en-US" sz="2400" dirty="0"/>
          </a:p>
          <a:p>
            <a:endParaRPr lang="en-US" sz="2800" dirty="0"/>
          </a:p>
        </p:txBody>
      </p:sp>
      <p:sp>
        <p:nvSpPr>
          <p:cNvPr id="4" name="Rectangle 3"/>
          <p:cNvSpPr/>
          <p:nvPr/>
        </p:nvSpPr>
        <p:spPr>
          <a:xfrm>
            <a:off x="0" y="76940"/>
            <a:ext cx="10718800" cy="750975"/>
          </a:xfrm>
          <a:prstGeom prst="rect">
            <a:avLst/>
          </a:prstGeom>
        </p:spPr>
        <p:txBody>
          <a:bodyPr wrap="square">
            <a:spAutoFit/>
          </a:bodyPr>
          <a:lstStyle/>
          <a:p>
            <a:pPr algn="ctr">
              <a:lnSpc>
                <a:spcPct val="107000"/>
              </a:lnSpc>
            </a:pPr>
            <a:r>
              <a:rPr lang="en-US" sz="4000" b="1" dirty="0" smtClean="0">
                <a:solidFill>
                  <a:schemeClr val="lt1"/>
                </a:solidFill>
              </a:rPr>
              <a:t>Game </a:t>
            </a:r>
            <a:r>
              <a:rPr lang="en-US" sz="4000" b="1" dirty="0">
                <a:solidFill>
                  <a:schemeClr val="lt1"/>
                </a:solidFill>
              </a:rPr>
              <a:t>Approach</a:t>
            </a:r>
            <a:endParaRPr lang="en-US" b="1" dirty="0">
              <a:solidFill>
                <a:schemeClr val="lt1"/>
              </a:solidFill>
            </a:endParaRPr>
          </a:p>
        </p:txBody>
      </p:sp>
    </p:spTree>
    <p:extLst>
      <p:ext uri="{BB962C8B-B14F-4D97-AF65-F5344CB8AC3E}">
        <p14:creationId xmlns:p14="http://schemas.microsoft.com/office/powerpoint/2010/main" val="22083291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76940"/>
            <a:ext cx="10680700" cy="721736"/>
          </a:xfrm>
          <a:prstGeom prst="rect">
            <a:avLst/>
          </a:prstGeom>
        </p:spPr>
        <p:txBody>
          <a:bodyPr wrap="square">
            <a:spAutoFit/>
          </a:bodyPr>
          <a:lstStyle/>
          <a:p>
            <a:pPr algn="ctr">
              <a:lnSpc>
                <a:spcPct val="107000"/>
              </a:lnSpc>
            </a:pPr>
            <a:r>
              <a:rPr lang="en-US" sz="4000" b="1" dirty="0">
                <a:solidFill>
                  <a:schemeClr val="lt1"/>
                </a:solidFill>
              </a:rPr>
              <a:t>Experiential Learning</a:t>
            </a:r>
            <a:endParaRPr lang="en-US" b="1" dirty="0">
              <a:solidFill>
                <a:schemeClr val="lt1"/>
              </a:solidFill>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28573998"/>
              </p:ext>
            </p:extLst>
          </p:nvPr>
        </p:nvGraphicFramePr>
        <p:xfrm>
          <a:off x="3682999" y="1879599"/>
          <a:ext cx="8039101" cy="3716096"/>
        </p:xfrm>
        <a:graphic>
          <a:graphicData uri="http://schemas.openxmlformats.org/drawingml/2006/table">
            <a:tbl>
              <a:tblPr firstRow="1" firstCol="1" bandRow="1"/>
              <a:tblGrid>
                <a:gridCol w="1908183">
                  <a:extLst>
                    <a:ext uri="{9D8B030D-6E8A-4147-A177-3AD203B41FA5}">
                      <a16:colId xmlns:a16="http://schemas.microsoft.com/office/drawing/2014/main" val="1356741611"/>
                    </a:ext>
                  </a:extLst>
                </a:gridCol>
                <a:gridCol w="2703257">
                  <a:extLst>
                    <a:ext uri="{9D8B030D-6E8A-4147-A177-3AD203B41FA5}">
                      <a16:colId xmlns:a16="http://schemas.microsoft.com/office/drawing/2014/main" val="2455400821"/>
                    </a:ext>
                  </a:extLst>
                </a:gridCol>
                <a:gridCol w="3427661">
                  <a:extLst>
                    <a:ext uri="{9D8B030D-6E8A-4147-A177-3AD203B41FA5}">
                      <a16:colId xmlns:a16="http://schemas.microsoft.com/office/drawing/2014/main" val="1474545125"/>
                    </a:ext>
                  </a:extLst>
                </a:gridCol>
              </a:tblGrid>
              <a:tr h="731280">
                <a:tc>
                  <a:txBody>
                    <a:bodyPr/>
                    <a:lstStyle/>
                    <a:p>
                      <a:pPr marL="0" marR="0" algn="ctr">
                        <a:lnSpc>
                          <a:spcPct val="107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Experiential Action</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07000"/>
                        </a:lnSpc>
                        <a:spcBef>
                          <a:spcPts val="0"/>
                        </a:spcBef>
                        <a:spcAft>
                          <a:spcPts val="0"/>
                        </a:spcAft>
                      </a:pPr>
                      <a:r>
                        <a:rPr lang="en-US"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Description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07000"/>
                        </a:lnSpc>
                        <a:spcBef>
                          <a:spcPts val="0"/>
                        </a:spcBef>
                        <a:spcAft>
                          <a:spcPts val="0"/>
                        </a:spcAft>
                      </a:pPr>
                      <a:r>
                        <a:rPr lang="en-US" sz="1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Cybersecurity Game Application</a:t>
                      </a:r>
                      <a:endParaRPr lang="en-US"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657767472"/>
                  </a:ext>
                </a:extLst>
              </a:tr>
              <a:tr h="746204">
                <a:tc>
                  <a:txBody>
                    <a:bodyPr/>
                    <a:lstStyle/>
                    <a:p>
                      <a:pPr marL="0" marR="0" algn="ctr">
                        <a:lnSpc>
                          <a:spcPct val="107000"/>
                        </a:lnSpc>
                        <a:spcBef>
                          <a:spcPts val="0"/>
                        </a:spcBef>
                        <a:spcAft>
                          <a:spcPts val="0"/>
                        </a:spcAft>
                      </a:pPr>
                      <a:r>
                        <a:rPr lang="en-US" sz="16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Do</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Participate in a new experience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300"/>
                        </a:spcAft>
                      </a:pPr>
                      <a:r>
                        <a:rPr lang="en-US" sz="16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Research design options &amp; types of attacks</a:t>
                      </a:r>
                      <a:endParaRPr lang="en-US"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4228512573"/>
                  </a:ext>
                </a:extLst>
              </a:tr>
              <a:tr h="746204">
                <a:tc>
                  <a:txBody>
                    <a:bodyPr/>
                    <a:lstStyle/>
                    <a:p>
                      <a:pPr marL="0" marR="0" algn="ctr">
                        <a:lnSpc>
                          <a:spcPct val="107000"/>
                        </a:lnSpc>
                        <a:spcBef>
                          <a:spcPts val="0"/>
                        </a:spcBef>
                        <a:spcAft>
                          <a:spcPts val="0"/>
                        </a:spcAft>
                      </a:pPr>
                      <a:r>
                        <a:rPr lang="en-US" sz="16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Reflect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Reflect on observations and experiences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300"/>
                        </a:spcAft>
                      </a:pPr>
                      <a:r>
                        <a:rPr lang="en-US" sz="16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Post-Game Discussion</a:t>
                      </a:r>
                      <a:endParaRPr lang="en-US"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274649952"/>
                  </a:ext>
                </a:extLst>
              </a:tr>
              <a:tr h="746204">
                <a:tc>
                  <a:txBody>
                    <a:bodyPr/>
                    <a:lstStyle/>
                    <a:p>
                      <a:pPr marL="0" marR="0" algn="ctr">
                        <a:lnSpc>
                          <a:spcPct val="107000"/>
                        </a:lnSpc>
                        <a:spcBef>
                          <a:spcPts val="0"/>
                        </a:spcBef>
                        <a:spcAft>
                          <a:spcPts val="0"/>
                        </a:spcAft>
                      </a:pPr>
                      <a:r>
                        <a:rPr lang="en-US" sz="16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Think</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Integrate observations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300"/>
                        </a:spcAft>
                      </a:pPr>
                      <a:r>
                        <a:rPr lang="en-US" sz="16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Create Preliminary Designs/Attacks</a:t>
                      </a:r>
                      <a:endParaRPr lang="en-US"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31615272"/>
                  </a:ext>
                </a:extLst>
              </a:tr>
              <a:tr h="746204">
                <a:tc>
                  <a:txBody>
                    <a:bodyPr/>
                    <a:lstStyle/>
                    <a:p>
                      <a:pPr marL="0" marR="0" algn="ctr">
                        <a:lnSpc>
                          <a:spcPct val="107000"/>
                        </a:lnSpc>
                        <a:spcBef>
                          <a:spcPts val="0"/>
                        </a:spcBef>
                        <a:spcAft>
                          <a:spcPts val="0"/>
                        </a:spcAft>
                      </a:pPr>
                      <a:r>
                        <a:rPr lang="en-US" sz="16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Act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Make decisions or solve problems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300"/>
                        </a:spcAft>
                      </a:pPr>
                      <a:r>
                        <a:rPr lang="en-US" sz="16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Game Day Decision-Making</a:t>
                      </a:r>
                      <a:endParaRPr lang="en-US"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266719742"/>
                  </a:ext>
                </a:extLst>
              </a:tr>
            </a:tbl>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1475418984"/>
              </p:ext>
            </p:extLst>
          </p:nvPr>
        </p:nvGraphicFramePr>
        <p:xfrm>
          <a:off x="3810000" y="5698689"/>
          <a:ext cx="7073900" cy="552450"/>
        </p:xfrm>
        <a:graphic>
          <a:graphicData uri="http://schemas.openxmlformats.org/presentationml/2006/ole">
            <mc:AlternateContent xmlns:mc="http://schemas.openxmlformats.org/markup-compatibility/2006">
              <mc:Choice xmlns:v="urn:schemas-microsoft-com:vml" Requires="v">
                <p:oleObj spid="_x0000_s8323" name="Document" r:id="rId3" imgW="5956042" imgH="552104" progId="Word.Document.12">
                  <p:embed/>
                </p:oleObj>
              </mc:Choice>
              <mc:Fallback>
                <p:oleObj name="Document" r:id="rId3" imgW="5956042" imgH="552104" progId="Word.Document.12">
                  <p:embed/>
                  <p:pic>
                    <p:nvPicPr>
                      <p:cNvPr id="0" name=""/>
                      <p:cNvPicPr/>
                      <p:nvPr/>
                    </p:nvPicPr>
                    <p:blipFill>
                      <a:blip r:embed="rId4"/>
                      <a:stretch>
                        <a:fillRect/>
                      </a:stretch>
                    </p:blipFill>
                    <p:spPr>
                      <a:xfrm>
                        <a:off x="3810000" y="5698689"/>
                        <a:ext cx="7073900" cy="552450"/>
                      </a:xfrm>
                      <a:prstGeom prst="rect">
                        <a:avLst/>
                      </a:prstGeom>
                    </p:spPr>
                  </p:pic>
                </p:oleObj>
              </mc:Fallback>
            </mc:AlternateContent>
          </a:graphicData>
        </a:graphic>
      </p:graphicFrame>
      <p:sp>
        <p:nvSpPr>
          <p:cNvPr id="11" name="Rectangle 10"/>
          <p:cNvSpPr/>
          <p:nvPr/>
        </p:nvSpPr>
        <p:spPr>
          <a:xfrm>
            <a:off x="135541" y="1253385"/>
            <a:ext cx="11586559" cy="523220"/>
          </a:xfrm>
          <a:prstGeom prst="rect">
            <a:avLst/>
          </a:prstGeom>
        </p:spPr>
        <p:txBody>
          <a:bodyPr wrap="square">
            <a:spAutoFit/>
          </a:bodyPr>
          <a:lstStyle/>
          <a:p>
            <a:pPr lvl="1" algn="ctr"/>
            <a:r>
              <a:rPr lang="en-US" sz="2800" dirty="0"/>
              <a:t>Experiential Learning</a:t>
            </a:r>
          </a:p>
        </p:txBody>
      </p:sp>
      <p:pic>
        <p:nvPicPr>
          <p:cNvPr id="12" name="Picture 11"/>
          <p:cNvPicPr>
            <a:picLocks noChangeAspect="1"/>
          </p:cNvPicPr>
          <p:nvPr/>
        </p:nvPicPr>
        <p:blipFill>
          <a:blip r:embed="rId5"/>
          <a:stretch>
            <a:fillRect/>
          </a:stretch>
        </p:blipFill>
        <p:spPr>
          <a:xfrm>
            <a:off x="135541" y="1879600"/>
            <a:ext cx="3441231" cy="3716096"/>
          </a:xfrm>
          <a:prstGeom prst="rect">
            <a:avLst/>
          </a:prstGeom>
        </p:spPr>
      </p:pic>
    </p:spTree>
    <p:extLst>
      <p:ext uri="{BB962C8B-B14F-4D97-AF65-F5344CB8AC3E}">
        <p14:creationId xmlns:p14="http://schemas.microsoft.com/office/powerpoint/2010/main" val="23784036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76940"/>
            <a:ext cx="10680700" cy="721736"/>
          </a:xfrm>
          <a:prstGeom prst="rect">
            <a:avLst/>
          </a:prstGeom>
        </p:spPr>
        <p:txBody>
          <a:bodyPr wrap="square">
            <a:spAutoFit/>
          </a:bodyPr>
          <a:lstStyle/>
          <a:p>
            <a:pPr algn="ctr">
              <a:lnSpc>
                <a:spcPct val="107000"/>
              </a:lnSpc>
            </a:pPr>
            <a:r>
              <a:rPr lang="en-US" sz="4000" b="1" dirty="0">
                <a:solidFill>
                  <a:schemeClr val="lt1"/>
                </a:solidFill>
              </a:rPr>
              <a:t>Gamification</a:t>
            </a:r>
            <a:endParaRPr lang="en-US" b="1" dirty="0">
              <a:solidFill>
                <a:schemeClr val="lt1"/>
              </a:solidFill>
            </a:endParaRP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261904302"/>
              </p:ext>
            </p:extLst>
          </p:nvPr>
        </p:nvGraphicFramePr>
        <p:xfrm>
          <a:off x="-764637" y="931542"/>
          <a:ext cx="7338858" cy="52170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 name="Table 3"/>
          <p:cNvGraphicFramePr>
            <a:graphicFrameLocks noGrp="1"/>
          </p:cNvGraphicFramePr>
          <p:nvPr>
            <p:extLst>
              <p:ext uri="{D42A27DB-BD31-4B8C-83A1-F6EECF244321}">
                <p14:modId xmlns:p14="http://schemas.microsoft.com/office/powerpoint/2010/main" val="3925496307"/>
              </p:ext>
            </p:extLst>
          </p:nvPr>
        </p:nvGraphicFramePr>
        <p:xfrm>
          <a:off x="5612524" y="1214643"/>
          <a:ext cx="6335188" cy="4728959"/>
        </p:xfrm>
        <a:graphic>
          <a:graphicData uri="http://schemas.openxmlformats.org/drawingml/2006/table">
            <a:tbl>
              <a:tblPr firstRow="1" firstCol="1" bandRow="1"/>
              <a:tblGrid>
                <a:gridCol w="3310759">
                  <a:extLst>
                    <a:ext uri="{9D8B030D-6E8A-4147-A177-3AD203B41FA5}">
                      <a16:colId xmlns:a16="http://schemas.microsoft.com/office/drawing/2014/main" val="2975575456"/>
                    </a:ext>
                  </a:extLst>
                </a:gridCol>
                <a:gridCol w="3024429">
                  <a:extLst>
                    <a:ext uri="{9D8B030D-6E8A-4147-A177-3AD203B41FA5}">
                      <a16:colId xmlns:a16="http://schemas.microsoft.com/office/drawing/2014/main" val="1032508705"/>
                    </a:ext>
                  </a:extLst>
                </a:gridCol>
              </a:tblGrid>
              <a:tr h="774979">
                <a:tc>
                  <a:txBody>
                    <a:bodyPr/>
                    <a:lstStyle/>
                    <a:p>
                      <a:pPr marL="0" marR="0" algn="ctr">
                        <a:lnSpc>
                          <a:spcPct val="107000"/>
                        </a:lnSpc>
                        <a:spcBef>
                          <a:spcPts val="0"/>
                        </a:spcBef>
                        <a:spcAft>
                          <a:spcPts val="0"/>
                        </a:spcAft>
                      </a:pPr>
                      <a:r>
                        <a:rPr lang="en-US" sz="1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Gamification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07000"/>
                        </a:lnSpc>
                        <a:spcBef>
                          <a:spcPts val="0"/>
                        </a:spcBef>
                        <a:spcAft>
                          <a:spcPts val="0"/>
                        </a:spcAft>
                      </a:pPr>
                      <a:r>
                        <a:rPr lang="en-US" sz="1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Experiential Learning</a:t>
                      </a:r>
                      <a:endParaRPr lang="en-US"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68561685"/>
                  </a:ext>
                </a:extLst>
              </a:tr>
              <a:tr h="790796">
                <a:tc>
                  <a:txBody>
                    <a:bodyPr/>
                    <a:lstStyle/>
                    <a:p>
                      <a:pPr marL="0" marR="0" algn="ctr">
                        <a:lnSpc>
                          <a:spcPct val="107000"/>
                        </a:lnSpc>
                        <a:spcBef>
                          <a:spcPts val="0"/>
                        </a:spcBef>
                        <a:spcAft>
                          <a:spcPts val="300"/>
                        </a:spcAft>
                      </a:pPr>
                      <a:r>
                        <a:rPr lang="en-US" sz="1600" b="1"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Establish</a:t>
                      </a:r>
                      <a:r>
                        <a:rPr lang="en-US" sz="1600" b="1" baseline="0"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teams with diverse skillsets</a:t>
                      </a:r>
                      <a:endParaRPr lang="en-US" sz="16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07000"/>
                        </a:lnSpc>
                        <a:spcBef>
                          <a:spcPts val="0"/>
                        </a:spcBef>
                        <a:spcAft>
                          <a:spcPts val="300"/>
                        </a:spcAft>
                      </a:pPr>
                      <a:r>
                        <a:rPr lang="en-US" sz="16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Research design options &amp; types of attacks</a:t>
                      </a:r>
                      <a:endParaRPr lang="en-US"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1571234"/>
                  </a:ext>
                </a:extLst>
              </a:tr>
              <a:tr h="790796">
                <a:tc>
                  <a:txBody>
                    <a:bodyPr/>
                    <a:lstStyle/>
                    <a:p>
                      <a:pPr marL="0" marR="0" algn="ctr">
                        <a:lnSpc>
                          <a:spcPct val="107000"/>
                        </a:lnSpc>
                        <a:spcBef>
                          <a:spcPts val="0"/>
                        </a:spcBef>
                        <a:spcAft>
                          <a:spcPts val="300"/>
                        </a:spcAft>
                      </a:pPr>
                      <a:r>
                        <a:rPr lang="en-US" sz="1600" b="1"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Score each </a:t>
                      </a:r>
                      <a:r>
                        <a:rPr lang="en-US" sz="1600" b="1" baseline="0"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Round Based on Strategy Outcome</a:t>
                      </a:r>
                      <a:endParaRPr lang="en-US" sz="16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07000"/>
                        </a:lnSpc>
                        <a:spcBef>
                          <a:spcPts val="0"/>
                        </a:spcBef>
                        <a:spcAft>
                          <a:spcPts val="300"/>
                        </a:spcAft>
                      </a:pPr>
                      <a:r>
                        <a:rPr lang="en-US" sz="16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Post-Game Discussion</a:t>
                      </a:r>
                      <a:endParaRPr lang="en-US"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89501412"/>
                  </a:ext>
                </a:extLst>
              </a:tr>
              <a:tr h="790796">
                <a:tc>
                  <a:txBody>
                    <a:bodyPr/>
                    <a:lstStyle/>
                    <a:p>
                      <a:pPr marL="0" marR="0" algn="ctr">
                        <a:lnSpc>
                          <a:spcPct val="107000"/>
                        </a:lnSpc>
                        <a:spcBef>
                          <a:spcPts val="0"/>
                        </a:spcBef>
                        <a:spcAft>
                          <a:spcPts val="300"/>
                        </a:spcAft>
                      </a:pPr>
                      <a:r>
                        <a:rPr lang="en-US" sz="1600" b="1"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Collaborate on Defense or Attack Strategies to meet Game Objectives</a:t>
                      </a:r>
                      <a:endParaRPr lang="en-US" sz="16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07000"/>
                        </a:lnSpc>
                        <a:spcBef>
                          <a:spcPts val="0"/>
                        </a:spcBef>
                        <a:spcAft>
                          <a:spcPts val="300"/>
                        </a:spcAft>
                      </a:pPr>
                      <a:r>
                        <a:rPr lang="en-US" sz="16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Create Preliminary Designs/Attacks</a:t>
                      </a:r>
                      <a:endParaRPr lang="en-US"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01122463"/>
                  </a:ext>
                </a:extLst>
              </a:tr>
              <a:tr h="790796">
                <a:tc>
                  <a:txBody>
                    <a:bodyPr/>
                    <a:lstStyle/>
                    <a:p>
                      <a:pPr marL="0" marR="0" algn="ctr">
                        <a:lnSpc>
                          <a:spcPct val="107000"/>
                        </a:lnSpc>
                        <a:spcBef>
                          <a:spcPts val="0"/>
                        </a:spcBef>
                        <a:spcAft>
                          <a:spcPts val="300"/>
                        </a:spcAft>
                      </a:pPr>
                      <a:r>
                        <a:rPr lang="en-US" sz="1600" b="1"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Play the Game</a:t>
                      </a:r>
                      <a:endParaRPr lang="en-US" sz="16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07000"/>
                        </a:lnSpc>
                        <a:spcBef>
                          <a:spcPts val="0"/>
                        </a:spcBef>
                        <a:spcAft>
                          <a:spcPts val="300"/>
                        </a:spcAft>
                      </a:pPr>
                      <a:r>
                        <a:rPr lang="en-US" sz="16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Game Day Decision-Making</a:t>
                      </a:r>
                      <a:endParaRPr lang="en-US"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29587763"/>
                  </a:ext>
                </a:extLst>
              </a:tr>
              <a:tr h="790796">
                <a:tc>
                  <a:txBody>
                    <a:bodyPr/>
                    <a:lstStyle/>
                    <a:p>
                      <a:pPr marL="0" marR="0" lvl="0" indent="0" algn="ctr" defTabSz="914400" rtl="0" eaLnBrk="1" fontAlgn="auto" latinLnBrk="0" hangingPunct="1">
                        <a:lnSpc>
                          <a:spcPct val="107000"/>
                        </a:lnSpc>
                        <a:spcBef>
                          <a:spcPts val="0"/>
                        </a:spcBef>
                        <a:spcAft>
                          <a:spcPts val="300"/>
                        </a:spcAft>
                        <a:buClrTx/>
                        <a:buSzTx/>
                        <a:buFontTx/>
                        <a:buNone/>
                        <a:tabLst/>
                        <a:defRPr/>
                      </a:pPr>
                      <a:r>
                        <a:rPr lang="en-US" sz="1600" b="1"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*Game Scoring &amp; Leaderboards</a:t>
                      </a:r>
                    </a:p>
                    <a:p>
                      <a:pPr marL="0" marR="0" algn="ctr">
                        <a:lnSpc>
                          <a:spcPct val="107000"/>
                        </a:lnSpc>
                        <a:spcBef>
                          <a:spcPts val="0"/>
                        </a:spcBef>
                        <a:spcAft>
                          <a:spcPts val="300"/>
                        </a:spcAft>
                      </a:pPr>
                      <a:r>
                        <a:rPr lang="en-US" sz="1600" b="1"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Create a Competition</a:t>
                      </a:r>
                      <a:endParaRPr lang="en-US" sz="16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07000"/>
                        </a:lnSpc>
                        <a:spcBef>
                          <a:spcPts val="0"/>
                        </a:spcBef>
                        <a:spcAft>
                          <a:spcPts val="300"/>
                        </a:spcAft>
                      </a:pPr>
                      <a:endParaRPr lang="en-US" sz="16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2947920"/>
                  </a:ext>
                </a:extLst>
              </a:tr>
            </a:tbl>
          </a:graphicData>
        </a:graphic>
      </p:graphicFrame>
    </p:spTree>
    <p:extLst>
      <p:ext uri="{BB962C8B-B14F-4D97-AF65-F5344CB8AC3E}">
        <p14:creationId xmlns:p14="http://schemas.microsoft.com/office/powerpoint/2010/main" val="15104597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972800" cy="835572"/>
          </a:xfrm>
        </p:spPr>
        <p:txBody>
          <a:bodyPr/>
          <a:lstStyle/>
          <a:p>
            <a:r>
              <a:rPr lang="en-US" dirty="0" smtClean="0">
                <a:solidFill>
                  <a:schemeClr val="bg1"/>
                </a:solidFill>
              </a:rPr>
              <a:t>Game-Based Learning</a:t>
            </a:r>
            <a:endParaRPr lang="en-US" dirty="0">
              <a:solidFill>
                <a:schemeClr val="bg1"/>
              </a:solidFill>
            </a:endParaRPr>
          </a:p>
        </p:txBody>
      </p:sp>
      <p:sp>
        <p:nvSpPr>
          <p:cNvPr id="3" name="Content Placeholder 2"/>
          <p:cNvSpPr>
            <a:spLocks noGrp="1"/>
          </p:cNvSpPr>
          <p:nvPr>
            <p:ph idx="1"/>
          </p:nvPr>
        </p:nvSpPr>
        <p:spPr>
          <a:xfrm>
            <a:off x="373117" y="1329559"/>
            <a:ext cx="8994403" cy="4067503"/>
          </a:xfrm>
        </p:spPr>
        <p:txBody>
          <a:bodyPr/>
          <a:lstStyle/>
          <a:p>
            <a:r>
              <a:rPr lang="en-US" dirty="0" smtClean="0"/>
              <a:t>Game Pattern for Instruction (Bloom’s Taxonomy):</a:t>
            </a:r>
          </a:p>
          <a:p>
            <a:pPr lvl="1"/>
            <a:r>
              <a:rPr lang="en-US" sz="3600" b="1" dirty="0" smtClean="0"/>
              <a:t>Bingo (Remember)</a:t>
            </a:r>
          </a:p>
          <a:p>
            <a:pPr lvl="1"/>
            <a:r>
              <a:rPr lang="en-US" dirty="0" smtClean="0"/>
              <a:t>Jeopardy (Remember)</a:t>
            </a:r>
          </a:p>
          <a:p>
            <a:pPr lvl="1"/>
            <a:r>
              <a:rPr lang="en-US" dirty="0" smtClean="0"/>
              <a:t>Who </a:t>
            </a:r>
            <a:r>
              <a:rPr lang="en-US" dirty="0"/>
              <a:t>Wants to be a </a:t>
            </a:r>
            <a:r>
              <a:rPr lang="en-US" dirty="0" smtClean="0"/>
              <a:t>Millionaire (Remember/Understand)</a:t>
            </a:r>
          </a:p>
          <a:p>
            <a:pPr lvl="1"/>
            <a:r>
              <a:rPr lang="en-US" dirty="0" smtClean="0"/>
              <a:t>Monopoly (Understand/Apply)</a:t>
            </a:r>
            <a:endParaRPr lang="en-US" dirty="0"/>
          </a:p>
        </p:txBody>
      </p:sp>
      <p:pic>
        <p:nvPicPr>
          <p:cNvPr id="4" name="Picture 3"/>
          <p:cNvPicPr>
            <a:picLocks noChangeAspect="1"/>
          </p:cNvPicPr>
          <p:nvPr/>
        </p:nvPicPr>
        <p:blipFill>
          <a:blip r:embed="rId2"/>
          <a:stretch>
            <a:fillRect/>
          </a:stretch>
        </p:blipFill>
        <p:spPr>
          <a:xfrm>
            <a:off x="6450648" y="1984692"/>
            <a:ext cx="2916872" cy="4467614"/>
          </a:xfrm>
          <a:prstGeom prst="rect">
            <a:avLst/>
          </a:prstGeom>
        </p:spPr>
      </p:pic>
    </p:spTree>
    <p:extLst>
      <p:ext uri="{BB962C8B-B14F-4D97-AF65-F5344CB8AC3E}">
        <p14:creationId xmlns:p14="http://schemas.microsoft.com/office/powerpoint/2010/main" val="17044571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972800" cy="835572"/>
          </a:xfrm>
        </p:spPr>
        <p:txBody>
          <a:bodyPr/>
          <a:lstStyle/>
          <a:p>
            <a:r>
              <a:rPr lang="en-US" dirty="0" smtClean="0">
                <a:solidFill>
                  <a:schemeClr val="bg1"/>
                </a:solidFill>
              </a:rPr>
              <a:t>Game-Based Learning</a:t>
            </a:r>
            <a:endParaRPr lang="en-US" dirty="0">
              <a:solidFill>
                <a:schemeClr val="bg1"/>
              </a:solidFill>
            </a:endParaRPr>
          </a:p>
        </p:txBody>
      </p:sp>
      <p:sp>
        <p:nvSpPr>
          <p:cNvPr id="3" name="Content Placeholder 2"/>
          <p:cNvSpPr>
            <a:spLocks noGrp="1"/>
          </p:cNvSpPr>
          <p:nvPr>
            <p:ph idx="1"/>
          </p:nvPr>
        </p:nvSpPr>
        <p:spPr>
          <a:xfrm>
            <a:off x="373117" y="1329559"/>
            <a:ext cx="8994403" cy="4067503"/>
          </a:xfrm>
        </p:spPr>
        <p:txBody>
          <a:bodyPr/>
          <a:lstStyle/>
          <a:p>
            <a:r>
              <a:rPr lang="en-US" dirty="0" smtClean="0"/>
              <a:t>Game Pattern for Instruction (Bloom’s Taxonomy):</a:t>
            </a:r>
          </a:p>
          <a:p>
            <a:pPr lvl="1"/>
            <a:r>
              <a:rPr lang="en-US" dirty="0" smtClean="0"/>
              <a:t>Bingo (Remember)</a:t>
            </a:r>
          </a:p>
          <a:p>
            <a:pPr lvl="1"/>
            <a:r>
              <a:rPr lang="en-US" sz="3600" b="1" dirty="0" smtClean="0"/>
              <a:t>Jeopardy (Remember)</a:t>
            </a:r>
          </a:p>
          <a:p>
            <a:pPr lvl="1"/>
            <a:r>
              <a:rPr lang="en-US" dirty="0" smtClean="0"/>
              <a:t>Who </a:t>
            </a:r>
            <a:r>
              <a:rPr lang="en-US" dirty="0"/>
              <a:t>Wants to be a </a:t>
            </a:r>
            <a:r>
              <a:rPr lang="en-US" dirty="0" smtClean="0"/>
              <a:t>Millionaire (Remember/Understand)</a:t>
            </a:r>
          </a:p>
          <a:p>
            <a:pPr lvl="1"/>
            <a:r>
              <a:rPr lang="en-US" dirty="0" smtClean="0"/>
              <a:t>Monopoly (Understand/Apply)</a:t>
            </a:r>
            <a:endParaRPr lang="en-US" dirty="0"/>
          </a:p>
        </p:txBody>
      </p:sp>
      <p:pic>
        <p:nvPicPr>
          <p:cNvPr id="5" name="Picture 4"/>
          <p:cNvPicPr>
            <a:picLocks noChangeAspect="1"/>
          </p:cNvPicPr>
          <p:nvPr/>
        </p:nvPicPr>
        <p:blipFill>
          <a:blip r:embed="rId2"/>
          <a:stretch>
            <a:fillRect/>
          </a:stretch>
        </p:blipFill>
        <p:spPr>
          <a:xfrm>
            <a:off x="6280983" y="2101719"/>
            <a:ext cx="4691817" cy="3518863"/>
          </a:xfrm>
          <a:prstGeom prst="rect">
            <a:avLst/>
          </a:prstGeom>
        </p:spPr>
      </p:pic>
    </p:spTree>
    <p:extLst>
      <p:ext uri="{BB962C8B-B14F-4D97-AF65-F5344CB8AC3E}">
        <p14:creationId xmlns:p14="http://schemas.microsoft.com/office/powerpoint/2010/main" val="14005485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972800" cy="835572"/>
          </a:xfrm>
        </p:spPr>
        <p:txBody>
          <a:bodyPr/>
          <a:lstStyle/>
          <a:p>
            <a:r>
              <a:rPr lang="en-US" dirty="0" smtClean="0">
                <a:solidFill>
                  <a:schemeClr val="bg1"/>
                </a:solidFill>
              </a:rPr>
              <a:t>Game-Based Learning</a:t>
            </a:r>
            <a:endParaRPr lang="en-US" dirty="0">
              <a:solidFill>
                <a:schemeClr val="bg1"/>
              </a:solidFill>
            </a:endParaRPr>
          </a:p>
        </p:txBody>
      </p:sp>
      <p:sp>
        <p:nvSpPr>
          <p:cNvPr id="3" name="Content Placeholder 2"/>
          <p:cNvSpPr>
            <a:spLocks noGrp="1"/>
          </p:cNvSpPr>
          <p:nvPr>
            <p:ph idx="1"/>
          </p:nvPr>
        </p:nvSpPr>
        <p:spPr>
          <a:xfrm>
            <a:off x="373117" y="1329559"/>
            <a:ext cx="8994403" cy="4067503"/>
          </a:xfrm>
        </p:spPr>
        <p:txBody>
          <a:bodyPr/>
          <a:lstStyle/>
          <a:p>
            <a:r>
              <a:rPr lang="en-US" dirty="0" smtClean="0"/>
              <a:t>Game Pattern for Instruction (Bloom’s Taxonomy):</a:t>
            </a:r>
          </a:p>
          <a:p>
            <a:pPr lvl="1"/>
            <a:r>
              <a:rPr lang="en-US" dirty="0" smtClean="0"/>
              <a:t>Bingo (Remember)</a:t>
            </a:r>
          </a:p>
          <a:p>
            <a:pPr lvl="1"/>
            <a:r>
              <a:rPr lang="en-US" dirty="0" smtClean="0"/>
              <a:t>Jeopardy (Remember)</a:t>
            </a:r>
          </a:p>
          <a:p>
            <a:pPr lvl="1"/>
            <a:r>
              <a:rPr lang="en-US" sz="3600" b="1" dirty="0" smtClean="0"/>
              <a:t>Who </a:t>
            </a:r>
            <a:r>
              <a:rPr lang="en-US" sz="3600" b="1" dirty="0"/>
              <a:t>Wants to be a </a:t>
            </a:r>
            <a:r>
              <a:rPr lang="en-US" sz="3600" b="1" dirty="0" smtClean="0"/>
              <a:t>Millionaire (Remember/Understand)</a:t>
            </a:r>
          </a:p>
          <a:p>
            <a:pPr lvl="1"/>
            <a:r>
              <a:rPr lang="en-US" dirty="0" smtClean="0"/>
              <a:t>Monopoly (Understand/Apply)</a:t>
            </a:r>
            <a:endParaRPr lang="en-US" dirty="0"/>
          </a:p>
        </p:txBody>
      </p:sp>
      <p:pic>
        <p:nvPicPr>
          <p:cNvPr id="4" name="Picture 3"/>
          <p:cNvPicPr>
            <a:picLocks noChangeAspect="1"/>
          </p:cNvPicPr>
          <p:nvPr/>
        </p:nvPicPr>
        <p:blipFill>
          <a:blip r:embed="rId2"/>
          <a:stretch>
            <a:fillRect/>
          </a:stretch>
        </p:blipFill>
        <p:spPr>
          <a:xfrm>
            <a:off x="7189428" y="2017712"/>
            <a:ext cx="4791752" cy="3610928"/>
          </a:xfrm>
          <a:prstGeom prst="rect">
            <a:avLst/>
          </a:prstGeom>
        </p:spPr>
      </p:pic>
    </p:spTree>
    <p:extLst>
      <p:ext uri="{BB962C8B-B14F-4D97-AF65-F5344CB8AC3E}">
        <p14:creationId xmlns:p14="http://schemas.microsoft.com/office/powerpoint/2010/main" val="270604686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972800" cy="835572"/>
          </a:xfrm>
        </p:spPr>
        <p:txBody>
          <a:bodyPr/>
          <a:lstStyle/>
          <a:p>
            <a:r>
              <a:rPr lang="en-US" dirty="0" smtClean="0">
                <a:solidFill>
                  <a:schemeClr val="bg1"/>
                </a:solidFill>
              </a:rPr>
              <a:t>Game-Based Learning</a:t>
            </a:r>
            <a:endParaRPr lang="en-US" dirty="0">
              <a:solidFill>
                <a:schemeClr val="bg1"/>
              </a:solidFill>
            </a:endParaRPr>
          </a:p>
        </p:txBody>
      </p:sp>
      <p:sp>
        <p:nvSpPr>
          <p:cNvPr id="3" name="Content Placeholder 2"/>
          <p:cNvSpPr>
            <a:spLocks noGrp="1"/>
          </p:cNvSpPr>
          <p:nvPr>
            <p:ph idx="1"/>
          </p:nvPr>
        </p:nvSpPr>
        <p:spPr>
          <a:xfrm>
            <a:off x="0" y="1349879"/>
            <a:ext cx="8994403" cy="4067503"/>
          </a:xfrm>
        </p:spPr>
        <p:txBody>
          <a:bodyPr/>
          <a:lstStyle/>
          <a:p>
            <a:r>
              <a:rPr lang="en-US" dirty="0" smtClean="0"/>
              <a:t>Game Pattern for Instruction (Bloom’s Taxonomy):</a:t>
            </a:r>
          </a:p>
          <a:p>
            <a:pPr lvl="1"/>
            <a:r>
              <a:rPr lang="en-US" dirty="0" smtClean="0"/>
              <a:t>Bingo (Remember)</a:t>
            </a:r>
          </a:p>
          <a:p>
            <a:pPr lvl="1"/>
            <a:r>
              <a:rPr lang="en-US" dirty="0" smtClean="0"/>
              <a:t>Jeopardy (Remember)</a:t>
            </a:r>
          </a:p>
          <a:p>
            <a:pPr lvl="1"/>
            <a:r>
              <a:rPr lang="en-US" dirty="0" smtClean="0"/>
              <a:t>Who </a:t>
            </a:r>
            <a:r>
              <a:rPr lang="en-US" dirty="0"/>
              <a:t>Wants to be a </a:t>
            </a:r>
            <a:r>
              <a:rPr lang="en-US" dirty="0" smtClean="0"/>
              <a:t>Millionaire (Remember/Understand)</a:t>
            </a:r>
          </a:p>
          <a:p>
            <a:pPr lvl="1"/>
            <a:r>
              <a:rPr lang="en-US" sz="3600" b="1" dirty="0" smtClean="0"/>
              <a:t>Monopoly (Understand/Apply)</a:t>
            </a:r>
            <a:endParaRPr lang="en-US" sz="3600" b="1" dirty="0"/>
          </a:p>
        </p:txBody>
      </p:sp>
      <p:pic>
        <p:nvPicPr>
          <p:cNvPr id="5" name="Picture 4"/>
          <p:cNvPicPr>
            <a:picLocks noChangeAspect="1"/>
          </p:cNvPicPr>
          <p:nvPr/>
        </p:nvPicPr>
        <p:blipFill>
          <a:blip r:embed="rId2"/>
          <a:stretch>
            <a:fillRect/>
          </a:stretch>
        </p:blipFill>
        <p:spPr>
          <a:xfrm>
            <a:off x="6953250" y="1998662"/>
            <a:ext cx="5238750" cy="3267075"/>
          </a:xfrm>
          <a:prstGeom prst="rect">
            <a:avLst/>
          </a:prstGeom>
        </p:spPr>
      </p:pic>
    </p:spTree>
    <p:extLst>
      <p:ext uri="{BB962C8B-B14F-4D97-AF65-F5344CB8AC3E}">
        <p14:creationId xmlns:p14="http://schemas.microsoft.com/office/powerpoint/2010/main" val="14905300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972800" cy="835572"/>
          </a:xfrm>
        </p:spPr>
        <p:txBody>
          <a:bodyPr/>
          <a:lstStyle/>
          <a:p>
            <a:r>
              <a:rPr lang="en-US" sz="4000" b="1" dirty="0" smtClean="0">
                <a:solidFill>
                  <a:schemeClr val="bg1"/>
                </a:solidFill>
              </a:rPr>
              <a:t>Gamification: </a:t>
            </a:r>
            <a:r>
              <a:rPr lang="en-US" sz="4000" dirty="0" smtClean="0">
                <a:solidFill>
                  <a:schemeClr val="bg1"/>
                </a:solidFill>
              </a:rPr>
              <a:t>Competitive Game-Based Learning</a:t>
            </a:r>
            <a:endParaRPr lang="en-US" sz="4000" dirty="0">
              <a:solidFill>
                <a:schemeClr val="bg1"/>
              </a:solidFill>
            </a:endParaRPr>
          </a:p>
        </p:txBody>
      </p:sp>
      <p:sp>
        <p:nvSpPr>
          <p:cNvPr id="3" name="Content Placeholder 2"/>
          <p:cNvSpPr>
            <a:spLocks noGrp="1"/>
          </p:cNvSpPr>
          <p:nvPr>
            <p:ph idx="1"/>
          </p:nvPr>
        </p:nvSpPr>
        <p:spPr>
          <a:xfrm>
            <a:off x="499242" y="1219200"/>
            <a:ext cx="6831724" cy="4067503"/>
          </a:xfrm>
        </p:spPr>
        <p:txBody>
          <a:bodyPr/>
          <a:lstStyle/>
          <a:p>
            <a:r>
              <a:rPr lang="en-US" sz="2400" dirty="0">
                <a:solidFill>
                  <a:schemeClr val="bg2">
                    <a:lumMod val="75000"/>
                  </a:schemeClr>
                </a:solidFill>
              </a:rPr>
              <a:t>Game Pattern for Instruction (Bloom’s Taxonomy):</a:t>
            </a:r>
          </a:p>
          <a:p>
            <a:pPr lvl="1"/>
            <a:r>
              <a:rPr lang="en-US" sz="2000" dirty="0">
                <a:solidFill>
                  <a:schemeClr val="bg2">
                    <a:lumMod val="75000"/>
                  </a:schemeClr>
                </a:solidFill>
              </a:rPr>
              <a:t>Bingo (Remember)</a:t>
            </a:r>
          </a:p>
          <a:p>
            <a:pPr lvl="1"/>
            <a:r>
              <a:rPr lang="en-US" sz="2000" dirty="0">
                <a:solidFill>
                  <a:schemeClr val="bg2">
                    <a:lumMod val="75000"/>
                  </a:schemeClr>
                </a:solidFill>
              </a:rPr>
              <a:t>Jeopardy (Remember)</a:t>
            </a:r>
          </a:p>
          <a:p>
            <a:pPr lvl="1"/>
            <a:r>
              <a:rPr lang="en-US" sz="2000" dirty="0">
                <a:solidFill>
                  <a:schemeClr val="bg2">
                    <a:lumMod val="75000"/>
                  </a:schemeClr>
                </a:solidFill>
              </a:rPr>
              <a:t>Who Wants to be a Millionaire (Remember/Understand)</a:t>
            </a:r>
          </a:p>
          <a:p>
            <a:pPr lvl="1"/>
            <a:r>
              <a:rPr lang="en-US" sz="2000" dirty="0">
                <a:solidFill>
                  <a:schemeClr val="bg2">
                    <a:lumMod val="75000"/>
                  </a:schemeClr>
                </a:solidFill>
              </a:rPr>
              <a:t>Monopoly (Understand/Apply)</a:t>
            </a:r>
          </a:p>
          <a:p>
            <a:r>
              <a:rPr lang="en-US" dirty="0" smtClean="0"/>
              <a:t>Enterprise (ERP) Business Simulation (Apply/Analyze)</a:t>
            </a:r>
            <a:endParaRPr lang="en-US" dirty="0"/>
          </a:p>
        </p:txBody>
      </p:sp>
      <p:pic>
        <p:nvPicPr>
          <p:cNvPr id="4" name="Picture 3"/>
          <p:cNvPicPr>
            <a:picLocks noChangeAspect="1"/>
          </p:cNvPicPr>
          <p:nvPr/>
        </p:nvPicPr>
        <p:blipFill>
          <a:blip r:embed="rId2"/>
          <a:stretch>
            <a:fillRect/>
          </a:stretch>
        </p:blipFill>
        <p:spPr>
          <a:xfrm>
            <a:off x="7723744" y="1219200"/>
            <a:ext cx="4468256" cy="4414345"/>
          </a:xfrm>
          <a:prstGeom prst="rect">
            <a:avLst/>
          </a:prstGeom>
        </p:spPr>
      </p:pic>
    </p:spTree>
    <p:extLst>
      <p:ext uri="{BB962C8B-B14F-4D97-AF65-F5344CB8AC3E}">
        <p14:creationId xmlns:p14="http://schemas.microsoft.com/office/powerpoint/2010/main" val="206903968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1227" y="1140373"/>
            <a:ext cx="8755118" cy="4067503"/>
          </a:xfrm>
        </p:spPr>
        <p:txBody>
          <a:bodyPr/>
          <a:lstStyle/>
          <a:p>
            <a:r>
              <a:rPr lang="en-US" sz="2400" dirty="0">
                <a:solidFill>
                  <a:schemeClr val="bg2">
                    <a:lumMod val="75000"/>
                  </a:schemeClr>
                </a:solidFill>
              </a:rPr>
              <a:t>Game Pattern for Instruction (Bloom’s Taxonomy):</a:t>
            </a:r>
          </a:p>
          <a:p>
            <a:pPr lvl="1"/>
            <a:r>
              <a:rPr lang="en-US" sz="2000" dirty="0">
                <a:solidFill>
                  <a:schemeClr val="bg2">
                    <a:lumMod val="75000"/>
                  </a:schemeClr>
                </a:solidFill>
              </a:rPr>
              <a:t>Bingo (Remember)</a:t>
            </a:r>
          </a:p>
          <a:p>
            <a:pPr lvl="1"/>
            <a:r>
              <a:rPr lang="en-US" sz="2000" dirty="0">
                <a:solidFill>
                  <a:schemeClr val="bg2">
                    <a:lumMod val="75000"/>
                  </a:schemeClr>
                </a:solidFill>
              </a:rPr>
              <a:t>Jeopardy (Remember)</a:t>
            </a:r>
          </a:p>
          <a:p>
            <a:pPr lvl="1"/>
            <a:r>
              <a:rPr lang="en-US" sz="2000" dirty="0">
                <a:solidFill>
                  <a:schemeClr val="bg2">
                    <a:lumMod val="75000"/>
                  </a:schemeClr>
                </a:solidFill>
              </a:rPr>
              <a:t>Who Wants to be a Millionaire (Remember/Understand)</a:t>
            </a:r>
          </a:p>
          <a:p>
            <a:pPr lvl="1"/>
            <a:r>
              <a:rPr lang="en-US" sz="2000" dirty="0">
                <a:solidFill>
                  <a:schemeClr val="bg2">
                    <a:lumMod val="75000"/>
                  </a:schemeClr>
                </a:solidFill>
              </a:rPr>
              <a:t>Monopoly (Understand/Apply)</a:t>
            </a:r>
          </a:p>
          <a:p>
            <a:r>
              <a:rPr lang="en-US" sz="2000" dirty="0">
                <a:solidFill>
                  <a:schemeClr val="bg2">
                    <a:lumMod val="75000"/>
                  </a:schemeClr>
                </a:solidFill>
              </a:rPr>
              <a:t>Enterprise (ERP) Business Simulation (Apply/Analyze)</a:t>
            </a:r>
          </a:p>
          <a:p>
            <a:r>
              <a:rPr lang="en-US" dirty="0" smtClean="0"/>
              <a:t>Cybersecurity</a:t>
            </a:r>
          </a:p>
          <a:p>
            <a:pPr lvl="1"/>
            <a:r>
              <a:rPr lang="en-US" sz="3200" b="1" dirty="0" smtClean="0"/>
              <a:t>Concepts learned by team competition (Apply/Analyze)</a:t>
            </a:r>
          </a:p>
        </p:txBody>
      </p:sp>
      <p:pic>
        <p:nvPicPr>
          <p:cNvPr id="4" name="Picture 3"/>
          <p:cNvPicPr>
            <a:picLocks noChangeAspect="1"/>
          </p:cNvPicPr>
          <p:nvPr/>
        </p:nvPicPr>
        <p:blipFill>
          <a:blip r:embed="rId2"/>
          <a:stretch>
            <a:fillRect/>
          </a:stretch>
        </p:blipFill>
        <p:spPr>
          <a:xfrm>
            <a:off x="8001914" y="1859838"/>
            <a:ext cx="3776077" cy="3216658"/>
          </a:xfrm>
          <a:prstGeom prst="rect">
            <a:avLst/>
          </a:prstGeom>
        </p:spPr>
      </p:pic>
      <p:sp>
        <p:nvSpPr>
          <p:cNvPr id="6" name="Title 1"/>
          <p:cNvSpPr txBox="1">
            <a:spLocks/>
          </p:cNvSpPr>
          <p:nvPr/>
        </p:nvSpPr>
        <p:spPr bwMode="auto">
          <a:xfrm>
            <a:off x="0" y="0"/>
            <a:ext cx="10972800" cy="835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sz="4000" b="1" dirty="0" smtClean="0">
                <a:solidFill>
                  <a:schemeClr val="bg1"/>
                </a:solidFill>
              </a:rPr>
              <a:t>Gamification: </a:t>
            </a:r>
            <a:r>
              <a:rPr lang="en-US" sz="4000" dirty="0" smtClean="0">
                <a:solidFill>
                  <a:schemeClr val="bg1"/>
                </a:solidFill>
              </a:rPr>
              <a:t>Competitive Game-Based Learning</a:t>
            </a:r>
            <a:endParaRPr lang="en-US" sz="4000" dirty="0">
              <a:solidFill>
                <a:schemeClr val="bg1"/>
              </a:solidFill>
            </a:endParaRPr>
          </a:p>
        </p:txBody>
      </p:sp>
    </p:spTree>
    <p:extLst>
      <p:ext uri="{BB962C8B-B14F-4D97-AF65-F5344CB8AC3E}">
        <p14:creationId xmlns:p14="http://schemas.microsoft.com/office/powerpoint/2010/main" val="34019060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2232" y="926723"/>
            <a:ext cx="12029768" cy="2362577"/>
          </a:xfrm>
        </p:spPr>
        <p:txBody>
          <a:bodyPr/>
          <a:lstStyle/>
          <a:p>
            <a:r>
              <a:rPr lang="en-US" dirty="0"/>
              <a:t/>
            </a:r>
            <a:br>
              <a:rPr lang="en-US" dirty="0"/>
            </a:br>
            <a:r>
              <a:rPr lang="en-US" sz="5400" b="1" dirty="0"/>
              <a:t>You Crashed My Server!  </a:t>
            </a:r>
            <a:br>
              <a:rPr lang="en-US" sz="5400" b="1" dirty="0"/>
            </a:br>
            <a:r>
              <a:rPr lang="en-US" b="1" dirty="0"/>
              <a:t>A Cybersecurity "Attack &amp; Defense" </a:t>
            </a:r>
            <a:br>
              <a:rPr lang="en-US" b="1" dirty="0"/>
            </a:br>
            <a:r>
              <a:rPr lang="en-US" sz="4800" b="1" dirty="0"/>
              <a:t>Game</a:t>
            </a:r>
            <a:endParaRPr lang="en-US" sz="5400" dirty="0"/>
          </a:p>
        </p:txBody>
      </p:sp>
      <p:sp>
        <p:nvSpPr>
          <p:cNvPr id="3" name="Subtitle 2"/>
          <p:cNvSpPr>
            <a:spLocks noGrp="1"/>
          </p:cNvSpPr>
          <p:nvPr>
            <p:ph type="subTitle" idx="1"/>
          </p:nvPr>
        </p:nvSpPr>
        <p:spPr>
          <a:xfrm>
            <a:off x="301867" y="3708846"/>
            <a:ext cx="11360989" cy="2488753"/>
          </a:xfrm>
        </p:spPr>
        <p:txBody>
          <a:bodyPr/>
          <a:lstStyle/>
          <a:p>
            <a:pPr>
              <a:spcBef>
                <a:spcPts val="0"/>
              </a:spcBef>
            </a:pPr>
            <a:r>
              <a:rPr lang="en-US" sz="3600" dirty="0">
                <a:solidFill>
                  <a:schemeClr val="tx1"/>
                </a:solidFill>
              </a:rPr>
              <a:t>Pamela J. Schmidt</a:t>
            </a:r>
          </a:p>
          <a:p>
            <a:pPr>
              <a:spcBef>
                <a:spcPts val="0"/>
              </a:spcBef>
            </a:pPr>
            <a:r>
              <a:rPr lang="en-US" sz="3600" dirty="0">
                <a:solidFill>
                  <a:schemeClr val="tx1"/>
                </a:solidFill>
              </a:rPr>
              <a:t> </a:t>
            </a:r>
            <a:r>
              <a:rPr lang="en-US" sz="2800" dirty="0">
                <a:solidFill>
                  <a:schemeClr val="tx1"/>
                </a:solidFill>
              </a:rPr>
              <a:t>Washburn University</a:t>
            </a:r>
          </a:p>
          <a:p>
            <a:pPr>
              <a:spcBef>
                <a:spcPts val="0"/>
              </a:spcBef>
            </a:pPr>
            <a:endParaRPr lang="en-US" sz="1400" dirty="0">
              <a:solidFill>
                <a:schemeClr val="tx1"/>
              </a:solidFill>
            </a:endParaRPr>
          </a:p>
          <a:p>
            <a:pPr>
              <a:spcBef>
                <a:spcPts val="0"/>
              </a:spcBef>
            </a:pPr>
            <a:r>
              <a:rPr lang="en-US" sz="3600" dirty="0">
                <a:solidFill>
                  <a:schemeClr val="tx1"/>
                </a:solidFill>
              </a:rPr>
              <a:t>Kimberly S. Church </a:t>
            </a:r>
          </a:p>
          <a:p>
            <a:pPr>
              <a:spcBef>
                <a:spcPts val="0"/>
              </a:spcBef>
            </a:pPr>
            <a:r>
              <a:rPr lang="en-US" sz="2800" dirty="0">
                <a:solidFill>
                  <a:schemeClr val="tx1"/>
                </a:solidFill>
              </a:rPr>
              <a:t>University of Missouri-Kansas City</a:t>
            </a:r>
          </a:p>
        </p:txBody>
      </p:sp>
    </p:spTree>
    <p:extLst>
      <p:ext uri="{BB962C8B-B14F-4D97-AF65-F5344CB8AC3E}">
        <p14:creationId xmlns:p14="http://schemas.microsoft.com/office/powerpoint/2010/main" val="345261580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972800" cy="804041"/>
          </a:xfrm>
        </p:spPr>
        <p:txBody>
          <a:bodyPr/>
          <a:lstStyle/>
          <a:p>
            <a:r>
              <a:rPr lang="en-US" dirty="0" smtClean="0">
                <a:solidFill>
                  <a:schemeClr val="bg1"/>
                </a:solidFill>
              </a:rPr>
              <a:t>Team Competition as Prep Work</a:t>
            </a:r>
            <a:endParaRPr lang="en-US" dirty="0">
              <a:solidFill>
                <a:schemeClr val="bg1"/>
              </a:solidFill>
            </a:endParaRPr>
          </a:p>
        </p:txBody>
      </p:sp>
      <p:sp>
        <p:nvSpPr>
          <p:cNvPr id="3" name="Content Placeholder 2"/>
          <p:cNvSpPr>
            <a:spLocks noGrp="1"/>
          </p:cNvSpPr>
          <p:nvPr>
            <p:ph idx="1"/>
          </p:nvPr>
        </p:nvSpPr>
        <p:spPr>
          <a:xfrm>
            <a:off x="436179" y="1234887"/>
            <a:ext cx="10972800" cy="4000525"/>
          </a:xfrm>
        </p:spPr>
        <p:txBody>
          <a:bodyPr/>
          <a:lstStyle/>
          <a:p>
            <a:pPr marL="0" indent="0">
              <a:buNone/>
            </a:pPr>
            <a:r>
              <a:rPr lang="en-US" sz="2800" b="1" dirty="0" smtClean="0"/>
              <a:t>Use Texting from Phone</a:t>
            </a:r>
          </a:p>
          <a:p>
            <a:pPr marL="0" indent="0">
              <a:buNone/>
            </a:pPr>
            <a:r>
              <a:rPr lang="en-US" sz="2800" b="1" dirty="0" smtClean="0"/>
              <a:t>Team-based</a:t>
            </a:r>
            <a:r>
              <a:rPr lang="en-US" sz="2800" b="1" dirty="0"/>
              <a:t> </a:t>
            </a:r>
            <a:r>
              <a:rPr lang="en-US" sz="2800" b="1" dirty="0" smtClean="0"/>
              <a:t>and Time sensitive  </a:t>
            </a:r>
          </a:p>
          <a:p>
            <a:pPr marL="0" indent="0">
              <a:buNone/>
            </a:pPr>
            <a:endParaRPr lang="en-US" sz="1200" b="1" dirty="0" smtClean="0"/>
          </a:p>
          <a:p>
            <a:pPr marL="0" indent="0">
              <a:buNone/>
            </a:pPr>
            <a:r>
              <a:rPr lang="en-US" sz="2800" b="1" dirty="0" smtClean="0"/>
              <a:t>How to Play: </a:t>
            </a:r>
            <a:r>
              <a:rPr lang="en-US" sz="2800" b="1" dirty="0" err="1" smtClean="0">
                <a:solidFill>
                  <a:srgbClr val="0070C0"/>
                </a:solidFill>
              </a:rPr>
              <a:t>Kahoot</a:t>
            </a:r>
            <a:r>
              <a:rPr lang="en-US" sz="2800" b="1" dirty="0" smtClean="0">
                <a:solidFill>
                  <a:srgbClr val="0070C0"/>
                </a:solidFill>
              </a:rPr>
              <a:t>! </a:t>
            </a:r>
            <a:r>
              <a:rPr lang="en-US" sz="2800" b="1" dirty="0" smtClean="0"/>
              <a:t>(Supports text-based online quizzes and Games)</a:t>
            </a:r>
            <a:endParaRPr lang="en-US" sz="2800" b="1" dirty="0" smtClean="0">
              <a:hlinkClick r:id="rId2"/>
            </a:endParaRPr>
          </a:p>
        </p:txBody>
      </p:sp>
      <p:pic>
        <p:nvPicPr>
          <p:cNvPr id="5" name="Picture 4"/>
          <p:cNvPicPr>
            <a:picLocks noChangeAspect="1"/>
          </p:cNvPicPr>
          <p:nvPr/>
        </p:nvPicPr>
        <p:blipFill>
          <a:blip r:embed="rId3"/>
          <a:stretch>
            <a:fillRect/>
          </a:stretch>
        </p:blipFill>
        <p:spPr>
          <a:xfrm>
            <a:off x="3543829" y="3275512"/>
            <a:ext cx="5391029" cy="3033848"/>
          </a:xfrm>
          <a:prstGeom prst="rect">
            <a:avLst/>
          </a:prstGeom>
        </p:spPr>
      </p:pic>
    </p:spTree>
    <p:extLst>
      <p:ext uri="{BB962C8B-B14F-4D97-AF65-F5344CB8AC3E}">
        <p14:creationId xmlns:p14="http://schemas.microsoft.com/office/powerpoint/2010/main" val="389798850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972800" cy="1143000"/>
          </a:xfrm>
        </p:spPr>
        <p:txBody>
          <a:bodyPr/>
          <a:lstStyle/>
          <a:p>
            <a:r>
              <a:rPr lang="en-US" dirty="0" smtClean="0">
                <a:solidFill>
                  <a:schemeClr val="bg1"/>
                </a:solidFill>
              </a:rPr>
              <a:t>Let’s Play</a:t>
            </a:r>
            <a:endParaRPr lang="en-US" dirty="0">
              <a:solidFill>
                <a:schemeClr val="bg1"/>
              </a:solidFill>
            </a:endParaRP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t="17905" b="31048"/>
          <a:stretch/>
        </p:blipFill>
        <p:spPr>
          <a:xfrm>
            <a:off x="7136182" y="1815737"/>
            <a:ext cx="3432161" cy="3500846"/>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36473" y="1319348"/>
            <a:ext cx="2449286" cy="4898572"/>
          </a:xfrm>
          <a:prstGeom prst="rect">
            <a:avLst/>
          </a:prstGeom>
        </p:spPr>
      </p:pic>
      <p:sp>
        <p:nvSpPr>
          <p:cNvPr id="8" name="TextBox 7"/>
          <p:cNvSpPr txBox="1"/>
          <p:nvPr/>
        </p:nvSpPr>
        <p:spPr>
          <a:xfrm>
            <a:off x="666206" y="3709851"/>
            <a:ext cx="1985554" cy="954107"/>
          </a:xfrm>
          <a:prstGeom prst="rect">
            <a:avLst/>
          </a:prstGeom>
          <a:noFill/>
        </p:spPr>
        <p:txBody>
          <a:bodyPr wrap="square" rtlCol="0">
            <a:spAutoFit/>
          </a:bodyPr>
          <a:lstStyle/>
          <a:p>
            <a:r>
              <a:rPr lang="en-US" sz="2800" b="1" dirty="0" smtClean="0"/>
              <a:t>Click Here to Enter PIN</a:t>
            </a:r>
            <a:endParaRPr lang="en-US" sz="2800" b="1" dirty="0"/>
          </a:p>
        </p:txBody>
      </p:sp>
      <p:cxnSp>
        <p:nvCxnSpPr>
          <p:cNvPr id="10" name="Straight Arrow Connector 9"/>
          <p:cNvCxnSpPr>
            <a:stCxn id="8" idx="2"/>
          </p:cNvCxnSpPr>
          <p:nvPr/>
        </p:nvCxnSpPr>
        <p:spPr>
          <a:xfrm>
            <a:off x="1658983" y="4663958"/>
            <a:ext cx="2220686" cy="744065"/>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7380514" y="3879669"/>
            <a:ext cx="2978332" cy="369332"/>
          </a:xfrm>
          <a:prstGeom prst="rect">
            <a:avLst/>
          </a:prstGeom>
          <a:solidFill>
            <a:schemeClr val="bg1"/>
          </a:solidFill>
        </p:spPr>
        <p:txBody>
          <a:bodyPr wrap="square" rtlCol="0">
            <a:spAutoFit/>
          </a:bodyPr>
          <a:lstStyle/>
          <a:p>
            <a:pPr algn="ctr"/>
            <a:r>
              <a:rPr lang="en-US" dirty="0" smtClean="0"/>
              <a:t>Will be provided</a:t>
            </a:r>
            <a:endParaRPr lang="en-US" dirty="0"/>
          </a:p>
        </p:txBody>
      </p:sp>
    </p:spTree>
    <p:extLst>
      <p:ext uri="{BB962C8B-B14F-4D97-AF65-F5344CB8AC3E}">
        <p14:creationId xmlns:p14="http://schemas.microsoft.com/office/powerpoint/2010/main" val="218036587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30277"/>
            <a:ext cx="10972800" cy="1143000"/>
          </a:xfrm>
        </p:spPr>
        <p:txBody>
          <a:bodyPr/>
          <a:lstStyle/>
          <a:p>
            <a:r>
              <a:rPr lang="en-US" dirty="0">
                <a:solidFill>
                  <a:schemeClr val="bg1"/>
                </a:solidFill>
              </a:rPr>
              <a:t>Contribution</a:t>
            </a:r>
          </a:p>
        </p:txBody>
      </p:sp>
      <p:sp>
        <p:nvSpPr>
          <p:cNvPr id="3" name="Content Placeholder 2"/>
          <p:cNvSpPr>
            <a:spLocks noGrp="1"/>
          </p:cNvSpPr>
          <p:nvPr>
            <p:ph idx="1"/>
          </p:nvPr>
        </p:nvSpPr>
        <p:spPr>
          <a:xfrm>
            <a:off x="215900" y="1245347"/>
            <a:ext cx="11482114" cy="2666253"/>
          </a:xfrm>
        </p:spPr>
        <p:txBody>
          <a:bodyPr/>
          <a:lstStyle/>
          <a:p>
            <a:r>
              <a:rPr lang="en-US" dirty="0" smtClean="0"/>
              <a:t>Collaborative decision making to enhance teamwork</a:t>
            </a:r>
          </a:p>
          <a:p>
            <a:r>
              <a:rPr lang="en-US" dirty="0" smtClean="0"/>
              <a:t>Competitive game to engage </a:t>
            </a:r>
            <a:r>
              <a:rPr lang="en-US" dirty="0" err="1" smtClean="0"/>
              <a:t>GexZ</a:t>
            </a:r>
            <a:r>
              <a:rPr lang="en-US" dirty="0" smtClean="0"/>
              <a:t> new hires in cybersecurity</a:t>
            </a:r>
            <a:endParaRPr lang="en-US" dirty="0"/>
          </a:p>
          <a:p>
            <a:r>
              <a:rPr lang="en-US" dirty="0" smtClean="0"/>
              <a:t>Scaffold cybersecurity knowledge </a:t>
            </a:r>
          </a:p>
          <a:p>
            <a:r>
              <a:rPr lang="en-US" dirty="0" smtClean="0"/>
              <a:t>Avoid complexity and leverage gamification</a:t>
            </a:r>
          </a:p>
          <a:p>
            <a:r>
              <a:rPr lang="en-US" dirty="0" smtClean="0"/>
              <a:t>Have fun with training!</a:t>
            </a:r>
            <a:endParaRPr lang="en-US" dirty="0"/>
          </a:p>
        </p:txBody>
      </p:sp>
      <p:pic>
        <p:nvPicPr>
          <p:cNvPr id="16386" name="Picture 2" descr="Image result for peel back layers of an onion clipart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3911600"/>
            <a:ext cx="3720662" cy="22882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91436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22694" y="60385"/>
            <a:ext cx="9920378" cy="646331"/>
          </a:xfrm>
          <a:prstGeom prst="rect">
            <a:avLst/>
          </a:prstGeom>
          <a:noFill/>
        </p:spPr>
        <p:txBody>
          <a:bodyPr wrap="square" rtlCol="0">
            <a:spAutoFit/>
          </a:bodyPr>
          <a:lstStyle/>
          <a:p>
            <a:r>
              <a:rPr lang="en-US" sz="3600" dirty="0">
                <a:solidFill>
                  <a:schemeClr val="bg1"/>
                </a:solidFill>
              </a:rPr>
              <a:t>Outline for Presentation</a:t>
            </a:r>
          </a:p>
        </p:txBody>
      </p:sp>
      <p:sp>
        <p:nvSpPr>
          <p:cNvPr id="8" name="TextBox 7"/>
          <p:cNvSpPr txBox="1"/>
          <p:nvPr/>
        </p:nvSpPr>
        <p:spPr>
          <a:xfrm>
            <a:off x="587758" y="1663465"/>
            <a:ext cx="10509896" cy="3323987"/>
          </a:xfrm>
          <a:prstGeom prst="rect">
            <a:avLst/>
          </a:prstGeom>
          <a:noFill/>
        </p:spPr>
        <p:txBody>
          <a:bodyPr wrap="square" rtlCol="0">
            <a:spAutoFit/>
          </a:bodyPr>
          <a:lstStyle/>
          <a:p>
            <a:pPr marL="742950" indent="-742950">
              <a:lnSpc>
                <a:spcPct val="150000"/>
              </a:lnSpc>
              <a:buFont typeface="+mj-lt"/>
              <a:buAutoNum type="arabicPeriod"/>
            </a:pPr>
            <a:r>
              <a:rPr lang="en-US" sz="2800" dirty="0"/>
              <a:t>Motivation </a:t>
            </a:r>
          </a:p>
          <a:p>
            <a:pPr marL="742950" indent="-742950">
              <a:lnSpc>
                <a:spcPct val="150000"/>
              </a:lnSpc>
              <a:buFont typeface="+mj-lt"/>
              <a:buAutoNum type="arabicPeriod"/>
            </a:pPr>
            <a:r>
              <a:rPr lang="en-US" sz="2800" dirty="0"/>
              <a:t>Why Gamification?</a:t>
            </a:r>
          </a:p>
          <a:p>
            <a:pPr marL="742950" indent="-742950">
              <a:lnSpc>
                <a:spcPct val="150000"/>
              </a:lnSpc>
              <a:buFont typeface="+mj-lt"/>
              <a:buAutoNum type="arabicPeriod"/>
            </a:pPr>
            <a:r>
              <a:rPr lang="en-US" sz="2800" dirty="0" smtClean="0"/>
              <a:t>Game </a:t>
            </a:r>
            <a:r>
              <a:rPr lang="en-US" sz="2800" dirty="0"/>
              <a:t>Background</a:t>
            </a:r>
          </a:p>
          <a:p>
            <a:pPr marL="742950" indent="-742950">
              <a:lnSpc>
                <a:spcPct val="150000"/>
              </a:lnSpc>
              <a:buFont typeface="+mj-lt"/>
              <a:buAutoNum type="arabicPeriod"/>
            </a:pPr>
            <a:r>
              <a:rPr lang="en-US" sz="2800" dirty="0"/>
              <a:t>Game Play</a:t>
            </a:r>
          </a:p>
          <a:p>
            <a:pPr marL="742950" indent="-742950">
              <a:lnSpc>
                <a:spcPct val="150000"/>
              </a:lnSpc>
              <a:buFont typeface="+mj-lt"/>
              <a:buAutoNum type="arabicPeriod"/>
            </a:pPr>
            <a:r>
              <a:rPr lang="en-US" sz="2800" dirty="0"/>
              <a:t>Summary</a:t>
            </a:r>
          </a:p>
        </p:txBody>
      </p:sp>
      <p:pic>
        <p:nvPicPr>
          <p:cNvPr id="1030" name="Picture 6"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56160" y="1663465"/>
            <a:ext cx="5286912" cy="39035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5912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fade">
                                      <p:cBhvr>
                                        <p:cTn id="22" dur="5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fade">
                                      <p:cBhvr>
                                        <p:cTn id="27"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19375" y="1268574"/>
            <a:ext cx="9451109" cy="1785471"/>
          </a:xfrm>
        </p:spPr>
        <p:txBody>
          <a:bodyPr/>
          <a:lstStyle/>
          <a:p>
            <a:pPr marL="0" indent="0">
              <a:buNone/>
            </a:pPr>
            <a:r>
              <a:rPr lang="en-US" b="1" u="sng" dirty="0"/>
              <a:t>Cybersecurity: </a:t>
            </a:r>
            <a:r>
              <a:rPr lang="en-US" dirty="0"/>
              <a:t>the protection of a computer data network from unauthorized [internal or external] theft, modification, destruction, disruption or disclosure. </a:t>
            </a:r>
            <a:endParaRPr lang="en-US" sz="2800" dirty="0"/>
          </a:p>
          <a:p>
            <a:endParaRPr lang="en-US" sz="2400" dirty="0"/>
          </a:p>
          <a:p>
            <a:endParaRPr lang="en-US" sz="2800" dirty="0"/>
          </a:p>
        </p:txBody>
      </p:sp>
      <p:sp>
        <p:nvSpPr>
          <p:cNvPr id="4" name="Rectangle 3"/>
          <p:cNvSpPr/>
          <p:nvPr/>
        </p:nvSpPr>
        <p:spPr>
          <a:xfrm>
            <a:off x="0" y="76940"/>
            <a:ext cx="10642600" cy="721736"/>
          </a:xfrm>
          <a:prstGeom prst="rect">
            <a:avLst/>
          </a:prstGeom>
        </p:spPr>
        <p:txBody>
          <a:bodyPr wrap="square">
            <a:spAutoFit/>
          </a:bodyPr>
          <a:lstStyle/>
          <a:p>
            <a:pPr algn="ctr">
              <a:lnSpc>
                <a:spcPct val="107000"/>
              </a:lnSpc>
            </a:pPr>
            <a:r>
              <a:rPr lang="en-US" sz="4000" b="1" dirty="0" smtClean="0">
                <a:solidFill>
                  <a:schemeClr val="lt1"/>
                </a:solidFill>
              </a:rPr>
              <a:t>Key Definition</a:t>
            </a:r>
            <a:endParaRPr lang="en-US" b="1" dirty="0">
              <a:solidFill>
                <a:schemeClr val="lt1"/>
              </a:solidFill>
            </a:endParaRPr>
          </a:p>
        </p:txBody>
      </p:sp>
      <p:sp>
        <p:nvSpPr>
          <p:cNvPr id="2" name="TextBox 1"/>
          <p:cNvSpPr txBox="1"/>
          <p:nvPr/>
        </p:nvSpPr>
        <p:spPr>
          <a:xfrm>
            <a:off x="323371" y="3523943"/>
            <a:ext cx="11747113" cy="2000548"/>
          </a:xfrm>
          <a:prstGeom prst="rect">
            <a:avLst/>
          </a:prstGeom>
          <a:solidFill>
            <a:schemeClr val="bg1"/>
          </a:solidFill>
        </p:spPr>
        <p:txBody>
          <a:bodyPr wrap="square" rtlCol="0">
            <a:spAutoFit/>
          </a:bodyPr>
          <a:lstStyle/>
          <a:p>
            <a:r>
              <a:rPr lang="en-US" sz="3600" b="1" dirty="0">
                <a:solidFill>
                  <a:srgbClr val="C00000"/>
                </a:solidFill>
                <a:latin typeface="Times New Roman" panose="02020603050405020304" pitchFamily="18" charset="0"/>
                <a:cs typeface="Times New Roman" panose="02020603050405020304" pitchFamily="18" charset="0"/>
              </a:rPr>
              <a:t>Company executives revealed:</a:t>
            </a:r>
          </a:p>
          <a:p>
            <a:r>
              <a:rPr lang="en-US" sz="3600" b="1" dirty="0">
                <a:solidFill>
                  <a:srgbClr val="C00000"/>
                </a:solidFill>
                <a:latin typeface="Times New Roman" panose="02020603050405020304" pitchFamily="18" charset="0"/>
                <a:cs typeface="Times New Roman" panose="02020603050405020304" pitchFamily="18" charset="0"/>
              </a:rPr>
              <a:t>97% are concerned about cybersecurity </a:t>
            </a:r>
          </a:p>
          <a:p>
            <a:r>
              <a:rPr lang="en-US" sz="3600" b="1" dirty="0">
                <a:solidFill>
                  <a:srgbClr val="C00000"/>
                </a:solidFill>
                <a:latin typeface="Times New Roman" panose="02020603050405020304" pitchFamily="18" charset="0"/>
                <a:cs typeface="Times New Roman" panose="02020603050405020304" pitchFamily="18" charset="0"/>
              </a:rPr>
              <a:t>22% stated cybersecurity keeps them up at night </a:t>
            </a:r>
          </a:p>
          <a:p>
            <a:pPr algn="ctr"/>
            <a:r>
              <a:rPr lang="en-US" sz="1600" i="1" dirty="0" smtClean="0">
                <a:latin typeface="Times New Roman" panose="02020603050405020304" pitchFamily="18" charset="0"/>
                <a:cs typeface="Times New Roman" panose="02020603050405020304" pitchFamily="18" charset="0"/>
              </a:rPr>
              <a:t>										KPMG </a:t>
            </a:r>
            <a:r>
              <a:rPr lang="en-US" sz="1600" i="1" dirty="0">
                <a:latin typeface="Times New Roman" panose="02020603050405020304" pitchFamily="18" charset="0"/>
                <a:cs typeface="Times New Roman" panose="02020603050405020304" pitchFamily="18" charset="0"/>
              </a:rPr>
              <a:t>2017 Survey</a:t>
            </a:r>
            <a:endParaRPr lang="en-US" sz="1600" dirty="0">
              <a:solidFill>
                <a:srgbClr val="C00000"/>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3"/>
          <a:stretch>
            <a:fillRect/>
          </a:stretch>
        </p:blipFill>
        <p:spPr>
          <a:xfrm>
            <a:off x="0" y="1268574"/>
            <a:ext cx="2619375" cy="1743075"/>
          </a:xfrm>
          <a:prstGeom prst="rect">
            <a:avLst/>
          </a:prstGeom>
        </p:spPr>
      </p:pic>
    </p:spTree>
    <p:extLst>
      <p:ext uri="{BB962C8B-B14F-4D97-AF65-F5344CB8AC3E}">
        <p14:creationId xmlns:p14="http://schemas.microsoft.com/office/powerpoint/2010/main" val="1393218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6252" y="-122903"/>
            <a:ext cx="10972800" cy="1143000"/>
          </a:xfrm>
        </p:spPr>
        <p:txBody>
          <a:bodyPr/>
          <a:lstStyle/>
          <a:p>
            <a:r>
              <a:rPr lang="en-US" sz="5400" dirty="0">
                <a:solidFill>
                  <a:schemeClr val="bg1"/>
                </a:solidFill>
              </a:rPr>
              <a:t>Motivation</a:t>
            </a:r>
            <a:endParaRPr lang="en-US" dirty="0">
              <a:solidFill>
                <a:schemeClr val="bg1"/>
              </a:solidFill>
            </a:endParaRPr>
          </a:p>
        </p:txBody>
      </p:sp>
      <p:sp>
        <p:nvSpPr>
          <p:cNvPr id="3" name="Rectangle 1"/>
          <p:cNvSpPr>
            <a:spLocks noChangeArrowheads="1"/>
          </p:cNvSpPr>
          <p:nvPr/>
        </p:nvSpPr>
        <p:spPr bwMode="auto">
          <a:xfrm>
            <a:off x="0" y="1355293"/>
            <a:ext cx="12192000" cy="3616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91440" bIns="152352"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4000" b="1" i="0" u="none" strike="noStrike" cap="none" normalizeH="0" baseline="0" dirty="0" smtClean="0">
                <a:ln>
                  <a:noFill/>
                </a:ln>
                <a:solidFill>
                  <a:schemeClr val="tx1"/>
                </a:solidFill>
                <a:effectLst/>
                <a:latin typeface="Heebo"/>
              </a:rPr>
              <a:t>The CEO of Delta Air Lines Was Asked What He Worries About Most. His Answer Will Truly Frighten Customers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smtClean="0">
                <a:ln>
                  <a:noFill/>
                </a:ln>
                <a:solidFill>
                  <a:schemeClr val="tx1"/>
                </a:solidFill>
                <a:effectLst/>
                <a:latin typeface="Heebo"/>
              </a:rPr>
              <a:t>www.inc.com</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smtClean="0">
                <a:ln>
                  <a:noFill/>
                </a:ln>
                <a:solidFill>
                  <a:srgbClr val="000000"/>
                </a:solidFill>
                <a:effectLst/>
                <a:hlinkClick r:id="rId2"/>
              </a:rPr>
              <a:t>  </a:t>
            </a:r>
            <a:r>
              <a:rPr kumimoji="0" lang="en-US" altLang="en-US" sz="1200" b="0" i="0" u="none" strike="noStrike" cap="none" normalizeH="0" baseline="0" dirty="0" smtClean="0">
                <a:ln>
                  <a:noFill/>
                </a:ln>
                <a:solidFill>
                  <a:srgbClr val="212529"/>
                </a:solidFill>
                <a:effectLst/>
                <a:latin typeface="Roboto"/>
              </a:rPr>
              <a:t>  </a:t>
            </a:r>
            <a:endParaRPr kumimoji="0" lang="en-US" altLang="en-US" sz="27000" b="0" i="0" u="none" strike="noStrike" cap="none" normalizeH="0" baseline="0" dirty="0" smtClean="0">
              <a:ln>
                <a:noFill/>
              </a:ln>
              <a:solidFill>
                <a:srgbClr val="212529"/>
              </a:solidFill>
              <a:effectLst/>
              <a:latin typeface="Roboto"/>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smtClean="0">
                <a:ln>
                  <a:noFill/>
                </a:ln>
                <a:solidFill>
                  <a:srgbClr val="000000"/>
                </a:solidFill>
                <a:effectLst/>
                <a:latin typeface="Roboto"/>
              </a:rPr>
              <a:t>  </a:t>
            </a:r>
            <a:endParaRPr kumimoji="0" lang="en-US" altLang="en-US" sz="9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400" b="0" i="0" u="none" strike="noStrike" cap="none" normalizeH="0" baseline="0" dirty="0" smtClean="0">
                <a:ln>
                  <a:noFill/>
                </a:ln>
                <a:solidFill>
                  <a:srgbClr val="000000"/>
                </a:solidFill>
                <a:effectLst/>
                <a:latin typeface="Roboto"/>
              </a:rPr>
              <a:t/>
            </a:r>
            <a:br>
              <a:rPr kumimoji="0" lang="en-US" altLang="en-US" sz="3400" b="0" i="0" u="none" strike="noStrike" cap="none" normalizeH="0" baseline="0" dirty="0" smtClean="0">
                <a:ln>
                  <a:noFill/>
                </a:ln>
                <a:solidFill>
                  <a:srgbClr val="000000"/>
                </a:solidFill>
                <a:effectLst/>
                <a:latin typeface="Roboto"/>
              </a:rPr>
            </a:br>
            <a:endParaRPr kumimoji="0" lang="en-US" altLang="en-US" sz="3400" b="0" i="0" u="none" strike="noStrike" cap="none" normalizeH="0" baseline="0" dirty="0" smtClean="0">
              <a:ln>
                <a:noFill/>
              </a:ln>
              <a:solidFill>
                <a:srgbClr val="000000"/>
              </a:solidFill>
              <a:effectLst/>
              <a:latin typeface="Roboto"/>
            </a:endParaRPr>
          </a:p>
        </p:txBody>
      </p:sp>
      <p:pic>
        <p:nvPicPr>
          <p:cNvPr id="16387" name="Picture 3" descr="https://www.incimages.com/uploaded_files/image/970x450/getty_537587022_2000142420009280175_39194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7390" y="3607253"/>
            <a:ext cx="6069239" cy="28156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09188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62149" y="1338011"/>
            <a:ext cx="10972800" cy="4107953"/>
          </a:xfrm>
        </p:spPr>
        <p:txBody>
          <a:bodyPr/>
          <a:lstStyle/>
          <a:p>
            <a:pPr marL="0" indent="0">
              <a:buNone/>
            </a:pPr>
            <a:r>
              <a:rPr lang="en-US" sz="4000" dirty="0" smtClean="0"/>
              <a:t>Oil Prices					Air Traffic Controllers</a:t>
            </a:r>
          </a:p>
          <a:p>
            <a:pPr marL="3200400" lvl="7" indent="0">
              <a:buNone/>
            </a:pPr>
            <a:endParaRPr lang="en-US" sz="4000" dirty="0" smtClean="0"/>
          </a:p>
          <a:p>
            <a:pPr marL="3200400" lvl="7" indent="0">
              <a:buNone/>
            </a:pPr>
            <a:r>
              <a:rPr lang="en-US" sz="4000" dirty="0" smtClean="0"/>
              <a:t>Unions</a:t>
            </a:r>
          </a:p>
          <a:p>
            <a:pPr marL="3200400" lvl="7" indent="0">
              <a:buNone/>
            </a:pPr>
            <a:endParaRPr lang="en-US" sz="4000" dirty="0"/>
          </a:p>
          <a:p>
            <a:pPr marL="0" lvl="7" indent="0">
              <a:buNone/>
            </a:pPr>
            <a:r>
              <a:rPr lang="en-US" sz="4000" dirty="0" smtClean="0"/>
              <a:t>MAX 737					Cybersecurity</a:t>
            </a:r>
          </a:p>
        </p:txBody>
      </p:sp>
      <p:sp>
        <p:nvSpPr>
          <p:cNvPr id="4" name="Title 1"/>
          <p:cNvSpPr>
            <a:spLocks noGrp="1"/>
          </p:cNvSpPr>
          <p:nvPr>
            <p:ph type="title"/>
          </p:nvPr>
        </p:nvSpPr>
        <p:spPr>
          <a:xfrm>
            <a:off x="-195618" y="-101221"/>
            <a:ext cx="10972800" cy="1143000"/>
          </a:xfrm>
        </p:spPr>
        <p:txBody>
          <a:bodyPr/>
          <a:lstStyle/>
          <a:p>
            <a:r>
              <a:rPr lang="en-US" sz="5400" dirty="0">
                <a:solidFill>
                  <a:schemeClr val="bg1"/>
                </a:solidFill>
              </a:rPr>
              <a:t>Motivation</a:t>
            </a:r>
            <a:endParaRPr lang="en-US" dirty="0">
              <a:solidFill>
                <a:schemeClr val="bg1"/>
              </a:solidFill>
            </a:endParaRPr>
          </a:p>
        </p:txBody>
      </p:sp>
      <p:sp>
        <p:nvSpPr>
          <p:cNvPr id="5" name="Multiply 4"/>
          <p:cNvSpPr/>
          <p:nvPr/>
        </p:nvSpPr>
        <p:spPr>
          <a:xfrm>
            <a:off x="3787904" y="2247018"/>
            <a:ext cx="2068286" cy="1998617"/>
          </a:xfrm>
          <a:prstGeom prst="mathMultiply">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Multiply 5"/>
          <p:cNvSpPr/>
          <p:nvPr/>
        </p:nvSpPr>
        <p:spPr>
          <a:xfrm>
            <a:off x="762000" y="944173"/>
            <a:ext cx="2068286" cy="1998617"/>
          </a:xfrm>
          <a:prstGeom prst="mathMultiply">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Multiply 6"/>
          <p:cNvSpPr/>
          <p:nvPr/>
        </p:nvSpPr>
        <p:spPr>
          <a:xfrm>
            <a:off x="762000" y="3673621"/>
            <a:ext cx="2068286" cy="1998617"/>
          </a:xfrm>
          <a:prstGeom prst="mathMultiply">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Multiply 7"/>
          <p:cNvSpPr/>
          <p:nvPr/>
        </p:nvSpPr>
        <p:spPr>
          <a:xfrm>
            <a:off x="8355874" y="944172"/>
            <a:ext cx="2068286" cy="1998617"/>
          </a:xfrm>
          <a:prstGeom prst="mathMultiply">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3030584" y="5296934"/>
            <a:ext cx="7186749" cy="1200329"/>
          </a:xfrm>
          <a:prstGeom prst="rect">
            <a:avLst/>
          </a:prstGeom>
        </p:spPr>
        <p:txBody>
          <a:bodyPr wrap="square">
            <a:spAutoFit/>
          </a:bodyPr>
          <a:lstStyle/>
          <a:p>
            <a:r>
              <a:rPr lang="en-US" sz="2400" i="1" dirty="0">
                <a:solidFill>
                  <a:srgbClr val="212529"/>
                </a:solidFill>
                <a:latin typeface="Roboto"/>
              </a:rPr>
              <a:t>As planes are increasingly dependent on software, some fear the very systems that fly the planes could be subject to nefarious interference.</a:t>
            </a:r>
            <a:endParaRPr lang="en-US" sz="2400" i="1" dirty="0"/>
          </a:p>
        </p:txBody>
      </p:sp>
    </p:spTree>
    <p:extLst>
      <p:ext uri="{BB962C8B-B14F-4D97-AF65-F5344CB8AC3E}">
        <p14:creationId xmlns:p14="http://schemas.microsoft.com/office/powerpoint/2010/main" val="3115381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258"/>
            <a:ext cx="10972800" cy="788276"/>
          </a:xfrm>
        </p:spPr>
        <p:txBody>
          <a:bodyPr/>
          <a:lstStyle/>
          <a:p>
            <a:r>
              <a:rPr lang="en-US" dirty="0" smtClean="0">
                <a:solidFill>
                  <a:schemeClr val="bg1"/>
                </a:solidFill>
              </a:rPr>
              <a:t>Generational Differences: </a:t>
            </a:r>
            <a:r>
              <a:rPr lang="en-US" i="1" dirty="0">
                <a:solidFill>
                  <a:schemeClr val="bg1"/>
                </a:solidFill>
              </a:rPr>
              <a:t>Who are you… </a:t>
            </a:r>
            <a:endParaRPr lang="en-US" dirty="0">
              <a:solidFill>
                <a:schemeClr val="bg1"/>
              </a:solidFill>
            </a:endParaRPr>
          </a:p>
        </p:txBody>
      </p:sp>
      <p:sp>
        <p:nvSpPr>
          <p:cNvPr id="3" name="Content Placeholder 2"/>
          <p:cNvSpPr>
            <a:spLocks noGrp="1"/>
          </p:cNvSpPr>
          <p:nvPr>
            <p:ph idx="1"/>
          </p:nvPr>
        </p:nvSpPr>
        <p:spPr>
          <a:xfrm>
            <a:off x="609600" y="1439920"/>
            <a:ext cx="10972800" cy="3858557"/>
          </a:xfrm>
        </p:spPr>
        <p:txBody>
          <a:bodyPr/>
          <a:lstStyle/>
          <a:p>
            <a:r>
              <a:rPr lang="en-US" i="1" dirty="0" smtClean="0"/>
              <a:t>The </a:t>
            </a:r>
            <a:r>
              <a:rPr lang="en-US" i="1" dirty="0"/>
              <a:t>Silent Generation: born between 1927 - </a:t>
            </a:r>
            <a:r>
              <a:rPr lang="en-US" i="1" dirty="0" smtClean="0"/>
              <a:t>1945</a:t>
            </a:r>
            <a:endParaRPr lang="en-US" dirty="0"/>
          </a:p>
          <a:p>
            <a:r>
              <a:rPr lang="en-US" i="1" dirty="0"/>
              <a:t>The Baby Boomers:  born between 1946 - </a:t>
            </a:r>
            <a:r>
              <a:rPr lang="en-US" i="1" dirty="0" smtClean="0"/>
              <a:t>1964</a:t>
            </a:r>
            <a:endParaRPr lang="en-US" dirty="0"/>
          </a:p>
          <a:p>
            <a:r>
              <a:rPr lang="en-US" i="1" dirty="0"/>
              <a:t>The Xers or Generation X : born between </a:t>
            </a:r>
            <a:r>
              <a:rPr lang="en-US" i="1" dirty="0" smtClean="0"/>
              <a:t>1965-1980</a:t>
            </a:r>
            <a:endParaRPr lang="en-US" dirty="0"/>
          </a:p>
          <a:p>
            <a:r>
              <a:rPr lang="en-US" i="1" dirty="0" smtClean="0"/>
              <a:t>Millennials</a:t>
            </a:r>
            <a:r>
              <a:rPr lang="en-US" i="1" dirty="0"/>
              <a:t>; Gen-Y; Next Generation:  born 1981 - </a:t>
            </a:r>
            <a:r>
              <a:rPr lang="en-US" i="1" dirty="0" smtClean="0"/>
              <a:t>1995</a:t>
            </a:r>
            <a:endParaRPr lang="en-US" dirty="0"/>
          </a:p>
          <a:p>
            <a:r>
              <a:rPr lang="en-US" i="1" dirty="0"/>
              <a:t>Generation Z: born after </a:t>
            </a:r>
            <a:r>
              <a:rPr lang="en-US" i="1" dirty="0" smtClean="0"/>
              <a:t>1995 </a:t>
            </a:r>
          </a:p>
          <a:p>
            <a:pPr lvl="1"/>
            <a:r>
              <a:rPr lang="en-US" i="1" dirty="0"/>
              <a:t>R</a:t>
            </a:r>
            <a:r>
              <a:rPr lang="en-US" i="1" dirty="0" smtClean="0"/>
              <a:t>ecent graduates </a:t>
            </a:r>
          </a:p>
          <a:p>
            <a:pPr lvl="1"/>
            <a:r>
              <a:rPr lang="en-US" i="1" dirty="0"/>
              <a:t>C</a:t>
            </a:r>
            <a:r>
              <a:rPr lang="en-US" i="1" dirty="0" smtClean="0"/>
              <a:t>urrent college students</a:t>
            </a:r>
            <a:endParaRPr lang="en-US" dirty="0"/>
          </a:p>
          <a:p>
            <a:endParaRPr lang="en-US" dirty="0"/>
          </a:p>
        </p:txBody>
      </p:sp>
    </p:spTree>
    <p:extLst>
      <p:ext uri="{BB962C8B-B14F-4D97-AF65-F5344CB8AC3E}">
        <p14:creationId xmlns:p14="http://schemas.microsoft.com/office/powerpoint/2010/main" val="1566195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972800" cy="869731"/>
          </a:xfrm>
        </p:spPr>
        <p:txBody>
          <a:bodyPr/>
          <a:lstStyle/>
          <a:p>
            <a:r>
              <a:rPr lang="en-US" dirty="0" smtClean="0">
                <a:solidFill>
                  <a:schemeClr val="bg1"/>
                </a:solidFill>
              </a:rPr>
              <a:t>Who is </a:t>
            </a:r>
            <a:r>
              <a:rPr lang="en-US" dirty="0" err="1" smtClean="0">
                <a:solidFill>
                  <a:schemeClr val="bg1"/>
                </a:solidFill>
              </a:rPr>
              <a:t>GenZ</a:t>
            </a:r>
            <a:r>
              <a:rPr lang="en-US" dirty="0" smtClean="0">
                <a:solidFill>
                  <a:schemeClr val="bg1"/>
                </a:solidFill>
              </a:rPr>
              <a:t>…</a:t>
            </a:r>
            <a:endParaRPr lang="en-US" dirty="0">
              <a:solidFill>
                <a:schemeClr val="bg1"/>
              </a:solidFill>
            </a:endParaRPr>
          </a:p>
        </p:txBody>
      </p:sp>
      <p:sp>
        <p:nvSpPr>
          <p:cNvPr id="3" name="Content Placeholder 2"/>
          <p:cNvSpPr>
            <a:spLocks noGrp="1"/>
          </p:cNvSpPr>
          <p:nvPr>
            <p:ph idx="1"/>
          </p:nvPr>
        </p:nvSpPr>
        <p:spPr>
          <a:xfrm>
            <a:off x="310054" y="1366344"/>
            <a:ext cx="11298621" cy="4037233"/>
          </a:xfrm>
        </p:spPr>
        <p:txBody>
          <a:bodyPr/>
          <a:lstStyle/>
          <a:p>
            <a:r>
              <a:rPr lang="en-US" sz="2800" i="1" dirty="0"/>
              <a:t>R</a:t>
            </a:r>
            <a:r>
              <a:rPr lang="en-US" sz="2800" i="1" dirty="0" smtClean="0"/>
              <a:t>ewards </a:t>
            </a:r>
            <a:r>
              <a:rPr lang="en-US" sz="2800" i="1" dirty="0"/>
              <a:t>that are changed frequently to meet changing expectations and demands</a:t>
            </a:r>
            <a:r>
              <a:rPr lang="en-US" sz="2800" i="1" dirty="0" smtClean="0"/>
              <a:t>. </a:t>
            </a:r>
            <a:r>
              <a:rPr lang="en-US" sz="2800" i="1" u="sng" dirty="0" smtClean="0"/>
              <a:t>Instant feedback.</a:t>
            </a:r>
          </a:p>
          <a:p>
            <a:r>
              <a:rPr lang="en-US" sz="2800" i="1" dirty="0" smtClean="0"/>
              <a:t>Wants </a:t>
            </a:r>
            <a:r>
              <a:rPr lang="en-US" sz="2800" i="1" u="sng" dirty="0"/>
              <a:t>high intensity </a:t>
            </a:r>
            <a:r>
              <a:rPr lang="en-US" sz="2800" i="1" u="sng" dirty="0" smtClean="0"/>
              <a:t>relationships </a:t>
            </a:r>
            <a:r>
              <a:rPr lang="en-US" sz="2800" i="1" dirty="0"/>
              <a:t>with those in authority, as well as co-workers</a:t>
            </a:r>
            <a:r>
              <a:rPr lang="en-US" sz="2800" i="1" dirty="0" smtClean="0"/>
              <a:t>.</a:t>
            </a:r>
          </a:p>
          <a:p>
            <a:r>
              <a:rPr lang="en-US" sz="2800" i="1" u="sng" dirty="0"/>
              <a:t>Connected</a:t>
            </a:r>
            <a:r>
              <a:rPr lang="en-US" sz="2800" i="1" dirty="0"/>
              <a:t> all the time.  Adopts technology at high levels &amp; pushes others to same.  </a:t>
            </a:r>
            <a:endParaRPr lang="en-US" sz="2800" i="1" dirty="0" smtClean="0"/>
          </a:p>
          <a:p>
            <a:r>
              <a:rPr lang="en-US" sz="2800" i="1" dirty="0"/>
              <a:t> prefers </a:t>
            </a:r>
            <a:r>
              <a:rPr lang="en-US" sz="2800" i="1" u="sng" dirty="0"/>
              <a:t>communicating</a:t>
            </a:r>
            <a:r>
              <a:rPr lang="en-US" sz="2800" i="1" dirty="0"/>
              <a:t> through images, icons and symbols.</a:t>
            </a:r>
          </a:p>
          <a:p>
            <a:r>
              <a:rPr lang="en-US" sz="2800" i="1" dirty="0" smtClean="0"/>
              <a:t>Craves </a:t>
            </a:r>
            <a:r>
              <a:rPr lang="en-US" sz="2800" i="1" dirty="0"/>
              <a:t>regular and </a:t>
            </a:r>
            <a:r>
              <a:rPr lang="en-US" sz="2800" i="1" u="sng" dirty="0"/>
              <a:t>technology-enhanced </a:t>
            </a:r>
            <a:r>
              <a:rPr lang="en-US" sz="2800" i="1" dirty="0"/>
              <a:t>learning opportunities</a:t>
            </a:r>
            <a:r>
              <a:rPr lang="en-US" sz="2800" i="1" dirty="0" smtClean="0"/>
              <a:t>.</a:t>
            </a:r>
            <a:endParaRPr lang="en-US" sz="2800" dirty="0"/>
          </a:p>
          <a:p>
            <a:endParaRPr lang="en-US" sz="2800" dirty="0"/>
          </a:p>
          <a:p>
            <a:endParaRPr lang="en-US" sz="2800" dirty="0"/>
          </a:p>
          <a:p>
            <a:endParaRPr lang="en-US" dirty="0"/>
          </a:p>
        </p:txBody>
      </p:sp>
    </p:spTree>
    <p:extLst>
      <p:ext uri="{BB962C8B-B14F-4D97-AF65-F5344CB8AC3E}">
        <p14:creationId xmlns:p14="http://schemas.microsoft.com/office/powerpoint/2010/main" val="14303693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972800" cy="819807"/>
          </a:xfrm>
        </p:spPr>
        <p:txBody>
          <a:bodyPr/>
          <a:lstStyle/>
          <a:p>
            <a:r>
              <a:rPr lang="en-US" dirty="0" smtClean="0">
                <a:solidFill>
                  <a:schemeClr val="bg1"/>
                </a:solidFill>
              </a:rPr>
              <a:t>Knowing the New Workforce</a:t>
            </a:r>
            <a:endParaRPr lang="en-US" dirty="0">
              <a:solidFill>
                <a:schemeClr val="bg1"/>
              </a:solidFill>
            </a:endParaRPr>
          </a:p>
        </p:txBody>
      </p:sp>
      <p:sp>
        <p:nvSpPr>
          <p:cNvPr id="3" name="Content Placeholder 2"/>
          <p:cNvSpPr>
            <a:spLocks noGrp="1"/>
          </p:cNvSpPr>
          <p:nvPr>
            <p:ph idx="1"/>
          </p:nvPr>
        </p:nvSpPr>
        <p:spPr>
          <a:xfrm>
            <a:off x="562304" y="1685263"/>
            <a:ext cx="10972800" cy="3550149"/>
          </a:xfrm>
        </p:spPr>
        <p:txBody>
          <a:bodyPr/>
          <a:lstStyle/>
          <a:p>
            <a:r>
              <a:rPr lang="en-US" sz="2800" dirty="0"/>
              <a:t>Gen Z students tend to thrive when they are given the opportunity to have a </a:t>
            </a:r>
            <a:r>
              <a:rPr lang="en-US" sz="2800" u="sng" dirty="0"/>
              <a:t>fully immersive educational experience </a:t>
            </a:r>
            <a:r>
              <a:rPr lang="en-US" sz="2800" dirty="0"/>
              <a:t>and they even enjoy the challenges of being a part of it. </a:t>
            </a:r>
            <a:endParaRPr lang="en-US" sz="2800" dirty="0" smtClean="0"/>
          </a:p>
          <a:p>
            <a:r>
              <a:rPr lang="en-US" sz="2800" dirty="0" smtClean="0">
                <a:hlinkClick r:id="rId3"/>
              </a:rPr>
              <a:t>51</a:t>
            </a:r>
            <a:r>
              <a:rPr lang="en-US" sz="2800" dirty="0">
                <a:hlinkClick r:id="rId3"/>
              </a:rPr>
              <a:t>% of surveyed students said they learn best by doing</a:t>
            </a:r>
            <a:r>
              <a:rPr lang="en-US" sz="2800" dirty="0"/>
              <a:t> </a:t>
            </a:r>
            <a:endParaRPr lang="en-US" sz="2800" dirty="0" smtClean="0"/>
          </a:p>
          <a:p>
            <a:r>
              <a:rPr lang="en-US" sz="2800" dirty="0" smtClean="0"/>
              <a:t>only </a:t>
            </a:r>
            <a:r>
              <a:rPr lang="en-US" sz="2800" dirty="0"/>
              <a:t>12% said they learn through listening. </a:t>
            </a:r>
            <a:endParaRPr lang="en-US" sz="2800" dirty="0" smtClean="0"/>
          </a:p>
          <a:p>
            <a:r>
              <a:rPr lang="en-US" sz="2800" dirty="0" smtClean="0"/>
              <a:t>enjoy </a:t>
            </a:r>
            <a:r>
              <a:rPr lang="en-US" sz="2800" u="sng" dirty="0"/>
              <a:t>class discussions and interactive classroom </a:t>
            </a:r>
            <a:r>
              <a:rPr lang="en-US" sz="2800" dirty="0"/>
              <a:t>environments over the traditional dissemination teaching method.</a:t>
            </a:r>
          </a:p>
        </p:txBody>
      </p:sp>
    </p:spTree>
    <p:extLst>
      <p:ext uri="{BB962C8B-B14F-4D97-AF65-F5344CB8AC3E}">
        <p14:creationId xmlns:p14="http://schemas.microsoft.com/office/powerpoint/2010/main" val="4112463130"/>
      </p:ext>
    </p:extLst>
  </p:cSld>
  <p:clrMapOvr>
    <a:masterClrMapping/>
  </p:clrMapOvr>
  <p:timing>
    <p:tnLst>
      <p:par>
        <p:cTn id="1" dur="indefinite" restart="never" nodeType="tmRoot"/>
      </p:par>
    </p:tnLst>
  </p:timing>
</p:sld>
</file>

<file path=ppt/theme/theme1.xml><?xml version="1.0" encoding="utf-8"?>
<a:theme xmlns:a="http://schemas.openxmlformats.org/drawingml/2006/main" name="Bloch Powerpoi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Bloch Powerpoint.ppt [Compatibility Mode]" id="{DD7B41F8-E990-40F3-AA83-195B59310A0C}" vid="{834EE813-399C-4A8C-AFAF-4D6E53AC1B3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Bloch Powerpoint</Template>
  <TotalTime>10262</TotalTime>
  <Words>1466</Words>
  <Application>Microsoft Office PowerPoint</Application>
  <PresentationFormat>Widescreen</PresentationFormat>
  <Paragraphs>196</Paragraphs>
  <Slides>22</Slides>
  <Notes>6</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22</vt:i4>
      </vt:variant>
    </vt:vector>
  </HeadingPairs>
  <TitlesOfParts>
    <vt:vector size="29" baseType="lpstr">
      <vt:lpstr>Arial</vt:lpstr>
      <vt:lpstr>Calibri</vt:lpstr>
      <vt:lpstr>Heebo</vt:lpstr>
      <vt:lpstr>Roboto</vt:lpstr>
      <vt:lpstr>Times New Roman</vt:lpstr>
      <vt:lpstr>Bloch Powerpoint</vt:lpstr>
      <vt:lpstr>Document</vt:lpstr>
      <vt:lpstr>Before we Start Gamification</vt:lpstr>
      <vt:lpstr> You Crashed My Server!   A Cybersecurity "Attack &amp; Defense"  Game</vt:lpstr>
      <vt:lpstr>PowerPoint Presentation</vt:lpstr>
      <vt:lpstr>PowerPoint Presentation</vt:lpstr>
      <vt:lpstr>Motivation</vt:lpstr>
      <vt:lpstr>Motivation</vt:lpstr>
      <vt:lpstr>Generational Differences: Who are you… </vt:lpstr>
      <vt:lpstr>Who is GenZ…</vt:lpstr>
      <vt:lpstr>Knowing the New Workforce</vt:lpstr>
      <vt:lpstr>21st Century Skills …</vt:lpstr>
      <vt:lpstr>PowerPoint Presentation</vt:lpstr>
      <vt:lpstr>PowerPoint Presentation</vt:lpstr>
      <vt:lpstr>PowerPoint Presentation</vt:lpstr>
      <vt:lpstr>Game-Based Learning</vt:lpstr>
      <vt:lpstr>Game-Based Learning</vt:lpstr>
      <vt:lpstr>Game-Based Learning</vt:lpstr>
      <vt:lpstr>Game-Based Learning</vt:lpstr>
      <vt:lpstr>Gamification: Competitive Game-Based Learning</vt:lpstr>
      <vt:lpstr>PowerPoint Presentation</vt:lpstr>
      <vt:lpstr>Team Competition as Prep Work</vt:lpstr>
      <vt:lpstr>Let’s Play</vt:lpstr>
      <vt:lpstr>Contribution</vt:lpstr>
    </vt:vector>
  </TitlesOfParts>
  <Company>UMKC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Smedley, Georgia</dc:creator>
  <cp:lastModifiedBy>Pamela Schmidt</cp:lastModifiedBy>
  <cp:revision>359</cp:revision>
  <dcterms:created xsi:type="dcterms:W3CDTF">2016-01-20T22:57:30Z</dcterms:created>
  <dcterms:modified xsi:type="dcterms:W3CDTF">2019-05-30T02:06:24Z</dcterms:modified>
</cp:coreProperties>
</file>