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39" r:id="rId2"/>
  </p:sldMasterIdLst>
  <p:notesMasterIdLst>
    <p:notesMasterId r:id="rId39"/>
  </p:notesMasterIdLst>
  <p:sldIdLst>
    <p:sldId id="256" r:id="rId3"/>
    <p:sldId id="293" r:id="rId4"/>
    <p:sldId id="294" r:id="rId5"/>
    <p:sldId id="295" r:id="rId6"/>
    <p:sldId id="296" r:id="rId7"/>
    <p:sldId id="258" r:id="rId8"/>
    <p:sldId id="259" r:id="rId9"/>
    <p:sldId id="263" r:id="rId10"/>
    <p:sldId id="264" r:id="rId11"/>
    <p:sldId id="272" r:id="rId12"/>
    <p:sldId id="310" r:id="rId13"/>
    <p:sldId id="275" r:id="rId14"/>
    <p:sldId id="311" r:id="rId15"/>
    <p:sldId id="285" r:id="rId16"/>
    <p:sldId id="286" r:id="rId17"/>
    <p:sldId id="287" r:id="rId18"/>
    <p:sldId id="288" r:id="rId19"/>
    <p:sldId id="289" r:id="rId20"/>
    <p:sldId id="312"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0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A0629"/>
    <a:srgbClr val="00CC00"/>
    <a:srgbClr val="66FF33"/>
    <a:srgbClr val="EB2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p:normalViewPr>
  <p:slideViewPr>
    <p:cSldViewPr snapToGrid="0">
      <p:cViewPr varScale="1">
        <p:scale>
          <a:sx n="74" d="100"/>
          <a:sy n="74" d="100"/>
        </p:scale>
        <p:origin x="31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3D85C-0C78-40D2-BF6A-EC91B3806045}" type="datetimeFigureOut">
              <a:rPr lang="en-US" smtClean="0"/>
              <a:t>5/18/2017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6CA89-EE92-4317-A70C-548B434AA289}" type="slidenum">
              <a:rPr lang="en-US" smtClean="0"/>
              <a:t>‹#›</a:t>
            </a:fld>
            <a:endParaRPr lang="en-US"/>
          </a:p>
        </p:txBody>
      </p:sp>
    </p:spTree>
    <p:extLst>
      <p:ext uri="{BB962C8B-B14F-4D97-AF65-F5344CB8AC3E}">
        <p14:creationId xmlns:p14="http://schemas.microsoft.com/office/powerpoint/2010/main" val="392887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A14DF-F5AE-4864-9D19-A84237F0B890}" type="slidenum">
              <a:rPr lang="en-US"/>
              <a:pPr/>
              <a:t>12</a:t>
            </a:fld>
            <a:endParaRPr lang="en-US"/>
          </a:p>
        </p:txBody>
      </p:sp>
      <p:sp>
        <p:nvSpPr>
          <p:cNvPr id="48130" name="Rectangle 2"/>
          <p:cNvSpPr>
            <a:spLocks noGrp="1" noRot="1" noChangeAspect="1" noTextEdit="1"/>
          </p:cNvSpPr>
          <p:nvPr>
            <p:ph type="sldImg"/>
          </p:nvPr>
        </p:nvSpPr>
        <p:spPr>
          <a:ln/>
        </p:spPr>
      </p:sp>
      <p:sp>
        <p:nvSpPr>
          <p:cNvPr id="48131" name="Rectangle 3"/>
          <p:cNvSpPr>
            <a:spLocks noGrp="1"/>
          </p:cNvSpPr>
          <p:nvPr>
            <p:ph type="body" idx="1"/>
          </p:nvPr>
        </p:nvSpPr>
        <p:spPr/>
        <p:txBody>
          <a:bodyPr/>
          <a:lstStyle/>
          <a:p>
            <a:endParaRPr lang="en-US"/>
          </a:p>
        </p:txBody>
      </p:sp>
    </p:spTree>
    <p:extLst>
      <p:ext uri="{BB962C8B-B14F-4D97-AF65-F5344CB8AC3E}">
        <p14:creationId xmlns:p14="http://schemas.microsoft.com/office/powerpoint/2010/main" val="276883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DC6F89-2F85-4058-B10D-7E4FCF36B364}" type="slidenum">
              <a:rPr lang="en-US" smtClean="0"/>
              <a:pPr eaLnBrk="1" hangingPunct="1"/>
              <a:t>14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7728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1F82FE-D0DE-40FA-8926-5B6ECFCC78F5}" type="slidenum">
              <a:rPr lang="en-US" smtClean="0"/>
              <a:pPr eaLnBrk="1" hangingPunct="1"/>
              <a:t>15</a:t>
            </a:fld>
            <a:endParaRPr lang="en-US" smtClean="0"/>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4587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8604BA-D73C-40EC-AED7-1855A8F0DD00}" type="slidenum">
              <a:rPr lang="en-US" smtClean="0"/>
              <a:pPr eaLnBrk="1" hangingPunct="1"/>
              <a:t>16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83353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1DADE5-4821-4B0C-AD7B-8D568E2CB374}" type="slidenum">
              <a:rPr lang="en-US" smtClean="0"/>
              <a:pPr eaLnBrk="1" hangingPunct="1"/>
              <a:t>17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621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04B3DD-02A5-442E-81BA-100378DFFB3E}" type="slidenum">
              <a:rPr lang="en-US" smtClean="0"/>
              <a:pPr eaLnBrk="1" hangingPunct="1"/>
              <a:t>18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441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04B3DD-02A5-442E-81BA-100378DFFB3E}" type="slidenum">
              <a:rPr lang="en-US" smtClean="0"/>
              <a:pPr eaLnBrk="1" hangingPunct="1"/>
              <a:t>19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9677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04B3DD-02A5-442E-81BA-100378DFFB3E}" type="slidenum">
              <a:rPr lang="en-US" smtClean="0"/>
              <a:pPr eaLnBrk="1" hangingPunct="1"/>
              <a:t>20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9244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117812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424431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123602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fld id="{6E203397-F1E2-4B3D-ABED-79FBAD01DE23}" type="datetime1">
              <a:rPr lang="en-US"/>
              <a:pPr>
                <a:defRPr/>
              </a:pPr>
              <a:t>5/18/2017</a:t>
            </a:fld>
            <a:endParaRPr lang="en-US"/>
          </a:p>
        </p:txBody>
      </p:sp>
      <p:sp>
        <p:nvSpPr>
          <p:cNvPr id="4" name="Rectangle 5"/>
          <p:cNvSpPr>
            <a:spLocks noGrp="1" noChangeArrowheads="1"/>
          </p:cNvSpPr>
          <p:nvPr>
            <p:ph type="ftr" sz="quarter" idx="11"/>
          </p:nvPr>
        </p:nvSpPr>
        <p:spPr>
          <a:xfrm>
            <a:off x="9753600" y="6477000"/>
            <a:ext cx="2032000" cy="152400"/>
          </a:xfrm>
          <a:prstGeom prst="rect">
            <a:avLst/>
          </a:prstGeom>
          <a:ln/>
        </p:spPr>
        <p:txBody>
          <a:bodyPr/>
          <a:lstStyle>
            <a:lvl1pPr>
              <a:defRPr/>
            </a:lvl1pPr>
          </a:lstStyle>
          <a:p>
            <a:pPr>
              <a:defRPr/>
            </a:pPr>
            <a:fld id="{D787A7DE-1C11-4053-9761-2CDDB8B62886}" type="slidenum">
              <a:rPr lang="en-US"/>
              <a:pPr>
                <a:defRPr/>
              </a:pPr>
              <a:t>‹#›</a:t>
            </a:fld>
            <a:endParaRPr lang="en-US"/>
          </a:p>
        </p:txBody>
      </p:sp>
    </p:spTree>
    <p:extLst>
      <p:ext uri="{BB962C8B-B14F-4D97-AF65-F5344CB8AC3E}">
        <p14:creationId xmlns:p14="http://schemas.microsoft.com/office/powerpoint/2010/main" val="727009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403825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4006740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361234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9488D-4C5A-4EBE-8224-C34BFFFA8B7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3208608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9488D-4C5A-4EBE-8224-C34BFFFA8B77}"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107839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09488D-4C5A-4EBE-8224-C34BFFFA8B77}"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1104088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9488D-4C5A-4EBE-8224-C34BFFFA8B77}"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251120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3499526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09488D-4C5A-4EBE-8224-C34BFFFA8B7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3594380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09488D-4C5A-4EBE-8224-C34BFFFA8B7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1384800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181540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428249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09488D-4C5A-4EBE-8224-C34BFFFA8B7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28214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9488D-4C5A-4EBE-8224-C34BFFFA8B7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376014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9488D-4C5A-4EBE-8224-C34BFFFA8B77}"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100613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09488D-4C5A-4EBE-8224-C34BFFFA8B77}"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340745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9488D-4C5A-4EBE-8224-C34BFFFA8B77}"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375477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09488D-4C5A-4EBE-8224-C34BFFFA8B7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305472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09488D-4C5A-4EBE-8224-C34BFFFA8B7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5B372-0DD1-4B44-83B8-F8BF1DA45974}" type="slidenum">
              <a:rPr lang="en-US" smtClean="0"/>
              <a:t>‹#›</a:t>
            </a:fld>
            <a:endParaRPr lang="en-US"/>
          </a:p>
        </p:txBody>
      </p:sp>
    </p:spTree>
    <p:extLst>
      <p:ext uri="{BB962C8B-B14F-4D97-AF65-F5344CB8AC3E}">
        <p14:creationId xmlns:p14="http://schemas.microsoft.com/office/powerpoint/2010/main" val="402626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9488D-4C5A-4EBE-8224-C34BFFFA8B77}" type="datetimeFigureOut">
              <a:rPr lang="en-US" smtClean="0"/>
              <a:t>5/18/2017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5B372-0DD1-4B44-83B8-F8BF1DA45974}" type="slidenum">
              <a:rPr lang="en-US" smtClean="0"/>
              <a:t>‹#›</a:t>
            </a:fld>
            <a:endParaRPr lang="en-US"/>
          </a:p>
        </p:txBody>
      </p:sp>
    </p:spTree>
    <p:extLst>
      <p:ext uri="{BB962C8B-B14F-4D97-AF65-F5344CB8AC3E}">
        <p14:creationId xmlns:p14="http://schemas.microsoft.com/office/powerpoint/2010/main" val="51850763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9488D-4C5A-4EBE-8224-C34BFFFA8B77}" type="datetimeFigureOut">
              <a:rPr lang="en-US" smtClean="0"/>
              <a:t>5/18/2017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5B372-0DD1-4B44-83B8-F8BF1DA45974}" type="slidenum">
              <a:rPr lang="en-US" smtClean="0"/>
              <a:t>‹#›</a:t>
            </a:fld>
            <a:endParaRPr lang="en-US"/>
          </a:p>
        </p:txBody>
      </p:sp>
    </p:spTree>
    <p:extLst>
      <p:ext uri="{BB962C8B-B14F-4D97-AF65-F5344CB8AC3E}">
        <p14:creationId xmlns:p14="http://schemas.microsoft.com/office/powerpoint/2010/main" val="250215621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hyperlink" Target="https://www.youtube.com/watch?v=81W-ITN2wW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2916" y="268316"/>
            <a:ext cx="9637905" cy="2387600"/>
          </a:xfrm>
        </p:spPr>
        <p:txBody>
          <a:bodyPr>
            <a:normAutofit fontScale="90000"/>
          </a:bodyPr>
          <a:lstStyle/>
          <a:p>
            <a:r>
              <a:rPr lang="en-US" sz="4800" b="1" dirty="0" smtClean="0">
                <a:latin typeface="Arial" panose="020B0604020202020204" pitchFamily="34" charset="0"/>
                <a:cs typeface="Arial" panose="020B0604020202020204" pitchFamily="34" charset="0"/>
              </a:rPr>
              <a:t>Teaching Systems Documentation Skills and Database Concepts</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AIS </a:t>
            </a:r>
            <a:r>
              <a:rPr lang="en-US" sz="4800" b="1" dirty="0" err="1" smtClean="0">
                <a:latin typeface="Arial" panose="020B0604020202020204" pitchFamily="34" charset="0"/>
                <a:cs typeface="Arial" panose="020B0604020202020204" pitchFamily="34" charset="0"/>
              </a:rPr>
              <a:t>Bootcamp</a:t>
            </a:r>
            <a:r>
              <a:rPr lang="en-US" sz="4800" b="1" dirty="0" smtClean="0">
                <a:latin typeface="Arial" panose="020B0604020202020204" pitchFamily="34" charset="0"/>
                <a:cs typeface="Arial" panose="020B0604020202020204" pitchFamily="34" charset="0"/>
              </a:rPr>
              <a:t> 2017</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7531" y="3525449"/>
            <a:ext cx="5874328" cy="2297721"/>
          </a:xfrm>
        </p:spPr>
        <p:txBody>
          <a:bodyPr>
            <a:normAutofit/>
          </a:bodyPr>
          <a:lstStyle/>
          <a:p>
            <a:r>
              <a:rPr lang="en-US" sz="3600" b="1" dirty="0" smtClean="0">
                <a:latin typeface="Arial" panose="020B0604020202020204" pitchFamily="34" charset="0"/>
                <a:cs typeface="Arial" panose="020B0604020202020204" pitchFamily="34" charset="0"/>
              </a:rPr>
              <a:t>Cheryl Dunn</a:t>
            </a:r>
          </a:p>
          <a:p>
            <a:r>
              <a:rPr lang="en-US" sz="3200" dirty="0" smtClean="0">
                <a:latin typeface="Arial" panose="020B0604020202020204" pitchFamily="34" charset="0"/>
                <a:cs typeface="Arial" panose="020B0604020202020204" pitchFamily="34" charset="0"/>
              </a:rPr>
              <a:t>Grand Valley State University</a:t>
            </a:r>
          </a:p>
        </p:txBody>
      </p:sp>
      <p:sp>
        <p:nvSpPr>
          <p:cNvPr id="5" name="Subtitle 2"/>
          <p:cNvSpPr txBox="1">
            <a:spLocks/>
          </p:cNvSpPr>
          <p:nvPr/>
        </p:nvSpPr>
        <p:spPr>
          <a:xfrm>
            <a:off x="5999359" y="3525449"/>
            <a:ext cx="4823812" cy="22977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smtClean="0">
                <a:latin typeface="Arial" panose="020B0604020202020204" pitchFamily="34" charset="0"/>
                <a:cs typeface="Arial" panose="020B0604020202020204" pitchFamily="34" charset="0"/>
              </a:rPr>
              <a:t>Laura Kline</a:t>
            </a:r>
          </a:p>
          <a:p>
            <a:r>
              <a:rPr lang="en-US" sz="3200" dirty="0" smtClean="0">
                <a:latin typeface="Arial" panose="020B0604020202020204" pitchFamily="34" charset="0"/>
                <a:cs typeface="Arial" panose="020B0604020202020204" pitchFamily="34" charset="0"/>
              </a:rPr>
              <a:t>Ernst &amp; Young</a:t>
            </a:r>
          </a:p>
        </p:txBody>
      </p:sp>
    </p:spTree>
    <p:extLst>
      <p:ext uri="{BB962C8B-B14F-4D97-AF65-F5344CB8AC3E}">
        <p14:creationId xmlns:p14="http://schemas.microsoft.com/office/powerpoint/2010/main" val="4154670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sz="4800" b="1" dirty="0">
                <a:latin typeface="Arial" panose="020B0604020202020204" pitchFamily="34" charset="0"/>
                <a:cs typeface="Arial" panose="020B0604020202020204" pitchFamily="34" charset="0"/>
              </a:rPr>
              <a:t>The Game Has Changed!</a:t>
            </a:r>
          </a:p>
        </p:txBody>
      </p:sp>
      <p:sp>
        <p:nvSpPr>
          <p:cNvPr id="3" name="Content Placeholder 2"/>
          <p:cNvSpPr>
            <a:spLocks noGrp="1"/>
          </p:cNvSpPr>
          <p:nvPr>
            <p:ph idx="1"/>
          </p:nvPr>
        </p:nvSpPr>
        <p:spPr>
          <a:xfrm>
            <a:off x="6267797" y="1256607"/>
            <a:ext cx="5685904" cy="4830763"/>
          </a:xfrm>
        </p:spPr>
        <p:txBody>
          <a:bodyPr>
            <a:normAutofit/>
          </a:bodyPr>
          <a:lstStyle/>
          <a:p>
            <a:r>
              <a:rPr lang="en-US" sz="4000" dirty="0" smtClean="0">
                <a:latin typeface="Arial" panose="020B0604020202020204" pitchFamily="34" charset="0"/>
                <a:cs typeface="Arial" panose="020B0604020202020204" pitchFamily="34" charset="0"/>
              </a:rPr>
              <a:t>Technology Advances mean businesses </a:t>
            </a:r>
            <a:r>
              <a:rPr lang="en-US" sz="4000" dirty="0">
                <a:latin typeface="Arial" panose="020B0604020202020204" pitchFamily="34" charset="0"/>
                <a:cs typeface="Arial" panose="020B0604020202020204" pitchFamily="34" charset="0"/>
              </a:rPr>
              <a:t>could generate all the information needed for GAAP reporting from the raw transaction data – </a:t>
            </a:r>
            <a:r>
              <a:rPr lang="en-US" sz="4000" dirty="0">
                <a:solidFill>
                  <a:srgbClr val="FFFF00"/>
                </a:solidFill>
                <a:latin typeface="Arial" panose="020B0604020202020204" pitchFamily="34" charset="0"/>
                <a:cs typeface="Arial" panose="020B0604020202020204" pitchFamily="34" charset="0"/>
              </a:rPr>
              <a:t>no general ledger is </a:t>
            </a:r>
            <a:r>
              <a:rPr lang="en-US" sz="4000" dirty="0" smtClean="0">
                <a:solidFill>
                  <a:srgbClr val="FFFF00"/>
                </a:solidFill>
                <a:latin typeface="Arial" panose="020B0604020202020204" pitchFamily="34" charset="0"/>
                <a:cs typeface="Arial" panose="020B0604020202020204" pitchFamily="34" charset="0"/>
              </a:rPr>
              <a:t>needed!</a:t>
            </a:r>
            <a:endParaRPr lang="en-US" sz="4000" dirty="0">
              <a:solidFill>
                <a:srgbClr val="FFFF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08" y="1524000"/>
            <a:ext cx="5242236" cy="3886200"/>
          </a:xfrm>
          <a:prstGeom prst="rect">
            <a:avLst/>
          </a:prstGeom>
        </p:spPr>
      </p:pic>
    </p:spTree>
    <p:extLst>
      <p:ext uri="{BB962C8B-B14F-4D97-AF65-F5344CB8AC3E}">
        <p14:creationId xmlns:p14="http://schemas.microsoft.com/office/powerpoint/2010/main" val="1703554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sz="4800" b="1" dirty="0">
                <a:latin typeface="Arial" panose="020B0604020202020204" pitchFamily="34" charset="0"/>
                <a:cs typeface="Arial" panose="020B0604020202020204" pitchFamily="34" charset="0"/>
              </a:rPr>
              <a:t>The Game Has Changed!</a:t>
            </a:r>
          </a:p>
        </p:txBody>
      </p:sp>
      <p:sp>
        <p:nvSpPr>
          <p:cNvPr id="3" name="Content Placeholder 2"/>
          <p:cNvSpPr>
            <a:spLocks noGrp="1"/>
          </p:cNvSpPr>
          <p:nvPr>
            <p:ph idx="1"/>
          </p:nvPr>
        </p:nvSpPr>
        <p:spPr>
          <a:xfrm>
            <a:off x="5769033" y="1295400"/>
            <a:ext cx="6118166" cy="5059363"/>
          </a:xfrm>
        </p:spPr>
        <p:txBody>
          <a:bodyPr>
            <a:noAutofit/>
          </a:bodyPr>
          <a:lstStyle/>
          <a:p>
            <a:r>
              <a:rPr lang="en-US" sz="3200" dirty="0" smtClean="0">
                <a:latin typeface="Arial" panose="020B0604020202020204" pitchFamily="34" charset="0"/>
                <a:cs typeface="Arial" panose="020B0604020202020204" pitchFamily="34" charset="0"/>
              </a:rPr>
              <a:t>Many </a:t>
            </a:r>
            <a:r>
              <a:rPr lang="en-US" sz="3200" dirty="0">
                <a:latin typeface="Arial" panose="020B0604020202020204" pitchFamily="34" charset="0"/>
                <a:cs typeface="Arial" panose="020B0604020202020204" pitchFamily="34" charset="0"/>
              </a:rPr>
              <a:t>businesses today </a:t>
            </a:r>
            <a:r>
              <a:rPr lang="en-US" sz="3200" dirty="0" smtClean="0">
                <a:latin typeface="Arial" panose="020B0604020202020204" pitchFamily="34" charset="0"/>
                <a:cs typeface="Arial" panose="020B0604020202020204" pitchFamily="34" charset="0"/>
              </a:rPr>
              <a:t>have huge </a:t>
            </a:r>
            <a:r>
              <a:rPr lang="en-US" sz="3200" dirty="0">
                <a:latin typeface="Arial" panose="020B0604020202020204" pitchFamily="34" charset="0"/>
                <a:cs typeface="Arial" panose="020B0604020202020204" pitchFamily="34" charset="0"/>
              </a:rPr>
              <a:t>blind spots because of aggregation </a:t>
            </a:r>
            <a:endParaRPr lang="en-US" sz="3200" dirty="0" smtClean="0">
              <a:latin typeface="Arial" panose="020B0604020202020204" pitchFamily="34" charset="0"/>
              <a:cs typeface="Arial" panose="020B0604020202020204" pitchFamily="34" charset="0"/>
            </a:endParaRPr>
          </a:p>
          <a:p>
            <a:pPr lvl="1"/>
            <a:r>
              <a:rPr lang="en-US" sz="2800" dirty="0" smtClean="0">
                <a:solidFill>
                  <a:srgbClr val="FFFF00"/>
                </a:solidFill>
                <a:latin typeface="Arial" panose="020B0604020202020204" pitchFamily="34" charset="0"/>
                <a:cs typeface="Arial" panose="020B0604020202020204" pitchFamily="34" charset="0"/>
              </a:rPr>
              <a:t>E.g</a:t>
            </a:r>
            <a:r>
              <a:rPr lang="en-US" sz="2800" dirty="0">
                <a:solidFill>
                  <a:srgbClr val="FFFF00"/>
                </a:solidFill>
                <a:latin typeface="Arial" panose="020B0604020202020204" pitchFamily="34" charset="0"/>
                <a:cs typeface="Arial" panose="020B0604020202020204" pitchFamily="34" charset="0"/>
              </a:rPr>
              <a:t>. aggregate individual products into categories for analysis – one product’s increases cancel out another product’s decreases, leading the company to miss out on opportunity to maximize </a:t>
            </a:r>
            <a:r>
              <a:rPr lang="en-US" sz="2800" dirty="0" smtClean="0">
                <a:solidFill>
                  <a:srgbClr val="FFFF00"/>
                </a:solidFill>
                <a:latin typeface="Arial" panose="020B0604020202020204" pitchFamily="34" charset="0"/>
                <a:cs typeface="Arial" panose="020B0604020202020204" pitchFamily="34" charset="0"/>
              </a:rPr>
              <a:t>profit</a:t>
            </a:r>
          </a:p>
          <a:p>
            <a:r>
              <a:rPr lang="en-US" sz="3200" dirty="0" smtClean="0">
                <a:latin typeface="Arial" panose="020B0604020202020204" pitchFamily="34" charset="0"/>
                <a:cs typeface="Arial" panose="020B0604020202020204" pitchFamily="34" charset="0"/>
              </a:rPr>
              <a:t>Don’t expect this to last much longer with this technology!</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08" y="1524000"/>
            <a:ext cx="5242236" cy="3886200"/>
          </a:xfrm>
          <a:prstGeom prst="rect">
            <a:avLst/>
          </a:prstGeom>
        </p:spPr>
      </p:pic>
    </p:spTree>
    <p:extLst>
      <p:ext uri="{BB962C8B-B14F-4D97-AF65-F5344CB8AC3E}">
        <p14:creationId xmlns:p14="http://schemas.microsoft.com/office/powerpoint/2010/main" val="3698595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2562852" y="88667"/>
            <a:ext cx="7757160" cy="1325563"/>
          </a:xfrm>
        </p:spPr>
        <p:txBody>
          <a:bodyPr>
            <a:normAutofit/>
          </a:bodyPr>
          <a:lstStyle/>
          <a:p>
            <a:pPr algn="ctr"/>
            <a:r>
              <a:rPr lang="en-US" b="1" dirty="0" smtClean="0">
                <a:latin typeface="Arial" panose="020B0604020202020204" pitchFamily="34" charset="0"/>
                <a:cs typeface="Arial" panose="020B0604020202020204" pitchFamily="34" charset="0"/>
              </a:rPr>
              <a:t>The Application Challenge</a:t>
            </a:r>
            <a:br>
              <a:rPr lang="en-US"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per Mark </a:t>
            </a:r>
            <a:r>
              <a:rPr lang="en-US" sz="3200" b="1" dirty="0" err="1" smtClean="0">
                <a:latin typeface="Arial" panose="020B0604020202020204" pitchFamily="34" charset="0"/>
                <a:cs typeface="Arial" panose="020B0604020202020204" pitchFamily="34" charset="0"/>
              </a:rPr>
              <a:t>Nittler</a:t>
            </a:r>
            <a:r>
              <a:rPr lang="en-US" sz="3200" b="1" dirty="0" smtClean="0">
                <a:latin typeface="Arial" panose="020B0604020202020204" pitchFamily="34" charset="0"/>
                <a:cs typeface="Arial" panose="020B0604020202020204" pitchFamily="34" charset="0"/>
              </a:rPr>
              <a:t>, Workday</a:t>
            </a:r>
          </a:p>
        </p:txBody>
      </p:sp>
      <p:sp>
        <p:nvSpPr>
          <p:cNvPr id="47109" name="Text Box 5"/>
          <p:cNvSpPr txBox="1">
            <a:spLocks noChangeArrowheads="1"/>
          </p:cNvSpPr>
          <p:nvPr/>
        </p:nvSpPr>
        <p:spPr bwMode="auto">
          <a:xfrm>
            <a:off x="922156" y="1552908"/>
            <a:ext cx="4023089" cy="461665"/>
          </a:xfrm>
          <a:prstGeom prst="rect">
            <a:avLst/>
          </a:prstGeom>
          <a:noFill/>
          <a:ln w="9525" algn="ctr">
            <a:noFill/>
            <a:miter lim="800000"/>
            <a:headEnd/>
            <a:tailEnd/>
          </a:ln>
        </p:spPr>
        <p:txBody>
          <a:bodyPr wrap="none">
            <a:spAutoFit/>
          </a:bodyPr>
          <a:lstStyle/>
          <a:p>
            <a:r>
              <a:rPr lang="en-US" sz="2400" b="1" dirty="0">
                <a:latin typeface="Arial" panose="020B0604020202020204" pitchFamily="34" charset="0"/>
                <a:cs typeface="Arial" panose="020B0604020202020204" pitchFamily="34" charset="0"/>
              </a:rPr>
              <a:t>Operational View of a Sale</a:t>
            </a:r>
          </a:p>
        </p:txBody>
      </p:sp>
      <p:sp>
        <p:nvSpPr>
          <p:cNvPr id="47110" name="Text Box 6"/>
          <p:cNvSpPr txBox="1">
            <a:spLocks noChangeArrowheads="1"/>
          </p:cNvSpPr>
          <p:nvPr/>
        </p:nvSpPr>
        <p:spPr bwMode="auto">
          <a:xfrm>
            <a:off x="6441432" y="1563855"/>
            <a:ext cx="5411097" cy="461665"/>
          </a:xfrm>
          <a:prstGeom prst="rect">
            <a:avLst/>
          </a:prstGeom>
          <a:noFill/>
          <a:ln w="9525" algn="ctr">
            <a:noFill/>
            <a:miter lim="800000"/>
            <a:headEnd/>
            <a:tailEnd/>
          </a:ln>
        </p:spPr>
        <p:txBody>
          <a:bodyPr wrap="none">
            <a:spAutoFit/>
          </a:bodyPr>
          <a:lstStyle/>
          <a:p>
            <a:r>
              <a:rPr lang="en-US" sz="2400" b="1" dirty="0">
                <a:latin typeface="Arial" panose="020B0604020202020204" pitchFamily="34" charset="0"/>
                <a:cs typeface="Arial" panose="020B0604020202020204" pitchFamily="34" charset="0"/>
              </a:rPr>
              <a:t>Financial Accounting View of a Sale</a:t>
            </a:r>
          </a:p>
        </p:txBody>
      </p:sp>
      <p:graphicFrame>
        <p:nvGraphicFramePr>
          <p:cNvPr id="47111" name="Object 7"/>
          <p:cNvGraphicFramePr>
            <a:graphicFrameLocks noChangeAspect="1"/>
          </p:cNvGraphicFramePr>
          <p:nvPr>
            <p:extLst>
              <p:ext uri="{D42A27DB-BD31-4B8C-83A1-F6EECF244321}">
                <p14:modId xmlns:p14="http://schemas.microsoft.com/office/powerpoint/2010/main" val="754448219"/>
              </p:ext>
            </p:extLst>
          </p:nvPr>
        </p:nvGraphicFramePr>
        <p:xfrm>
          <a:off x="870517" y="2199087"/>
          <a:ext cx="4719728" cy="3503676"/>
        </p:xfrm>
        <a:graphic>
          <a:graphicData uri="http://schemas.openxmlformats.org/presentationml/2006/ole">
            <mc:AlternateContent xmlns:mc="http://schemas.openxmlformats.org/markup-compatibility/2006">
              <mc:Choice xmlns:v="urn:schemas-microsoft-com:vml" Requires="v">
                <p:oleObj spid="_x0000_s1065" name="Visio" r:id="rId4" imgW="5352585" imgH="3973953" progId="">
                  <p:embed/>
                </p:oleObj>
              </mc:Choice>
              <mc:Fallback>
                <p:oleObj name="Visio" r:id="rId4" imgW="5352585" imgH="397395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17" y="2199087"/>
                        <a:ext cx="4719728" cy="3503676"/>
                      </a:xfrm>
                      <a:prstGeom prst="rect">
                        <a:avLst/>
                      </a:prstGeom>
                      <a:noFill/>
                      <a:ln>
                        <a:noFill/>
                      </a:ln>
                      <a:effectLst/>
                      <a:extLst/>
                    </p:spPr>
                  </p:pic>
                </p:oleObj>
              </mc:Fallback>
            </mc:AlternateContent>
          </a:graphicData>
        </a:graphic>
      </p:graphicFrame>
      <p:pic>
        <p:nvPicPr>
          <p:cNvPr id="5" name="Picture 4"/>
          <p:cNvPicPr>
            <a:picLocks noChangeAspect="1"/>
          </p:cNvPicPr>
          <p:nvPr/>
        </p:nvPicPr>
        <p:blipFill>
          <a:blip r:embed="rId6"/>
          <a:stretch>
            <a:fillRect/>
          </a:stretch>
        </p:blipFill>
        <p:spPr>
          <a:xfrm>
            <a:off x="6075097" y="2199087"/>
            <a:ext cx="5777432" cy="3935702"/>
          </a:xfrm>
          <a:prstGeom prst="rect">
            <a:avLst/>
          </a:prstGeom>
        </p:spPr>
      </p:pic>
    </p:spTree>
    <p:extLst>
      <p:ext uri="{BB962C8B-B14F-4D97-AF65-F5344CB8AC3E}">
        <p14:creationId xmlns:p14="http://schemas.microsoft.com/office/powerpoint/2010/main" val="16918976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14" y="173741"/>
            <a:ext cx="6535651" cy="675433"/>
          </a:xfrm>
        </p:spPr>
        <p:txBody>
          <a:bodyPr>
            <a:noAutofit/>
          </a:bodyPr>
          <a:lstStyle/>
          <a:p>
            <a:r>
              <a:rPr lang="en-US" dirty="0" smtClean="0">
                <a:latin typeface="Arial" panose="020B0604020202020204" pitchFamily="34" charset="0"/>
                <a:cs typeface="Arial" panose="020B0604020202020204" pitchFamily="34" charset="0"/>
              </a:rPr>
              <a:t>REA – 4 levels</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626" y="1062926"/>
            <a:ext cx="4080387" cy="215049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691" y="350852"/>
            <a:ext cx="5037460" cy="3179431"/>
          </a:xfrm>
          <a:prstGeom prst="rect">
            <a:avLst/>
          </a:prstGeom>
        </p:spPr>
      </p:pic>
      <p:sp>
        <p:nvSpPr>
          <p:cNvPr id="10" name="Text Box 2"/>
          <p:cNvSpPr txBox="1">
            <a:spLocks noChangeArrowheads="1"/>
          </p:cNvSpPr>
          <p:nvPr/>
        </p:nvSpPr>
        <p:spPr bwMode="auto">
          <a:xfrm>
            <a:off x="5299295" y="142609"/>
            <a:ext cx="2271414" cy="360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b="1" i="1" dirty="0">
                <a:solidFill>
                  <a:schemeClr val="bg1"/>
                </a:solidFill>
                <a:effectLst/>
                <a:latin typeface="Arial" panose="020B0604020202020204" pitchFamily="34" charset="0"/>
                <a:ea typeface="Times New Roman" panose="02020603050405020304" pitchFamily="18" charset="0"/>
              </a:rPr>
              <a:t>Value Chain Level</a:t>
            </a:r>
            <a:r>
              <a:rPr lang="en-US" sz="1600" dirty="0">
                <a:solidFill>
                  <a:schemeClr val="bg1"/>
                </a:solidFill>
                <a:effectLst/>
                <a:latin typeface="Arial" panose="020B0604020202020204" pitchFamily="34" charset="0"/>
                <a:ea typeface="Times New Roman" panose="02020603050405020304" pitchFamily="18" charset="0"/>
              </a:rPr>
              <a:t/>
            </a:r>
            <a:br>
              <a:rPr lang="en-US" sz="1600" dirty="0">
                <a:solidFill>
                  <a:schemeClr val="bg1"/>
                </a:solidFill>
                <a:effectLst/>
                <a:latin typeface="Arial" panose="020B0604020202020204" pitchFamily="34" charset="0"/>
                <a:ea typeface="Times New Roman" panose="02020603050405020304" pitchFamily="18" charset="0"/>
              </a:rPr>
            </a:b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3" name="Text Box 2"/>
          <p:cNvSpPr txBox="1">
            <a:spLocks noChangeArrowheads="1"/>
          </p:cNvSpPr>
          <p:nvPr/>
        </p:nvSpPr>
        <p:spPr bwMode="auto">
          <a:xfrm>
            <a:off x="2495341" y="3339170"/>
            <a:ext cx="3059091" cy="3903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600" b="1" i="1" dirty="0">
                <a:solidFill>
                  <a:schemeClr val="bg1"/>
                </a:solidFill>
                <a:effectLst/>
                <a:latin typeface="Arial" panose="020B0604020202020204" pitchFamily="34" charset="0"/>
                <a:ea typeface="Times New Roman" panose="02020603050405020304" pitchFamily="18" charset="0"/>
              </a:rPr>
              <a:t>Business Process Level</a:t>
            </a:r>
            <a:r>
              <a:rPr lang="en-US" sz="1600" dirty="0">
                <a:solidFill>
                  <a:schemeClr val="bg1"/>
                </a:solidFill>
                <a:effectLst/>
                <a:latin typeface="Arial" panose="020B0604020202020204" pitchFamily="34" charset="0"/>
                <a:ea typeface="Times New Roman" panose="02020603050405020304" pitchFamily="18" charset="0"/>
              </a:rPr>
              <a:t/>
            </a:r>
            <a:br>
              <a:rPr lang="en-US" sz="1600" dirty="0">
                <a:solidFill>
                  <a:schemeClr val="bg1"/>
                </a:solidFill>
                <a:effectLst/>
                <a:latin typeface="Arial" panose="020B0604020202020204" pitchFamily="34" charset="0"/>
                <a:ea typeface="Times New Roman" panose="02020603050405020304" pitchFamily="18" charset="0"/>
              </a:rPr>
            </a:br>
            <a:endParaRPr lang="en-US" sz="1600" dirty="0">
              <a:solidFill>
                <a:schemeClr val="bg1"/>
              </a:solidFill>
              <a:effectLst/>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8" y="3721705"/>
            <a:ext cx="3776517" cy="27872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165" y="3738526"/>
            <a:ext cx="5109935" cy="2281753"/>
          </a:xfrm>
          <a:prstGeom prst="rect">
            <a:avLst/>
          </a:prstGeom>
        </p:spPr>
      </p:pic>
      <p:cxnSp>
        <p:nvCxnSpPr>
          <p:cNvPr id="16" name="AutoShape 335"/>
          <p:cNvCxnSpPr>
            <a:cxnSpLocks noChangeShapeType="1"/>
          </p:cNvCxnSpPr>
          <p:nvPr/>
        </p:nvCxnSpPr>
        <p:spPr bwMode="auto">
          <a:xfrm>
            <a:off x="4319433" y="5271057"/>
            <a:ext cx="5274773" cy="0"/>
          </a:xfrm>
          <a:prstGeom prst="straightConnector1">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cxn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2884" y="4454013"/>
            <a:ext cx="3109620" cy="1897626"/>
          </a:xfrm>
          <a:prstGeom prst="rect">
            <a:avLst/>
          </a:prstGeom>
        </p:spPr>
      </p:pic>
      <p:sp>
        <p:nvSpPr>
          <p:cNvPr id="18" name="Text Box 2"/>
          <p:cNvSpPr txBox="1">
            <a:spLocks noChangeArrowheads="1"/>
          </p:cNvSpPr>
          <p:nvPr/>
        </p:nvSpPr>
        <p:spPr bwMode="auto">
          <a:xfrm>
            <a:off x="9594206" y="4163492"/>
            <a:ext cx="2253238" cy="341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b="1" i="1" dirty="0">
                <a:solidFill>
                  <a:schemeClr val="bg1"/>
                </a:solidFill>
                <a:effectLst/>
                <a:latin typeface="Arial" panose="020B0604020202020204" pitchFamily="34" charset="0"/>
                <a:ea typeface="Times New Roman" panose="02020603050405020304" pitchFamily="18" charset="0"/>
              </a:rPr>
              <a:t>Task Level</a:t>
            </a:r>
            <a:r>
              <a:rPr lang="en-US" sz="1600" dirty="0">
                <a:solidFill>
                  <a:schemeClr val="bg1"/>
                </a:solidFill>
                <a:effectLst/>
                <a:latin typeface="Arial" panose="020B0604020202020204" pitchFamily="34" charset="0"/>
                <a:ea typeface="Times New Roman" panose="02020603050405020304" pitchFamily="18" charset="0"/>
              </a:rPr>
              <a:t/>
            </a:r>
            <a:br>
              <a:rPr lang="en-US" sz="1600" dirty="0">
                <a:solidFill>
                  <a:schemeClr val="bg1"/>
                </a:solidFill>
                <a:effectLst/>
                <a:latin typeface="Arial" panose="020B0604020202020204" pitchFamily="34" charset="0"/>
                <a:ea typeface="Times New Roman" panose="02020603050405020304" pitchFamily="18" charset="0"/>
              </a:rPr>
            </a:b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5" name="Text Box 2"/>
          <p:cNvSpPr txBox="1">
            <a:spLocks noChangeArrowheads="1"/>
          </p:cNvSpPr>
          <p:nvPr/>
        </p:nvSpPr>
        <p:spPr bwMode="auto">
          <a:xfrm>
            <a:off x="1792002" y="803109"/>
            <a:ext cx="2279634" cy="3759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b="1" i="1" dirty="0">
                <a:solidFill>
                  <a:schemeClr val="bg1"/>
                </a:solidFill>
                <a:effectLst/>
                <a:latin typeface="Arial" panose="020B0604020202020204" pitchFamily="34" charset="0"/>
                <a:ea typeface="Times New Roman" panose="02020603050405020304" pitchFamily="18" charset="0"/>
              </a:rPr>
              <a:t>Value System Level</a:t>
            </a:r>
            <a:r>
              <a:rPr lang="en-US" sz="1600" dirty="0">
                <a:solidFill>
                  <a:schemeClr val="bg1"/>
                </a:solidFill>
                <a:effectLst/>
                <a:latin typeface="Arial" panose="020B0604020202020204" pitchFamily="34" charset="0"/>
                <a:ea typeface="Times New Roman" panose="02020603050405020304" pitchFamily="18" charset="0"/>
              </a:rPr>
              <a:t/>
            </a:r>
            <a:br>
              <a:rPr lang="en-US" sz="1600" dirty="0">
                <a:solidFill>
                  <a:schemeClr val="bg1"/>
                </a:solidFill>
                <a:effectLst/>
                <a:latin typeface="Arial" panose="020B0604020202020204" pitchFamily="34" charset="0"/>
                <a:ea typeface="Times New Roman" panose="02020603050405020304" pitchFamily="18" charset="0"/>
              </a:rPr>
            </a:br>
            <a:endParaRPr lang="en-US"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3240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2"/>
          <p:cNvSpPr>
            <a:spLocks noChangeArrowheads="1"/>
          </p:cNvSpPr>
          <p:nvPr/>
        </p:nvSpPr>
        <p:spPr bwMode="auto">
          <a:xfrm>
            <a:off x="1140542" y="855407"/>
            <a:ext cx="9413159" cy="587877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94" name="Group 42"/>
          <p:cNvGrpSpPr>
            <a:grpSpLocks/>
          </p:cNvGrpSpPr>
          <p:nvPr/>
        </p:nvGrpSpPr>
        <p:grpSpPr bwMode="auto">
          <a:xfrm>
            <a:off x="2601914" y="1585914"/>
            <a:ext cx="1730375" cy="3976687"/>
            <a:chOff x="679" y="999"/>
            <a:chExt cx="1090" cy="2505"/>
          </a:xfrm>
        </p:grpSpPr>
        <p:sp>
          <p:nvSpPr>
            <p:cNvPr id="9250" name="Text Box 3"/>
            <p:cNvSpPr txBox="1">
              <a:spLocks noChangeArrowheads="1"/>
            </p:cNvSpPr>
            <p:nvPr/>
          </p:nvSpPr>
          <p:spPr bwMode="auto">
            <a:xfrm>
              <a:off x="679" y="999"/>
              <a:ext cx="10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Black" pitchFamily="34" charset="0"/>
                </a:rPr>
                <a:t>REALITY</a:t>
              </a:r>
            </a:p>
          </p:txBody>
        </p:sp>
        <p:sp>
          <p:nvSpPr>
            <p:cNvPr id="9251" name="Rectangle 4"/>
            <p:cNvSpPr>
              <a:spLocks noChangeArrowheads="1"/>
            </p:cNvSpPr>
            <p:nvPr/>
          </p:nvSpPr>
          <p:spPr bwMode="auto">
            <a:xfrm>
              <a:off x="691" y="1296"/>
              <a:ext cx="749" cy="288"/>
            </a:xfrm>
            <a:prstGeom prst="rect">
              <a:avLst/>
            </a:prstGeom>
            <a:solidFill>
              <a:srgbClr val="00CC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2" name="Rectangle 5"/>
            <p:cNvSpPr>
              <a:spLocks noChangeArrowheads="1"/>
            </p:cNvSpPr>
            <p:nvPr/>
          </p:nvSpPr>
          <p:spPr bwMode="auto">
            <a:xfrm>
              <a:off x="691" y="1776"/>
              <a:ext cx="749" cy="288"/>
            </a:xfrm>
            <a:prstGeom prst="rect">
              <a:avLst/>
            </a:prstGeom>
            <a:solidFill>
              <a:srgbClr val="FA062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3" name="Rectangle 6"/>
            <p:cNvSpPr>
              <a:spLocks noChangeArrowheads="1"/>
            </p:cNvSpPr>
            <p:nvPr/>
          </p:nvSpPr>
          <p:spPr bwMode="auto">
            <a:xfrm>
              <a:off x="691" y="2256"/>
              <a:ext cx="749" cy="288"/>
            </a:xfrm>
            <a:prstGeom prst="rect">
              <a:avLst/>
            </a:prstGeom>
            <a:solidFill>
              <a:srgbClr val="00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Rectangle 7"/>
            <p:cNvSpPr>
              <a:spLocks noChangeArrowheads="1"/>
            </p:cNvSpPr>
            <p:nvPr/>
          </p:nvSpPr>
          <p:spPr bwMode="auto">
            <a:xfrm>
              <a:off x="691" y="2736"/>
              <a:ext cx="749" cy="288"/>
            </a:xfrm>
            <a:prstGeom prst="rect">
              <a:avLst/>
            </a:prstGeom>
            <a:solidFill>
              <a:srgbClr val="FF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5" name="Rectangle 8"/>
            <p:cNvSpPr>
              <a:spLocks noChangeArrowheads="1"/>
            </p:cNvSpPr>
            <p:nvPr/>
          </p:nvSpPr>
          <p:spPr bwMode="auto">
            <a:xfrm>
              <a:off x="691" y="3216"/>
              <a:ext cx="749" cy="288"/>
            </a:xfrm>
            <a:prstGeom prst="rect">
              <a:avLst/>
            </a:prstGeom>
            <a:solidFill>
              <a:srgbClr val="CC00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62" name="Text Box 10"/>
          <p:cNvSpPr txBox="1">
            <a:spLocks noChangeArrowheads="1"/>
          </p:cNvSpPr>
          <p:nvPr/>
        </p:nvSpPr>
        <p:spPr bwMode="auto">
          <a:xfrm>
            <a:off x="4795838" y="1281113"/>
            <a:ext cx="180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Black" pitchFamily="34" charset="0"/>
              </a:rPr>
              <a:t>Token level SYMBOL</a:t>
            </a:r>
          </a:p>
        </p:txBody>
      </p:sp>
      <p:sp>
        <p:nvSpPr>
          <p:cNvPr id="23574" name="Text Box 22"/>
          <p:cNvSpPr txBox="1">
            <a:spLocks noChangeArrowheads="1"/>
          </p:cNvSpPr>
          <p:nvPr/>
        </p:nvSpPr>
        <p:spPr bwMode="auto">
          <a:xfrm>
            <a:off x="7388225" y="1281113"/>
            <a:ext cx="16589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Black" pitchFamily="34" charset="0"/>
              </a:rPr>
              <a:t>Type level SYMBOL</a:t>
            </a:r>
          </a:p>
        </p:txBody>
      </p:sp>
      <p:grpSp>
        <p:nvGrpSpPr>
          <p:cNvPr id="23595" name="Group 43"/>
          <p:cNvGrpSpPr>
            <a:grpSpLocks/>
          </p:cNvGrpSpPr>
          <p:nvPr/>
        </p:nvGrpSpPr>
        <p:grpSpPr bwMode="auto">
          <a:xfrm>
            <a:off x="3846514" y="2120901"/>
            <a:ext cx="6573838" cy="3381375"/>
            <a:chOff x="1463" y="1336"/>
            <a:chExt cx="4141" cy="2130"/>
          </a:xfrm>
        </p:grpSpPr>
        <p:grpSp>
          <p:nvGrpSpPr>
            <p:cNvPr id="9232" name="Group 35"/>
            <p:cNvGrpSpPr>
              <a:grpSpLocks/>
            </p:cNvGrpSpPr>
            <p:nvPr/>
          </p:nvGrpSpPr>
          <p:grpSpPr bwMode="auto">
            <a:xfrm>
              <a:off x="1463" y="1336"/>
              <a:ext cx="1590" cy="250"/>
              <a:chOff x="1463" y="1336"/>
              <a:chExt cx="1590" cy="250"/>
            </a:xfrm>
          </p:grpSpPr>
          <p:sp>
            <p:nvSpPr>
              <p:cNvPr id="9248" name="Text Box 11"/>
              <p:cNvSpPr txBox="1">
                <a:spLocks noChangeArrowheads="1"/>
              </p:cNvSpPr>
              <p:nvPr/>
            </p:nvSpPr>
            <p:spPr bwMode="auto">
              <a:xfrm>
                <a:off x="2190" y="1336"/>
                <a:ext cx="8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Black" pitchFamily="34" charset="0"/>
                  </a:rPr>
                  <a:t>green</a:t>
                </a:r>
              </a:p>
            </p:txBody>
          </p:sp>
          <p:sp>
            <p:nvSpPr>
              <p:cNvPr id="9249" name="Line 16"/>
              <p:cNvSpPr>
                <a:spLocks noChangeShapeType="1"/>
              </p:cNvSpPr>
              <p:nvPr/>
            </p:nvSpPr>
            <p:spPr bwMode="auto">
              <a:xfrm>
                <a:off x="1463" y="1462"/>
                <a:ext cx="727"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3" name="Group 36"/>
            <p:cNvGrpSpPr>
              <a:grpSpLocks/>
            </p:cNvGrpSpPr>
            <p:nvPr/>
          </p:nvGrpSpPr>
          <p:grpSpPr bwMode="auto">
            <a:xfrm>
              <a:off x="1463" y="1806"/>
              <a:ext cx="1590" cy="250"/>
              <a:chOff x="1463" y="1824"/>
              <a:chExt cx="1590" cy="250"/>
            </a:xfrm>
          </p:grpSpPr>
          <p:sp>
            <p:nvSpPr>
              <p:cNvPr id="9246" name="Text Box 12"/>
              <p:cNvSpPr txBox="1">
                <a:spLocks noChangeArrowheads="1"/>
              </p:cNvSpPr>
              <p:nvPr/>
            </p:nvSpPr>
            <p:spPr bwMode="auto">
              <a:xfrm>
                <a:off x="2190" y="1824"/>
                <a:ext cx="8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Black" pitchFamily="34" charset="0"/>
                  </a:rPr>
                  <a:t>red</a:t>
                </a:r>
              </a:p>
            </p:txBody>
          </p:sp>
          <p:sp>
            <p:nvSpPr>
              <p:cNvPr id="9247" name="Line 17"/>
              <p:cNvSpPr>
                <a:spLocks noChangeShapeType="1"/>
              </p:cNvSpPr>
              <p:nvPr/>
            </p:nvSpPr>
            <p:spPr bwMode="auto">
              <a:xfrm>
                <a:off x="1463" y="1950"/>
                <a:ext cx="727"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4" name="Group 37"/>
            <p:cNvGrpSpPr>
              <a:grpSpLocks/>
            </p:cNvGrpSpPr>
            <p:nvPr/>
          </p:nvGrpSpPr>
          <p:grpSpPr bwMode="auto">
            <a:xfrm>
              <a:off x="1463" y="2276"/>
              <a:ext cx="1609" cy="250"/>
              <a:chOff x="1463" y="2256"/>
              <a:chExt cx="1609" cy="250"/>
            </a:xfrm>
          </p:grpSpPr>
          <p:sp>
            <p:nvSpPr>
              <p:cNvPr id="9244" name="Text Box 13"/>
              <p:cNvSpPr txBox="1">
                <a:spLocks noChangeArrowheads="1"/>
              </p:cNvSpPr>
              <p:nvPr/>
            </p:nvSpPr>
            <p:spPr bwMode="auto">
              <a:xfrm>
                <a:off x="2207" y="2256"/>
                <a:ext cx="8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Black" pitchFamily="34" charset="0"/>
                  </a:rPr>
                  <a:t>blue</a:t>
                </a:r>
              </a:p>
            </p:txBody>
          </p:sp>
          <p:sp>
            <p:nvSpPr>
              <p:cNvPr id="9245" name="Line 18"/>
              <p:cNvSpPr>
                <a:spLocks noChangeShapeType="1"/>
              </p:cNvSpPr>
              <p:nvPr/>
            </p:nvSpPr>
            <p:spPr bwMode="auto">
              <a:xfrm>
                <a:off x="1463" y="2382"/>
                <a:ext cx="727"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5" name="Group 38"/>
            <p:cNvGrpSpPr>
              <a:grpSpLocks/>
            </p:cNvGrpSpPr>
            <p:nvPr/>
          </p:nvGrpSpPr>
          <p:grpSpPr bwMode="auto">
            <a:xfrm>
              <a:off x="1463" y="2746"/>
              <a:ext cx="1610" cy="250"/>
              <a:chOff x="1463" y="2736"/>
              <a:chExt cx="1610" cy="250"/>
            </a:xfrm>
          </p:grpSpPr>
          <p:sp>
            <p:nvSpPr>
              <p:cNvPr id="9242" name="Text Box 14"/>
              <p:cNvSpPr txBox="1">
                <a:spLocks noChangeArrowheads="1"/>
              </p:cNvSpPr>
              <p:nvPr/>
            </p:nvSpPr>
            <p:spPr bwMode="auto">
              <a:xfrm>
                <a:off x="2208" y="2736"/>
                <a:ext cx="8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Black" pitchFamily="34" charset="0"/>
                  </a:rPr>
                  <a:t>yellow</a:t>
                </a:r>
              </a:p>
            </p:txBody>
          </p:sp>
          <p:sp>
            <p:nvSpPr>
              <p:cNvPr id="9243" name="Line 19"/>
              <p:cNvSpPr>
                <a:spLocks noChangeShapeType="1"/>
              </p:cNvSpPr>
              <p:nvPr/>
            </p:nvSpPr>
            <p:spPr bwMode="auto">
              <a:xfrm>
                <a:off x="1463" y="2862"/>
                <a:ext cx="727"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6" name="Group 39"/>
            <p:cNvGrpSpPr>
              <a:grpSpLocks/>
            </p:cNvGrpSpPr>
            <p:nvPr/>
          </p:nvGrpSpPr>
          <p:grpSpPr bwMode="auto">
            <a:xfrm>
              <a:off x="1463" y="3216"/>
              <a:ext cx="1610" cy="250"/>
              <a:chOff x="1463" y="3216"/>
              <a:chExt cx="1610" cy="250"/>
            </a:xfrm>
          </p:grpSpPr>
          <p:sp>
            <p:nvSpPr>
              <p:cNvPr id="9240" name="Text Box 15"/>
              <p:cNvSpPr txBox="1">
                <a:spLocks noChangeArrowheads="1"/>
              </p:cNvSpPr>
              <p:nvPr/>
            </p:nvSpPr>
            <p:spPr bwMode="auto">
              <a:xfrm>
                <a:off x="2208" y="3216"/>
                <a:ext cx="8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Black" pitchFamily="34" charset="0"/>
                  </a:rPr>
                  <a:t>purple</a:t>
                </a:r>
              </a:p>
            </p:txBody>
          </p:sp>
          <p:sp>
            <p:nvSpPr>
              <p:cNvPr id="9241" name="Line 20"/>
              <p:cNvSpPr>
                <a:spLocks noChangeShapeType="1"/>
              </p:cNvSpPr>
              <p:nvPr/>
            </p:nvSpPr>
            <p:spPr bwMode="auto">
              <a:xfrm>
                <a:off x="1463" y="3342"/>
                <a:ext cx="727"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7" name="Group 41"/>
            <p:cNvGrpSpPr>
              <a:grpSpLocks/>
            </p:cNvGrpSpPr>
            <p:nvPr/>
          </p:nvGrpSpPr>
          <p:grpSpPr bwMode="auto">
            <a:xfrm>
              <a:off x="2937" y="2771"/>
              <a:ext cx="2667" cy="582"/>
              <a:chOff x="2937" y="2976"/>
              <a:chExt cx="2667" cy="582"/>
            </a:xfrm>
          </p:grpSpPr>
          <p:sp>
            <p:nvSpPr>
              <p:cNvPr id="9238" name="Text Box 26"/>
              <p:cNvSpPr txBox="1">
                <a:spLocks noChangeArrowheads="1"/>
              </p:cNvSpPr>
              <p:nvPr/>
            </p:nvSpPr>
            <p:spPr bwMode="auto">
              <a:xfrm>
                <a:off x="3431" y="2976"/>
                <a:ext cx="2173"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Representation at the token level has a separate symbol for each specific instance in reality</a:t>
                </a:r>
              </a:p>
            </p:txBody>
          </p:sp>
          <p:cxnSp>
            <p:nvCxnSpPr>
              <p:cNvPr id="9239" name="AutoShape 27"/>
              <p:cNvCxnSpPr>
                <a:cxnSpLocks noChangeShapeType="1"/>
              </p:cNvCxnSpPr>
              <p:nvPr/>
            </p:nvCxnSpPr>
            <p:spPr bwMode="auto">
              <a:xfrm rot="10800000">
                <a:off x="2937" y="3207"/>
                <a:ext cx="525"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3596" name="Group 44"/>
          <p:cNvGrpSpPr>
            <a:grpSpLocks/>
          </p:cNvGrpSpPr>
          <p:nvPr/>
        </p:nvGrpSpPr>
        <p:grpSpPr bwMode="auto">
          <a:xfrm>
            <a:off x="6400801" y="1828800"/>
            <a:ext cx="4059238" cy="3703638"/>
            <a:chOff x="3072" y="1152"/>
            <a:chExt cx="2557" cy="2333"/>
          </a:xfrm>
        </p:grpSpPr>
        <p:sp>
          <p:nvSpPr>
            <p:cNvPr id="9227" name="Text Box 23"/>
            <p:cNvSpPr txBox="1">
              <a:spLocks noChangeArrowheads="1"/>
            </p:cNvSpPr>
            <p:nvPr/>
          </p:nvSpPr>
          <p:spPr bwMode="auto">
            <a:xfrm>
              <a:off x="3624" y="2106"/>
              <a:ext cx="898" cy="534"/>
            </a:xfrm>
            <a:prstGeom prst="rect">
              <a:avLst/>
            </a:prstGeom>
            <a:noFill/>
            <a:ln w="254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228600" rIns="182880" bIns="2286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Arial Black" pitchFamily="34" charset="0"/>
                </a:rPr>
                <a:t>Color</a:t>
              </a:r>
            </a:p>
          </p:txBody>
        </p:sp>
        <p:sp>
          <p:nvSpPr>
            <p:cNvPr id="9228" name="AutoShape 24"/>
            <p:cNvSpPr>
              <a:spLocks/>
            </p:cNvSpPr>
            <p:nvPr/>
          </p:nvSpPr>
          <p:spPr bwMode="auto">
            <a:xfrm>
              <a:off x="3072" y="1344"/>
              <a:ext cx="454" cy="2141"/>
            </a:xfrm>
            <a:prstGeom prst="rightBrace">
              <a:avLst>
                <a:gd name="adj1" fmla="val 39299"/>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29" name="Group 40"/>
            <p:cNvGrpSpPr>
              <a:grpSpLocks/>
            </p:cNvGrpSpPr>
            <p:nvPr/>
          </p:nvGrpSpPr>
          <p:grpSpPr bwMode="auto">
            <a:xfrm>
              <a:off x="3408" y="1152"/>
              <a:ext cx="2221" cy="926"/>
              <a:chOff x="3408" y="1294"/>
              <a:chExt cx="2221" cy="926"/>
            </a:xfrm>
          </p:grpSpPr>
          <p:sp>
            <p:nvSpPr>
              <p:cNvPr id="9230" name="Text Box 29"/>
              <p:cNvSpPr txBox="1">
                <a:spLocks noChangeArrowheads="1"/>
              </p:cNvSpPr>
              <p:nvPr/>
            </p:nvSpPr>
            <p:spPr bwMode="auto">
              <a:xfrm>
                <a:off x="3408" y="1294"/>
                <a:ext cx="222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Representation at the type level uses one symbol for multiple instances of a specified type</a:t>
                </a:r>
              </a:p>
            </p:txBody>
          </p:sp>
          <p:sp>
            <p:nvSpPr>
              <p:cNvPr id="9231" name="Line 30"/>
              <p:cNvSpPr>
                <a:spLocks noChangeShapeType="1"/>
              </p:cNvSpPr>
              <p:nvPr/>
            </p:nvSpPr>
            <p:spPr bwMode="auto">
              <a:xfrm>
                <a:off x="3964" y="1925"/>
                <a:ext cx="0" cy="29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9225" name="Text Box 31"/>
          <p:cNvSpPr txBox="1">
            <a:spLocks noChangeArrowheads="1"/>
          </p:cNvSpPr>
          <p:nvPr/>
        </p:nvSpPr>
        <p:spPr bwMode="auto">
          <a:xfrm>
            <a:off x="462117" y="152400"/>
            <a:ext cx="116217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a:t>Symbol Representations at Different Levels of Abstraction</a:t>
            </a:r>
          </a:p>
        </p:txBody>
      </p:sp>
      <p:sp>
        <p:nvSpPr>
          <p:cNvPr id="23586" name="Text Box 34"/>
          <p:cNvSpPr txBox="1">
            <a:spLocks noChangeArrowheads="1"/>
          </p:cNvSpPr>
          <p:nvPr/>
        </p:nvSpPr>
        <p:spPr bwMode="auto">
          <a:xfrm>
            <a:off x="1911350" y="5843589"/>
            <a:ext cx="850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Source: Professor Bill McCarthy at Michigan State University;</a:t>
            </a:r>
            <a:r>
              <a:rPr lang="en-US"/>
              <a:t> </a:t>
            </a:r>
            <a:r>
              <a:rPr lang="en-US" sz="1200"/>
              <a:t>based on Geerts and McCarthy, “An Ontological Analysis of the Economic Primitives of the Extended-REA Enterprise Information Architecture” International Journal of Accounting Information Systems. 3:21. 1-16.</a:t>
            </a:r>
          </a:p>
        </p:txBody>
      </p:sp>
      <p:sp>
        <p:nvSpPr>
          <p:cNvPr id="921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F72F09-6039-4833-BABE-CBB31F027920}" type="slidenum">
              <a:rPr lang="en-US" smtClean="0">
                <a:solidFill>
                  <a:schemeClr val="accent2"/>
                </a:solidFill>
              </a:rPr>
              <a:pPr eaLnBrk="1" hangingPunct="1"/>
              <a:t>14</a:t>
            </a:fld>
            <a:endParaRPr lang="en-US" smtClean="0">
              <a:solidFill>
                <a:schemeClr val="accent2"/>
              </a:solidFill>
            </a:endParaRPr>
          </a:p>
        </p:txBody>
      </p:sp>
    </p:spTree>
    <p:extLst>
      <p:ext uri="{BB962C8B-B14F-4D97-AF65-F5344CB8AC3E}">
        <p14:creationId xmlns:p14="http://schemas.microsoft.com/office/powerpoint/2010/main" val="309608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94"/>
                                        </p:tgtEl>
                                        <p:attrNameLst>
                                          <p:attrName>style.visibility</p:attrName>
                                        </p:attrNameLst>
                                      </p:cBhvr>
                                      <p:to>
                                        <p:strVal val="visible"/>
                                      </p:to>
                                    </p:set>
                                    <p:anim calcmode="lin" valueType="num">
                                      <p:cBhvr additive="base">
                                        <p:cTn id="7" dur="500" fill="hold"/>
                                        <p:tgtEl>
                                          <p:spTgt spid="23594"/>
                                        </p:tgtEl>
                                        <p:attrNameLst>
                                          <p:attrName>ppt_x</p:attrName>
                                        </p:attrNameLst>
                                      </p:cBhvr>
                                      <p:tavLst>
                                        <p:tav tm="0">
                                          <p:val>
                                            <p:strVal val="0-#ppt_w/2"/>
                                          </p:val>
                                        </p:tav>
                                        <p:tav tm="100000">
                                          <p:val>
                                            <p:strVal val="#ppt_x"/>
                                          </p:val>
                                        </p:tav>
                                      </p:tavLst>
                                    </p:anim>
                                    <p:anim calcmode="lin" valueType="num">
                                      <p:cBhvr additive="base">
                                        <p:cTn id="8" dur="500" fill="hold"/>
                                        <p:tgtEl>
                                          <p:spTgt spid="235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62"/>
                                        </p:tgtEl>
                                        <p:attrNameLst>
                                          <p:attrName>style.visibility</p:attrName>
                                        </p:attrNameLst>
                                      </p:cBhvr>
                                      <p:to>
                                        <p:strVal val="visible"/>
                                      </p:to>
                                    </p:set>
                                    <p:anim calcmode="lin" valueType="num">
                                      <p:cBhvr additive="base">
                                        <p:cTn id="13" dur="500" fill="hold"/>
                                        <p:tgtEl>
                                          <p:spTgt spid="23562"/>
                                        </p:tgtEl>
                                        <p:attrNameLst>
                                          <p:attrName>ppt_x</p:attrName>
                                        </p:attrNameLst>
                                      </p:cBhvr>
                                      <p:tavLst>
                                        <p:tav tm="0">
                                          <p:val>
                                            <p:strVal val="0-#ppt_w/2"/>
                                          </p:val>
                                        </p:tav>
                                        <p:tav tm="100000">
                                          <p:val>
                                            <p:strVal val="#ppt_x"/>
                                          </p:val>
                                        </p:tav>
                                      </p:tavLst>
                                    </p:anim>
                                    <p:anim calcmode="lin" valueType="num">
                                      <p:cBhvr additive="base">
                                        <p:cTn id="14"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3595"/>
                                        </p:tgtEl>
                                        <p:attrNameLst>
                                          <p:attrName>style.visibility</p:attrName>
                                        </p:attrNameLst>
                                      </p:cBhvr>
                                      <p:to>
                                        <p:strVal val="visible"/>
                                      </p:to>
                                    </p:set>
                                    <p:anim calcmode="lin" valueType="num">
                                      <p:cBhvr additive="base">
                                        <p:cTn id="19" dur="500" fill="hold"/>
                                        <p:tgtEl>
                                          <p:spTgt spid="23595"/>
                                        </p:tgtEl>
                                        <p:attrNameLst>
                                          <p:attrName>ppt_x</p:attrName>
                                        </p:attrNameLst>
                                      </p:cBhvr>
                                      <p:tavLst>
                                        <p:tav tm="0">
                                          <p:val>
                                            <p:strVal val="0-#ppt_w/2"/>
                                          </p:val>
                                        </p:tav>
                                        <p:tav tm="100000">
                                          <p:val>
                                            <p:strVal val="#ppt_x"/>
                                          </p:val>
                                        </p:tav>
                                      </p:tavLst>
                                    </p:anim>
                                    <p:anim calcmode="lin" valueType="num">
                                      <p:cBhvr additive="base">
                                        <p:cTn id="20" dur="500" fill="hold"/>
                                        <p:tgtEl>
                                          <p:spTgt spid="235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74"/>
                                        </p:tgtEl>
                                        <p:attrNameLst>
                                          <p:attrName>style.visibility</p:attrName>
                                        </p:attrNameLst>
                                      </p:cBhvr>
                                      <p:to>
                                        <p:strVal val="visible"/>
                                      </p:to>
                                    </p:set>
                                    <p:anim calcmode="lin" valueType="num">
                                      <p:cBhvr additive="base">
                                        <p:cTn id="25" dur="500" fill="hold"/>
                                        <p:tgtEl>
                                          <p:spTgt spid="23574"/>
                                        </p:tgtEl>
                                        <p:attrNameLst>
                                          <p:attrName>ppt_x</p:attrName>
                                        </p:attrNameLst>
                                      </p:cBhvr>
                                      <p:tavLst>
                                        <p:tav tm="0">
                                          <p:val>
                                            <p:strVal val="0-#ppt_w/2"/>
                                          </p:val>
                                        </p:tav>
                                        <p:tav tm="100000">
                                          <p:val>
                                            <p:strVal val="#ppt_x"/>
                                          </p:val>
                                        </p:tav>
                                      </p:tavLst>
                                    </p:anim>
                                    <p:anim calcmode="lin" valueType="num">
                                      <p:cBhvr additive="base">
                                        <p:cTn id="26" dur="500" fill="hold"/>
                                        <p:tgtEl>
                                          <p:spTgt spid="2357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3596"/>
                                        </p:tgtEl>
                                        <p:attrNameLst>
                                          <p:attrName>style.visibility</p:attrName>
                                        </p:attrNameLst>
                                      </p:cBhvr>
                                      <p:to>
                                        <p:strVal val="visible"/>
                                      </p:to>
                                    </p:set>
                                    <p:anim calcmode="lin" valueType="num">
                                      <p:cBhvr additive="base">
                                        <p:cTn id="31" dur="500" fill="hold"/>
                                        <p:tgtEl>
                                          <p:spTgt spid="23596"/>
                                        </p:tgtEl>
                                        <p:attrNameLst>
                                          <p:attrName>ppt_x</p:attrName>
                                        </p:attrNameLst>
                                      </p:cBhvr>
                                      <p:tavLst>
                                        <p:tav tm="0">
                                          <p:val>
                                            <p:strVal val="0-#ppt_w/2"/>
                                          </p:val>
                                        </p:tav>
                                        <p:tav tm="100000">
                                          <p:val>
                                            <p:strVal val="#ppt_x"/>
                                          </p:val>
                                        </p:tav>
                                      </p:tavLst>
                                    </p:anim>
                                    <p:anim calcmode="lin" valueType="num">
                                      <p:cBhvr additive="base">
                                        <p:cTn id="32" dur="500" fill="hold"/>
                                        <p:tgtEl>
                                          <p:spTgt spid="235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86"/>
                                        </p:tgtEl>
                                        <p:attrNameLst>
                                          <p:attrName>style.visibility</p:attrName>
                                        </p:attrNameLst>
                                      </p:cBhvr>
                                      <p:to>
                                        <p:strVal val="visible"/>
                                      </p:to>
                                    </p:set>
                                    <p:anim calcmode="lin" valueType="num">
                                      <p:cBhvr additive="base">
                                        <p:cTn id="37" dur="500" fill="hold"/>
                                        <p:tgtEl>
                                          <p:spTgt spid="23586"/>
                                        </p:tgtEl>
                                        <p:attrNameLst>
                                          <p:attrName>ppt_x</p:attrName>
                                        </p:attrNameLst>
                                      </p:cBhvr>
                                      <p:tavLst>
                                        <p:tav tm="0">
                                          <p:val>
                                            <p:strVal val="0-#ppt_w/2"/>
                                          </p:val>
                                        </p:tav>
                                        <p:tav tm="100000">
                                          <p:val>
                                            <p:strVal val="#ppt_x"/>
                                          </p:val>
                                        </p:tav>
                                      </p:tavLst>
                                    </p:anim>
                                    <p:anim calcmode="lin" valueType="num">
                                      <p:cBhvr additive="base">
                                        <p:cTn id="38" dur="500" fill="hold"/>
                                        <p:tgtEl>
                                          <p:spTgt spid="23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utoUpdateAnimBg="0"/>
      <p:bldP spid="23574" grpId="0" autoUpdateAnimBg="0"/>
      <p:bldP spid="235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556CA9-7ACD-4B7D-ACF0-2737275DAAB6}" type="slidenum">
              <a:rPr lang="en-US" smtClean="0">
                <a:solidFill>
                  <a:schemeClr val="accent2"/>
                </a:solidFill>
              </a:rPr>
              <a:pPr eaLnBrk="1" hangingPunct="1"/>
              <a:t>15</a:t>
            </a:fld>
            <a:endParaRPr lang="en-US" smtClean="0">
              <a:solidFill>
                <a:schemeClr val="accent2"/>
              </a:solidFill>
            </a:endParaRPr>
          </a:p>
        </p:txBody>
      </p:sp>
      <p:sp>
        <p:nvSpPr>
          <p:cNvPr id="10243" name="Rectangle 2"/>
          <p:cNvSpPr>
            <a:spLocks noChangeArrowheads="1"/>
          </p:cNvSpPr>
          <p:nvPr/>
        </p:nvSpPr>
        <p:spPr bwMode="auto">
          <a:xfrm>
            <a:off x="2566988" y="1557338"/>
            <a:ext cx="4519612"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D98E29"/>
              </a:buClr>
              <a:buFontTx/>
              <a:buChar char="•"/>
            </a:pPr>
            <a:r>
              <a:rPr lang="en-US" sz="3200"/>
              <a:t>Victoria Memorial Hall</a:t>
            </a:r>
          </a:p>
          <a:p>
            <a:pPr marL="342900" indent="-342900">
              <a:spcBef>
                <a:spcPct val="20000"/>
              </a:spcBef>
              <a:buClr>
                <a:srgbClr val="D98E29"/>
              </a:buClr>
              <a:buFontTx/>
              <a:buChar char="•"/>
            </a:pPr>
            <a:endParaRPr lang="en-US" sz="4000"/>
          </a:p>
          <a:p>
            <a:pPr marL="342900" indent="-342900">
              <a:spcBef>
                <a:spcPct val="20000"/>
              </a:spcBef>
              <a:buClr>
                <a:srgbClr val="D98E29"/>
              </a:buClr>
              <a:buFontTx/>
              <a:buChar char="•"/>
            </a:pPr>
            <a:r>
              <a:rPr lang="en-US" sz="3200"/>
              <a:t>Lincoln Memorial</a:t>
            </a:r>
          </a:p>
          <a:p>
            <a:pPr marL="342900" indent="-342900">
              <a:spcBef>
                <a:spcPct val="20000"/>
              </a:spcBef>
              <a:buClr>
                <a:srgbClr val="D98E29"/>
              </a:buClr>
              <a:buFontTx/>
              <a:buChar char="•"/>
            </a:pPr>
            <a:endParaRPr lang="en-US" sz="4000"/>
          </a:p>
          <a:p>
            <a:pPr marL="342900" indent="-342900">
              <a:spcBef>
                <a:spcPct val="20000"/>
              </a:spcBef>
              <a:buClr>
                <a:srgbClr val="D98E29"/>
              </a:buClr>
              <a:buFontTx/>
              <a:buChar char="•"/>
            </a:pPr>
            <a:r>
              <a:rPr lang="en-US" sz="3200"/>
              <a:t>Mount Rushmore</a:t>
            </a:r>
          </a:p>
        </p:txBody>
      </p:sp>
      <p:sp>
        <p:nvSpPr>
          <p:cNvPr id="24579" name="Text Box 3"/>
          <p:cNvSpPr txBox="1">
            <a:spLocks noChangeArrowheads="1"/>
          </p:cNvSpPr>
          <p:nvPr/>
        </p:nvSpPr>
        <p:spPr bwMode="auto">
          <a:xfrm>
            <a:off x="1724026" y="114300"/>
            <a:ext cx="8766175" cy="1320800"/>
          </a:xfrm>
          <a:prstGeom prst="rect">
            <a:avLst/>
          </a:prstGeom>
          <a:solidFill>
            <a:schemeClr val="bg1"/>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Are the objects below symbols or reality?</a:t>
            </a:r>
          </a:p>
          <a:p>
            <a:pPr eaLnBrk="1" hangingPunct="1">
              <a:spcBef>
                <a:spcPct val="50000"/>
              </a:spcBef>
            </a:pPr>
            <a:r>
              <a:rPr lang="en-US" sz="2000"/>
              <a:t>Are they “token” or “type” level objects?</a:t>
            </a:r>
          </a:p>
          <a:p>
            <a:pPr eaLnBrk="1" hangingPunct="1">
              <a:spcBef>
                <a:spcPct val="50000"/>
              </a:spcBef>
            </a:pPr>
            <a:r>
              <a:rPr lang="en-US" sz="2000"/>
              <a:t>Can you match the left-side objects to the corresponding right-side objects?</a:t>
            </a:r>
          </a:p>
        </p:txBody>
      </p:sp>
      <p:pic>
        <p:nvPicPr>
          <p:cNvPr id="10245" name="Picture 4" descr="bd1263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951" y="1630364"/>
            <a:ext cx="190976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victoriamonu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826" y="3124200"/>
            <a:ext cx="18970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lincolnmemor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826" y="4406900"/>
            <a:ext cx="18970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Line 7"/>
          <p:cNvSpPr>
            <a:spLocks noChangeShapeType="1"/>
          </p:cNvSpPr>
          <p:nvPr/>
        </p:nvSpPr>
        <p:spPr bwMode="auto">
          <a:xfrm>
            <a:off x="5689601" y="2025651"/>
            <a:ext cx="2263775" cy="1465263"/>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a:off x="5791200" y="3332163"/>
            <a:ext cx="2192338" cy="1784350"/>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9"/>
          <p:cNvSpPr>
            <a:spLocks noChangeShapeType="1"/>
          </p:cNvSpPr>
          <p:nvPr/>
        </p:nvSpPr>
        <p:spPr bwMode="auto">
          <a:xfrm flipV="1">
            <a:off x="6183313" y="2271714"/>
            <a:ext cx="1770062" cy="2251075"/>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47890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additive="base">
                                        <p:cTn id="13" dur="500" fill="hold"/>
                                        <p:tgtEl>
                                          <p:spTgt spid="24583"/>
                                        </p:tgtEl>
                                        <p:attrNameLst>
                                          <p:attrName>ppt_x</p:attrName>
                                        </p:attrNameLst>
                                      </p:cBhvr>
                                      <p:tavLst>
                                        <p:tav tm="0">
                                          <p:val>
                                            <p:strVal val="0-#ppt_w/2"/>
                                          </p:val>
                                        </p:tav>
                                        <p:tav tm="100000">
                                          <p:val>
                                            <p:strVal val="#ppt_x"/>
                                          </p:val>
                                        </p:tav>
                                      </p:tavLst>
                                    </p:anim>
                                    <p:anim calcmode="lin" valueType="num">
                                      <p:cBhvr additive="base">
                                        <p:cTn id="14"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4"/>
                                        </p:tgtEl>
                                        <p:attrNameLst>
                                          <p:attrName>style.visibility</p:attrName>
                                        </p:attrNameLst>
                                      </p:cBhvr>
                                      <p:to>
                                        <p:strVal val="visible"/>
                                      </p:to>
                                    </p:set>
                                    <p:anim calcmode="lin" valueType="num">
                                      <p:cBhvr additive="base">
                                        <p:cTn id="19" dur="500" fill="hold"/>
                                        <p:tgtEl>
                                          <p:spTgt spid="24584"/>
                                        </p:tgtEl>
                                        <p:attrNameLst>
                                          <p:attrName>ppt_x</p:attrName>
                                        </p:attrNameLst>
                                      </p:cBhvr>
                                      <p:tavLst>
                                        <p:tav tm="0">
                                          <p:val>
                                            <p:strVal val="0-#ppt_w/2"/>
                                          </p:val>
                                        </p:tav>
                                        <p:tav tm="100000">
                                          <p:val>
                                            <p:strVal val="#ppt_x"/>
                                          </p:val>
                                        </p:tav>
                                      </p:tavLst>
                                    </p:anim>
                                    <p:anim calcmode="lin" valueType="num">
                                      <p:cBhvr additive="base">
                                        <p:cTn id="20"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85"/>
                                        </p:tgtEl>
                                        <p:attrNameLst>
                                          <p:attrName>style.visibility</p:attrName>
                                        </p:attrNameLst>
                                      </p:cBhvr>
                                      <p:to>
                                        <p:strVal val="visible"/>
                                      </p:to>
                                    </p:set>
                                    <p:anim calcmode="lin" valueType="num">
                                      <p:cBhvr additive="base">
                                        <p:cTn id="25" dur="500" fill="hold"/>
                                        <p:tgtEl>
                                          <p:spTgt spid="24585"/>
                                        </p:tgtEl>
                                        <p:attrNameLst>
                                          <p:attrName>ppt_x</p:attrName>
                                        </p:attrNameLst>
                                      </p:cBhvr>
                                      <p:tavLst>
                                        <p:tav tm="0">
                                          <p:val>
                                            <p:strVal val="0-#ppt_w/2"/>
                                          </p:val>
                                        </p:tav>
                                        <p:tav tm="100000">
                                          <p:val>
                                            <p:strVal val="#ppt_x"/>
                                          </p:val>
                                        </p:tav>
                                      </p:tavLst>
                                    </p:anim>
                                    <p:anim calcmode="lin" valueType="num">
                                      <p:cBhvr additive="base">
                                        <p:cTn id="26" dur="500" fill="hold"/>
                                        <p:tgtEl>
                                          <p:spTgt spid="245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P spid="24583" grpId="0" animBg="1"/>
      <p:bldP spid="24584" grpId="0" animBg="1"/>
      <p:bldP spid="245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3D915E-3340-4C10-AFF7-1A361A878A3E}" type="slidenum">
              <a:rPr lang="en-US" smtClean="0">
                <a:solidFill>
                  <a:schemeClr val="accent2"/>
                </a:solidFill>
              </a:rPr>
              <a:pPr eaLnBrk="1" hangingPunct="1"/>
              <a:t>16</a:t>
            </a:fld>
            <a:endParaRPr lang="en-US" smtClean="0">
              <a:solidFill>
                <a:schemeClr val="accent2"/>
              </a:solidFill>
            </a:endParaRPr>
          </a:p>
        </p:txBody>
      </p:sp>
      <p:sp>
        <p:nvSpPr>
          <p:cNvPr id="11267" name="Text Box 2"/>
          <p:cNvSpPr txBox="1">
            <a:spLocks noChangeArrowheads="1"/>
          </p:cNvSpPr>
          <p:nvPr/>
        </p:nvSpPr>
        <p:spPr bwMode="auto">
          <a:xfrm>
            <a:off x="2514600" y="4495801"/>
            <a:ext cx="7467600" cy="1196975"/>
          </a:xfrm>
          <a:prstGeom prst="rect">
            <a:avLst/>
          </a:prstGeom>
          <a:solidFill>
            <a:schemeClr val="bg1"/>
          </a:solidFill>
          <a:ln w="9525">
            <a:solidFill>
              <a:srgbClr val="19138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Are these objects symbols or reality?  </a:t>
            </a:r>
            <a:br>
              <a:rPr lang="en-US" sz="2400">
                <a:latin typeface="Times New Roman" pitchFamily="18" charset="0"/>
              </a:rPr>
            </a:br>
            <a:r>
              <a:rPr lang="en-US" sz="2400">
                <a:latin typeface="Times New Roman" pitchFamily="18" charset="0"/>
              </a:rPr>
              <a:t>Are they “token” or “type” level objects?</a:t>
            </a:r>
            <a:br>
              <a:rPr lang="en-US" sz="2400">
                <a:latin typeface="Times New Roman" pitchFamily="18" charset="0"/>
              </a:rPr>
            </a:br>
            <a:r>
              <a:rPr lang="en-US" sz="2400">
                <a:latin typeface="Times New Roman" pitchFamily="18" charset="0"/>
              </a:rPr>
              <a:t>Can you match these objects to those on the previous slide?</a:t>
            </a:r>
          </a:p>
        </p:txBody>
      </p:sp>
      <p:pic>
        <p:nvPicPr>
          <p:cNvPr id="11268" name="Picture 3" descr="victoria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285876"/>
            <a:ext cx="1404938"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washingtonb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8" y="1285875"/>
            <a:ext cx="14843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roosevelt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588" y="1273175"/>
            <a:ext cx="140176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lincolnb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350" y="1300163"/>
            <a:ext cx="16129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jeffersonb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4139" y="1273176"/>
            <a:ext cx="145732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8"/>
          <p:cNvSpPr txBox="1">
            <a:spLocks noChangeArrowheads="1"/>
          </p:cNvSpPr>
          <p:nvPr/>
        </p:nvSpPr>
        <p:spPr bwMode="auto">
          <a:xfrm>
            <a:off x="2247900" y="3276601"/>
            <a:ext cx="8267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rPr>
              <a:t>Queen         George          Theodore        Abraham         Thomas</a:t>
            </a:r>
          </a:p>
          <a:p>
            <a:pPr eaLnBrk="1" hangingPunct="1"/>
            <a:r>
              <a:rPr lang="en-US" sz="2400">
                <a:latin typeface="Times New Roman" pitchFamily="18" charset="0"/>
              </a:rPr>
              <a:t>Victoria      Washington   Roosevelt        Lincoln           Jefferson</a:t>
            </a:r>
          </a:p>
        </p:txBody>
      </p:sp>
    </p:spTree>
    <p:extLst>
      <p:ext uri="{BB962C8B-B14F-4D97-AF65-F5344CB8AC3E}">
        <p14:creationId xmlns:p14="http://schemas.microsoft.com/office/powerpoint/2010/main" val="1535878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B4B08B-7E2F-49B9-A693-6A597DA53D1A}" type="slidenum">
              <a:rPr lang="en-US" smtClean="0">
                <a:solidFill>
                  <a:schemeClr val="accent2"/>
                </a:solidFill>
              </a:rPr>
              <a:pPr eaLnBrk="1" hangingPunct="1"/>
              <a:t>17</a:t>
            </a:fld>
            <a:endParaRPr lang="en-US" smtClean="0">
              <a:solidFill>
                <a:schemeClr val="accent2"/>
              </a:solidFill>
            </a:endParaRPr>
          </a:p>
        </p:txBody>
      </p:sp>
      <p:sp>
        <p:nvSpPr>
          <p:cNvPr id="12292" name="Text Box 29"/>
          <p:cNvSpPr txBox="1">
            <a:spLocks noChangeArrowheads="1"/>
          </p:cNvSpPr>
          <p:nvPr/>
        </p:nvSpPr>
        <p:spPr bwMode="auto">
          <a:xfrm>
            <a:off x="580396" y="5674054"/>
            <a:ext cx="5700126" cy="8309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Arial" panose="020B0604020202020204" pitchFamily="34" charset="0"/>
                <a:cs typeface="Arial" panose="020B0604020202020204" pitchFamily="34" charset="0"/>
              </a:rPr>
              <a:t>How might we represent the “for” relationship </a:t>
            </a:r>
            <a:r>
              <a:rPr lang="en-US" sz="2400" b="1" dirty="0" smtClean="0">
                <a:latin typeface="Arial" panose="020B0604020202020204" pitchFamily="34" charset="0"/>
                <a:cs typeface="Arial" panose="020B0604020202020204" pitchFamily="34" charset="0"/>
              </a:rPr>
              <a:t>in the tables?</a:t>
            </a:r>
            <a:endParaRPr lang="en-US" sz="2400" b="1" dirty="0">
              <a:latin typeface="Arial" panose="020B0604020202020204" pitchFamily="34" charset="0"/>
              <a:cs typeface="Arial" panose="020B0604020202020204" pitchFamily="34" charset="0"/>
            </a:endParaRPr>
          </a:p>
        </p:txBody>
      </p:sp>
      <p:grpSp>
        <p:nvGrpSpPr>
          <p:cNvPr id="7" name="Group 6"/>
          <p:cNvGrpSpPr/>
          <p:nvPr/>
        </p:nvGrpSpPr>
        <p:grpSpPr>
          <a:xfrm>
            <a:off x="1389888" y="492813"/>
            <a:ext cx="9387840" cy="2020941"/>
            <a:chOff x="1389888" y="492813"/>
            <a:chExt cx="9387840" cy="2020941"/>
          </a:xfrm>
        </p:grpSpPr>
        <p:grpSp>
          <p:nvGrpSpPr>
            <p:cNvPr id="12291" name="Group 43"/>
            <p:cNvGrpSpPr>
              <a:grpSpLocks/>
            </p:cNvGrpSpPr>
            <p:nvPr/>
          </p:nvGrpSpPr>
          <p:grpSpPr bwMode="auto">
            <a:xfrm>
              <a:off x="4676777" y="1219587"/>
              <a:ext cx="2457451" cy="307976"/>
              <a:chOff x="1986" y="1396"/>
              <a:chExt cx="1548" cy="194"/>
            </a:xfrm>
          </p:grpSpPr>
          <p:sp>
            <p:nvSpPr>
              <p:cNvPr id="12331" name="Line 6"/>
              <p:cNvSpPr>
                <a:spLocks noChangeShapeType="1"/>
              </p:cNvSpPr>
              <p:nvPr/>
            </p:nvSpPr>
            <p:spPr bwMode="auto">
              <a:xfrm>
                <a:off x="1986" y="1564"/>
                <a:ext cx="1548" cy="17"/>
              </a:xfrm>
              <a:prstGeom prst="line">
                <a:avLst/>
              </a:prstGeom>
              <a:noFill/>
              <a:ln w="254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2" name="Text Box 7"/>
              <p:cNvSpPr txBox="1">
                <a:spLocks noChangeArrowheads="1"/>
              </p:cNvSpPr>
              <p:nvPr/>
            </p:nvSpPr>
            <p:spPr bwMode="auto">
              <a:xfrm>
                <a:off x="2365" y="1396"/>
                <a:ext cx="57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t>for</a:t>
                </a:r>
              </a:p>
            </p:txBody>
          </p:sp>
        </p:grpSp>
        <p:sp>
          <p:nvSpPr>
            <p:cNvPr id="12311" name="Text Box 2"/>
            <p:cNvSpPr txBox="1">
              <a:spLocks noChangeArrowheads="1"/>
            </p:cNvSpPr>
            <p:nvPr/>
          </p:nvSpPr>
          <p:spPr bwMode="auto">
            <a:xfrm>
              <a:off x="1389888" y="513206"/>
              <a:ext cx="3286887" cy="2000548"/>
            </a:xfrm>
            <a:prstGeom prst="rect">
              <a:avLst/>
            </a:prstGeom>
            <a:noFill/>
            <a:ln w="254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3464" tIns="320040" rIns="283464" bIns="3200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smtClean="0">
                  <a:latin typeface="Arial Black" pitchFamily="34" charset="0"/>
                </a:rPr>
                <a:t>Landmark</a:t>
              </a:r>
            </a:p>
            <a:p>
              <a:pPr lvl="1" eaLnBrk="1" hangingPunct="1"/>
              <a:r>
                <a:rPr lang="en-US" sz="2000" dirty="0" smtClean="0">
                  <a:latin typeface="Arial Black" pitchFamily="34" charset="0"/>
                </a:rPr>
                <a:t>Name</a:t>
              </a:r>
            </a:p>
            <a:p>
              <a:pPr lvl="1" eaLnBrk="1" hangingPunct="1"/>
              <a:r>
                <a:rPr lang="en-US" sz="2000" dirty="0" smtClean="0">
                  <a:latin typeface="Arial Black" pitchFamily="34" charset="0"/>
                </a:rPr>
                <a:t>Location</a:t>
              </a:r>
            </a:p>
            <a:p>
              <a:pPr lvl="1" eaLnBrk="1" hangingPunct="1"/>
              <a:r>
                <a:rPr lang="en-US" sz="2000" dirty="0" err="1" smtClean="0">
                  <a:latin typeface="Arial Black" pitchFamily="34" charset="0"/>
                </a:rPr>
                <a:t>Yr</a:t>
              </a:r>
              <a:r>
                <a:rPr lang="en-US" sz="2000" dirty="0" smtClean="0">
                  <a:latin typeface="Arial Black" pitchFamily="34" charset="0"/>
                </a:rPr>
                <a:t> Finished</a:t>
              </a:r>
              <a:endParaRPr lang="en-US" sz="2000" dirty="0">
                <a:latin typeface="Arial Black" pitchFamily="34" charset="0"/>
              </a:endParaRPr>
            </a:p>
          </p:txBody>
        </p:sp>
        <p:sp>
          <p:nvSpPr>
            <p:cNvPr id="12297" name="Text Box 3"/>
            <p:cNvSpPr txBox="1">
              <a:spLocks noChangeArrowheads="1"/>
            </p:cNvSpPr>
            <p:nvPr/>
          </p:nvSpPr>
          <p:spPr bwMode="auto">
            <a:xfrm>
              <a:off x="7134229" y="492813"/>
              <a:ext cx="3643499" cy="2011680"/>
            </a:xfrm>
            <a:prstGeom prst="rect">
              <a:avLst/>
            </a:prstGeom>
            <a:noFill/>
            <a:ln w="254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3464" tIns="137160" rIns="283464" bIns="13716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dirty="0" smtClean="0">
                  <a:latin typeface="Arial Black" pitchFamily="34" charset="0"/>
                </a:rPr>
                <a:t/>
              </a:r>
              <a:br>
                <a:rPr lang="en-US" sz="900" dirty="0" smtClean="0">
                  <a:latin typeface="Arial Black" pitchFamily="34" charset="0"/>
                </a:rPr>
              </a:br>
              <a:r>
                <a:rPr lang="en-US" sz="2800" dirty="0" smtClean="0">
                  <a:latin typeface="Arial Black" pitchFamily="34" charset="0"/>
                </a:rPr>
                <a:t>Famous Person</a:t>
              </a:r>
            </a:p>
            <a:p>
              <a:pPr lvl="1" eaLnBrk="1" hangingPunct="1"/>
              <a:r>
                <a:rPr lang="en-US" sz="2000" dirty="0" smtClean="0">
                  <a:latin typeface="Arial Black" pitchFamily="34" charset="0"/>
                </a:rPr>
                <a:t>Name</a:t>
              </a:r>
            </a:p>
            <a:p>
              <a:pPr lvl="1" eaLnBrk="1" hangingPunct="1"/>
              <a:r>
                <a:rPr lang="en-US" sz="2000" dirty="0" smtClean="0">
                  <a:latin typeface="Arial Black" pitchFamily="34" charset="0"/>
                </a:rPr>
                <a:t>Birth</a:t>
              </a:r>
            </a:p>
            <a:p>
              <a:pPr lvl="1" eaLnBrk="1" hangingPunct="1"/>
              <a:r>
                <a:rPr lang="en-US" sz="2000" dirty="0" smtClean="0">
                  <a:latin typeface="Arial Black" pitchFamily="34" charset="0"/>
                </a:rPr>
                <a:t>Death</a:t>
              </a:r>
              <a:endParaRPr lang="en-US" sz="2000" dirty="0">
                <a:latin typeface="Arial Black" pitchFamily="34"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1516037015"/>
              </p:ext>
            </p:extLst>
          </p:nvPr>
        </p:nvGraphicFramePr>
        <p:xfrm>
          <a:off x="219186" y="3223827"/>
          <a:ext cx="5973654" cy="1584960"/>
        </p:xfrm>
        <a:graphic>
          <a:graphicData uri="http://schemas.openxmlformats.org/drawingml/2006/table">
            <a:tbl>
              <a:tblPr firstRow="1" bandRow="1">
                <a:tableStyleId>{5C22544A-7EE6-4342-B048-85BDC9FD1C3A}</a:tableStyleId>
              </a:tblPr>
              <a:tblGrid>
                <a:gridCol w="2291112">
                  <a:extLst>
                    <a:ext uri="{9D8B030D-6E8A-4147-A177-3AD203B41FA5}">
                      <a16:colId xmlns:a16="http://schemas.microsoft.com/office/drawing/2014/main" val="3744108032"/>
                    </a:ext>
                  </a:extLst>
                </a:gridCol>
                <a:gridCol w="1966586">
                  <a:extLst>
                    <a:ext uri="{9D8B030D-6E8A-4147-A177-3AD203B41FA5}">
                      <a16:colId xmlns:a16="http://schemas.microsoft.com/office/drawing/2014/main" val="375391357"/>
                    </a:ext>
                  </a:extLst>
                </a:gridCol>
                <a:gridCol w="1715956">
                  <a:extLst>
                    <a:ext uri="{9D8B030D-6E8A-4147-A177-3AD203B41FA5}">
                      <a16:colId xmlns:a16="http://schemas.microsoft.com/office/drawing/2014/main" val="1312856446"/>
                    </a:ext>
                  </a:extLst>
                </a:gridCol>
              </a:tblGrid>
              <a:tr h="370840">
                <a:tc>
                  <a:txBody>
                    <a:bodyPr/>
                    <a:lstStyle/>
                    <a:p>
                      <a:r>
                        <a:rPr lang="en-US" sz="2000" dirty="0" smtClean="0">
                          <a:latin typeface="Arial" panose="020B0604020202020204" pitchFamily="34" charset="0"/>
                          <a:cs typeface="Arial" panose="020B0604020202020204" pitchFamily="34" charset="0"/>
                        </a:rPr>
                        <a:t>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Location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smtClean="0">
                          <a:latin typeface="Arial" panose="020B0604020202020204" pitchFamily="34" charset="0"/>
                          <a:cs typeface="Arial" panose="020B0604020202020204" pitchFamily="34" charset="0"/>
                        </a:rPr>
                        <a:t>Yr</a:t>
                      </a:r>
                      <a:r>
                        <a:rPr lang="en-US" sz="2000" dirty="0" smtClean="0">
                          <a:latin typeface="Arial" panose="020B0604020202020204" pitchFamily="34" charset="0"/>
                          <a:cs typeface="Arial" panose="020B0604020202020204" pitchFamily="34" charset="0"/>
                        </a:rPr>
                        <a:t> Finished</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1208418"/>
                  </a:ext>
                </a:extLst>
              </a:tr>
              <a:tr h="370840">
                <a:tc>
                  <a:txBody>
                    <a:bodyPr/>
                    <a:lstStyle/>
                    <a:p>
                      <a:r>
                        <a:rPr lang="en-US" sz="2000" dirty="0" smtClean="0">
                          <a:latin typeface="Arial" panose="020B0604020202020204" pitchFamily="34" charset="0"/>
                          <a:cs typeface="Arial" panose="020B0604020202020204" pitchFamily="34" charset="0"/>
                        </a:rPr>
                        <a:t>Victoria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Calcutta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1921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4185437"/>
                  </a:ext>
                </a:extLst>
              </a:tr>
              <a:tr h="370840">
                <a:tc>
                  <a:txBody>
                    <a:bodyPr/>
                    <a:lstStyle/>
                    <a:p>
                      <a:r>
                        <a:rPr lang="en-US" sz="2000" dirty="0" smtClean="0">
                          <a:latin typeface="Arial" panose="020B0604020202020204" pitchFamily="34" charset="0"/>
                          <a:cs typeface="Arial" panose="020B0604020202020204" pitchFamily="34" charset="0"/>
                        </a:rPr>
                        <a:t>Lincoln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Washington</a:t>
                      </a:r>
                      <a:r>
                        <a:rPr lang="en-US" sz="2000" baseline="0" dirty="0" smtClean="0">
                          <a:latin typeface="Arial" panose="020B0604020202020204" pitchFamily="34" charset="0"/>
                          <a:cs typeface="Arial" panose="020B0604020202020204" pitchFamily="34" charset="0"/>
                        </a:rPr>
                        <a:t> DC</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1922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4032343"/>
                  </a:ext>
                </a:extLst>
              </a:tr>
              <a:tr h="370840">
                <a:tc>
                  <a:txBody>
                    <a:bodyPr/>
                    <a:lstStyle/>
                    <a:p>
                      <a:r>
                        <a:rPr lang="en-US" sz="2000" dirty="0" smtClean="0">
                          <a:latin typeface="Arial" panose="020B0604020202020204" pitchFamily="34" charset="0"/>
                          <a:cs typeface="Arial" panose="020B0604020202020204" pitchFamily="34" charset="0"/>
                        </a:rPr>
                        <a:t>Mount</a:t>
                      </a:r>
                      <a:r>
                        <a:rPr lang="en-US" sz="2000" baseline="0" dirty="0" smtClean="0">
                          <a:latin typeface="Arial" panose="020B0604020202020204" pitchFamily="34" charset="0"/>
                          <a:cs typeface="Arial" panose="020B0604020202020204" pitchFamily="34" charset="0"/>
                        </a:rPr>
                        <a:t> Rushmore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Rapid City</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1941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1424007"/>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203290297"/>
              </p:ext>
            </p:extLst>
          </p:nvPr>
        </p:nvGraphicFramePr>
        <p:xfrm>
          <a:off x="7014575" y="3223827"/>
          <a:ext cx="4751539" cy="2377440"/>
        </p:xfrm>
        <a:graphic>
          <a:graphicData uri="http://schemas.openxmlformats.org/drawingml/2006/table">
            <a:tbl>
              <a:tblPr firstRow="1" bandRow="1">
                <a:tableStyleId>{5C22544A-7EE6-4342-B048-85BDC9FD1C3A}</a:tableStyleId>
              </a:tblPr>
              <a:tblGrid>
                <a:gridCol w="2934879">
                  <a:extLst>
                    <a:ext uri="{9D8B030D-6E8A-4147-A177-3AD203B41FA5}">
                      <a16:colId xmlns:a16="http://schemas.microsoft.com/office/drawing/2014/main" val="3744108032"/>
                    </a:ext>
                  </a:extLst>
                </a:gridCol>
                <a:gridCol w="906669">
                  <a:extLst>
                    <a:ext uri="{9D8B030D-6E8A-4147-A177-3AD203B41FA5}">
                      <a16:colId xmlns:a16="http://schemas.microsoft.com/office/drawing/2014/main" val="375391357"/>
                    </a:ext>
                  </a:extLst>
                </a:gridCol>
                <a:gridCol w="909991">
                  <a:extLst>
                    <a:ext uri="{9D8B030D-6E8A-4147-A177-3AD203B41FA5}">
                      <a16:colId xmlns:a16="http://schemas.microsoft.com/office/drawing/2014/main" val="1312856446"/>
                    </a:ext>
                  </a:extLst>
                </a:gridCol>
              </a:tblGrid>
              <a:tr h="370840">
                <a:tc>
                  <a:txBody>
                    <a:bodyPr/>
                    <a:lstStyle/>
                    <a:p>
                      <a:r>
                        <a:rPr lang="en-US" sz="2000" dirty="0" smtClean="0">
                          <a:latin typeface="Arial" panose="020B0604020202020204" pitchFamily="34" charset="0"/>
                          <a:cs typeface="Arial" panose="020B0604020202020204" pitchFamily="34" charset="0"/>
                        </a:rPr>
                        <a:t>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Birth</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Death</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1208418"/>
                  </a:ext>
                </a:extLst>
              </a:tr>
              <a:tr h="370840">
                <a:tc>
                  <a:txBody>
                    <a:bodyPr/>
                    <a:lstStyle/>
                    <a:p>
                      <a:r>
                        <a:rPr lang="en-US" sz="2000" dirty="0" smtClean="0">
                          <a:latin typeface="Arial" panose="020B0604020202020204" pitchFamily="34" charset="0"/>
                          <a:cs typeface="Arial" panose="020B0604020202020204" pitchFamily="34" charset="0"/>
                        </a:rPr>
                        <a:t>Thomas Jefferson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1743</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1826</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4185437"/>
                  </a:ext>
                </a:extLst>
              </a:tr>
              <a:tr h="370840">
                <a:tc>
                  <a:txBody>
                    <a:bodyPr/>
                    <a:lstStyle/>
                    <a:p>
                      <a:r>
                        <a:rPr lang="en-US" sz="2000" dirty="0" smtClean="0">
                          <a:latin typeface="Arial" panose="020B0604020202020204" pitchFamily="34" charset="0"/>
                          <a:cs typeface="Arial" panose="020B0604020202020204" pitchFamily="34" charset="0"/>
                        </a:rPr>
                        <a:t>Abraham Lincoln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1809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1865</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4032343"/>
                  </a:ext>
                </a:extLst>
              </a:tr>
              <a:tr h="370840">
                <a:tc>
                  <a:txBody>
                    <a:bodyPr/>
                    <a:lstStyle/>
                    <a:p>
                      <a:r>
                        <a:rPr lang="en-US" sz="2000" dirty="0" smtClean="0">
                          <a:latin typeface="Arial" panose="020B0604020202020204" pitchFamily="34" charset="0"/>
                          <a:cs typeface="Arial" panose="020B0604020202020204" pitchFamily="34" charset="0"/>
                        </a:rPr>
                        <a:t>Theodore</a:t>
                      </a:r>
                      <a:r>
                        <a:rPr lang="en-US" sz="2000" baseline="0" dirty="0" smtClean="0">
                          <a:latin typeface="Arial" panose="020B0604020202020204" pitchFamily="34" charset="0"/>
                          <a:cs typeface="Arial" panose="020B0604020202020204" pitchFamily="34" charset="0"/>
                        </a:rPr>
                        <a:t> Roosevelt</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1858</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1919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1424007"/>
                  </a:ext>
                </a:extLst>
              </a:tr>
              <a:tr h="370840">
                <a:tc>
                  <a:txBody>
                    <a:bodyPr/>
                    <a:lstStyle/>
                    <a:p>
                      <a:r>
                        <a:rPr lang="en-US" sz="2000" dirty="0" smtClean="0">
                          <a:latin typeface="Arial" panose="020B0604020202020204" pitchFamily="34" charset="0"/>
                          <a:cs typeface="Arial" panose="020B0604020202020204" pitchFamily="34" charset="0"/>
                        </a:rPr>
                        <a:t>George Washington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1732</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1799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3442212"/>
                  </a:ext>
                </a:extLst>
              </a:tr>
              <a:tr h="370840">
                <a:tc>
                  <a:txBody>
                    <a:bodyPr/>
                    <a:lstStyle/>
                    <a:p>
                      <a:r>
                        <a:rPr lang="en-US" sz="2000" dirty="0" smtClean="0">
                          <a:latin typeface="Arial" panose="020B0604020202020204" pitchFamily="34" charset="0"/>
                          <a:cs typeface="Arial" panose="020B0604020202020204" pitchFamily="34" charset="0"/>
                        </a:rPr>
                        <a:t>Queen Victoria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1819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1901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5164642"/>
                  </a:ext>
                </a:extLst>
              </a:tr>
            </a:tbl>
          </a:graphicData>
        </a:graphic>
      </p:graphicFrame>
      <p:sp>
        <p:nvSpPr>
          <p:cNvPr id="5" name="TextBox 4"/>
          <p:cNvSpPr txBox="1"/>
          <p:nvPr/>
        </p:nvSpPr>
        <p:spPr>
          <a:xfrm>
            <a:off x="219186" y="2818356"/>
            <a:ext cx="338831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Landmark</a:t>
            </a:r>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6989523" y="2821335"/>
            <a:ext cx="2492990"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Famous Person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0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A8301F-F601-4D12-8F0A-CDA4F779A57E}" type="slidenum">
              <a:rPr lang="en-US" smtClean="0">
                <a:solidFill>
                  <a:schemeClr val="accent2"/>
                </a:solidFill>
              </a:rPr>
              <a:pPr eaLnBrk="1" hangingPunct="1"/>
              <a:t>18</a:t>
            </a:fld>
            <a:endParaRPr lang="en-US" smtClean="0">
              <a:solidFill>
                <a:schemeClr val="accent2"/>
              </a:solidFill>
            </a:endParaRPr>
          </a:p>
        </p:txBody>
      </p:sp>
      <p:sp>
        <p:nvSpPr>
          <p:cNvPr id="2" name="Rectangle 1"/>
          <p:cNvSpPr/>
          <p:nvPr/>
        </p:nvSpPr>
        <p:spPr>
          <a:xfrm>
            <a:off x="598883" y="869817"/>
            <a:ext cx="1656223"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Landmark</a:t>
            </a:r>
          </a:p>
        </p:txBody>
      </p:sp>
      <p:graphicFrame>
        <p:nvGraphicFramePr>
          <p:cNvPr id="4" name="Table 3"/>
          <p:cNvGraphicFramePr>
            <a:graphicFrameLocks noGrp="1"/>
          </p:cNvGraphicFramePr>
          <p:nvPr>
            <p:extLst>
              <p:ext uri="{D42A27DB-BD31-4B8C-83A1-F6EECF244321}">
                <p14:modId xmlns:p14="http://schemas.microsoft.com/office/powerpoint/2010/main" val="4015541803"/>
              </p:ext>
            </p:extLst>
          </p:nvPr>
        </p:nvGraphicFramePr>
        <p:xfrm>
          <a:off x="615508" y="1271826"/>
          <a:ext cx="9821370" cy="2499360"/>
        </p:xfrm>
        <a:graphic>
          <a:graphicData uri="http://schemas.openxmlformats.org/drawingml/2006/table">
            <a:tbl>
              <a:tblPr firstRow="1" bandRow="1">
                <a:tableStyleId>{5C22544A-7EE6-4342-B048-85BDC9FD1C3A}</a:tableStyleId>
              </a:tblPr>
              <a:tblGrid>
                <a:gridCol w="2256790">
                  <a:extLst>
                    <a:ext uri="{9D8B030D-6E8A-4147-A177-3AD203B41FA5}">
                      <a16:colId xmlns:a16="http://schemas.microsoft.com/office/drawing/2014/main" val="3638525034"/>
                    </a:ext>
                  </a:extLst>
                </a:gridCol>
                <a:gridCol w="2078181">
                  <a:extLst>
                    <a:ext uri="{9D8B030D-6E8A-4147-A177-3AD203B41FA5}">
                      <a16:colId xmlns:a16="http://schemas.microsoft.com/office/drawing/2014/main" val="4233559930"/>
                    </a:ext>
                  </a:extLst>
                </a:gridCol>
                <a:gridCol w="1247786">
                  <a:extLst>
                    <a:ext uri="{9D8B030D-6E8A-4147-A177-3AD203B41FA5}">
                      <a16:colId xmlns:a16="http://schemas.microsoft.com/office/drawing/2014/main" val="4010798547"/>
                    </a:ext>
                  </a:extLst>
                </a:gridCol>
                <a:gridCol w="4238613">
                  <a:extLst>
                    <a:ext uri="{9D8B030D-6E8A-4147-A177-3AD203B41FA5}">
                      <a16:colId xmlns:a16="http://schemas.microsoft.com/office/drawing/2014/main" val="2968775738"/>
                    </a:ext>
                  </a:extLst>
                </a:gridCol>
              </a:tblGrid>
              <a:tr h="370840">
                <a:tc>
                  <a:txBody>
                    <a:bodyPr/>
                    <a:lstStyle/>
                    <a:p>
                      <a:r>
                        <a:rPr lang="en-US" sz="2000" dirty="0" smtClean="0">
                          <a:latin typeface="Arial" panose="020B0604020202020204" pitchFamily="34" charset="0"/>
                          <a:cs typeface="Arial" panose="020B0604020202020204" pitchFamily="34" charset="0"/>
                        </a:rPr>
                        <a:t>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Location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smtClean="0">
                          <a:latin typeface="Arial" panose="020B0604020202020204" pitchFamily="34" charset="0"/>
                          <a:cs typeface="Arial" panose="020B0604020202020204" pitchFamily="34" charset="0"/>
                        </a:rPr>
                        <a:t>Yr</a:t>
                      </a:r>
                      <a:r>
                        <a:rPr lang="en-US" sz="2000" dirty="0" smtClean="0">
                          <a:latin typeface="Arial" panose="020B0604020202020204" pitchFamily="34" charset="0"/>
                          <a:cs typeface="Arial" panose="020B0604020202020204" pitchFamily="34" charset="0"/>
                        </a:rPr>
                        <a:t> Finished</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For Famous Person Named</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1014862"/>
                  </a:ext>
                </a:extLst>
              </a:tr>
              <a:tr h="370840">
                <a:tc>
                  <a:txBody>
                    <a:bodyPr/>
                    <a:lstStyle/>
                    <a:p>
                      <a:r>
                        <a:rPr lang="en-US" sz="2000" dirty="0" smtClean="0">
                          <a:latin typeface="Arial" panose="020B0604020202020204" pitchFamily="34" charset="0"/>
                          <a:cs typeface="Arial" panose="020B0604020202020204" pitchFamily="34" charset="0"/>
                        </a:rPr>
                        <a:t>Victoria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Calcutta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1921</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Queen Victoria</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7581355"/>
                  </a:ext>
                </a:extLst>
              </a:tr>
              <a:tr h="370840">
                <a:tc>
                  <a:txBody>
                    <a:bodyPr/>
                    <a:lstStyle/>
                    <a:p>
                      <a:r>
                        <a:rPr lang="en-US" sz="2000" dirty="0" smtClean="0">
                          <a:latin typeface="Arial" panose="020B0604020202020204" pitchFamily="34" charset="0"/>
                          <a:cs typeface="Arial" panose="020B0604020202020204" pitchFamily="34" charset="0"/>
                        </a:rPr>
                        <a:t>Lincoln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Washington</a:t>
                      </a:r>
                      <a:r>
                        <a:rPr lang="en-US" sz="2000" baseline="0" dirty="0" smtClean="0">
                          <a:latin typeface="Arial" panose="020B0604020202020204" pitchFamily="34" charset="0"/>
                          <a:cs typeface="Arial" panose="020B0604020202020204" pitchFamily="34" charset="0"/>
                        </a:rPr>
                        <a:t> DC</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1922</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Abraham Lincoln</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9532611"/>
                  </a:ext>
                </a:extLst>
              </a:tr>
              <a:tr h="370840">
                <a:tc>
                  <a:txBody>
                    <a:bodyPr/>
                    <a:lstStyle/>
                    <a:p>
                      <a:r>
                        <a:rPr lang="en-US" sz="2000" dirty="0" smtClean="0">
                          <a:latin typeface="Arial" panose="020B0604020202020204" pitchFamily="34" charset="0"/>
                          <a:cs typeface="Arial" panose="020B0604020202020204" pitchFamily="34" charset="0"/>
                        </a:rPr>
                        <a:t>Mount Rushmore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Rapid City</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1941</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Abraham Lincoln,</a:t>
                      </a:r>
                      <a:r>
                        <a:rPr lang="en-US" sz="2000" baseline="0" dirty="0" smtClean="0">
                          <a:latin typeface="Arial" panose="020B0604020202020204" pitchFamily="34" charset="0"/>
                          <a:cs typeface="Arial" panose="020B0604020202020204" pitchFamily="34" charset="0"/>
                        </a:rPr>
                        <a:t> George Washington, Thomas Jefferson, Theodore Roosevelt</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6107373"/>
                  </a:ext>
                </a:extLst>
              </a:tr>
            </a:tbl>
          </a:graphicData>
        </a:graphic>
      </p:graphicFrame>
      <p:sp>
        <p:nvSpPr>
          <p:cNvPr id="5" name="TextBox 4"/>
          <p:cNvSpPr txBox="1"/>
          <p:nvPr/>
        </p:nvSpPr>
        <p:spPr>
          <a:xfrm>
            <a:off x="1579418" y="116378"/>
            <a:ext cx="10257905" cy="646331"/>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Choice 1: Add column to Landmark table</a:t>
            </a:r>
            <a:endParaRPr lang="en-US" sz="3600" b="1" dirty="0">
              <a:latin typeface="Arial" panose="020B0604020202020204" pitchFamily="34" charset="0"/>
              <a:cs typeface="Arial" panose="020B060402020202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355970726"/>
              </p:ext>
            </p:extLst>
          </p:nvPr>
        </p:nvGraphicFramePr>
        <p:xfrm>
          <a:off x="5698935" y="4207833"/>
          <a:ext cx="4751539" cy="2377440"/>
        </p:xfrm>
        <a:graphic>
          <a:graphicData uri="http://schemas.openxmlformats.org/drawingml/2006/table">
            <a:tbl>
              <a:tblPr firstRow="1" bandRow="1">
                <a:tableStyleId>{5C22544A-7EE6-4342-B048-85BDC9FD1C3A}</a:tableStyleId>
              </a:tblPr>
              <a:tblGrid>
                <a:gridCol w="2934879">
                  <a:extLst>
                    <a:ext uri="{9D8B030D-6E8A-4147-A177-3AD203B41FA5}">
                      <a16:colId xmlns:a16="http://schemas.microsoft.com/office/drawing/2014/main" val="3744108032"/>
                    </a:ext>
                  </a:extLst>
                </a:gridCol>
                <a:gridCol w="906669">
                  <a:extLst>
                    <a:ext uri="{9D8B030D-6E8A-4147-A177-3AD203B41FA5}">
                      <a16:colId xmlns:a16="http://schemas.microsoft.com/office/drawing/2014/main" val="375391357"/>
                    </a:ext>
                  </a:extLst>
                </a:gridCol>
                <a:gridCol w="909991">
                  <a:extLst>
                    <a:ext uri="{9D8B030D-6E8A-4147-A177-3AD203B41FA5}">
                      <a16:colId xmlns:a16="http://schemas.microsoft.com/office/drawing/2014/main" val="1312856446"/>
                    </a:ext>
                  </a:extLst>
                </a:gridCol>
              </a:tblGrid>
              <a:tr h="370840">
                <a:tc>
                  <a:txBody>
                    <a:bodyPr/>
                    <a:lstStyle/>
                    <a:p>
                      <a:r>
                        <a:rPr lang="en-US" sz="2000" dirty="0" smtClean="0">
                          <a:latin typeface="Arial" panose="020B0604020202020204" pitchFamily="34" charset="0"/>
                          <a:cs typeface="Arial" panose="020B0604020202020204" pitchFamily="34" charset="0"/>
                        </a:rPr>
                        <a:t>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Birth</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Death</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1208418"/>
                  </a:ext>
                </a:extLst>
              </a:tr>
              <a:tr h="370840">
                <a:tc>
                  <a:txBody>
                    <a:bodyPr/>
                    <a:lstStyle/>
                    <a:p>
                      <a:r>
                        <a:rPr lang="en-US" sz="2000" dirty="0" smtClean="0">
                          <a:latin typeface="Arial" panose="020B0604020202020204" pitchFamily="34" charset="0"/>
                          <a:cs typeface="Arial" panose="020B0604020202020204" pitchFamily="34" charset="0"/>
                        </a:rPr>
                        <a:t>Thomas Jefferson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1743</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1826</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4185437"/>
                  </a:ext>
                </a:extLst>
              </a:tr>
              <a:tr h="370840">
                <a:tc>
                  <a:txBody>
                    <a:bodyPr/>
                    <a:lstStyle/>
                    <a:p>
                      <a:r>
                        <a:rPr lang="en-US" sz="2000" dirty="0" smtClean="0">
                          <a:latin typeface="Arial" panose="020B0604020202020204" pitchFamily="34" charset="0"/>
                          <a:cs typeface="Arial" panose="020B0604020202020204" pitchFamily="34" charset="0"/>
                        </a:rPr>
                        <a:t>Abraham Lincoln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1809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1865</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4032343"/>
                  </a:ext>
                </a:extLst>
              </a:tr>
              <a:tr h="370840">
                <a:tc>
                  <a:txBody>
                    <a:bodyPr/>
                    <a:lstStyle/>
                    <a:p>
                      <a:r>
                        <a:rPr lang="en-US" sz="2000" dirty="0" smtClean="0">
                          <a:latin typeface="Arial" panose="020B0604020202020204" pitchFamily="34" charset="0"/>
                          <a:cs typeface="Arial" panose="020B0604020202020204" pitchFamily="34" charset="0"/>
                        </a:rPr>
                        <a:t>Theodore</a:t>
                      </a:r>
                      <a:r>
                        <a:rPr lang="en-US" sz="2000" baseline="0" dirty="0" smtClean="0">
                          <a:latin typeface="Arial" panose="020B0604020202020204" pitchFamily="34" charset="0"/>
                          <a:cs typeface="Arial" panose="020B0604020202020204" pitchFamily="34" charset="0"/>
                        </a:rPr>
                        <a:t> Roosevelt</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1858</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1919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1424007"/>
                  </a:ext>
                </a:extLst>
              </a:tr>
              <a:tr h="370840">
                <a:tc>
                  <a:txBody>
                    <a:bodyPr/>
                    <a:lstStyle/>
                    <a:p>
                      <a:r>
                        <a:rPr lang="en-US" sz="2000" dirty="0" smtClean="0">
                          <a:latin typeface="Arial" panose="020B0604020202020204" pitchFamily="34" charset="0"/>
                          <a:cs typeface="Arial" panose="020B0604020202020204" pitchFamily="34" charset="0"/>
                        </a:rPr>
                        <a:t>George Washington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1732</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1799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3442212"/>
                  </a:ext>
                </a:extLst>
              </a:tr>
              <a:tr h="370840">
                <a:tc>
                  <a:txBody>
                    <a:bodyPr/>
                    <a:lstStyle/>
                    <a:p>
                      <a:r>
                        <a:rPr lang="en-US" sz="2000" dirty="0" smtClean="0">
                          <a:latin typeface="Arial" panose="020B0604020202020204" pitchFamily="34" charset="0"/>
                          <a:cs typeface="Arial" panose="020B0604020202020204" pitchFamily="34" charset="0"/>
                        </a:rPr>
                        <a:t>Queen Victoria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1819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1901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5164642"/>
                  </a:ext>
                </a:extLst>
              </a:tr>
            </a:tbl>
          </a:graphicData>
        </a:graphic>
      </p:graphicFrame>
      <p:sp>
        <p:nvSpPr>
          <p:cNvPr id="27" name="Rectangle 26"/>
          <p:cNvSpPr/>
          <p:nvPr/>
        </p:nvSpPr>
        <p:spPr>
          <a:xfrm>
            <a:off x="5673883" y="3805341"/>
            <a:ext cx="2492990"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Famous Person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2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A8301F-F601-4D12-8F0A-CDA4F779A57E}" type="slidenum">
              <a:rPr lang="en-US" smtClean="0">
                <a:solidFill>
                  <a:schemeClr val="accent2"/>
                </a:solidFill>
              </a:rPr>
              <a:pPr eaLnBrk="1" hangingPunct="1"/>
              <a:t>19</a:t>
            </a:fld>
            <a:endParaRPr lang="en-US" smtClean="0">
              <a:solidFill>
                <a:schemeClr val="accent2"/>
              </a:solidFill>
            </a:endParaRPr>
          </a:p>
        </p:txBody>
      </p:sp>
      <p:sp>
        <p:nvSpPr>
          <p:cNvPr id="22" name="TextBox 21"/>
          <p:cNvSpPr txBox="1"/>
          <p:nvPr/>
        </p:nvSpPr>
        <p:spPr>
          <a:xfrm>
            <a:off x="559254" y="174626"/>
            <a:ext cx="11311321"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Choice 2: Add column to Famous Person table</a:t>
            </a:r>
            <a:endParaRPr lang="en-US" sz="3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70606376"/>
              </p:ext>
            </p:extLst>
          </p:nvPr>
        </p:nvGraphicFramePr>
        <p:xfrm>
          <a:off x="2244436" y="3874898"/>
          <a:ext cx="9626139" cy="2377440"/>
        </p:xfrm>
        <a:graphic>
          <a:graphicData uri="http://schemas.openxmlformats.org/drawingml/2006/table">
            <a:tbl>
              <a:tblPr firstRow="1" bandRow="1">
                <a:tableStyleId>{5C22544A-7EE6-4342-B048-85BDC9FD1C3A}</a:tableStyleId>
              </a:tblPr>
              <a:tblGrid>
                <a:gridCol w="2616524">
                  <a:extLst>
                    <a:ext uri="{9D8B030D-6E8A-4147-A177-3AD203B41FA5}">
                      <a16:colId xmlns:a16="http://schemas.microsoft.com/office/drawing/2014/main" val="3364260677"/>
                    </a:ext>
                  </a:extLst>
                </a:gridCol>
                <a:gridCol w="1043562">
                  <a:extLst>
                    <a:ext uri="{9D8B030D-6E8A-4147-A177-3AD203B41FA5}">
                      <a16:colId xmlns:a16="http://schemas.microsoft.com/office/drawing/2014/main" val="1535728590"/>
                    </a:ext>
                  </a:extLst>
                </a:gridCol>
                <a:gridCol w="1220769">
                  <a:extLst>
                    <a:ext uri="{9D8B030D-6E8A-4147-A177-3AD203B41FA5}">
                      <a16:colId xmlns:a16="http://schemas.microsoft.com/office/drawing/2014/main" val="2290477623"/>
                    </a:ext>
                  </a:extLst>
                </a:gridCol>
                <a:gridCol w="4745284">
                  <a:extLst>
                    <a:ext uri="{9D8B030D-6E8A-4147-A177-3AD203B41FA5}">
                      <a16:colId xmlns:a16="http://schemas.microsoft.com/office/drawing/2014/main" val="3082129887"/>
                    </a:ext>
                  </a:extLst>
                </a:gridCol>
              </a:tblGrid>
              <a:tr h="305208">
                <a:tc>
                  <a:txBody>
                    <a:bodyPr/>
                    <a:lstStyle/>
                    <a:p>
                      <a:r>
                        <a:rPr lang="en-US" sz="2000" dirty="0" smtClean="0">
                          <a:latin typeface="Arial" panose="020B0604020202020204" pitchFamily="34" charset="0"/>
                          <a:cs typeface="Arial" panose="020B0604020202020204" pitchFamily="34" charset="0"/>
                        </a:rPr>
                        <a:t>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Birth</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Death</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Landmark For</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8400444"/>
                  </a:ext>
                </a:extLst>
              </a:tr>
              <a:tr h="305208">
                <a:tc>
                  <a:txBody>
                    <a:bodyPr/>
                    <a:lstStyle/>
                    <a:p>
                      <a:r>
                        <a:rPr lang="en-US" sz="2000" dirty="0" smtClean="0">
                          <a:latin typeface="Arial" panose="020B0604020202020204" pitchFamily="34" charset="0"/>
                          <a:cs typeface="Arial" panose="020B0604020202020204" pitchFamily="34" charset="0"/>
                        </a:rPr>
                        <a:t>Thomas Jefferson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1743</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1826</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Mount Rushmore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6681956"/>
                  </a:ext>
                </a:extLst>
              </a:tr>
              <a:tr h="305208">
                <a:tc>
                  <a:txBody>
                    <a:bodyPr/>
                    <a:lstStyle/>
                    <a:p>
                      <a:r>
                        <a:rPr lang="en-US" sz="2000" dirty="0" smtClean="0">
                          <a:latin typeface="Arial" panose="020B0604020202020204" pitchFamily="34" charset="0"/>
                          <a:cs typeface="Arial" panose="020B0604020202020204" pitchFamily="34" charset="0"/>
                        </a:rPr>
                        <a:t>Abraham Lincoln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1809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1865</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Lincoln</a:t>
                      </a:r>
                      <a:r>
                        <a:rPr lang="en-US" sz="2000" baseline="0" dirty="0" smtClean="0">
                          <a:latin typeface="Arial" panose="020B0604020202020204" pitchFamily="34" charset="0"/>
                          <a:cs typeface="Arial" panose="020B0604020202020204" pitchFamily="34" charset="0"/>
                        </a:rPr>
                        <a:t> Memorial, Mount Rushmore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09890566"/>
                  </a:ext>
                </a:extLst>
              </a:tr>
              <a:tr h="305208">
                <a:tc>
                  <a:txBody>
                    <a:bodyPr/>
                    <a:lstStyle/>
                    <a:p>
                      <a:r>
                        <a:rPr lang="en-US" sz="2000" dirty="0" smtClean="0">
                          <a:latin typeface="Arial" panose="020B0604020202020204" pitchFamily="34" charset="0"/>
                          <a:cs typeface="Arial" panose="020B0604020202020204" pitchFamily="34" charset="0"/>
                        </a:rPr>
                        <a:t>Theodore Roosevelt</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1858</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1919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Mount</a:t>
                      </a:r>
                      <a:r>
                        <a:rPr lang="en-US" sz="2000" baseline="0" dirty="0" smtClean="0">
                          <a:latin typeface="Arial" panose="020B0604020202020204" pitchFamily="34" charset="0"/>
                          <a:cs typeface="Arial" panose="020B0604020202020204" pitchFamily="34" charset="0"/>
                        </a:rPr>
                        <a:t> Rushmore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9340080"/>
                  </a:ext>
                </a:extLst>
              </a:tr>
              <a:tr h="305208">
                <a:tc>
                  <a:txBody>
                    <a:bodyPr/>
                    <a:lstStyle/>
                    <a:p>
                      <a:r>
                        <a:rPr lang="en-US" sz="2000" dirty="0" smtClean="0">
                          <a:latin typeface="Arial" panose="020B0604020202020204" pitchFamily="34" charset="0"/>
                          <a:cs typeface="Arial" panose="020B0604020202020204" pitchFamily="34" charset="0"/>
                        </a:rPr>
                        <a:t>George</a:t>
                      </a:r>
                      <a:r>
                        <a:rPr lang="en-US" sz="2000" baseline="0" dirty="0" smtClean="0">
                          <a:latin typeface="Arial" panose="020B0604020202020204" pitchFamily="34" charset="0"/>
                          <a:cs typeface="Arial" panose="020B0604020202020204" pitchFamily="34" charset="0"/>
                        </a:rPr>
                        <a:t> Washington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1732</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1799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Mount Rushmore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6491244"/>
                  </a:ext>
                </a:extLst>
              </a:tr>
              <a:tr h="305208">
                <a:tc>
                  <a:txBody>
                    <a:bodyPr/>
                    <a:lstStyle/>
                    <a:p>
                      <a:r>
                        <a:rPr lang="en-US" sz="2000" dirty="0" smtClean="0">
                          <a:latin typeface="Arial" panose="020B0604020202020204" pitchFamily="34" charset="0"/>
                          <a:cs typeface="Arial" panose="020B0604020202020204" pitchFamily="34" charset="0"/>
                        </a:rPr>
                        <a:t>Queen Victoria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1819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1901</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Victoria Memorial Hall</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4738528"/>
                  </a:ext>
                </a:extLst>
              </a:tr>
            </a:tbl>
          </a:graphicData>
        </a:graphic>
      </p:graphicFrame>
      <p:sp>
        <p:nvSpPr>
          <p:cNvPr id="25" name="Rectangle 24"/>
          <p:cNvSpPr/>
          <p:nvPr/>
        </p:nvSpPr>
        <p:spPr>
          <a:xfrm>
            <a:off x="2253409" y="3485663"/>
            <a:ext cx="2492990"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Famous Person</a:t>
            </a:r>
            <a:endParaRPr lang="en-US" sz="2400" b="1" dirty="0">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045157182"/>
              </p:ext>
            </p:extLst>
          </p:nvPr>
        </p:nvGraphicFramePr>
        <p:xfrm>
          <a:off x="559254" y="1360830"/>
          <a:ext cx="5973654" cy="1584960"/>
        </p:xfrm>
        <a:graphic>
          <a:graphicData uri="http://schemas.openxmlformats.org/drawingml/2006/table">
            <a:tbl>
              <a:tblPr firstRow="1" bandRow="1">
                <a:tableStyleId>{5C22544A-7EE6-4342-B048-85BDC9FD1C3A}</a:tableStyleId>
              </a:tblPr>
              <a:tblGrid>
                <a:gridCol w="2291112">
                  <a:extLst>
                    <a:ext uri="{9D8B030D-6E8A-4147-A177-3AD203B41FA5}">
                      <a16:colId xmlns:a16="http://schemas.microsoft.com/office/drawing/2014/main" val="3744108032"/>
                    </a:ext>
                  </a:extLst>
                </a:gridCol>
                <a:gridCol w="1966586">
                  <a:extLst>
                    <a:ext uri="{9D8B030D-6E8A-4147-A177-3AD203B41FA5}">
                      <a16:colId xmlns:a16="http://schemas.microsoft.com/office/drawing/2014/main" val="375391357"/>
                    </a:ext>
                  </a:extLst>
                </a:gridCol>
                <a:gridCol w="1715956">
                  <a:extLst>
                    <a:ext uri="{9D8B030D-6E8A-4147-A177-3AD203B41FA5}">
                      <a16:colId xmlns:a16="http://schemas.microsoft.com/office/drawing/2014/main" val="1312856446"/>
                    </a:ext>
                  </a:extLst>
                </a:gridCol>
              </a:tblGrid>
              <a:tr h="370840">
                <a:tc>
                  <a:txBody>
                    <a:bodyPr/>
                    <a:lstStyle/>
                    <a:p>
                      <a:r>
                        <a:rPr lang="en-US" sz="2000" dirty="0" smtClean="0">
                          <a:latin typeface="Arial" panose="020B0604020202020204" pitchFamily="34" charset="0"/>
                          <a:cs typeface="Arial" panose="020B0604020202020204" pitchFamily="34" charset="0"/>
                        </a:rPr>
                        <a:t>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Location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smtClean="0">
                          <a:latin typeface="Arial" panose="020B0604020202020204" pitchFamily="34" charset="0"/>
                          <a:cs typeface="Arial" panose="020B0604020202020204" pitchFamily="34" charset="0"/>
                        </a:rPr>
                        <a:t>Yr</a:t>
                      </a:r>
                      <a:r>
                        <a:rPr lang="en-US" sz="2000" dirty="0" smtClean="0">
                          <a:latin typeface="Arial" panose="020B0604020202020204" pitchFamily="34" charset="0"/>
                          <a:cs typeface="Arial" panose="020B0604020202020204" pitchFamily="34" charset="0"/>
                        </a:rPr>
                        <a:t> Finished</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1208418"/>
                  </a:ext>
                </a:extLst>
              </a:tr>
              <a:tr h="370840">
                <a:tc>
                  <a:txBody>
                    <a:bodyPr/>
                    <a:lstStyle/>
                    <a:p>
                      <a:r>
                        <a:rPr lang="en-US" sz="2000" dirty="0" smtClean="0">
                          <a:latin typeface="Arial" panose="020B0604020202020204" pitchFamily="34" charset="0"/>
                          <a:cs typeface="Arial" panose="020B0604020202020204" pitchFamily="34" charset="0"/>
                        </a:rPr>
                        <a:t>Victoria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Calcutta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1921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4185437"/>
                  </a:ext>
                </a:extLst>
              </a:tr>
              <a:tr h="370840">
                <a:tc>
                  <a:txBody>
                    <a:bodyPr/>
                    <a:lstStyle/>
                    <a:p>
                      <a:r>
                        <a:rPr lang="en-US" sz="2000" dirty="0" smtClean="0">
                          <a:latin typeface="Arial" panose="020B0604020202020204" pitchFamily="34" charset="0"/>
                          <a:cs typeface="Arial" panose="020B0604020202020204" pitchFamily="34" charset="0"/>
                        </a:rPr>
                        <a:t>Lincoln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Washington</a:t>
                      </a:r>
                      <a:r>
                        <a:rPr lang="en-US" sz="2000" baseline="0" dirty="0" smtClean="0">
                          <a:latin typeface="Arial" panose="020B0604020202020204" pitchFamily="34" charset="0"/>
                          <a:cs typeface="Arial" panose="020B0604020202020204" pitchFamily="34" charset="0"/>
                        </a:rPr>
                        <a:t> DC</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1922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4032343"/>
                  </a:ext>
                </a:extLst>
              </a:tr>
              <a:tr h="370840">
                <a:tc>
                  <a:txBody>
                    <a:bodyPr/>
                    <a:lstStyle/>
                    <a:p>
                      <a:r>
                        <a:rPr lang="en-US" sz="2000" dirty="0" smtClean="0">
                          <a:latin typeface="Arial" panose="020B0604020202020204" pitchFamily="34" charset="0"/>
                          <a:cs typeface="Arial" panose="020B0604020202020204" pitchFamily="34" charset="0"/>
                        </a:rPr>
                        <a:t>Mount</a:t>
                      </a:r>
                      <a:r>
                        <a:rPr lang="en-US" sz="2000" baseline="0" dirty="0" smtClean="0">
                          <a:latin typeface="Arial" panose="020B0604020202020204" pitchFamily="34" charset="0"/>
                          <a:cs typeface="Arial" panose="020B0604020202020204" pitchFamily="34" charset="0"/>
                        </a:rPr>
                        <a:t> Rushmore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Rapid City</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1941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1424007"/>
                  </a:ext>
                </a:extLst>
              </a:tr>
            </a:tbl>
          </a:graphicData>
        </a:graphic>
      </p:graphicFrame>
      <p:sp>
        <p:nvSpPr>
          <p:cNvPr id="15" name="TextBox 14"/>
          <p:cNvSpPr txBox="1"/>
          <p:nvPr/>
        </p:nvSpPr>
        <p:spPr>
          <a:xfrm>
            <a:off x="559254" y="955359"/>
            <a:ext cx="338831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Landmark</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42" y="131209"/>
            <a:ext cx="10515600" cy="1325563"/>
          </a:xfrm>
        </p:spPr>
        <p:txBody>
          <a:bodyPr>
            <a:normAutofit/>
          </a:bodyPr>
          <a:lstStyle/>
          <a:p>
            <a:r>
              <a:rPr lang="en-US" sz="4000" b="1" dirty="0" smtClean="0">
                <a:latin typeface="Arial" panose="020B0604020202020204" pitchFamily="34" charset="0"/>
                <a:cs typeface="Arial" panose="020B0604020202020204" pitchFamily="34" charset="0"/>
              </a:rPr>
              <a:t>System Documentation for Modeling Workflow: Which tool to teach?</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6456" y="1672225"/>
            <a:ext cx="10925171" cy="5061098"/>
          </a:xfrm>
        </p:spPr>
        <p:txBody>
          <a:bodyPr>
            <a:noAutofit/>
          </a:bodyPr>
          <a:lstStyle/>
          <a:p>
            <a:r>
              <a:rPr lang="en-US" sz="3200" b="1" dirty="0" smtClean="0">
                <a:latin typeface="Arial" panose="020B0604020202020204" pitchFamily="34" charset="0"/>
                <a:cs typeface="Arial" panose="020B0604020202020204" pitchFamily="34" charset="0"/>
              </a:rPr>
              <a:t>The tool is not what is most important – rather, helping students to understand how data gets from its sources to the financial statements is what is crucial</a:t>
            </a:r>
          </a:p>
          <a:p>
            <a:r>
              <a:rPr lang="en-US" sz="3200" b="1" dirty="0" smtClean="0">
                <a:latin typeface="Arial" panose="020B0604020202020204" pitchFamily="34" charset="0"/>
                <a:cs typeface="Arial" panose="020B0604020202020204" pitchFamily="34" charset="0"/>
              </a:rPr>
              <a:t>Can they read a flowchart, DFD, activity diagram, BPMN diagram, or even a narrative, and tell how the data is getting to the financial statements</a:t>
            </a:r>
          </a:p>
          <a:p>
            <a:pPr lvl="1"/>
            <a:r>
              <a:rPr lang="en-US" sz="3200" b="1" dirty="0">
                <a:latin typeface="Arial" panose="020B0604020202020204" pitchFamily="34" charset="0"/>
                <a:cs typeface="Arial" panose="020B0604020202020204" pitchFamily="34" charset="0"/>
              </a:rPr>
              <a:t>I</a:t>
            </a:r>
            <a:r>
              <a:rPr lang="en-US" sz="3200" b="1" dirty="0" smtClean="0">
                <a:latin typeface="Arial" panose="020B0604020202020204" pitchFamily="34" charset="0"/>
                <a:cs typeface="Arial" panose="020B0604020202020204" pitchFamily="34" charset="0"/>
              </a:rPr>
              <a:t>f not, can they ask the right questions to gain the understanding they need?</a:t>
            </a:r>
          </a:p>
          <a:p>
            <a:pPr lvl="1"/>
            <a:r>
              <a:rPr lang="en-US" sz="3200" b="1" dirty="0" smtClean="0">
                <a:latin typeface="Arial" panose="020B0604020202020204" pitchFamily="34" charset="0"/>
                <a:cs typeface="Arial" panose="020B0604020202020204" pitchFamily="34" charset="0"/>
              </a:rPr>
              <a:t>Do they understand where the risks are and what controls will help mitigate those risks?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687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A8301F-F601-4D12-8F0A-CDA4F779A57E}" type="slidenum">
              <a:rPr lang="en-US" smtClean="0">
                <a:solidFill>
                  <a:schemeClr val="accent2"/>
                </a:solidFill>
              </a:rPr>
              <a:pPr eaLnBrk="1" hangingPunct="1"/>
              <a:t>20</a:t>
            </a:fld>
            <a:endParaRPr lang="en-US" smtClean="0">
              <a:solidFill>
                <a:schemeClr val="accent2"/>
              </a:solidFill>
            </a:endParaRPr>
          </a:p>
        </p:txBody>
      </p:sp>
      <p:sp>
        <p:nvSpPr>
          <p:cNvPr id="22" name="TextBox 21"/>
          <p:cNvSpPr txBox="1"/>
          <p:nvPr/>
        </p:nvSpPr>
        <p:spPr>
          <a:xfrm>
            <a:off x="559254" y="174626"/>
            <a:ext cx="11311321"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Choice 3: Create a 3</a:t>
            </a:r>
            <a:r>
              <a:rPr lang="en-US" sz="3600" b="1" baseline="30000" dirty="0" smtClean="0">
                <a:latin typeface="Arial" panose="020B0604020202020204" pitchFamily="34" charset="0"/>
                <a:cs typeface="Arial" panose="020B0604020202020204" pitchFamily="34" charset="0"/>
              </a:rPr>
              <a:t>rd</a:t>
            </a:r>
            <a:r>
              <a:rPr lang="en-US" sz="3600" b="1" dirty="0" smtClean="0">
                <a:latin typeface="Arial" panose="020B0604020202020204" pitchFamily="34" charset="0"/>
                <a:cs typeface="Arial" panose="020B0604020202020204" pitchFamily="34" charset="0"/>
              </a:rPr>
              <a:t> table</a:t>
            </a:r>
            <a:endParaRPr lang="en-US" sz="3600" b="1" dirty="0">
              <a:latin typeface="Arial" panose="020B0604020202020204" pitchFamily="34" charset="0"/>
              <a:cs typeface="Arial" panose="020B0604020202020204" pitchFamily="34" charset="0"/>
            </a:endParaRPr>
          </a:p>
        </p:txBody>
      </p:sp>
      <p:sp>
        <p:nvSpPr>
          <p:cNvPr id="25" name="Rectangle 24"/>
          <p:cNvSpPr/>
          <p:nvPr/>
        </p:nvSpPr>
        <p:spPr>
          <a:xfrm>
            <a:off x="7119036" y="955358"/>
            <a:ext cx="2492990"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Famous Person</a:t>
            </a:r>
            <a:endParaRPr lang="en-US" sz="2400" b="1" dirty="0">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045157182"/>
              </p:ext>
            </p:extLst>
          </p:nvPr>
        </p:nvGraphicFramePr>
        <p:xfrm>
          <a:off x="559254" y="1360830"/>
          <a:ext cx="5973654" cy="1584960"/>
        </p:xfrm>
        <a:graphic>
          <a:graphicData uri="http://schemas.openxmlformats.org/drawingml/2006/table">
            <a:tbl>
              <a:tblPr firstRow="1" bandRow="1">
                <a:tableStyleId>{5C22544A-7EE6-4342-B048-85BDC9FD1C3A}</a:tableStyleId>
              </a:tblPr>
              <a:tblGrid>
                <a:gridCol w="2291112">
                  <a:extLst>
                    <a:ext uri="{9D8B030D-6E8A-4147-A177-3AD203B41FA5}">
                      <a16:colId xmlns:a16="http://schemas.microsoft.com/office/drawing/2014/main" val="3744108032"/>
                    </a:ext>
                  </a:extLst>
                </a:gridCol>
                <a:gridCol w="1966586">
                  <a:extLst>
                    <a:ext uri="{9D8B030D-6E8A-4147-A177-3AD203B41FA5}">
                      <a16:colId xmlns:a16="http://schemas.microsoft.com/office/drawing/2014/main" val="375391357"/>
                    </a:ext>
                  </a:extLst>
                </a:gridCol>
                <a:gridCol w="1715956">
                  <a:extLst>
                    <a:ext uri="{9D8B030D-6E8A-4147-A177-3AD203B41FA5}">
                      <a16:colId xmlns:a16="http://schemas.microsoft.com/office/drawing/2014/main" val="1312856446"/>
                    </a:ext>
                  </a:extLst>
                </a:gridCol>
              </a:tblGrid>
              <a:tr h="370840">
                <a:tc>
                  <a:txBody>
                    <a:bodyPr/>
                    <a:lstStyle/>
                    <a:p>
                      <a:r>
                        <a:rPr lang="en-US" sz="2000" dirty="0" smtClean="0">
                          <a:latin typeface="Arial" panose="020B0604020202020204" pitchFamily="34" charset="0"/>
                          <a:cs typeface="Arial" panose="020B0604020202020204" pitchFamily="34" charset="0"/>
                        </a:rPr>
                        <a:t>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Location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smtClean="0">
                          <a:latin typeface="Arial" panose="020B0604020202020204" pitchFamily="34" charset="0"/>
                          <a:cs typeface="Arial" panose="020B0604020202020204" pitchFamily="34" charset="0"/>
                        </a:rPr>
                        <a:t>Yr</a:t>
                      </a:r>
                      <a:r>
                        <a:rPr lang="en-US" sz="2000" dirty="0" smtClean="0">
                          <a:latin typeface="Arial" panose="020B0604020202020204" pitchFamily="34" charset="0"/>
                          <a:cs typeface="Arial" panose="020B0604020202020204" pitchFamily="34" charset="0"/>
                        </a:rPr>
                        <a:t> Finished</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1208418"/>
                  </a:ext>
                </a:extLst>
              </a:tr>
              <a:tr h="370840">
                <a:tc>
                  <a:txBody>
                    <a:bodyPr/>
                    <a:lstStyle/>
                    <a:p>
                      <a:r>
                        <a:rPr lang="en-US" sz="2000" dirty="0" smtClean="0">
                          <a:latin typeface="Arial" panose="020B0604020202020204" pitchFamily="34" charset="0"/>
                          <a:cs typeface="Arial" panose="020B0604020202020204" pitchFamily="34" charset="0"/>
                        </a:rPr>
                        <a:t>Victoria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Calcutta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1921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4185437"/>
                  </a:ext>
                </a:extLst>
              </a:tr>
              <a:tr h="370840">
                <a:tc>
                  <a:txBody>
                    <a:bodyPr/>
                    <a:lstStyle/>
                    <a:p>
                      <a:r>
                        <a:rPr lang="en-US" sz="2000" dirty="0" smtClean="0">
                          <a:latin typeface="Arial" panose="020B0604020202020204" pitchFamily="34" charset="0"/>
                          <a:cs typeface="Arial" panose="020B0604020202020204" pitchFamily="34" charset="0"/>
                        </a:rPr>
                        <a:t>Lincoln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Washington</a:t>
                      </a:r>
                      <a:r>
                        <a:rPr lang="en-US" sz="2000" baseline="0" dirty="0" smtClean="0">
                          <a:latin typeface="Arial" panose="020B0604020202020204" pitchFamily="34" charset="0"/>
                          <a:cs typeface="Arial" panose="020B0604020202020204" pitchFamily="34" charset="0"/>
                        </a:rPr>
                        <a:t> DC</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1922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4032343"/>
                  </a:ext>
                </a:extLst>
              </a:tr>
              <a:tr h="370840">
                <a:tc>
                  <a:txBody>
                    <a:bodyPr/>
                    <a:lstStyle/>
                    <a:p>
                      <a:r>
                        <a:rPr lang="en-US" sz="2000" dirty="0" smtClean="0">
                          <a:latin typeface="Arial" panose="020B0604020202020204" pitchFamily="34" charset="0"/>
                          <a:cs typeface="Arial" panose="020B0604020202020204" pitchFamily="34" charset="0"/>
                        </a:rPr>
                        <a:t>Mount</a:t>
                      </a:r>
                      <a:r>
                        <a:rPr lang="en-US" sz="2000" baseline="0" dirty="0" smtClean="0">
                          <a:latin typeface="Arial" panose="020B0604020202020204" pitchFamily="34" charset="0"/>
                          <a:cs typeface="Arial" panose="020B0604020202020204" pitchFamily="34" charset="0"/>
                        </a:rPr>
                        <a:t> Rushmore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Rapid City</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1941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1424007"/>
                  </a:ext>
                </a:extLst>
              </a:tr>
            </a:tbl>
          </a:graphicData>
        </a:graphic>
      </p:graphicFrame>
      <p:sp>
        <p:nvSpPr>
          <p:cNvPr id="15" name="TextBox 14"/>
          <p:cNvSpPr txBox="1"/>
          <p:nvPr/>
        </p:nvSpPr>
        <p:spPr>
          <a:xfrm>
            <a:off x="559254" y="955359"/>
            <a:ext cx="338831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Landmark</a:t>
            </a:r>
            <a:endParaRPr lang="en-US" sz="24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78469977"/>
              </p:ext>
            </p:extLst>
          </p:nvPr>
        </p:nvGraphicFramePr>
        <p:xfrm>
          <a:off x="7119036" y="1417024"/>
          <a:ext cx="4751539" cy="2377440"/>
        </p:xfrm>
        <a:graphic>
          <a:graphicData uri="http://schemas.openxmlformats.org/drawingml/2006/table">
            <a:tbl>
              <a:tblPr firstRow="1" bandRow="1">
                <a:tableStyleId>{5C22544A-7EE6-4342-B048-85BDC9FD1C3A}</a:tableStyleId>
              </a:tblPr>
              <a:tblGrid>
                <a:gridCol w="2934879">
                  <a:extLst>
                    <a:ext uri="{9D8B030D-6E8A-4147-A177-3AD203B41FA5}">
                      <a16:colId xmlns:a16="http://schemas.microsoft.com/office/drawing/2014/main" val="3744108032"/>
                    </a:ext>
                  </a:extLst>
                </a:gridCol>
                <a:gridCol w="906669">
                  <a:extLst>
                    <a:ext uri="{9D8B030D-6E8A-4147-A177-3AD203B41FA5}">
                      <a16:colId xmlns:a16="http://schemas.microsoft.com/office/drawing/2014/main" val="375391357"/>
                    </a:ext>
                  </a:extLst>
                </a:gridCol>
                <a:gridCol w="909991">
                  <a:extLst>
                    <a:ext uri="{9D8B030D-6E8A-4147-A177-3AD203B41FA5}">
                      <a16:colId xmlns:a16="http://schemas.microsoft.com/office/drawing/2014/main" val="1312856446"/>
                    </a:ext>
                  </a:extLst>
                </a:gridCol>
              </a:tblGrid>
              <a:tr h="370840">
                <a:tc>
                  <a:txBody>
                    <a:bodyPr/>
                    <a:lstStyle/>
                    <a:p>
                      <a:r>
                        <a:rPr lang="en-US" sz="2000" dirty="0" smtClean="0">
                          <a:latin typeface="Arial" panose="020B0604020202020204" pitchFamily="34" charset="0"/>
                          <a:cs typeface="Arial" panose="020B0604020202020204" pitchFamily="34" charset="0"/>
                        </a:rPr>
                        <a:t>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Birth</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Death</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1208418"/>
                  </a:ext>
                </a:extLst>
              </a:tr>
              <a:tr h="370840">
                <a:tc>
                  <a:txBody>
                    <a:bodyPr/>
                    <a:lstStyle/>
                    <a:p>
                      <a:r>
                        <a:rPr lang="en-US" sz="2000" dirty="0" smtClean="0">
                          <a:latin typeface="Arial" panose="020B0604020202020204" pitchFamily="34" charset="0"/>
                          <a:cs typeface="Arial" panose="020B0604020202020204" pitchFamily="34" charset="0"/>
                        </a:rPr>
                        <a:t>Thomas Jefferson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1743</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1826</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4185437"/>
                  </a:ext>
                </a:extLst>
              </a:tr>
              <a:tr h="370840">
                <a:tc>
                  <a:txBody>
                    <a:bodyPr/>
                    <a:lstStyle/>
                    <a:p>
                      <a:r>
                        <a:rPr lang="en-US" sz="2000" dirty="0" smtClean="0">
                          <a:latin typeface="Arial" panose="020B0604020202020204" pitchFamily="34" charset="0"/>
                          <a:cs typeface="Arial" panose="020B0604020202020204" pitchFamily="34" charset="0"/>
                        </a:rPr>
                        <a:t>Abraham Lincoln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1809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1865</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4032343"/>
                  </a:ext>
                </a:extLst>
              </a:tr>
              <a:tr h="370840">
                <a:tc>
                  <a:txBody>
                    <a:bodyPr/>
                    <a:lstStyle/>
                    <a:p>
                      <a:r>
                        <a:rPr lang="en-US" sz="2000" dirty="0" smtClean="0">
                          <a:latin typeface="Arial" panose="020B0604020202020204" pitchFamily="34" charset="0"/>
                          <a:cs typeface="Arial" panose="020B0604020202020204" pitchFamily="34" charset="0"/>
                        </a:rPr>
                        <a:t>Theodore</a:t>
                      </a:r>
                      <a:r>
                        <a:rPr lang="en-US" sz="2000" baseline="0" dirty="0" smtClean="0">
                          <a:latin typeface="Arial" panose="020B0604020202020204" pitchFamily="34" charset="0"/>
                          <a:cs typeface="Arial" panose="020B0604020202020204" pitchFamily="34" charset="0"/>
                        </a:rPr>
                        <a:t> Roosevelt</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1858</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1919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1424007"/>
                  </a:ext>
                </a:extLst>
              </a:tr>
              <a:tr h="370840">
                <a:tc>
                  <a:txBody>
                    <a:bodyPr/>
                    <a:lstStyle/>
                    <a:p>
                      <a:r>
                        <a:rPr lang="en-US" sz="2000" dirty="0" smtClean="0">
                          <a:latin typeface="Arial" panose="020B0604020202020204" pitchFamily="34" charset="0"/>
                          <a:cs typeface="Arial" panose="020B0604020202020204" pitchFamily="34" charset="0"/>
                        </a:rPr>
                        <a:t>George Washington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1732</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1799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3442212"/>
                  </a:ext>
                </a:extLst>
              </a:tr>
              <a:tr h="370840">
                <a:tc>
                  <a:txBody>
                    <a:bodyPr/>
                    <a:lstStyle/>
                    <a:p>
                      <a:r>
                        <a:rPr lang="en-US" sz="2000" dirty="0" smtClean="0">
                          <a:latin typeface="Arial" panose="020B0604020202020204" pitchFamily="34" charset="0"/>
                          <a:cs typeface="Arial" panose="020B0604020202020204" pitchFamily="34" charset="0"/>
                        </a:rPr>
                        <a:t>Queen Victoria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1819</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1901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5164642"/>
                  </a:ext>
                </a:extLst>
              </a:tr>
            </a:tbl>
          </a:graphicData>
        </a:graphic>
      </p:graphicFrame>
      <p:sp>
        <p:nvSpPr>
          <p:cNvPr id="9" name="TextBox 8"/>
          <p:cNvSpPr txBox="1"/>
          <p:nvPr/>
        </p:nvSpPr>
        <p:spPr>
          <a:xfrm>
            <a:off x="575882" y="3256772"/>
            <a:ext cx="515990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Landmark for Famous Person</a:t>
            </a:r>
            <a:endParaRPr lang="en-US"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3875265"/>
              </p:ext>
            </p:extLst>
          </p:nvPr>
        </p:nvGraphicFramePr>
        <p:xfrm>
          <a:off x="570035" y="3743220"/>
          <a:ext cx="5614628" cy="2773680"/>
        </p:xfrm>
        <a:graphic>
          <a:graphicData uri="http://schemas.openxmlformats.org/drawingml/2006/table">
            <a:tbl>
              <a:tblPr firstRow="1" bandRow="1">
                <a:tableStyleId>{5C22544A-7EE6-4342-B048-85BDC9FD1C3A}</a:tableStyleId>
              </a:tblPr>
              <a:tblGrid>
                <a:gridCol w="2522294">
                  <a:extLst>
                    <a:ext uri="{9D8B030D-6E8A-4147-A177-3AD203B41FA5}">
                      <a16:colId xmlns:a16="http://schemas.microsoft.com/office/drawing/2014/main" val="2660899019"/>
                    </a:ext>
                  </a:extLst>
                </a:gridCol>
                <a:gridCol w="3092334">
                  <a:extLst>
                    <a:ext uri="{9D8B030D-6E8A-4147-A177-3AD203B41FA5}">
                      <a16:colId xmlns:a16="http://schemas.microsoft.com/office/drawing/2014/main" val="1805257170"/>
                    </a:ext>
                  </a:extLst>
                </a:gridCol>
              </a:tblGrid>
              <a:tr h="370840">
                <a:tc>
                  <a:txBody>
                    <a:bodyPr/>
                    <a:lstStyle/>
                    <a:p>
                      <a:r>
                        <a:rPr lang="en-US" sz="2000" dirty="0" smtClean="0">
                          <a:latin typeface="Arial" panose="020B0604020202020204" pitchFamily="34" charset="0"/>
                          <a:cs typeface="Arial" panose="020B0604020202020204" pitchFamily="34" charset="0"/>
                        </a:rPr>
                        <a:t>Landmark</a:t>
                      </a:r>
                      <a:r>
                        <a:rPr lang="en-US" sz="2000" baseline="0" dirty="0" smtClean="0">
                          <a:latin typeface="Arial" panose="020B0604020202020204" pitchFamily="34" charset="0"/>
                          <a:cs typeface="Arial" panose="020B0604020202020204" pitchFamily="34" charset="0"/>
                        </a:rPr>
                        <a:t> Name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Person Name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7819249"/>
                  </a:ext>
                </a:extLst>
              </a:tr>
              <a:tr h="370840">
                <a:tc>
                  <a:txBody>
                    <a:bodyPr/>
                    <a:lstStyle/>
                    <a:p>
                      <a:r>
                        <a:rPr lang="en-US" sz="2000" dirty="0" smtClean="0">
                          <a:latin typeface="Arial" panose="020B0604020202020204" pitchFamily="34" charset="0"/>
                          <a:cs typeface="Arial" panose="020B0604020202020204" pitchFamily="34" charset="0"/>
                        </a:rPr>
                        <a:t>Victoria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Queen Victoria</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234395"/>
                  </a:ext>
                </a:extLst>
              </a:tr>
              <a:tr h="370840">
                <a:tc>
                  <a:txBody>
                    <a:bodyPr/>
                    <a:lstStyle/>
                    <a:p>
                      <a:r>
                        <a:rPr lang="en-US" sz="2000" dirty="0" smtClean="0">
                          <a:latin typeface="Arial" panose="020B0604020202020204" pitchFamily="34" charset="0"/>
                          <a:cs typeface="Arial" panose="020B0604020202020204" pitchFamily="34" charset="0"/>
                        </a:rPr>
                        <a:t>Lincoln</a:t>
                      </a:r>
                      <a:r>
                        <a:rPr lang="en-US" sz="2000" baseline="0" dirty="0" smtClean="0">
                          <a:latin typeface="Arial" panose="020B0604020202020204" pitchFamily="34" charset="0"/>
                          <a:cs typeface="Arial" panose="020B0604020202020204" pitchFamily="34" charset="0"/>
                        </a:rPr>
                        <a:t> Memorial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Abraham Lincoln</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7762635"/>
                  </a:ext>
                </a:extLst>
              </a:tr>
              <a:tr h="370840">
                <a:tc>
                  <a:txBody>
                    <a:bodyPr/>
                    <a:lstStyle/>
                    <a:p>
                      <a:r>
                        <a:rPr lang="en-US" sz="2000" dirty="0" smtClean="0">
                          <a:latin typeface="Arial" panose="020B0604020202020204" pitchFamily="34" charset="0"/>
                          <a:cs typeface="Arial" panose="020B0604020202020204" pitchFamily="34" charset="0"/>
                        </a:rPr>
                        <a:t>Mount Rushmore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Abraham Lincoln</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6310102"/>
                  </a:ext>
                </a:extLst>
              </a:tr>
              <a:tr h="370840">
                <a:tc>
                  <a:txBody>
                    <a:bodyPr/>
                    <a:lstStyle/>
                    <a:p>
                      <a:r>
                        <a:rPr lang="en-US" sz="2000" dirty="0" smtClean="0">
                          <a:latin typeface="Arial" panose="020B0604020202020204" pitchFamily="34" charset="0"/>
                          <a:cs typeface="Arial" panose="020B0604020202020204" pitchFamily="34" charset="0"/>
                        </a:rPr>
                        <a:t>Mount Rushmore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George Washington</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9686440"/>
                  </a:ext>
                </a:extLst>
              </a:tr>
              <a:tr h="370840">
                <a:tc>
                  <a:txBody>
                    <a:bodyPr/>
                    <a:lstStyle/>
                    <a:p>
                      <a:r>
                        <a:rPr lang="en-US" sz="2000" dirty="0" smtClean="0">
                          <a:latin typeface="Arial" panose="020B0604020202020204" pitchFamily="34" charset="0"/>
                          <a:cs typeface="Arial" panose="020B0604020202020204" pitchFamily="34" charset="0"/>
                        </a:rPr>
                        <a:t>Mount Rushmore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Thomas Jefferson</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257864"/>
                  </a:ext>
                </a:extLst>
              </a:tr>
              <a:tr h="370840">
                <a:tc>
                  <a:txBody>
                    <a:bodyPr/>
                    <a:lstStyle/>
                    <a:p>
                      <a:r>
                        <a:rPr lang="en-US" sz="2000" dirty="0" smtClean="0">
                          <a:latin typeface="Arial" panose="020B0604020202020204" pitchFamily="34" charset="0"/>
                          <a:cs typeface="Arial" panose="020B0604020202020204" pitchFamily="34" charset="0"/>
                        </a:rPr>
                        <a:t>Mount Rushmore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Theodore Roosevelt</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4643315"/>
                  </a:ext>
                </a:extLst>
              </a:tr>
            </a:tbl>
          </a:graphicData>
        </a:graphic>
      </p:graphicFrame>
    </p:spTree>
    <p:extLst>
      <p:ext uri="{BB962C8B-B14F-4D97-AF65-F5344CB8AC3E}">
        <p14:creationId xmlns:p14="http://schemas.microsoft.com/office/powerpoint/2010/main" val="217370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1426464" y="201168"/>
            <a:ext cx="8796528" cy="6528816"/>
            <a:chOff x="1803340" y="161364"/>
            <a:chExt cx="8660965" cy="6599072"/>
          </a:xfrm>
        </p:grpSpPr>
        <p:pic>
          <p:nvPicPr>
            <p:cNvPr id="2" name="Picture 1"/>
            <p:cNvPicPr>
              <a:picLocks noChangeAspect="1"/>
            </p:cNvPicPr>
            <p:nvPr/>
          </p:nvPicPr>
          <p:blipFill>
            <a:blip r:embed="rId2"/>
            <a:stretch>
              <a:fillRect/>
            </a:stretch>
          </p:blipFill>
          <p:spPr>
            <a:xfrm>
              <a:off x="1803340" y="161364"/>
              <a:ext cx="8660965" cy="6599072"/>
            </a:xfrm>
            <a:prstGeom prst="rect">
              <a:avLst/>
            </a:prstGeom>
          </p:spPr>
        </p:pic>
        <p:cxnSp>
          <p:nvCxnSpPr>
            <p:cNvPr id="8" name="Straight Connector 7"/>
            <p:cNvCxnSpPr/>
            <p:nvPr/>
          </p:nvCxnSpPr>
          <p:spPr>
            <a:xfrm>
              <a:off x="4593515" y="3732904"/>
              <a:ext cx="1312433"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93515" y="4412429"/>
              <a:ext cx="1312433"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96057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97564401"/>
              </p:ext>
            </p:extLst>
          </p:nvPr>
        </p:nvGraphicFramePr>
        <p:xfrm>
          <a:off x="526582" y="493872"/>
          <a:ext cx="7300681" cy="2346960"/>
        </p:xfrm>
        <a:graphic>
          <a:graphicData uri="http://schemas.openxmlformats.org/drawingml/2006/table">
            <a:tbl>
              <a:tblPr firstRow="1" firstCol="1" bandRow="1"/>
              <a:tblGrid>
                <a:gridCol w="1150326">
                  <a:extLst>
                    <a:ext uri="{9D8B030D-6E8A-4147-A177-3AD203B41FA5}">
                      <a16:colId xmlns:a16="http://schemas.microsoft.com/office/drawing/2014/main" val="20000"/>
                    </a:ext>
                  </a:extLst>
                </a:gridCol>
                <a:gridCol w="1513770">
                  <a:extLst>
                    <a:ext uri="{9D8B030D-6E8A-4147-A177-3AD203B41FA5}">
                      <a16:colId xmlns:a16="http://schemas.microsoft.com/office/drawing/2014/main" val="20001"/>
                    </a:ext>
                  </a:extLst>
                </a:gridCol>
                <a:gridCol w="1206783">
                  <a:extLst>
                    <a:ext uri="{9D8B030D-6E8A-4147-A177-3AD203B41FA5}">
                      <a16:colId xmlns:a16="http://schemas.microsoft.com/office/drawing/2014/main" val="20002"/>
                    </a:ext>
                  </a:extLst>
                </a:gridCol>
                <a:gridCol w="1333812">
                  <a:extLst>
                    <a:ext uri="{9D8B030D-6E8A-4147-A177-3AD203B41FA5}">
                      <a16:colId xmlns:a16="http://schemas.microsoft.com/office/drawing/2014/main" val="20003"/>
                    </a:ext>
                  </a:extLst>
                </a:gridCol>
                <a:gridCol w="1016237">
                  <a:extLst>
                    <a:ext uri="{9D8B030D-6E8A-4147-A177-3AD203B41FA5}">
                      <a16:colId xmlns:a16="http://schemas.microsoft.com/office/drawing/2014/main" val="20004"/>
                    </a:ext>
                  </a:extLst>
                </a:gridCol>
                <a:gridCol w="1079753">
                  <a:extLst>
                    <a:ext uri="{9D8B030D-6E8A-4147-A177-3AD203B41FA5}">
                      <a16:colId xmlns:a16="http://schemas.microsoft.com/office/drawing/2014/main" val="20005"/>
                    </a:ext>
                  </a:extLst>
                </a:gridCol>
              </a:tblGrid>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Customer_ID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CustomerName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CreditRating</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StreetAddress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City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AssignedSP</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C0000001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Office Extreme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123 Elm</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Bedrock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C0009032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Educator Source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45 Birch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Tally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C0000715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Gibby’s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62 Tiger</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Detro</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C0001012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Office Station</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452 Clip</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Lance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C0000047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Supply Circuit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271 City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Tally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C0010230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Henry’s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24 Plot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Lance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C0008643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Books-n-more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33 Park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Tally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C0003521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EverythingPlus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147 Mahan</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Bedrock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Rectangle 2"/>
          <p:cNvSpPr>
            <a:spLocks noChangeArrowheads="1"/>
          </p:cNvSpPr>
          <p:nvPr/>
        </p:nvSpPr>
        <p:spPr bwMode="auto">
          <a:xfrm>
            <a:off x="526582" y="187633"/>
            <a:ext cx="276548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Customer</a:t>
            </a:r>
            <a:endParaRPr lang="en-US" altLang="en-US" sz="1400" dirty="0">
              <a:latin typeface="Arial" panose="020B0604020202020204" pitchFamily="34" charset="0"/>
              <a:cs typeface="Arial" panose="020B0604020202020204" pitchFamily="34" charset="0"/>
            </a:endParaRPr>
          </a:p>
          <a:p>
            <a:pPr defTabSz="685800" eaLnBrk="0" hangingPunct="0"/>
            <a:endParaRPr lang="en-US" altLang="en-US" sz="14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24238792"/>
              </p:ext>
            </p:extLst>
          </p:nvPr>
        </p:nvGraphicFramePr>
        <p:xfrm>
          <a:off x="533992" y="3194259"/>
          <a:ext cx="2773808" cy="1280160"/>
        </p:xfrm>
        <a:graphic>
          <a:graphicData uri="http://schemas.openxmlformats.org/drawingml/2006/table">
            <a:tbl>
              <a:tblPr firstRow="1" firstCol="1" bandRow="1"/>
              <a:tblGrid>
                <a:gridCol w="1189185">
                  <a:extLst>
                    <a:ext uri="{9D8B030D-6E8A-4147-A177-3AD203B41FA5}">
                      <a16:colId xmlns:a16="http://schemas.microsoft.com/office/drawing/2014/main" val="20000"/>
                    </a:ext>
                  </a:extLst>
                </a:gridCol>
                <a:gridCol w="1584623">
                  <a:extLst>
                    <a:ext uri="{9D8B030D-6E8A-4147-A177-3AD203B41FA5}">
                      <a16:colId xmlns:a16="http://schemas.microsoft.com/office/drawing/2014/main" val="20001"/>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Employee_ID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CommissionRate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.0125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.0150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.0115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ectangle 3"/>
          <p:cNvSpPr>
            <a:spLocks noChangeArrowheads="1"/>
          </p:cNvSpPr>
          <p:nvPr/>
        </p:nvSpPr>
        <p:spPr bwMode="auto">
          <a:xfrm>
            <a:off x="526582" y="2948119"/>
            <a:ext cx="212050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Salesperson</a:t>
            </a:r>
            <a:endParaRPr lang="en-US" altLang="en-US" sz="1400" dirty="0">
              <a:latin typeface="Arial" panose="020B0604020202020204" pitchFamily="34" charset="0"/>
              <a:cs typeface="Arial" panose="020B0604020202020204" pitchFamily="34" charset="0"/>
            </a:endParaRPr>
          </a:p>
          <a:p>
            <a:pPr defTabSz="685800" eaLnBrk="0" hangingPunct="0"/>
            <a:endParaRPr lang="en-US" altLang="en-US" sz="14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06347410"/>
              </p:ext>
            </p:extLst>
          </p:nvPr>
        </p:nvGraphicFramePr>
        <p:xfrm>
          <a:off x="533992" y="5070756"/>
          <a:ext cx="2932178" cy="1066800"/>
        </p:xfrm>
        <a:graphic>
          <a:graphicData uri="http://schemas.openxmlformats.org/drawingml/2006/table">
            <a:tbl>
              <a:tblPr firstRow="1" firstCol="1" bandRow="1"/>
              <a:tblGrid>
                <a:gridCol w="1257081">
                  <a:extLst>
                    <a:ext uri="{9D8B030D-6E8A-4147-A177-3AD203B41FA5}">
                      <a16:colId xmlns:a16="http://schemas.microsoft.com/office/drawing/2014/main" val="20000"/>
                    </a:ext>
                  </a:extLst>
                </a:gridCol>
                <a:gridCol w="1675097">
                  <a:extLst>
                    <a:ext uri="{9D8B030D-6E8A-4147-A177-3AD203B41FA5}">
                      <a16:colId xmlns:a16="http://schemas.microsoft.com/office/drawing/2014/main" val="20001"/>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Employee_ID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FidelityBondRating</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4"/>
          <p:cNvSpPr>
            <a:spLocks noChangeArrowheads="1"/>
          </p:cNvSpPr>
          <p:nvPr/>
        </p:nvSpPr>
        <p:spPr bwMode="auto">
          <a:xfrm>
            <a:off x="474452" y="4820688"/>
            <a:ext cx="3567794"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Cashier</a:t>
            </a:r>
            <a:endParaRPr lang="en-US" altLang="en-US" sz="1400" dirty="0">
              <a:latin typeface="Arial" panose="020B0604020202020204" pitchFamily="34" charset="0"/>
              <a:cs typeface="Arial" panose="020B0604020202020204" pitchFamily="34" charset="0"/>
            </a:endParaRPr>
          </a:p>
          <a:p>
            <a:pPr defTabSz="685800" eaLnBrk="0" hangingPunct="0"/>
            <a:endParaRPr lang="en-US" altLang="en-US" sz="14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075135343"/>
              </p:ext>
            </p:extLst>
          </p:nvPr>
        </p:nvGraphicFramePr>
        <p:xfrm>
          <a:off x="3749041" y="3317019"/>
          <a:ext cx="8174735" cy="3413760"/>
        </p:xfrm>
        <a:graphic>
          <a:graphicData uri="http://schemas.openxmlformats.org/drawingml/2006/table">
            <a:tbl>
              <a:tblPr firstRow="1" firstCol="1" bandRow="1"/>
              <a:tblGrid>
                <a:gridCol w="1107897">
                  <a:extLst>
                    <a:ext uri="{9D8B030D-6E8A-4147-A177-3AD203B41FA5}">
                      <a16:colId xmlns:a16="http://schemas.microsoft.com/office/drawing/2014/main" val="20000"/>
                    </a:ext>
                  </a:extLst>
                </a:gridCol>
                <a:gridCol w="1001760">
                  <a:extLst>
                    <a:ext uri="{9D8B030D-6E8A-4147-A177-3AD203B41FA5}">
                      <a16:colId xmlns:a16="http://schemas.microsoft.com/office/drawing/2014/main" val="20001"/>
                    </a:ext>
                  </a:extLst>
                </a:gridCol>
                <a:gridCol w="1002486">
                  <a:extLst>
                    <a:ext uri="{9D8B030D-6E8A-4147-A177-3AD203B41FA5}">
                      <a16:colId xmlns:a16="http://schemas.microsoft.com/office/drawing/2014/main" val="20002"/>
                    </a:ext>
                  </a:extLst>
                </a:gridCol>
                <a:gridCol w="678987">
                  <a:extLst>
                    <a:ext uri="{9D8B030D-6E8A-4147-A177-3AD203B41FA5}">
                      <a16:colId xmlns:a16="http://schemas.microsoft.com/office/drawing/2014/main" val="20003"/>
                    </a:ext>
                  </a:extLst>
                </a:gridCol>
                <a:gridCol w="981404">
                  <a:extLst>
                    <a:ext uri="{9D8B030D-6E8A-4147-A177-3AD203B41FA5}">
                      <a16:colId xmlns:a16="http://schemas.microsoft.com/office/drawing/2014/main" val="20004"/>
                    </a:ext>
                  </a:extLst>
                </a:gridCol>
                <a:gridCol w="981404">
                  <a:extLst>
                    <a:ext uri="{9D8B030D-6E8A-4147-A177-3AD203B41FA5}">
                      <a16:colId xmlns:a16="http://schemas.microsoft.com/office/drawing/2014/main" val="20005"/>
                    </a:ext>
                  </a:extLst>
                </a:gridCol>
                <a:gridCol w="915977">
                  <a:extLst>
                    <a:ext uri="{9D8B030D-6E8A-4147-A177-3AD203B41FA5}">
                      <a16:colId xmlns:a16="http://schemas.microsoft.com/office/drawing/2014/main" val="20006"/>
                    </a:ext>
                  </a:extLst>
                </a:gridCol>
                <a:gridCol w="1504820">
                  <a:extLst>
                    <a:ext uri="{9D8B030D-6E8A-4147-A177-3AD203B41FA5}">
                      <a16:colId xmlns:a16="http://schemas.microsoft.com/office/drawing/2014/main" val="20007"/>
                    </a:ext>
                  </a:extLst>
                </a:gridCol>
              </a:tblGrid>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EmployeeID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FirstName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LastName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City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Street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HourlyPay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YearBorn</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Title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Ned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Cook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Bath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48 Oak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$65.00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1962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President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Mary</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Gerard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Tally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12 Beech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$32.45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1970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Caitlyn</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Joseph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Tally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57 Maple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$28.70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1992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VP Advertising</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Greg</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McCarthy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Tally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91 South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$45.20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1969</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Controller</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Bill</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Scott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Bath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133 Elm</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$57.15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1950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CFO</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Martha</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Simmett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Detro</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452 1</a:t>
                      </a:r>
                      <a:r>
                        <a:rPr lang="en-US" sz="1400" baseline="30000">
                          <a:effectLst/>
                          <a:latin typeface="Arial" panose="020B0604020202020204" pitchFamily="34" charset="0"/>
                          <a:ea typeface="Times New Roman" panose="02020603050405020304" pitchFamily="18" charset="0"/>
                        </a:rPr>
                        <a:t>st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$17.52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1965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Custodian</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Larry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Stout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Lance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921 Wood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$15.50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1960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Cashier</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Joe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Wilcox</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Detro</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452 1</a:t>
                      </a:r>
                      <a:r>
                        <a:rPr lang="en-US" sz="1400" baseline="30000">
                          <a:effectLst/>
                          <a:latin typeface="Arial" panose="020B0604020202020204" pitchFamily="34" charset="0"/>
                          <a:ea typeface="Times New Roman" panose="02020603050405020304" pitchFamily="18" charset="0"/>
                        </a:rPr>
                        <a:t>st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$32.30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1963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E00009</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Rich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Wrong</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Detro</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103 North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$16.25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1962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Asst Custodian</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Sue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Hubbard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Lance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198 West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$25.50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1964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Accountant I</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Jim</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Wood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Bath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882 Scott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$33.10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1962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Sarah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James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Bath</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77 Oak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$18.95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1994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Accountant II</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Carrie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Bychek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Tally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38 Lake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$15.50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1959</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Cashier</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11" name="Rectangle 5"/>
          <p:cNvSpPr>
            <a:spLocks noChangeArrowheads="1"/>
          </p:cNvSpPr>
          <p:nvPr/>
        </p:nvSpPr>
        <p:spPr bwMode="auto">
          <a:xfrm>
            <a:off x="3749041" y="3075874"/>
            <a:ext cx="4555841"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Employee</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26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580902"/>
              </p:ext>
            </p:extLst>
          </p:nvPr>
        </p:nvGraphicFramePr>
        <p:xfrm>
          <a:off x="463333" y="475826"/>
          <a:ext cx="5548932" cy="3413760"/>
        </p:xfrm>
        <a:graphic>
          <a:graphicData uri="http://schemas.openxmlformats.org/drawingml/2006/table">
            <a:tbl>
              <a:tblPr firstRow="1" firstCol="1" bandRow="1"/>
              <a:tblGrid>
                <a:gridCol w="1133573">
                  <a:extLst>
                    <a:ext uri="{9D8B030D-6E8A-4147-A177-3AD203B41FA5}">
                      <a16:colId xmlns:a16="http://schemas.microsoft.com/office/drawing/2014/main" val="20000"/>
                    </a:ext>
                  </a:extLst>
                </a:gridCol>
                <a:gridCol w="3211170">
                  <a:extLst>
                    <a:ext uri="{9D8B030D-6E8A-4147-A177-3AD203B41FA5}">
                      <a16:colId xmlns:a16="http://schemas.microsoft.com/office/drawing/2014/main" val="20001"/>
                    </a:ext>
                  </a:extLst>
                </a:gridCol>
                <a:gridCol w="1204189">
                  <a:extLst>
                    <a:ext uri="{9D8B030D-6E8A-4147-A177-3AD203B41FA5}">
                      <a16:colId xmlns:a16="http://schemas.microsoft.com/office/drawing/2014/main" val="20002"/>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SKU</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Description</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StdUnitCost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CP05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Copier paper, 5 ream case</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CP10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Copier paper, 10 ream case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DE01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Dry erase markers, 4 pk, multi-colors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GB1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Glassboard, 3’ x 4’, on metal stand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$140.00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GB2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Glassboard, 4’ x 6’, on metal stand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$480.00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MF17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Microfiber cleaning cloth, 2 pk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$6.00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PM16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Paint markers, 4pk, primary colors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PM17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Paint markers, 4pk, neon colors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PN42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Post-it notes, 12 pk 3”x4”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Quandrax desktop computer</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Quandrax laptop computer</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Copy machine, light duty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$1,200.00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X9002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Copy machine, heavy duty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$4,500.00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3" name="Rectangle 1"/>
          <p:cNvSpPr>
            <a:spLocks noChangeArrowheads="1"/>
          </p:cNvSpPr>
          <p:nvPr/>
        </p:nvSpPr>
        <p:spPr bwMode="auto">
          <a:xfrm>
            <a:off x="491246" y="191133"/>
            <a:ext cx="319629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Inventory Type</a:t>
            </a:r>
            <a:endParaRPr lang="en-US" altLang="en-US" sz="1400" dirty="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83072797"/>
              </p:ext>
            </p:extLst>
          </p:nvPr>
        </p:nvGraphicFramePr>
        <p:xfrm>
          <a:off x="6588817" y="454805"/>
          <a:ext cx="5078927" cy="5974080"/>
        </p:xfrm>
        <a:graphic>
          <a:graphicData uri="http://schemas.openxmlformats.org/drawingml/2006/table">
            <a:tbl>
              <a:tblPr firstRow="1" firstCol="1" bandRow="1"/>
              <a:tblGrid>
                <a:gridCol w="1364758">
                  <a:extLst>
                    <a:ext uri="{9D8B030D-6E8A-4147-A177-3AD203B41FA5}">
                      <a16:colId xmlns:a16="http://schemas.microsoft.com/office/drawing/2014/main" val="20000"/>
                    </a:ext>
                  </a:extLst>
                </a:gridCol>
                <a:gridCol w="1629022">
                  <a:extLst>
                    <a:ext uri="{9D8B030D-6E8A-4147-A177-3AD203B41FA5}">
                      <a16:colId xmlns:a16="http://schemas.microsoft.com/office/drawing/2014/main" val="20001"/>
                    </a:ext>
                  </a:extLst>
                </a:gridCol>
                <a:gridCol w="996962">
                  <a:extLst>
                    <a:ext uri="{9D8B030D-6E8A-4147-A177-3AD203B41FA5}">
                      <a16:colId xmlns:a16="http://schemas.microsoft.com/office/drawing/2014/main" val="20002"/>
                    </a:ext>
                  </a:extLst>
                </a:gridCol>
                <a:gridCol w="1088185">
                  <a:extLst>
                    <a:ext uri="{9D8B030D-6E8A-4147-A177-3AD203B41FA5}">
                      <a16:colId xmlns:a16="http://schemas.microsoft.com/office/drawing/2014/main" val="20003"/>
                    </a:ext>
                  </a:extLst>
                </a:gridCol>
              </a:tblGrid>
              <a:tr h="116554">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SerialNumber</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DateManufactured</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ActualCost</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SKU</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8316YW-31569</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1/15/2017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220.00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3516YK-63189</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1/15/2017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220.00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7783YF-43175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1/15/2017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220.00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1235YG-13265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3/1/2017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3153YZ-31569</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3/5/2017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7315YL-31590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3/5/2017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6315YJ-13256</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3/5/2017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9315YP-93561</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3/1/2017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8315YQ-83156</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3/7/2017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3153YJ-53168</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4/29/2017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218.00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3125LP-50276</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1/20/2017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348.00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8751LQ-31056</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1/20/2017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348.00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7442LU-17325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2/28/2017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355.00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8315LP-51265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4/10/2017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358.00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4725LY-53165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5/01/2017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345.00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3215LK-63158</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5/01/2017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345.00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7214LJ-42186</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5/01/2017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345.00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8829LS-90987</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5/01/2017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345.00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81Xu3112-31</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1/20/2017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1210.00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44Xyj915-274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2/15/2017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1195.00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73Xygq1-486</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2/15/2017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1195.00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34Xasb8-729</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2/15/2017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1195.00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48Xaseq-1235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3/18/2017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1203.00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9731Xu4-3216</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1/27/2017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4,498.00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X9002</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7908Xy31-884</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3/04/2017</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4,555.00</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X9002</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16554">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43708" marR="4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5" name="Rectangle 2"/>
          <p:cNvSpPr>
            <a:spLocks noChangeArrowheads="1"/>
          </p:cNvSpPr>
          <p:nvPr/>
        </p:nvSpPr>
        <p:spPr bwMode="auto">
          <a:xfrm>
            <a:off x="6588817" y="199610"/>
            <a:ext cx="3554945"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Inventory</a:t>
            </a:r>
            <a:endParaRPr lang="en-US" altLang="en-US" sz="140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5934571"/>
              </p:ext>
            </p:extLst>
          </p:nvPr>
        </p:nvGraphicFramePr>
        <p:xfrm>
          <a:off x="475489" y="4417205"/>
          <a:ext cx="4608575" cy="1706880"/>
        </p:xfrm>
        <a:graphic>
          <a:graphicData uri="http://schemas.openxmlformats.org/drawingml/2006/table">
            <a:tbl>
              <a:tblPr firstRow="1" firstCol="1" bandRow="1"/>
              <a:tblGrid>
                <a:gridCol w="954989">
                  <a:extLst>
                    <a:ext uri="{9D8B030D-6E8A-4147-A177-3AD203B41FA5}">
                      <a16:colId xmlns:a16="http://schemas.microsoft.com/office/drawing/2014/main" val="20000"/>
                    </a:ext>
                  </a:extLst>
                </a:gridCol>
                <a:gridCol w="1377582">
                  <a:extLst>
                    <a:ext uri="{9D8B030D-6E8A-4147-A177-3AD203B41FA5}">
                      <a16:colId xmlns:a16="http://schemas.microsoft.com/office/drawing/2014/main" val="20001"/>
                    </a:ext>
                  </a:extLst>
                </a:gridCol>
                <a:gridCol w="2276004">
                  <a:extLst>
                    <a:ext uri="{9D8B030D-6E8A-4147-A177-3AD203B41FA5}">
                      <a16:colId xmlns:a16="http://schemas.microsoft.com/office/drawing/2014/main" val="20002"/>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AccountID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Type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Location</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Savings</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First Bank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Petty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Room 102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Imprest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First Bank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Money Market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First Bank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Checking</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First Bank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Savings</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American Bank</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Rectangle 3"/>
          <p:cNvSpPr>
            <a:spLocks noChangeArrowheads="1"/>
          </p:cNvSpPr>
          <p:nvPr/>
        </p:nvSpPr>
        <p:spPr bwMode="auto">
          <a:xfrm>
            <a:off x="475489" y="4170984"/>
            <a:ext cx="2561375"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Cash</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1964856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0996855"/>
              </p:ext>
            </p:extLst>
          </p:nvPr>
        </p:nvGraphicFramePr>
        <p:xfrm>
          <a:off x="2129646" y="1361225"/>
          <a:ext cx="8367665" cy="2560320"/>
        </p:xfrm>
        <a:graphic>
          <a:graphicData uri="http://schemas.openxmlformats.org/drawingml/2006/table">
            <a:tbl>
              <a:tblPr firstRow="1" firstCol="1" bandRow="1"/>
              <a:tblGrid>
                <a:gridCol w="1108913">
                  <a:extLst>
                    <a:ext uri="{9D8B030D-6E8A-4147-A177-3AD203B41FA5}">
                      <a16:colId xmlns:a16="http://schemas.microsoft.com/office/drawing/2014/main" val="20000"/>
                    </a:ext>
                  </a:extLst>
                </a:gridCol>
                <a:gridCol w="1059596">
                  <a:extLst>
                    <a:ext uri="{9D8B030D-6E8A-4147-A177-3AD203B41FA5}">
                      <a16:colId xmlns:a16="http://schemas.microsoft.com/office/drawing/2014/main" val="20001"/>
                    </a:ext>
                  </a:extLst>
                </a:gridCol>
                <a:gridCol w="1906225">
                  <a:extLst>
                    <a:ext uri="{9D8B030D-6E8A-4147-A177-3AD203B41FA5}">
                      <a16:colId xmlns:a16="http://schemas.microsoft.com/office/drawing/2014/main" val="20002"/>
                    </a:ext>
                  </a:extLst>
                </a:gridCol>
                <a:gridCol w="1637217">
                  <a:extLst>
                    <a:ext uri="{9D8B030D-6E8A-4147-A177-3AD203B41FA5}">
                      <a16:colId xmlns:a16="http://schemas.microsoft.com/office/drawing/2014/main" val="20003"/>
                    </a:ext>
                  </a:extLst>
                </a:gridCol>
                <a:gridCol w="1218012">
                  <a:extLst>
                    <a:ext uri="{9D8B030D-6E8A-4147-A177-3AD203B41FA5}">
                      <a16:colId xmlns:a16="http://schemas.microsoft.com/office/drawing/2014/main" val="20004"/>
                    </a:ext>
                  </a:extLst>
                </a:gridCol>
                <a:gridCol w="1437702">
                  <a:extLst>
                    <a:ext uri="{9D8B030D-6E8A-4147-A177-3AD203B41FA5}">
                      <a16:colId xmlns:a16="http://schemas.microsoft.com/office/drawing/2014/main" val="20005"/>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SC_ID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SC_Date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Nbr_Items_Presented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Overall_Reception</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Customer_ID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Salesperson_ID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SC171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04/02/2017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Favorable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C0000001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SC185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04/02/2017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Neutral</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C0000715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04/09/2017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Favorable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C0009032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SC222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04/12/2017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Unfavorable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C0000001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SC234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04/12/2017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Favorable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C0001012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SC410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04/20/2017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Neutral</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C0000047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SC502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04/29/2017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Favorable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C0010230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05/01/2017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Favorable</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C0009032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SC620</a:t>
                      </a: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05/01/2017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Favorable</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C0000001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Rectangle 2"/>
          <p:cNvSpPr>
            <a:spLocks noChangeArrowheads="1"/>
          </p:cNvSpPr>
          <p:nvPr/>
        </p:nvSpPr>
        <p:spPr bwMode="auto">
          <a:xfrm>
            <a:off x="2102395" y="1111158"/>
            <a:ext cx="2124929"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Sales Call</a:t>
            </a:r>
            <a:endParaRPr lang="en-US" altLang="en-US" sz="1400" dirty="0">
              <a:latin typeface="Arial" panose="020B0604020202020204" pitchFamily="34" charset="0"/>
              <a:cs typeface="Arial" panose="020B0604020202020204" pitchFamily="34" charset="0"/>
            </a:endParaRPr>
          </a:p>
          <a:p>
            <a:pPr defTabSz="685800" eaLnBrk="0" hangingPunct="0"/>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583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6404359"/>
              </p:ext>
            </p:extLst>
          </p:nvPr>
        </p:nvGraphicFramePr>
        <p:xfrm>
          <a:off x="1331051" y="710609"/>
          <a:ext cx="8727350" cy="5120640"/>
        </p:xfrm>
        <a:graphic>
          <a:graphicData uri="http://schemas.openxmlformats.org/drawingml/2006/table">
            <a:tbl>
              <a:tblPr firstRow="1" firstCol="1" bandRow="1"/>
              <a:tblGrid>
                <a:gridCol w="1122703">
                  <a:extLst>
                    <a:ext uri="{9D8B030D-6E8A-4147-A177-3AD203B41FA5}">
                      <a16:colId xmlns:a16="http://schemas.microsoft.com/office/drawing/2014/main" val="20000"/>
                    </a:ext>
                  </a:extLst>
                </a:gridCol>
                <a:gridCol w="1197028">
                  <a:extLst>
                    <a:ext uri="{9D8B030D-6E8A-4147-A177-3AD203B41FA5}">
                      <a16:colId xmlns:a16="http://schemas.microsoft.com/office/drawing/2014/main" val="20001"/>
                    </a:ext>
                  </a:extLst>
                </a:gridCol>
                <a:gridCol w="1760335">
                  <a:extLst>
                    <a:ext uri="{9D8B030D-6E8A-4147-A177-3AD203B41FA5}">
                      <a16:colId xmlns:a16="http://schemas.microsoft.com/office/drawing/2014/main" val="20002"/>
                    </a:ext>
                  </a:extLst>
                </a:gridCol>
                <a:gridCol w="4647284">
                  <a:extLst>
                    <a:ext uri="{9D8B030D-6E8A-4147-A177-3AD203B41FA5}">
                      <a16:colId xmlns:a16="http://schemas.microsoft.com/office/drawing/2014/main" val="20003"/>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SC_ID</a:t>
                      </a:r>
                      <a:endParaRPr lang="en-US" sz="1400" dirty="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SKU</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Quoted_Sell_Price</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Customer_Reaction</a:t>
                      </a:r>
                      <a:endParaRPr lang="en-US" sz="1400" dirty="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SC171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GB1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$310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Ordered on the spot</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SC171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PM17</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Ordered on the spot</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SC185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Unsure if rugged enough, but maybe</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SC185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X9002</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$9,420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Too expensive, but nice machine</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SC201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GB2</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$940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Likes a lot, concerned about price</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SC201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DE01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Will probably buy next month</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SC201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MF17</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Will probably buy next month</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SC222</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Not impressed at all</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SC222</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MF17</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Likes for cleaning glassboard bought but didn’t order</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SC234</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Ordered on the spot</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SC234</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X9002</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$9,420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Ordered on the spot</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SC410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GB1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$300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Not sure – likes some things, may be too small</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SC410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MF17</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$15</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Cleans well, pricy for a simple cloth</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SC410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PM17</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Interested, depends on whether buys the GB1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SC502</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$450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Ordered on the spot</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SC502</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Ordered on the spot</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SC502</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GB1</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$310</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Not sure</a:t>
                      </a:r>
                      <a:endParaRPr lang="en-US" sz="1400">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GB1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Liked, not yet ready to order</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Liked, not yet ready to order</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PM17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$9</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Liked, not yet ready to order</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SC620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$460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Will likely order soon</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SC620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QC24L</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$780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Will likely</a:t>
                      </a:r>
                      <a:r>
                        <a:rPr lang="en-US" sz="1400" baseline="0" dirty="0" smtClean="0">
                          <a:solidFill>
                            <a:srgbClr val="FF0000"/>
                          </a:solidFill>
                          <a:effectLst/>
                          <a:latin typeface="Arial" panose="020B0604020202020204" pitchFamily="34" charset="0"/>
                          <a:ea typeface="Times New Roman" panose="02020603050405020304" pitchFamily="18" charset="0"/>
                        </a:rPr>
                        <a:t> order soon</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0993" marR="50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3" name="Rectangle 1"/>
          <p:cNvSpPr>
            <a:spLocks noChangeArrowheads="1"/>
          </p:cNvSpPr>
          <p:nvPr/>
        </p:nvSpPr>
        <p:spPr bwMode="auto">
          <a:xfrm>
            <a:off x="1330808" y="460492"/>
            <a:ext cx="1034579"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Proposition</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2276945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7042752"/>
              </p:ext>
            </p:extLst>
          </p:nvPr>
        </p:nvGraphicFramePr>
        <p:xfrm>
          <a:off x="162946" y="273238"/>
          <a:ext cx="8321960" cy="2133600"/>
        </p:xfrm>
        <a:graphic>
          <a:graphicData uri="http://schemas.openxmlformats.org/drawingml/2006/table">
            <a:tbl>
              <a:tblPr firstRow="1" firstCol="1" bandRow="1"/>
              <a:tblGrid>
                <a:gridCol w="1386743">
                  <a:extLst>
                    <a:ext uri="{9D8B030D-6E8A-4147-A177-3AD203B41FA5}">
                      <a16:colId xmlns:a16="http://schemas.microsoft.com/office/drawing/2014/main" val="20000"/>
                    </a:ext>
                  </a:extLst>
                </a:gridCol>
                <a:gridCol w="1386743">
                  <a:extLst>
                    <a:ext uri="{9D8B030D-6E8A-4147-A177-3AD203B41FA5}">
                      <a16:colId xmlns:a16="http://schemas.microsoft.com/office/drawing/2014/main" val="20001"/>
                    </a:ext>
                  </a:extLst>
                </a:gridCol>
                <a:gridCol w="1386743">
                  <a:extLst>
                    <a:ext uri="{9D8B030D-6E8A-4147-A177-3AD203B41FA5}">
                      <a16:colId xmlns:a16="http://schemas.microsoft.com/office/drawing/2014/main" val="20002"/>
                    </a:ext>
                  </a:extLst>
                </a:gridCol>
                <a:gridCol w="1386743">
                  <a:extLst>
                    <a:ext uri="{9D8B030D-6E8A-4147-A177-3AD203B41FA5}">
                      <a16:colId xmlns:a16="http://schemas.microsoft.com/office/drawing/2014/main" val="20003"/>
                    </a:ext>
                  </a:extLst>
                </a:gridCol>
                <a:gridCol w="1387494">
                  <a:extLst>
                    <a:ext uri="{9D8B030D-6E8A-4147-A177-3AD203B41FA5}">
                      <a16:colId xmlns:a16="http://schemas.microsoft.com/office/drawing/2014/main" val="20004"/>
                    </a:ext>
                  </a:extLst>
                </a:gridCol>
                <a:gridCol w="1387494">
                  <a:extLst>
                    <a:ext uri="{9D8B030D-6E8A-4147-A177-3AD203B41FA5}">
                      <a16:colId xmlns:a16="http://schemas.microsoft.com/office/drawing/2014/main" val="20005"/>
                    </a:ext>
                  </a:extLst>
                </a:gridCol>
              </a:tblGrid>
              <a:tr h="156557">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SO_ID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SO_Date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SO_Amount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ShippingCharge</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Customer_ID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err="1" smtClean="0">
                          <a:effectLst/>
                          <a:latin typeface="Arial" panose="020B0604020202020204" pitchFamily="34" charset="0"/>
                          <a:ea typeface="Times New Roman" panose="02020603050405020304" pitchFamily="18" charset="0"/>
                        </a:rPr>
                        <a:t>Salesperson_ID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SO97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04/02/2017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$5,200.00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$145.00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C0000001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SO142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04/12/2017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$14,000.00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$80.00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C0001012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E00011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SO210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04/29/2017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$2,500.00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$100.00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C0010230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SO244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04/30/2017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$340.00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C0010230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SO252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05/02/2017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$6,680.00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C0009032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05/05/2017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$3,500.00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C0000001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SO321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05/08/2017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$8,220.00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$160.00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C0000047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E00011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Rectangle 1"/>
          <p:cNvSpPr>
            <a:spLocks noChangeArrowheads="1"/>
          </p:cNvSpPr>
          <p:nvPr/>
        </p:nvSpPr>
        <p:spPr bwMode="auto">
          <a:xfrm>
            <a:off x="162470" y="35253"/>
            <a:ext cx="100412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Sale Order</a:t>
            </a:r>
            <a:endParaRPr lang="en-US" altLang="en-US" sz="1400" dirty="0">
              <a:latin typeface="Arial" panose="020B0604020202020204" pitchFamily="34" charset="0"/>
              <a:cs typeface="Arial" panose="020B0604020202020204" pitchFamily="34" charset="0"/>
            </a:endParaRPr>
          </a:p>
          <a:p>
            <a:pPr defTabSz="685800" eaLnBrk="0" hangingPunct="0"/>
            <a:endParaRPr lang="en-US" altLang="en-US" sz="1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99202995"/>
              </p:ext>
            </p:extLst>
          </p:nvPr>
        </p:nvGraphicFramePr>
        <p:xfrm>
          <a:off x="526240" y="3113862"/>
          <a:ext cx="1754982" cy="1920240"/>
        </p:xfrm>
        <a:graphic>
          <a:graphicData uri="http://schemas.openxmlformats.org/drawingml/2006/table">
            <a:tbl>
              <a:tblPr firstRow="1" firstCol="1" bandRow="1"/>
              <a:tblGrid>
                <a:gridCol w="854869">
                  <a:extLst>
                    <a:ext uri="{9D8B030D-6E8A-4147-A177-3AD203B41FA5}">
                      <a16:colId xmlns:a16="http://schemas.microsoft.com/office/drawing/2014/main" val="20000"/>
                    </a:ext>
                  </a:extLst>
                </a:gridCol>
                <a:gridCol w="900113">
                  <a:extLst>
                    <a:ext uri="{9D8B030D-6E8A-4147-A177-3AD203B41FA5}">
                      <a16:colId xmlns:a16="http://schemas.microsoft.com/office/drawing/2014/main" val="20001"/>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SC_ID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SC171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SO97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SC234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SO142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SC502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SO210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SC502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SO244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SO252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SC620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2"/>
          <p:cNvSpPr>
            <a:spLocks noChangeArrowheads="1"/>
          </p:cNvSpPr>
          <p:nvPr/>
        </p:nvSpPr>
        <p:spPr bwMode="auto">
          <a:xfrm>
            <a:off x="473367" y="2784294"/>
            <a:ext cx="1860728"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err="1">
                <a:latin typeface="Arial" panose="020B0604020202020204" pitchFamily="34" charset="0"/>
                <a:ea typeface="Times New Roman" panose="02020603050405020304" pitchFamily="18" charset="0"/>
                <a:cs typeface="Arial" panose="020B0604020202020204" pitchFamily="34" charset="0"/>
              </a:rPr>
              <a:t>FulfillmentSCSO</a:t>
            </a:r>
            <a:endParaRPr lang="en-US" altLang="en-US" sz="140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03539377"/>
              </p:ext>
            </p:extLst>
          </p:nvPr>
        </p:nvGraphicFramePr>
        <p:xfrm>
          <a:off x="6060029" y="2406838"/>
          <a:ext cx="6131971" cy="4693920"/>
        </p:xfrm>
        <a:graphic>
          <a:graphicData uri="http://schemas.openxmlformats.org/drawingml/2006/table">
            <a:tbl>
              <a:tblPr firstRow="1" firstCol="1" bandRow="1"/>
              <a:tblGrid>
                <a:gridCol w="1315826">
                  <a:extLst>
                    <a:ext uri="{9D8B030D-6E8A-4147-A177-3AD203B41FA5}">
                      <a16:colId xmlns:a16="http://schemas.microsoft.com/office/drawing/2014/main" val="20000"/>
                    </a:ext>
                  </a:extLst>
                </a:gridCol>
                <a:gridCol w="1385467">
                  <a:extLst>
                    <a:ext uri="{9D8B030D-6E8A-4147-A177-3AD203B41FA5}">
                      <a16:colId xmlns:a16="http://schemas.microsoft.com/office/drawing/2014/main" val="20001"/>
                    </a:ext>
                  </a:extLst>
                </a:gridCol>
                <a:gridCol w="1583390">
                  <a:extLst>
                    <a:ext uri="{9D8B030D-6E8A-4147-A177-3AD203B41FA5}">
                      <a16:colId xmlns:a16="http://schemas.microsoft.com/office/drawing/2014/main" val="20002"/>
                    </a:ext>
                  </a:extLst>
                </a:gridCol>
                <a:gridCol w="1847288">
                  <a:extLst>
                    <a:ext uri="{9D8B030D-6E8A-4147-A177-3AD203B41FA5}">
                      <a16:colId xmlns:a16="http://schemas.microsoft.com/office/drawing/2014/main" val="20003"/>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SO_ID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SKU</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Ordered_Quantity</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Ordered_Sell_Price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SO97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GB1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$310.00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SO97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PM17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SO97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CP10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50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$34.00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SO97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PN42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5.00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SO142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SO142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X9002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$9,420.00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SO210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SO210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SO244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GB1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$310.00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SO252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GB1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SO252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PM17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$9.00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SO252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CP10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SO252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$460.00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QC24L</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$780.00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SO321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GB1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SO321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GB2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$940.00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SO321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MF17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$15.00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SO321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PM17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$9.00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7" name="Rectangle 3"/>
          <p:cNvSpPr>
            <a:spLocks noChangeArrowheads="1"/>
          </p:cNvSpPr>
          <p:nvPr/>
        </p:nvSpPr>
        <p:spPr bwMode="auto">
          <a:xfrm>
            <a:off x="6060029" y="2122145"/>
            <a:ext cx="4077496"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Reservation</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2204156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6975766"/>
              </p:ext>
            </p:extLst>
          </p:nvPr>
        </p:nvGraphicFramePr>
        <p:xfrm>
          <a:off x="1078993" y="1254291"/>
          <a:ext cx="10094974" cy="2346960"/>
        </p:xfrm>
        <a:graphic>
          <a:graphicData uri="http://schemas.openxmlformats.org/drawingml/2006/table">
            <a:tbl>
              <a:tblPr firstRow="1" firstCol="1" bandRow="1"/>
              <a:tblGrid>
                <a:gridCol w="1002518">
                  <a:extLst>
                    <a:ext uri="{9D8B030D-6E8A-4147-A177-3AD203B41FA5}">
                      <a16:colId xmlns:a16="http://schemas.microsoft.com/office/drawing/2014/main" val="20000"/>
                    </a:ext>
                  </a:extLst>
                </a:gridCol>
                <a:gridCol w="1347524">
                  <a:extLst>
                    <a:ext uri="{9D8B030D-6E8A-4147-A177-3AD203B41FA5}">
                      <a16:colId xmlns:a16="http://schemas.microsoft.com/office/drawing/2014/main" val="20001"/>
                    </a:ext>
                  </a:extLst>
                </a:gridCol>
                <a:gridCol w="1441850">
                  <a:extLst>
                    <a:ext uri="{9D8B030D-6E8A-4147-A177-3AD203B41FA5}">
                      <a16:colId xmlns:a16="http://schemas.microsoft.com/office/drawing/2014/main" val="20002"/>
                    </a:ext>
                  </a:extLst>
                </a:gridCol>
                <a:gridCol w="1412809">
                  <a:extLst>
                    <a:ext uri="{9D8B030D-6E8A-4147-A177-3AD203B41FA5}">
                      <a16:colId xmlns:a16="http://schemas.microsoft.com/office/drawing/2014/main" val="20003"/>
                    </a:ext>
                  </a:extLst>
                </a:gridCol>
                <a:gridCol w="1423751">
                  <a:extLst>
                    <a:ext uri="{9D8B030D-6E8A-4147-A177-3AD203B41FA5}">
                      <a16:colId xmlns:a16="http://schemas.microsoft.com/office/drawing/2014/main" val="78156921"/>
                    </a:ext>
                  </a:extLst>
                </a:gridCol>
                <a:gridCol w="817110">
                  <a:extLst>
                    <a:ext uri="{9D8B030D-6E8A-4147-A177-3AD203B41FA5}">
                      <a16:colId xmlns:a16="http://schemas.microsoft.com/office/drawing/2014/main" val="2646257386"/>
                    </a:ext>
                  </a:extLst>
                </a:gridCol>
                <a:gridCol w="1213282">
                  <a:extLst>
                    <a:ext uri="{9D8B030D-6E8A-4147-A177-3AD203B41FA5}">
                      <a16:colId xmlns:a16="http://schemas.microsoft.com/office/drawing/2014/main" val="20004"/>
                    </a:ext>
                  </a:extLst>
                </a:gridCol>
                <a:gridCol w="1436130">
                  <a:extLst>
                    <a:ext uri="{9D8B030D-6E8A-4147-A177-3AD203B41FA5}">
                      <a16:colId xmlns:a16="http://schemas.microsoft.com/office/drawing/2014/main" val="20005"/>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Sale_ID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Sale_Date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Sale_Amount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Shipping Terms</a:t>
                      </a:r>
                      <a:endParaRPr lang="en-US" sz="1400" dirty="0">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Payment Terms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SO_ID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Customer_ID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Salesperson_ID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04/06/2017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$4,820.00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Fob </a:t>
                      </a:r>
                      <a:r>
                        <a:rPr lang="en-US" sz="1400" dirty="0" smtClean="0">
                          <a:effectLst/>
                          <a:latin typeface="Arial" panose="020B0604020202020204" pitchFamily="34" charset="0"/>
                          <a:ea typeface="Times New Roman" panose="02020603050405020304" pitchFamily="18" charset="0"/>
                        </a:rPr>
                        <a:t>destination</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1/10, n/30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SO97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C0000001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S156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04/15/2017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$14,000.00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Fob </a:t>
                      </a:r>
                      <a:r>
                        <a:rPr lang="en-US" sz="1400" dirty="0" smtClean="0">
                          <a:effectLst/>
                          <a:latin typeface="Arial" panose="020B0604020202020204" pitchFamily="34" charset="0"/>
                          <a:ea typeface="Times New Roman" panose="02020603050405020304" pitchFamily="18" charset="0"/>
                        </a:rPr>
                        <a:t>shipping</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2/10, n/30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SO142</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C0001012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E00011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05/03/2017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$2,500.00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Fob </a:t>
                      </a:r>
                      <a:r>
                        <a:rPr lang="en-US" sz="1400" dirty="0" smtClean="0">
                          <a:effectLst/>
                          <a:latin typeface="Arial" panose="020B0604020202020204" pitchFamily="34" charset="0"/>
                          <a:ea typeface="Times New Roman" panose="02020603050405020304" pitchFamily="18" charset="0"/>
                        </a:rPr>
                        <a:t>destination</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n/30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SO210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C0010230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S260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05/04/2017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$340.00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Fob </a:t>
                      </a:r>
                      <a:r>
                        <a:rPr lang="en-US" sz="1400" dirty="0" smtClean="0">
                          <a:effectLst/>
                          <a:latin typeface="Arial" panose="020B0604020202020204" pitchFamily="34" charset="0"/>
                          <a:ea typeface="Times New Roman" panose="02020603050405020304" pitchFamily="18" charset="0"/>
                        </a:rPr>
                        <a:t>shipping</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2/10, n/30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SO244</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C0010230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S265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05/04/2017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$330.00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Fob </a:t>
                      </a:r>
                      <a:r>
                        <a:rPr lang="en-US" sz="1400" dirty="0" smtClean="0">
                          <a:effectLst/>
                          <a:latin typeface="Arial" panose="020B0604020202020204" pitchFamily="34" charset="0"/>
                          <a:ea typeface="Times New Roman" panose="02020603050405020304" pitchFamily="18" charset="0"/>
                        </a:rPr>
                        <a:t>shipping</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2/10, n/30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SO97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C0000001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E00008</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05/05/2017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$6,680.00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dirty="0" smtClean="0">
                          <a:solidFill>
                            <a:srgbClr val="FF0000"/>
                          </a:solidFill>
                          <a:latin typeface="Arial" panose="020B0604020202020204" pitchFamily="34" charset="0"/>
                          <a:cs typeface="Arial" panose="020B0604020202020204" pitchFamily="34" charset="0"/>
                        </a:rPr>
                        <a:t>Fob shipping</a:t>
                      </a:r>
                      <a:endParaRPr lang="en-US" sz="1400" dirty="0">
                        <a:solidFill>
                          <a:srgbClr val="FF0000"/>
                        </a:solidFill>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2/10, n/30</a:t>
                      </a: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SO252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C0009032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S291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05/06/2017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$2,200.00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dirty="0" smtClean="0">
                          <a:solidFill>
                            <a:srgbClr val="FF0000"/>
                          </a:solidFill>
                          <a:latin typeface="Arial" panose="020B0604020202020204" pitchFamily="34" charset="0"/>
                          <a:cs typeface="Arial" panose="020B0604020202020204" pitchFamily="34" charset="0"/>
                        </a:rPr>
                        <a:t>Fob shipping</a:t>
                      </a:r>
                      <a:endParaRPr lang="en-US" sz="1400" dirty="0">
                        <a:solidFill>
                          <a:srgbClr val="FF0000"/>
                        </a:solidFill>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2/10, n/30</a:t>
                      </a: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C0000001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S317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05/08/2017</a:t>
                      </a: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$1,200.00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dirty="0" smtClean="0">
                          <a:solidFill>
                            <a:srgbClr val="FF0000"/>
                          </a:solidFill>
                          <a:latin typeface="Arial" panose="020B0604020202020204" pitchFamily="34" charset="0"/>
                          <a:cs typeface="Arial" panose="020B0604020202020204" pitchFamily="34" charset="0"/>
                        </a:rPr>
                        <a:t>Fob</a:t>
                      </a:r>
                      <a:r>
                        <a:rPr lang="en-US" sz="1400" baseline="0" dirty="0" smtClean="0">
                          <a:solidFill>
                            <a:srgbClr val="FF0000"/>
                          </a:solidFill>
                          <a:latin typeface="Arial" panose="020B0604020202020204" pitchFamily="34" charset="0"/>
                          <a:cs typeface="Arial" panose="020B0604020202020204" pitchFamily="34" charset="0"/>
                        </a:rPr>
                        <a:t> shipping</a:t>
                      </a:r>
                      <a:endParaRPr lang="en-US" sz="1400" dirty="0">
                        <a:solidFill>
                          <a:srgbClr val="FF0000"/>
                        </a:solidFill>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2/10, n/30</a:t>
                      </a: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C0000001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Rectangle 2"/>
          <p:cNvSpPr>
            <a:spLocks noChangeArrowheads="1"/>
          </p:cNvSpPr>
          <p:nvPr/>
        </p:nvSpPr>
        <p:spPr bwMode="auto">
          <a:xfrm>
            <a:off x="1078993" y="969598"/>
            <a:ext cx="2622001"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Sale</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1475321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7128866"/>
              </p:ext>
            </p:extLst>
          </p:nvPr>
        </p:nvGraphicFramePr>
        <p:xfrm>
          <a:off x="378620" y="896460"/>
          <a:ext cx="5052916" cy="4693920"/>
        </p:xfrm>
        <a:graphic>
          <a:graphicData uri="http://schemas.openxmlformats.org/drawingml/2006/table">
            <a:tbl>
              <a:tblPr firstRow="1" firstCol="1" bandRow="1"/>
              <a:tblGrid>
                <a:gridCol w="91982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938528">
                  <a:extLst>
                    <a:ext uri="{9D8B030D-6E8A-4147-A177-3AD203B41FA5}">
                      <a16:colId xmlns:a16="http://schemas.microsoft.com/office/drawing/2014/main" val="20003"/>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SKU</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Quantity_Sold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Actual_Sell_Price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GB1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$310.00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PM17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CP10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$33.00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PN42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$5.00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X4005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S156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X9002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S156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$9,420.00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GB1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S260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$310.00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CP10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S265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$33.00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GB1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PM17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$9.00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CP10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S291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QC24L</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S291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$750.00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S317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QC24L</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S317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$750.00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3" name="Rectangle 1"/>
          <p:cNvSpPr>
            <a:spLocks noChangeArrowheads="1"/>
          </p:cNvSpPr>
          <p:nvPr/>
        </p:nvSpPr>
        <p:spPr bwMode="auto">
          <a:xfrm>
            <a:off x="378620" y="624040"/>
            <a:ext cx="353494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err="1">
                <a:latin typeface="Arial" panose="020B0604020202020204" pitchFamily="34" charset="0"/>
                <a:ea typeface="Times New Roman" panose="02020603050405020304" pitchFamily="18" charset="0"/>
                <a:cs typeface="Arial" panose="020B0604020202020204" pitchFamily="34" charset="0"/>
              </a:rPr>
              <a:t>StockflowITS</a:t>
            </a:r>
            <a:endParaRPr lang="en-US" altLang="en-US" sz="1400" dirty="0"/>
          </a:p>
          <a:p>
            <a:pPr defTabSz="685800" eaLnBrk="0" hangingPunct="0"/>
            <a:endParaRPr lang="en-US" altLang="en-US" sz="1400" dirty="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30806882"/>
              </p:ext>
            </p:extLst>
          </p:nvPr>
        </p:nvGraphicFramePr>
        <p:xfrm>
          <a:off x="6120950" y="896460"/>
          <a:ext cx="4358074" cy="3840480"/>
        </p:xfrm>
        <a:graphic>
          <a:graphicData uri="http://schemas.openxmlformats.org/drawingml/2006/table">
            <a:tbl>
              <a:tblPr firstRow="1" firstCol="1" bandRow="1"/>
              <a:tblGrid>
                <a:gridCol w="1450244">
                  <a:extLst>
                    <a:ext uri="{9D8B030D-6E8A-4147-A177-3AD203B41FA5}">
                      <a16:colId xmlns:a16="http://schemas.microsoft.com/office/drawing/2014/main" val="20000"/>
                    </a:ext>
                  </a:extLst>
                </a:gridCol>
                <a:gridCol w="1321741">
                  <a:extLst>
                    <a:ext uri="{9D8B030D-6E8A-4147-A177-3AD203B41FA5}">
                      <a16:colId xmlns:a16="http://schemas.microsoft.com/office/drawing/2014/main" val="20001"/>
                    </a:ext>
                  </a:extLst>
                </a:gridCol>
                <a:gridCol w="1586089">
                  <a:extLst>
                    <a:ext uri="{9D8B030D-6E8A-4147-A177-3AD203B41FA5}">
                      <a16:colId xmlns:a16="http://schemas.microsoft.com/office/drawing/2014/main" val="20002"/>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Serial_Number</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Actual_Sell_Price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81Xu3112-31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S156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44Xyj915-274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S156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$2,250.00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9731Xu4-3216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S156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$9,420.00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3125LP-50276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8751LQ-31056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8316YW-31569</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3516YK-63189</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1235YG-13265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3153YZ-31569</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7315YL-31590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6315YJ-13256</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S291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9315YP-93561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S291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8315YQ-83156</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S291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8315LP-51265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S291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$750.00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3153YJ-53168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S317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4725LY-53165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S317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$750.00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5" name="Rectangle 2"/>
          <p:cNvSpPr>
            <a:spLocks noChangeArrowheads="1"/>
          </p:cNvSpPr>
          <p:nvPr/>
        </p:nvSpPr>
        <p:spPr bwMode="auto">
          <a:xfrm>
            <a:off x="6120950" y="504044"/>
            <a:ext cx="1076257"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hangingPunct="0"/>
            <a:r>
              <a:rPr lang="en-US" altLang="en-US" sz="1400" dirty="0" err="1">
                <a:latin typeface="Arial" panose="020B0604020202020204" pitchFamily="34" charset="0"/>
                <a:ea typeface="Times New Roman" panose="02020603050405020304" pitchFamily="18" charset="0"/>
                <a:cs typeface="Arial" panose="020B0604020202020204" pitchFamily="34" charset="0"/>
              </a:rPr>
              <a:t>StockflowIS</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3758401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1413267"/>
              </p:ext>
            </p:extLst>
          </p:nvPr>
        </p:nvGraphicFramePr>
        <p:xfrm>
          <a:off x="471113" y="504848"/>
          <a:ext cx="9422696" cy="2133600"/>
        </p:xfrm>
        <a:graphic>
          <a:graphicData uri="http://schemas.openxmlformats.org/drawingml/2006/table">
            <a:tbl>
              <a:tblPr firstRow="1" firstCol="1" bandRow="1"/>
              <a:tblGrid>
                <a:gridCol w="1611319">
                  <a:extLst>
                    <a:ext uri="{9D8B030D-6E8A-4147-A177-3AD203B41FA5}">
                      <a16:colId xmlns:a16="http://schemas.microsoft.com/office/drawing/2014/main" val="20000"/>
                    </a:ext>
                  </a:extLst>
                </a:gridCol>
                <a:gridCol w="1667320">
                  <a:extLst>
                    <a:ext uri="{9D8B030D-6E8A-4147-A177-3AD203B41FA5}">
                      <a16:colId xmlns:a16="http://schemas.microsoft.com/office/drawing/2014/main" val="20001"/>
                    </a:ext>
                  </a:extLst>
                </a:gridCol>
                <a:gridCol w="1735201">
                  <a:extLst>
                    <a:ext uri="{9D8B030D-6E8A-4147-A177-3AD203B41FA5}">
                      <a16:colId xmlns:a16="http://schemas.microsoft.com/office/drawing/2014/main" val="20002"/>
                    </a:ext>
                  </a:extLst>
                </a:gridCol>
                <a:gridCol w="1484892">
                  <a:extLst>
                    <a:ext uri="{9D8B030D-6E8A-4147-A177-3AD203B41FA5}">
                      <a16:colId xmlns:a16="http://schemas.microsoft.com/office/drawing/2014/main" val="20003"/>
                    </a:ext>
                  </a:extLst>
                </a:gridCol>
                <a:gridCol w="1461982">
                  <a:extLst>
                    <a:ext uri="{9D8B030D-6E8A-4147-A177-3AD203B41FA5}">
                      <a16:colId xmlns:a16="http://schemas.microsoft.com/office/drawing/2014/main" val="20004"/>
                    </a:ext>
                  </a:extLst>
                </a:gridCol>
                <a:gridCol w="1461982">
                  <a:extLst>
                    <a:ext uri="{9D8B030D-6E8A-4147-A177-3AD203B41FA5}">
                      <a16:colId xmlns:a16="http://schemas.microsoft.com/office/drawing/2014/main" val="20005"/>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CR_ID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CR_Date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CR_Amount</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Cash_Acct_ID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Cashier_ID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Customer_ID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01/01/2017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$350,000.00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E00007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01/01/2017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$150,000.00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E00007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CR121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04/24/2017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$13,720.00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E00013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C0001012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CR145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04/29/2017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$4,820.00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5</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E00013</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C0000001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CR170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05/08/2017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$8,220.00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E00013</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C0000047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CR179</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05/13/2017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$6,370.00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E00013</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C0009032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CR188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05/15/2017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$3,332.00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C0000001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CR196</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05/15/2017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$330.00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E00007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C0000001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448062" y="195047"/>
            <a:ext cx="349878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Cash Receipt</a:t>
            </a:r>
            <a:endParaRPr lang="en-US" altLang="en-US" sz="1400" dirty="0"/>
          </a:p>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	</a:t>
            </a:r>
            <a:endParaRPr lang="en-US" altLang="en-US" sz="1400" dirty="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60798555"/>
              </p:ext>
            </p:extLst>
          </p:nvPr>
        </p:nvGraphicFramePr>
        <p:xfrm>
          <a:off x="448062" y="3042778"/>
          <a:ext cx="5641841" cy="1920240"/>
        </p:xfrm>
        <a:graphic>
          <a:graphicData uri="http://schemas.openxmlformats.org/drawingml/2006/table">
            <a:tbl>
              <a:tblPr firstRow="1" firstCol="1" bandRow="1"/>
              <a:tblGrid>
                <a:gridCol w="1359089">
                  <a:extLst>
                    <a:ext uri="{9D8B030D-6E8A-4147-A177-3AD203B41FA5}">
                      <a16:colId xmlns:a16="http://schemas.microsoft.com/office/drawing/2014/main" val="20000"/>
                    </a:ext>
                  </a:extLst>
                </a:gridCol>
                <a:gridCol w="1427584">
                  <a:extLst>
                    <a:ext uri="{9D8B030D-6E8A-4147-A177-3AD203B41FA5}">
                      <a16:colId xmlns:a16="http://schemas.microsoft.com/office/drawing/2014/main" val="20001"/>
                    </a:ext>
                  </a:extLst>
                </a:gridCol>
                <a:gridCol w="1427584">
                  <a:extLst>
                    <a:ext uri="{9D8B030D-6E8A-4147-A177-3AD203B41FA5}">
                      <a16:colId xmlns:a16="http://schemas.microsoft.com/office/drawing/2014/main" val="20002"/>
                    </a:ext>
                  </a:extLst>
                </a:gridCol>
                <a:gridCol w="1427584">
                  <a:extLst>
                    <a:ext uri="{9D8B030D-6E8A-4147-A177-3AD203B41FA5}">
                      <a16:colId xmlns:a16="http://schemas.microsoft.com/office/drawing/2014/main" val="20003"/>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Sale_ID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Amount_Applied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Sale_Discount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S156</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CR121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$14,000.00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$280.00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S102</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CR145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$4,820.00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S265</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CR196</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$330.00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CR179</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$6,500.00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$130.00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S291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CR188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$2,200.00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$44.00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S317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CR188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$1,200.00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$24.00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2"/>
          <p:cNvSpPr>
            <a:spLocks noChangeArrowheads="1"/>
          </p:cNvSpPr>
          <p:nvPr/>
        </p:nvSpPr>
        <p:spPr bwMode="auto">
          <a:xfrm>
            <a:off x="471113" y="2792710"/>
            <a:ext cx="3131957"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Duality</a:t>
            </a:r>
            <a:endParaRPr lang="en-US" altLang="en-US" sz="1400" dirty="0"/>
          </a:p>
          <a:p>
            <a:pPr defTabSz="685800" eaLnBrk="0" hangingPunct="0"/>
            <a:endParaRPr lang="en-US" altLang="en-US" sz="1400"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21287443"/>
              </p:ext>
            </p:extLst>
          </p:nvPr>
        </p:nvGraphicFramePr>
        <p:xfrm>
          <a:off x="6940302" y="3686149"/>
          <a:ext cx="3849618" cy="1493520"/>
        </p:xfrm>
        <a:graphic>
          <a:graphicData uri="http://schemas.openxmlformats.org/drawingml/2006/table">
            <a:tbl>
              <a:tblPr firstRow="1" firstCol="1" bandRow="1"/>
              <a:tblGrid>
                <a:gridCol w="1219782">
                  <a:extLst>
                    <a:ext uri="{9D8B030D-6E8A-4147-A177-3AD203B41FA5}">
                      <a16:colId xmlns:a16="http://schemas.microsoft.com/office/drawing/2014/main" val="20000"/>
                    </a:ext>
                  </a:extLst>
                </a:gridCol>
                <a:gridCol w="1223179">
                  <a:extLst>
                    <a:ext uri="{9D8B030D-6E8A-4147-A177-3AD203B41FA5}">
                      <a16:colId xmlns:a16="http://schemas.microsoft.com/office/drawing/2014/main" val="20001"/>
                    </a:ext>
                  </a:extLst>
                </a:gridCol>
                <a:gridCol w="1406657">
                  <a:extLst>
                    <a:ext uri="{9D8B030D-6E8A-4147-A177-3AD203B41FA5}">
                      <a16:colId xmlns:a16="http://schemas.microsoft.com/office/drawing/2014/main" val="20002"/>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SO_ID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Amount_Applied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SO97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CR145</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$4,820.00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SO97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CR196</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$330.00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SO142</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CR121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$14,000.00</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SO321</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CR170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$8,220.00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Rectangle 2"/>
          <p:cNvSpPr>
            <a:spLocks noChangeArrowheads="1"/>
          </p:cNvSpPr>
          <p:nvPr/>
        </p:nvSpPr>
        <p:spPr bwMode="auto">
          <a:xfrm>
            <a:off x="6940302" y="3401456"/>
            <a:ext cx="152349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Fulfillment SOCR</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189230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711" y="0"/>
            <a:ext cx="9246577" cy="6858000"/>
          </a:xfrm>
          <a:prstGeom prst="rect">
            <a:avLst/>
          </a:prstGeom>
        </p:spPr>
      </p:pic>
    </p:spTree>
    <p:extLst>
      <p:ext uri="{BB962C8B-B14F-4D97-AF65-F5344CB8AC3E}">
        <p14:creationId xmlns:p14="http://schemas.microsoft.com/office/powerpoint/2010/main" val="3534594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2732613"/>
              </p:ext>
            </p:extLst>
          </p:nvPr>
        </p:nvGraphicFramePr>
        <p:xfrm>
          <a:off x="710064" y="722397"/>
          <a:ext cx="7190351" cy="1066800"/>
        </p:xfrm>
        <a:graphic>
          <a:graphicData uri="http://schemas.openxmlformats.org/drawingml/2006/table">
            <a:tbl>
              <a:tblPr firstRow="1" firstCol="1" bandRow="1"/>
              <a:tblGrid>
                <a:gridCol w="1362215">
                  <a:extLst>
                    <a:ext uri="{9D8B030D-6E8A-4147-A177-3AD203B41FA5}">
                      <a16:colId xmlns:a16="http://schemas.microsoft.com/office/drawing/2014/main" val="20000"/>
                    </a:ext>
                  </a:extLst>
                </a:gridCol>
                <a:gridCol w="1498292">
                  <a:extLst>
                    <a:ext uri="{9D8B030D-6E8A-4147-A177-3AD203B41FA5}">
                      <a16:colId xmlns:a16="http://schemas.microsoft.com/office/drawing/2014/main" val="20001"/>
                    </a:ext>
                  </a:extLst>
                </a:gridCol>
                <a:gridCol w="1757415">
                  <a:extLst>
                    <a:ext uri="{9D8B030D-6E8A-4147-A177-3AD203B41FA5}">
                      <a16:colId xmlns:a16="http://schemas.microsoft.com/office/drawing/2014/main" val="20002"/>
                    </a:ext>
                  </a:extLst>
                </a:gridCol>
                <a:gridCol w="1179815">
                  <a:extLst>
                    <a:ext uri="{9D8B030D-6E8A-4147-A177-3AD203B41FA5}">
                      <a16:colId xmlns:a16="http://schemas.microsoft.com/office/drawing/2014/main" val="20003"/>
                    </a:ext>
                  </a:extLst>
                </a:gridCol>
                <a:gridCol w="1392614">
                  <a:extLst>
                    <a:ext uri="{9D8B030D-6E8A-4147-A177-3AD203B41FA5}">
                      <a16:colId xmlns:a16="http://schemas.microsoft.com/office/drawing/2014/main" val="20004"/>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SaleReturn_ID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SaleReturn_Date</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SaleReturn_Amount</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Customer_ID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Salesperson_ID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SR17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panose="020B0604020202020204" pitchFamily="34" charset="0"/>
                          <a:ea typeface="Times New Roman" panose="02020603050405020304" pitchFamily="18" charset="0"/>
                        </a:rPr>
                        <a:t>5/10/2017</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C0010230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Arial" panose="020B0604020202020204" pitchFamily="34" charset="0"/>
                          <a:ea typeface="Times New Roman" panose="02020603050405020304" pitchFamily="18" charset="0"/>
                        </a:rPr>
                        <a:t>E00002</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r>
                        <a:rPr lang="en-US" sz="1400" dirty="0" smtClean="0">
                          <a:solidFill>
                            <a:srgbClr val="FF0000"/>
                          </a:solidFill>
                          <a:effectLst/>
                          <a:latin typeface="Arial" panose="020B0604020202020204" pitchFamily="34" charset="0"/>
                          <a:ea typeface="Times New Roman" panose="02020603050405020304" pitchFamily="18" charset="0"/>
                        </a:rPr>
                        <a:t>SR18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05/11/2017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$180.00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C0009032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E00002</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710065" y="480458"/>
            <a:ext cx="4451653"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a:latin typeface="Arial" panose="020B0604020202020204" pitchFamily="34" charset="0"/>
                <a:ea typeface="Times New Roman" panose="02020603050405020304" pitchFamily="18" charset="0"/>
                <a:cs typeface="Arial" panose="020B0604020202020204" pitchFamily="34" charset="0"/>
              </a:rPr>
              <a:t>Sale Return</a:t>
            </a:r>
            <a:endParaRPr lang="en-US" altLang="en-US" sz="1400" dirty="0">
              <a:latin typeface="Arial" panose="020B0604020202020204" pitchFamily="34" charset="0"/>
              <a:cs typeface="Arial" panose="020B0604020202020204" pitchFamily="34" charset="0"/>
            </a:endParaRPr>
          </a:p>
          <a:p>
            <a:pPr defTabSz="685800" eaLnBrk="0" hangingPunct="0"/>
            <a:endParaRPr lang="en-US" altLang="en-US" sz="14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42911206"/>
              </p:ext>
            </p:extLst>
          </p:nvPr>
        </p:nvGraphicFramePr>
        <p:xfrm>
          <a:off x="745456" y="2235370"/>
          <a:ext cx="5225654" cy="1066800"/>
        </p:xfrm>
        <a:graphic>
          <a:graphicData uri="http://schemas.openxmlformats.org/drawingml/2006/table">
            <a:tbl>
              <a:tblPr firstRow="1" firstCol="1" bandRow="1"/>
              <a:tblGrid>
                <a:gridCol w="1441163">
                  <a:extLst>
                    <a:ext uri="{9D8B030D-6E8A-4147-A177-3AD203B41FA5}">
                      <a16:colId xmlns:a16="http://schemas.microsoft.com/office/drawing/2014/main" val="20000"/>
                    </a:ext>
                  </a:extLst>
                </a:gridCol>
                <a:gridCol w="1582606">
                  <a:extLst>
                    <a:ext uri="{9D8B030D-6E8A-4147-A177-3AD203B41FA5}">
                      <a16:colId xmlns:a16="http://schemas.microsoft.com/office/drawing/2014/main" val="20001"/>
                    </a:ext>
                  </a:extLst>
                </a:gridCol>
                <a:gridCol w="2201885">
                  <a:extLst>
                    <a:ext uri="{9D8B030D-6E8A-4147-A177-3AD203B41FA5}">
                      <a16:colId xmlns:a16="http://schemas.microsoft.com/office/drawing/2014/main" val="20002"/>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Sale_ID</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SaleReturn_ID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Return_Amount_Applied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S221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SR17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r>
                        <a:rPr lang="en-US" sz="1400" dirty="0" smtClean="0">
                          <a:solidFill>
                            <a:srgbClr val="FF0000"/>
                          </a:solidFill>
                          <a:effectLst/>
                          <a:latin typeface="Arial" panose="020B0604020202020204" pitchFamily="34" charset="0"/>
                          <a:ea typeface="Times New Roman" panose="02020603050405020304" pitchFamily="18" charset="0"/>
                        </a:rPr>
                        <a:t>S277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SR18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$180.00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3"/>
          <p:cNvSpPr>
            <a:spLocks noChangeArrowheads="1"/>
          </p:cNvSpPr>
          <p:nvPr/>
        </p:nvSpPr>
        <p:spPr bwMode="auto">
          <a:xfrm>
            <a:off x="716011" y="2003251"/>
            <a:ext cx="2960198"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err="1">
                <a:latin typeface="Arial" panose="020B0604020202020204" pitchFamily="34" charset="0"/>
                <a:ea typeface="Times New Roman" panose="02020603050405020304" pitchFamily="18" charset="0"/>
                <a:cs typeface="Arial" panose="020B0604020202020204" pitchFamily="34" charset="0"/>
              </a:rPr>
              <a:t>ReversalSSR</a:t>
            </a:r>
            <a:endParaRPr lang="en-US" altLang="en-US" sz="1400"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592897757"/>
              </p:ext>
            </p:extLst>
          </p:nvPr>
        </p:nvGraphicFramePr>
        <p:xfrm>
          <a:off x="743922" y="3779299"/>
          <a:ext cx="4331548" cy="853440"/>
        </p:xfrm>
        <a:graphic>
          <a:graphicData uri="http://schemas.openxmlformats.org/drawingml/2006/table">
            <a:tbl>
              <a:tblPr firstRow="1" firstCol="1" bandRow="1"/>
              <a:tblGrid>
                <a:gridCol w="1335235">
                  <a:extLst>
                    <a:ext uri="{9D8B030D-6E8A-4147-A177-3AD203B41FA5}">
                      <a16:colId xmlns:a16="http://schemas.microsoft.com/office/drawing/2014/main" val="20000"/>
                    </a:ext>
                  </a:extLst>
                </a:gridCol>
                <a:gridCol w="1466281">
                  <a:extLst>
                    <a:ext uri="{9D8B030D-6E8A-4147-A177-3AD203B41FA5}">
                      <a16:colId xmlns:a16="http://schemas.microsoft.com/office/drawing/2014/main" val="20001"/>
                    </a:ext>
                  </a:extLst>
                </a:gridCol>
                <a:gridCol w="1530032">
                  <a:extLst>
                    <a:ext uri="{9D8B030D-6E8A-4147-A177-3AD203B41FA5}">
                      <a16:colId xmlns:a16="http://schemas.microsoft.com/office/drawing/2014/main" val="20002"/>
                    </a:ext>
                  </a:extLst>
                </a:gridCol>
              </a:tblGrid>
              <a:tr h="137160">
                <a:tc>
                  <a:txBody>
                    <a:bodyPr/>
                    <a:lstStyle/>
                    <a:p>
                      <a:pPr marL="0" marR="0">
                        <a:spcBef>
                          <a:spcPts val="0"/>
                        </a:spcBef>
                        <a:spcAft>
                          <a:spcPts val="0"/>
                        </a:spcAft>
                      </a:pPr>
                      <a:r>
                        <a:rPr lang="en-US" sz="1400" dirty="0" err="1">
                          <a:effectLst/>
                          <a:latin typeface="Arial" panose="020B0604020202020204" pitchFamily="34" charset="0"/>
                          <a:ea typeface="Times New Roman" panose="02020603050405020304" pitchFamily="18" charset="0"/>
                        </a:rPr>
                        <a:t>SerialNumber</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SaleReturn_ID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UnitPriceCredited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3125LP-50276</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SR17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4"/>
          <p:cNvSpPr>
            <a:spLocks noChangeArrowheads="1"/>
          </p:cNvSpPr>
          <p:nvPr/>
        </p:nvSpPr>
        <p:spPr bwMode="auto">
          <a:xfrm>
            <a:off x="743922" y="3494606"/>
            <a:ext cx="2744888"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400" dirty="0" err="1">
                <a:latin typeface="Arial" panose="020B0604020202020204" pitchFamily="34" charset="0"/>
                <a:ea typeface="Times New Roman" panose="02020603050405020304" pitchFamily="18" charset="0"/>
                <a:cs typeface="Arial" panose="020B0604020202020204" pitchFamily="34" charset="0"/>
              </a:rPr>
              <a:t>StockflowISR</a:t>
            </a:r>
            <a:endParaRPr lang="en-US" altLang="en-US" sz="1400" dirty="0">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052463074"/>
              </p:ext>
            </p:extLst>
          </p:nvPr>
        </p:nvGraphicFramePr>
        <p:xfrm>
          <a:off x="710064" y="5201414"/>
          <a:ext cx="6019921" cy="1066800"/>
        </p:xfrm>
        <a:graphic>
          <a:graphicData uri="http://schemas.openxmlformats.org/drawingml/2006/table">
            <a:tbl>
              <a:tblPr firstRow="1" firstCol="1" bandRow="1"/>
              <a:tblGrid>
                <a:gridCol w="1371305">
                  <a:extLst>
                    <a:ext uri="{9D8B030D-6E8A-4147-A177-3AD203B41FA5}">
                      <a16:colId xmlns:a16="http://schemas.microsoft.com/office/drawing/2014/main" val="20000"/>
                    </a:ext>
                  </a:extLst>
                </a:gridCol>
                <a:gridCol w="1505890">
                  <a:extLst>
                    <a:ext uri="{9D8B030D-6E8A-4147-A177-3AD203B41FA5}">
                      <a16:colId xmlns:a16="http://schemas.microsoft.com/office/drawing/2014/main" val="20001"/>
                    </a:ext>
                  </a:extLst>
                </a:gridCol>
                <a:gridCol w="1571363">
                  <a:extLst>
                    <a:ext uri="{9D8B030D-6E8A-4147-A177-3AD203B41FA5}">
                      <a16:colId xmlns:a16="http://schemas.microsoft.com/office/drawing/2014/main" val="20002"/>
                    </a:ext>
                  </a:extLst>
                </a:gridCol>
                <a:gridCol w="1571363">
                  <a:extLst>
                    <a:ext uri="{9D8B030D-6E8A-4147-A177-3AD203B41FA5}">
                      <a16:colId xmlns:a16="http://schemas.microsoft.com/office/drawing/2014/main" val="20003"/>
                    </a:ext>
                  </a:extLst>
                </a:gridCol>
              </a:tblGrid>
              <a:tr h="13716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SKU</a:t>
                      </a:r>
                      <a:endParaRPr lang="en-US" sz="14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SaleReturn_ID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UnitPriceCredited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QuantityReturned</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QC24L</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rPr>
                        <a:t>SR17</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$750.00</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r>
                        <a:rPr lang="en-US" sz="1400" dirty="0" smtClean="0">
                          <a:solidFill>
                            <a:srgbClr val="FF0000"/>
                          </a:solidFill>
                          <a:effectLst/>
                          <a:latin typeface="Arial" panose="020B0604020202020204" pitchFamily="34" charset="0"/>
                          <a:ea typeface="Times New Roman" panose="02020603050405020304" pitchFamily="18" charset="0"/>
                        </a:rPr>
                        <a:t>PM17</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SR18</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$9.00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solidFill>
                            <a:srgbClr val="FF0000"/>
                          </a:solidFill>
                          <a:effectLst/>
                          <a:latin typeface="Arial" panose="020B0604020202020204" pitchFamily="34" charset="0"/>
                          <a:ea typeface="Times New Roman" panose="02020603050405020304" pitchFamily="18" charset="0"/>
                        </a:rPr>
                        <a:t>20</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FF0000"/>
                          </a:solidFill>
                          <a:effectLst/>
                          <a:latin typeface="Arial" panose="020B0604020202020204" pitchFamily="34" charset="0"/>
                          <a:ea typeface="Times New Roman" panose="02020603050405020304" pitchFamily="18" charset="0"/>
                        </a:rPr>
                        <a:t> </a:t>
                      </a:r>
                      <a:endParaRPr lang="en-US" sz="140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FF0000"/>
                          </a:solidFill>
                          <a:effectLst/>
                          <a:latin typeface="Arial" panose="020B0604020202020204" pitchFamily="34" charset="0"/>
                          <a:ea typeface="Times New Roman" panose="02020603050405020304" pitchFamily="18" charset="0"/>
                        </a:rPr>
                        <a:t> </a:t>
                      </a:r>
                      <a:endParaRPr lang="en-US" sz="14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5"/>
          <p:cNvSpPr>
            <a:spLocks noChangeArrowheads="1"/>
          </p:cNvSpPr>
          <p:nvPr/>
        </p:nvSpPr>
        <p:spPr bwMode="auto">
          <a:xfrm>
            <a:off x="466343" y="4643112"/>
            <a:ext cx="1956816" cy="90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3758" tIns="342792" rIns="273758" bIns="342792" numCol="1" anchor="ctr" anchorCtr="0" compatLnSpc="1">
            <a:prstTxWarp prst="textNoShape">
              <a:avLst/>
            </a:prstTxWarp>
            <a:spAutoFit/>
          </a:bodyPr>
          <a:lstStyle/>
          <a:p>
            <a:pPr defTabSz="685800" eaLnBrk="0" hangingPunct="0"/>
            <a:r>
              <a:rPr lang="en-US" altLang="en-US" sz="1400" dirty="0" err="1" smtClean="0">
                <a:latin typeface="Arial" panose="020B0604020202020204" pitchFamily="34" charset="0"/>
                <a:ea typeface="Times New Roman" panose="02020603050405020304" pitchFamily="18" charset="0"/>
                <a:cs typeface="Arial" panose="020B0604020202020204" pitchFamily="34" charset="0"/>
              </a:rPr>
              <a:t>StockflowITSR</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106774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8686800" cy="1143000"/>
          </a:xfrm>
        </p:spPr>
        <p:txBody>
          <a:bodyPr/>
          <a:lstStyle/>
          <a:p>
            <a:r>
              <a:rPr lang="en-US" sz="3600" dirty="0">
                <a:latin typeface="Arial" panose="020B0604020202020204" pitchFamily="34" charset="0"/>
                <a:cs typeface="Arial" panose="020B0604020202020204" pitchFamily="34" charset="0"/>
              </a:rPr>
              <a:t>Net Sales April 11 – May 10, 2017</a:t>
            </a:r>
          </a:p>
        </p:txBody>
      </p:sp>
      <p:sp>
        <p:nvSpPr>
          <p:cNvPr id="3" name="Content Placeholder 2"/>
          <p:cNvSpPr>
            <a:spLocks noGrp="1"/>
          </p:cNvSpPr>
          <p:nvPr>
            <p:ph idx="1"/>
          </p:nvPr>
        </p:nvSpPr>
        <p:spPr>
          <a:xfrm>
            <a:off x="786384" y="1162051"/>
            <a:ext cx="11119104" cy="4964113"/>
          </a:xfrm>
        </p:spPr>
        <p:txBody>
          <a:bodyPr>
            <a:normAutofit lnSpcReduction="10000"/>
          </a:bodyPr>
          <a:lstStyle/>
          <a:p>
            <a:r>
              <a:rPr lang="en-US" dirty="0" smtClean="0">
                <a:latin typeface="Arial" panose="020B0604020202020204" pitchFamily="34" charset="0"/>
                <a:cs typeface="Arial" panose="020B0604020202020204" pitchFamily="34" charset="0"/>
              </a:rPr>
              <a:t>Sales Revenue April 11 – May 10, 2017 = $27,250 (sum sale amount column in sale table for sale dates in that range)</a:t>
            </a:r>
          </a:p>
          <a:p>
            <a:r>
              <a:rPr lang="en-US" dirty="0" smtClean="0">
                <a:latin typeface="Arial" panose="020B0604020202020204" pitchFamily="34" charset="0"/>
                <a:cs typeface="Arial" panose="020B0604020202020204" pitchFamily="34" charset="0"/>
              </a:rPr>
              <a:t>Sales Returns April 11 – May 10, 2017 = $750 (sum sale return amount column in sale return table for sale return dates in that range)</a:t>
            </a:r>
          </a:p>
          <a:p>
            <a:r>
              <a:rPr lang="en-US" dirty="0" smtClean="0">
                <a:latin typeface="Arial" panose="020B0604020202020204" pitchFamily="34" charset="0"/>
                <a:cs typeface="Arial" panose="020B0604020202020204" pitchFamily="34" charset="0"/>
              </a:rPr>
              <a:t>Sales Discounts April 11 – May 10, 2017 = $280 (combine </a:t>
            </a:r>
            <a:r>
              <a:rPr lang="en-US" dirty="0" err="1" smtClean="0">
                <a:latin typeface="Arial" panose="020B0604020202020204" pitchFamily="34" charset="0"/>
                <a:cs typeface="Arial" panose="020B0604020202020204" pitchFamily="34" charset="0"/>
              </a:rPr>
              <a:t>DualitySCR</a:t>
            </a:r>
            <a:r>
              <a:rPr lang="en-US" dirty="0" smtClean="0">
                <a:latin typeface="Arial" panose="020B0604020202020204" pitchFamily="34" charset="0"/>
                <a:cs typeface="Arial" panose="020B0604020202020204" pitchFamily="34" charset="0"/>
              </a:rPr>
              <a:t> table with Cash Receipt and Sales tables to find Cash receipts received in that date range applicable to sales made prior to May 10 and sum those meeting the criteria in the Discount Amount column in the </a:t>
            </a:r>
            <a:r>
              <a:rPr lang="en-US" dirty="0" err="1" smtClean="0">
                <a:latin typeface="Arial" panose="020B0604020202020204" pitchFamily="34" charset="0"/>
                <a:cs typeface="Arial" panose="020B0604020202020204" pitchFamily="34" charset="0"/>
              </a:rPr>
              <a:t>DualitySCR</a:t>
            </a:r>
            <a:r>
              <a:rPr lang="en-US" dirty="0" smtClean="0">
                <a:latin typeface="Arial" panose="020B0604020202020204" pitchFamily="34" charset="0"/>
                <a:cs typeface="Arial" panose="020B0604020202020204" pitchFamily="34" charset="0"/>
              </a:rPr>
              <a:t> table)</a:t>
            </a:r>
          </a:p>
          <a:p>
            <a:r>
              <a:rPr lang="en-US" dirty="0" smtClean="0">
                <a:solidFill>
                  <a:srgbClr val="FF0000"/>
                </a:solidFill>
                <a:latin typeface="Arial" panose="020B0604020202020204" pitchFamily="34" charset="0"/>
                <a:cs typeface="Arial" panose="020B0604020202020204" pitchFamily="34" charset="0"/>
              </a:rPr>
              <a:t>Net Sales April 11 – May 10, 2017 = $27,250 - $750 - $280 = $26,220</a:t>
            </a:r>
          </a:p>
        </p:txBody>
      </p:sp>
    </p:spTree>
    <p:extLst>
      <p:ext uri="{BB962C8B-B14F-4D97-AF65-F5344CB8AC3E}">
        <p14:creationId xmlns:p14="http://schemas.microsoft.com/office/powerpoint/2010/main" val="11146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438" y="104775"/>
            <a:ext cx="8467725" cy="1143000"/>
          </a:xfrm>
        </p:spPr>
        <p:txBody>
          <a:bodyPr/>
          <a:lstStyle/>
          <a:p>
            <a:r>
              <a:rPr lang="en-US" sz="3600" dirty="0">
                <a:latin typeface="Arial" panose="020B0604020202020204" pitchFamily="34" charset="0"/>
                <a:cs typeface="Arial" panose="020B0604020202020204" pitchFamily="34" charset="0"/>
              </a:rPr>
              <a:t>Accounts Receivable as of May 10, 2017</a:t>
            </a:r>
          </a:p>
        </p:txBody>
      </p:sp>
      <p:sp>
        <p:nvSpPr>
          <p:cNvPr id="3" name="Content Placeholder 2"/>
          <p:cNvSpPr>
            <a:spLocks noGrp="1"/>
          </p:cNvSpPr>
          <p:nvPr>
            <p:ph idx="1"/>
          </p:nvPr>
        </p:nvSpPr>
        <p:spPr>
          <a:xfrm>
            <a:off x="493776" y="1202056"/>
            <a:ext cx="11301984" cy="4961000"/>
          </a:xfrm>
        </p:spPr>
        <p:txBody>
          <a:bodyPr/>
          <a:lstStyle/>
          <a:p>
            <a:r>
              <a:rPr lang="en-US" dirty="0">
                <a:latin typeface="Arial" panose="020B0604020202020204" pitchFamily="34" charset="0"/>
                <a:cs typeface="Arial" panose="020B0604020202020204" pitchFamily="34" charset="0"/>
              </a:rPr>
              <a:t>Cumulative Net Sales through May 10, 2017</a:t>
            </a:r>
          </a:p>
          <a:p>
            <a:pPr lvl="1"/>
            <a:r>
              <a:rPr lang="en-US" dirty="0">
                <a:latin typeface="Arial" panose="020B0604020202020204" pitchFamily="34" charset="0"/>
                <a:cs typeface="Arial" panose="020B0604020202020204" pitchFamily="34" charset="0"/>
              </a:rPr>
              <a:t>Similar procedures to prior slide, just different date constraints</a:t>
            </a:r>
          </a:p>
          <a:p>
            <a:pPr lvl="1"/>
            <a:r>
              <a:rPr lang="en-US" dirty="0">
                <a:latin typeface="Arial" panose="020B0604020202020204" pitchFamily="34" charset="0"/>
                <a:cs typeface="Arial" panose="020B0604020202020204" pitchFamily="34" charset="0"/>
              </a:rPr>
              <a:t>Gross sales through 5/10/2017 = $32,070</a:t>
            </a:r>
          </a:p>
          <a:p>
            <a:pPr lvl="1"/>
            <a:r>
              <a:rPr lang="en-US" dirty="0">
                <a:latin typeface="Arial" panose="020B0604020202020204" pitchFamily="34" charset="0"/>
                <a:cs typeface="Arial" panose="020B0604020202020204" pitchFamily="34" charset="0"/>
              </a:rPr>
              <a:t>Returns through 5/10/2017 = $750</a:t>
            </a:r>
          </a:p>
          <a:p>
            <a:pPr lvl="1"/>
            <a:r>
              <a:rPr lang="en-US" dirty="0">
                <a:latin typeface="Arial" panose="020B0604020202020204" pitchFamily="34" charset="0"/>
                <a:cs typeface="Arial" panose="020B0604020202020204" pitchFamily="34" charset="0"/>
              </a:rPr>
              <a:t>Discounts through 5/10/2017 = $280</a:t>
            </a:r>
          </a:p>
          <a:p>
            <a:pPr lvl="1"/>
            <a:r>
              <a:rPr lang="en-US" dirty="0">
                <a:latin typeface="Arial" panose="020B0604020202020204" pitchFamily="34" charset="0"/>
                <a:cs typeface="Arial" panose="020B0604020202020204" pitchFamily="34" charset="0"/>
              </a:rPr>
              <a:t>Net Sales through 5/10/2017 = $32,070 - $750 - $280 = $31,040</a:t>
            </a:r>
          </a:p>
          <a:p>
            <a:r>
              <a:rPr lang="en-US" dirty="0">
                <a:latin typeface="Arial" panose="020B0604020202020204" pitchFamily="34" charset="0"/>
                <a:cs typeface="Arial" panose="020B0604020202020204" pitchFamily="34" charset="0"/>
              </a:rPr>
              <a:t>Cash Receipts Applied to Sales through May 10, 2017 = $18,820</a:t>
            </a:r>
          </a:p>
          <a:p>
            <a:pPr lvl="1"/>
            <a:r>
              <a:rPr lang="en-US" dirty="0">
                <a:latin typeface="Arial" panose="020B0604020202020204" pitchFamily="34" charset="0"/>
                <a:cs typeface="Arial" panose="020B0604020202020204" pitchFamily="34" charset="0"/>
              </a:rPr>
              <a:t>(sum amount applied column in </a:t>
            </a:r>
            <a:r>
              <a:rPr lang="en-US" dirty="0" err="1">
                <a:latin typeface="Arial" panose="020B0604020202020204" pitchFamily="34" charset="0"/>
                <a:cs typeface="Arial" panose="020B0604020202020204" pitchFamily="34" charset="0"/>
              </a:rPr>
              <a:t>DualitySCR</a:t>
            </a:r>
            <a:r>
              <a:rPr lang="en-US" dirty="0">
                <a:latin typeface="Arial" panose="020B0604020202020204" pitchFamily="34" charset="0"/>
                <a:cs typeface="Arial" panose="020B0604020202020204" pitchFamily="34" charset="0"/>
              </a:rPr>
              <a:t> table after joining </a:t>
            </a:r>
            <a:r>
              <a:rPr lang="en-US" dirty="0" err="1">
                <a:latin typeface="Arial" panose="020B0604020202020204" pitchFamily="34" charset="0"/>
                <a:cs typeface="Arial" panose="020B0604020202020204" pitchFamily="34" charset="0"/>
              </a:rPr>
              <a:t>DualitySCR</a:t>
            </a:r>
            <a:r>
              <a:rPr lang="en-US" dirty="0">
                <a:latin typeface="Arial" panose="020B0604020202020204" pitchFamily="34" charset="0"/>
                <a:cs typeface="Arial" panose="020B0604020202020204" pitchFamily="34" charset="0"/>
              </a:rPr>
              <a:t> to Cash Receipts table and constraining the cash receipt date to be &lt;= May 10)</a:t>
            </a:r>
          </a:p>
          <a:p>
            <a:r>
              <a:rPr lang="en-US" sz="3200" dirty="0" smtClean="0">
                <a:solidFill>
                  <a:srgbClr val="FF0000"/>
                </a:solidFill>
                <a:latin typeface="Arial" panose="020B0604020202020204" pitchFamily="34" charset="0"/>
                <a:cs typeface="Arial" panose="020B0604020202020204" pitchFamily="34" charset="0"/>
              </a:rPr>
              <a:t>Accounts Receivable = $31,040 - $18,820 = $12,220</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79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sz="3600" dirty="0">
                <a:latin typeface="Arial" panose="020B0604020202020204" pitchFamily="34" charset="0"/>
                <a:cs typeface="Arial" panose="020B0604020202020204" pitchFamily="34" charset="0"/>
              </a:rPr>
              <a:t>Unearned Revenue as of May 10, 2017</a:t>
            </a:r>
          </a:p>
        </p:txBody>
      </p:sp>
      <p:sp>
        <p:nvSpPr>
          <p:cNvPr id="3" name="Content Placeholder 2"/>
          <p:cNvSpPr>
            <a:spLocks noGrp="1"/>
          </p:cNvSpPr>
          <p:nvPr>
            <p:ph idx="1"/>
          </p:nvPr>
        </p:nvSpPr>
        <p:spPr>
          <a:xfrm>
            <a:off x="438912" y="1536192"/>
            <a:ext cx="11228832" cy="4589972"/>
          </a:xfrm>
        </p:spPr>
        <p:txBody>
          <a:bodyPr>
            <a:normAutofit/>
          </a:bodyPr>
          <a:lstStyle/>
          <a:p>
            <a:r>
              <a:rPr lang="en-US" sz="3200" dirty="0" smtClean="0">
                <a:latin typeface="Arial" panose="020B0604020202020204" pitchFamily="34" charset="0"/>
                <a:cs typeface="Arial" panose="020B0604020202020204" pitchFamily="34" charset="0"/>
              </a:rPr>
              <a:t>Cash Receipts applicable to sale orders that were unfulfilled as of May 10</a:t>
            </a:r>
          </a:p>
          <a:p>
            <a:r>
              <a:rPr lang="en-US" sz="3200" dirty="0" smtClean="0">
                <a:latin typeface="Arial" panose="020B0604020202020204" pitchFamily="34" charset="0"/>
                <a:cs typeface="Arial" panose="020B0604020202020204" pitchFamily="34" charset="0"/>
              </a:rPr>
              <a:t>Use Cash Receipts, Fulfillment SOCR, Sales Order, and Sale</a:t>
            </a:r>
          </a:p>
          <a:p>
            <a:r>
              <a:rPr lang="en-US" sz="3200" dirty="0" smtClean="0">
                <a:latin typeface="Arial" panose="020B0604020202020204" pitchFamily="34" charset="0"/>
                <a:cs typeface="Arial" panose="020B0604020202020204" pitchFamily="34" charset="0"/>
              </a:rPr>
              <a:t>Sum Amount Applied from Fulfillment SOCR after joining </a:t>
            </a:r>
            <a:r>
              <a:rPr lang="en-US" sz="3200" dirty="0" err="1" smtClean="0">
                <a:latin typeface="Arial" panose="020B0604020202020204" pitchFamily="34" charset="0"/>
                <a:cs typeface="Arial" panose="020B0604020202020204" pitchFamily="34" charset="0"/>
              </a:rPr>
              <a:t>FulfillmentSOCR</a:t>
            </a:r>
            <a:r>
              <a:rPr lang="en-US" sz="3200" dirty="0" smtClean="0">
                <a:latin typeface="Arial" panose="020B0604020202020204" pitchFamily="34" charset="0"/>
                <a:cs typeface="Arial" panose="020B0604020202020204" pitchFamily="34" charset="0"/>
              </a:rPr>
              <a:t> to Cash Receipts where CR date &lt;= May 10, 2017 and subtract any related Sale amounts (joining on SO_ID) where Sale date &lt;= May 10, 2017</a:t>
            </a:r>
          </a:p>
          <a:p>
            <a:r>
              <a:rPr lang="en-US" sz="3200" dirty="0" smtClean="0">
                <a:solidFill>
                  <a:srgbClr val="FF0000"/>
                </a:solidFill>
                <a:latin typeface="Arial" panose="020B0604020202020204" pitchFamily="34" charset="0"/>
                <a:cs typeface="Arial" panose="020B0604020202020204" pitchFamily="34" charset="0"/>
              </a:rPr>
              <a:t>$27,370 - $19,150 = $8,220</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68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 name="Group 132"/>
          <p:cNvGrpSpPr/>
          <p:nvPr/>
        </p:nvGrpSpPr>
        <p:grpSpPr>
          <a:xfrm>
            <a:off x="4487062" y="361208"/>
            <a:ext cx="5474779" cy="6101937"/>
            <a:chOff x="683991" y="2413208"/>
            <a:chExt cx="5474779" cy="6386807"/>
          </a:xfrm>
        </p:grpSpPr>
        <p:sp>
          <p:nvSpPr>
            <p:cNvPr id="134" name="TextBox 133"/>
            <p:cNvSpPr txBox="1"/>
            <p:nvPr/>
          </p:nvSpPr>
          <p:spPr>
            <a:xfrm rot="4306117">
              <a:off x="472862" y="4811013"/>
              <a:ext cx="2169661" cy="1747404"/>
            </a:xfrm>
            <a:prstGeom prst="rect">
              <a:avLst/>
            </a:prstGeom>
            <a:noFill/>
          </p:spPr>
          <p:txBody>
            <a:bodyPr wrap="square" lIns="0" tIns="36576" rIns="0" bIns="0" rtlCol="0">
              <a:prstTxWarp prst="textArchDown">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rPr>
                <a:t>Methodology integrated</a:t>
              </a:r>
            </a:p>
          </p:txBody>
        </p:sp>
        <p:sp>
          <p:nvSpPr>
            <p:cNvPr id="135" name="TextBox 134"/>
            <p:cNvSpPr txBox="1"/>
            <p:nvPr/>
          </p:nvSpPr>
          <p:spPr>
            <a:xfrm rot="17185366">
              <a:off x="4200237" y="4819127"/>
              <a:ext cx="2169661" cy="1747404"/>
            </a:xfrm>
            <a:prstGeom prst="rect">
              <a:avLst/>
            </a:prstGeom>
            <a:noFill/>
          </p:spPr>
          <p:txBody>
            <a:bodyPr wrap="square" lIns="0" tIns="36576" rIns="0" bIns="0" rtlCol="0">
              <a:prstTxWarp prst="textArchDown">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rPr>
                <a:t>Enabling </a:t>
              </a:r>
              <a:r>
                <a:rPr kumimoji="0" lang="en-US" sz="1100" b="0" i="0" u="none" strike="noStrike" kern="0" cap="none" spc="0" normalizeH="0" baseline="0" noProof="0" dirty="0" smtClean="0">
                  <a:ln>
                    <a:noFill/>
                  </a:ln>
                  <a:solidFill>
                    <a:srgbClr val="333333"/>
                  </a:solidFill>
                  <a:effectLst/>
                  <a:uLnTx/>
                  <a:uFillTx/>
                  <a:latin typeface="EYInterstate Light" panose="02000506000000020004" pitchFamily="2" charset="0"/>
                </a:rPr>
                <a:t>j</a:t>
              </a: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rPr>
                <a:t>udgment</a:t>
              </a:r>
            </a:p>
          </p:txBody>
        </p:sp>
        <p:sp>
          <p:nvSpPr>
            <p:cNvPr id="136" name="Freeform 135"/>
            <p:cNvSpPr/>
            <p:nvPr/>
          </p:nvSpPr>
          <p:spPr>
            <a:xfrm flipV="1">
              <a:off x="1396947" y="6420569"/>
              <a:ext cx="4113266" cy="2174813"/>
            </a:xfrm>
            <a:custGeom>
              <a:avLst/>
              <a:gdLst>
                <a:gd name="connsiteX0" fmla="*/ 6921 w 3984866"/>
                <a:gd name="connsiteY0" fmla="*/ 2106924 h 2106924"/>
                <a:gd name="connsiteX1" fmla="*/ 3977946 w 3984866"/>
                <a:gd name="connsiteY1" fmla="*/ 2106924 h 2106924"/>
                <a:gd name="connsiteX2" fmla="*/ 3984866 w 3984866"/>
                <a:gd name="connsiteY2" fmla="*/ 1971324 h 2106924"/>
                <a:gd name="connsiteX3" fmla="*/ 1992433 w 3984866"/>
                <a:gd name="connsiteY3" fmla="*/ 0 h 2106924"/>
                <a:gd name="connsiteX4" fmla="*/ 0 w 3984866"/>
                <a:gd name="connsiteY4" fmla="*/ 1971324 h 210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866" h="2106924">
                  <a:moveTo>
                    <a:pt x="6921" y="2106924"/>
                  </a:moveTo>
                  <a:lnTo>
                    <a:pt x="3977946" y="2106924"/>
                  </a:lnTo>
                  <a:lnTo>
                    <a:pt x="3984866" y="1971324"/>
                  </a:lnTo>
                  <a:cubicBezTo>
                    <a:pt x="3984866" y="882592"/>
                    <a:pt x="3092823" y="0"/>
                    <a:pt x="1992433" y="0"/>
                  </a:cubicBezTo>
                  <a:cubicBezTo>
                    <a:pt x="892043" y="0"/>
                    <a:pt x="0" y="882592"/>
                    <a:pt x="0" y="1971324"/>
                  </a:cubicBezTo>
                  <a:close/>
                </a:path>
              </a:pathLst>
            </a:custGeom>
            <a:solidFill>
              <a:srgbClr val="F0F0F0"/>
            </a:solidFill>
            <a:ln w="57150" cap="flat" cmpd="sng" algn="ctr">
              <a:solidFill>
                <a:srgbClr val="646464"/>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1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37" name="Freeform 136"/>
            <p:cNvSpPr/>
            <p:nvPr/>
          </p:nvSpPr>
          <p:spPr>
            <a:xfrm rot="2991850">
              <a:off x="1259672" y="3398038"/>
              <a:ext cx="4213755" cy="4277825"/>
            </a:xfrm>
            <a:custGeom>
              <a:avLst/>
              <a:gdLst>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1966926 w 4540996"/>
                <a:gd name="connsiteY22" fmla="*/ 3564661 h 4605343"/>
                <a:gd name="connsiteX23" fmla="*/ 1953609 w 4540996"/>
                <a:gd name="connsiteY23" fmla="*/ 3522168 h 4605343"/>
                <a:gd name="connsiteX24" fmla="*/ 1801464 w 4540996"/>
                <a:gd name="connsiteY24" fmla="*/ 3568431 h 4605343"/>
                <a:gd name="connsiteX25" fmla="*/ 1984028 w 4540996"/>
                <a:gd name="connsiteY25" fmla="*/ 3173015 h 4605343"/>
                <a:gd name="connsiteX26" fmla="*/ 2355807 w 4540996"/>
                <a:gd name="connsiteY26" fmla="*/ 3399871 h 4605343"/>
                <a:gd name="connsiteX27" fmla="*/ 2213108 w 4540996"/>
                <a:gd name="connsiteY27" fmla="*/ 3443262 h 4605343"/>
                <a:gd name="connsiteX28" fmla="*/ 2218505 w 4540996"/>
                <a:gd name="connsiteY28" fmla="*/ 3460482 h 4605343"/>
                <a:gd name="connsiteX29" fmla="*/ 2512446 w 4540996"/>
                <a:gd name="connsiteY29" fmla="*/ 3880054 h 4605343"/>
                <a:gd name="connsiteX30" fmla="*/ 4007887 w 4540996"/>
                <a:gd name="connsiteY30" fmla="*/ 3718038 h 4605343"/>
                <a:gd name="connsiteX31" fmla="*/ 3992463 w 4540996"/>
                <a:gd name="connsiteY31" fmla="*/ 2289486 h 4605343"/>
                <a:gd name="connsiteX32" fmla="*/ 3991032 w 4540996"/>
                <a:gd name="connsiteY32" fmla="*/ 2288144 h 4605343"/>
                <a:gd name="connsiteX33" fmla="*/ 3971475 w 4540996"/>
                <a:gd name="connsiteY33" fmla="*/ 2308681 h 4605343"/>
                <a:gd name="connsiteX34" fmla="*/ 3552028 w 4540996"/>
                <a:gd name="connsiteY34" fmla="*/ 2577680 h 4605343"/>
                <a:gd name="connsiteX35" fmla="*/ 3493763 w 4540996"/>
                <a:gd name="connsiteY35" fmla="*/ 2598465 h 4605343"/>
                <a:gd name="connsiteX36" fmla="*/ 3555356 w 4540996"/>
                <a:gd name="connsiteY36" fmla="*/ 2757866 h 4605343"/>
                <a:gd name="connsiteX37" fmla="*/ 3120049 w 4540996"/>
                <a:gd name="connsiteY37" fmla="*/ 2613984 h 4605343"/>
                <a:gd name="connsiteX38" fmla="*/ 3345507 w 4540996"/>
                <a:gd name="connsiteY38" fmla="*/ 2214782 h 4605343"/>
                <a:gd name="connsiteX39" fmla="*/ 3400048 w 4540996"/>
                <a:gd name="connsiteY39" fmla="*/ 2355932 h 4605343"/>
                <a:gd name="connsiteX40" fmla="*/ 3407521 w 4540996"/>
                <a:gd name="connsiteY40" fmla="*/ 2352650 h 4605343"/>
                <a:gd name="connsiteX41" fmla="*/ 3459189 w 4540996"/>
                <a:gd name="connsiteY41" fmla="*/ 2327945 h 4605343"/>
                <a:gd name="connsiteX42" fmla="*/ 3889716 w 4540996"/>
                <a:gd name="connsiteY42" fmla="*/ 2012707 h 4605343"/>
                <a:gd name="connsiteX43" fmla="*/ 3793170 w 4540996"/>
                <a:gd name="connsiteY43" fmla="*/ 508410 h 4605343"/>
                <a:gd name="connsiteX44" fmla="*/ 2724717 w 4540996"/>
                <a:gd name="connsiteY44" fmla="*/ 352204 h 4605343"/>
                <a:gd name="connsiteX45" fmla="*/ 2687193 w 4540996"/>
                <a:gd name="connsiteY45" fmla="*/ 369752 h 4605343"/>
                <a:gd name="connsiteX46" fmla="*/ 2544092 w 4540996"/>
                <a:gd name="connsiteY46" fmla="*/ 253630 h 4605343"/>
                <a:gd name="connsiteX47" fmla="*/ 2466398 w 4540996"/>
                <a:gd name="connsiteY47"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1966926 w 4540996"/>
                <a:gd name="connsiteY22" fmla="*/ 3564661 h 4605343"/>
                <a:gd name="connsiteX23" fmla="*/ 1953609 w 4540996"/>
                <a:gd name="connsiteY23" fmla="*/ 3522168 h 4605343"/>
                <a:gd name="connsiteX24" fmla="*/ 1801464 w 4540996"/>
                <a:gd name="connsiteY24" fmla="*/ 3568431 h 4605343"/>
                <a:gd name="connsiteX25" fmla="*/ 2355807 w 4540996"/>
                <a:gd name="connsiteY25" fmla="*/ 3399871 h 4605343"/>
                <a:gd name="connsiteX26" fmla="*/ 2213108 w 4540996"/>
                <a:gd name="connsiteY26" fmla="*/ 3443262 h 4605343"/>
                <a:gd name="connsiteX27" fmla="*/ 2218505 w 4540996"/>
                <a:gd name="connsiteY27" fmla="*/ 3460482 h 4605343"/>
                <a:gd name="connsiteX28" fmla="*/ 2512446 w 4540996"/>
                <a:gd name="connsiteY28" fmla="*/ 3880054 h 4605343"/>
                <a:gd name="connsiteX29" fmla="*/ 4007887 w 4540996"/>
                <a:gd name="connsiteY29" fmla="*/ 3718038 h 4605343"/>
                <a:gd name="connsiteX30" fmla="*/ 3992463 w 4540996"/>
                <a:gd name="connsiteY30" fmla="*/ 2289486 h 4605343"/>
                <a:gd name="connsiteX31" fmla="*/ 3991032 w 4540996"/>
                <a:gd name="connsiteY31" fmla="*/ 2288144 h 4605343"/>
                <a:gd name="connsiteX32" fmla="*/ 3971475 w 4540996"/>
                <a:gd name="connsiteY32" fmla="*/ 2308681 h 4605343"/>
                <a:gd name="connsiteX33" fmla="*/ 3552028 w 4540996"/>
                <a:gd name="connsiteY33" fmla="*/ 2577680 h 4605343"/>
                <a:gd name="connsiteX34" fmla="*/ 3493763 w 4540996"/>
                <a:gd name="connsiteY34" fmla="*/ 2598465 h 4605343"/>
                <a:gd name="connsiteX35" fmla="*/ 3555356 w 4540996"/>
                <a:gd name="connsiteY35" fmla="*/ 2757866 h 4605343"/>
                <a:gd name="connsiteX36" fmla="*/ 3120049 w 4540996"/>
                <a:gd name="connsiteY36" fmla="*/ 2613984 h 4605343"/>
                <a:gd name="connsiteX37" fmla="*/ 3345507 w 4540996"/>
                <a:gd name="connsiteY37" fmla="*/ 2214782 h 4605343"/>
                <a:gd name="connsiteX38" fmla="*/ 3400048 w 4540996"/>
                <a:gd name="connsiteY38" fmla="*/ 2355932 h 4605343"/>
                <a:gd name="connsiteX39" fmla="*/ 3407521 w 4540996"/>
                <a:gd name="connsiteY39" fmla="*/ 2352650 h 4605343"/>
                <a:gd name="connsiteX40" fmla="*/ 3459189 w 4540996"/>
                <a:gd name="connsiteY40" fmla="*/ 2327945 h 4605343"/>
                <a:gd name="connsiteX41" fmla="*/ 3889716 w 4540996"/>
                <a:gd name="connsiteY41" fmla="*/ 2012707 h 4605343"/>
                <a:gd name="connsiteX42" fmla="*/ 3793170 w 4540996"/>
                <a:gd name="connsiteY42" fmla="*/ 508410 h 4605343"/>
                <a:gd name="connsiteX43" fmla="*/ 2724717 w 4540996"/>
                <a:gd name="connsiteY43" fmla="*/ 352204 h 4605343"/>
                <a:gd name="connsiteX44" fmla="*/ 2687193 w 4540996"/>
                <a:gd name="connsiteY44" fmla="*/ 369752 h 4605343"/>
                <a:gd name="connsiteX45" fmla="*/ 2544092 w 4540996"/>
                <a:gd name="connsiteY45" fmla="*/ 253630 h 4605343"/>
                <a:gd name="connsiteX46" fmla="*/ 2466398 w 4540996"/>
                <a:gd name="connsiteY46"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1966926 w 4540996"/>
                <a:gd name="connsiteY22" fmla="*/ 3564661 h 4605343"/>
                <a:gd name="connsiteX23" fmla="*/ 1953609 w 4540996"/>
                <a:gd name="connsiteY23" fmla="*/ 3522168 h 4605343"/>
                <a:gd name="connsiteX24" fmla="*/ 1801464 w 4540996"/>
                <a:gd name="connsiteY24" fmla="*/ 3568431 h 4605343"/>
                <a:gd name="connsiteX25" fmla="*/ 2213108 w 4540996"/>
                <a:gd name="connsiteY25" fmla="*/ 3443262 h 4605343"/>
                <a:gd name="connsiteX26" fmla="*/ 2218505 w 4540996"/>
                <a:gd name="connsiteY26" fmla="*/ 3460482 h 4605343"/>
                <a:gd name="connsiteX27" fmla="*/ 2512446 w 4540996"/>
                <a:gd name="connsiteY27" fmla="*/ 3880054 h 4605343"/>
                <a:gd name="connsiteX28" fmla="*/ 4007887 w 4540996"/>
                <a:gd name="connsiteY28" fmla="*/ 3718038 h 4605343"/>
                <a:gd name="connsiteX29" fmla="*/ 3992463 w 4540996"/>
                <a:gd name="connsiteY29" fmla="*/ 2289486 h 4605343"/>
                <a:gd name="connsiteX30" fmla="*/ 3991032 w 4540996"/>
                <a:gd name="connsiteY30" fmla="*/ 2288144 h 4605343"/>
                <a:gd name="connsiteX31" fmla="*/ 3971475 w 4540996"/>
                <a:gd name="connsiteY31" fmla="*/ 2308681 h 4605343"/>
                <a:gd name="connsiteX32" fmla="*/ 3552028 w 4540996"/>
                <a:gd name="connsiteY32" fmla="*/ 2577680 h 4605343"/>
                <a:gd name="connsiteX33" fmla="*/ 3493763 w 4540996"/>
                <a:gd name="connsiteY33" fmla="*/ 2598465 h 4605343"/>
                <a:gd name="connsiteX34" fmla="*/ 3555356 w 4540996"/>
                <a:gd name="connsiteY34" fmla="*/ 2757866 h 4605343"/>
                <a:gd name="connsiteX35" fmla="*/ 3120049 w 4540996"/>
                <a:gd name="connsiteY35" fmla="*/ 2613984 h 4605343"/>
                <a:gd name="connsiteX36" fmla="*/ 3345507 w 4540996"/>
                <a:gd name="connsiteY36" fmla="*/ 2214782 h 4605343"/>
                <a:gd name="connsiteX37" fmla="*/ 3400048 w 4540996"/>
                <a:gd name="connsiteY37" fmla="*/ 2355932 h 4605343"/>
                <a:gd name="connsiteX38" fmla="*/ 3407521 w 4540996"/>
                <a:gd name="connsiteY38" fmla="*/ 2352650 h 4605343"/>
                <a:gd name="connsiteX39" fmla="*/ 3459189 w 4540996"/>
                <a:gd name="connsiteY39" fmla="*/ 2327945 h 4605343"/>
                <a:gd name="connsiteX40" fmla="*/ 3889716 w 4540996"/>
                <a:gd name="connsiteY40" fmla="*/ 2012707 h 4605343"/>
                <a:gd name="connsiteX41" fmla="*/ 3793170 w 4540996"/>
                <a:gd name="connsiteY41" fmla="*/ 508410 h 4605343"/>
                <a:gd name="connsiteX42" fmla="*/ 2724717 w 4540996"/>
                <a:gd name="connsiteY42" fmla="*/ 352204 h 4605343"/>
                <a:gd name="connsiteX43" fmla="*/ 2687193 w 4540996"/>
                <a:gd name="connsiteY43" fmla="*/ 369752 h 4605343"/>
                <a:gd name="connsiteX44" fmla="*/ 2544092 w 4540996"/>
                <a:gd name="connsiteY44" fmla="*/ 253630 h 4605343"/>
                <a:gd name="connsiteX45" fmla="*/ 2466398 w 4540996"/>
                <a:gd name="connsiteY45"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1966926 w 4540996"/>
                <a:gd name="connsiteY22" fmla="*/ 3564661 h 4605343"/>
                <a:gd name="connsiteX23" fmla="*/ 1953609 w 4540996"/>
                <a:gd name="connsiteY23" fmla="*/ 3522168 h 4605343"/>
                <a:gd name="connsiteX24" fmla="*/ 1801464 w 4540996"/>
                <a:gd name="connsiteY24" fmla="*/ 3568431 h 4605343"/>
                <a:gd name="connsiteX25" fmla="*/ 2213108 w 4540996"/>
                <a:gd name="connsiteY25" fmla="*/ 3443262 h 4605343"/>
                <a:gd name="connsiteX26" fmla="*/ 2512446 w 4540996"/>
                <a:gd name="connsiteY26" fmla="*/ 3880054 h 4605343"/>
                <a:gd name="connsiteX27" fmla="*/ 4007887 w 4540996"/>
                <a:gd name="connsiteY27" fmla="*/ 3718038 h 4605343"/>
                <a:gd name="connsiteX28" fmla="*/ 3992463 w 4540996"/>
                <a:gd name="connsiteY28" fmla="*/ 2289486 h 4605343"/>
                <a:gd name="connsiteX29" fmla="*/ 3991032 w 4540996"/>
                <a:gd name="connsiteY29" fmla="*/ 2288144 h 4605343"/>
                <a:gd name="connsiteX30" fmla="*/ 3971475 w 4540996"/>
                <a:gd name="connsiteY30" fmla="*/ 2308681 h 4605343"/>
                <a:gd name="connsiteX31" fmla="*/ 3552028 w 4540996"/>
                <a:gd name="connsiteY31" fmla="*/ 2577680 h 4605343"/>
                <a:gd name="connsiteX32" fmla="*/ 3493763 w 4540996"/>
                <a:gd name="connsiteY32" fmla="*/ 2598465 h 4605343"/>
                <a:gd name="connsiteX33" fmla="*/ 3555356 w 4540996"/>
                <a:gd name="connsiteY33" fmla="*/ 2757866 h 4605343"/>
                <a:gd name="connsiteX34" fmla="*/ 3120049 w 4540996"/>
                <a:gd name="connsiteY34" fmla="*/ 2613984 h 4605343"/>
                <a:gd name="connsiteX35" fmla="*/ 3345507 w 4540996"/>
                <a:gd name="connsiteY35" fmla="*/ 2214782 h 4605343"/>
                <a:gd name="connsiteX36" fmla="*/ 3400048 w 4540996"/>
                <a:gd name="connsiteY36" fmla="*/ 2355932 h 4605343"/>
                <a:gd name="connsiteX37" fmla="*/ 3407521 w 4540996"/>
                <a:gd name="connsiteY37" fmla="*/ 2352650 h 4605343"/>
                <a:gd name="connsiteX38" fmla="*/ 3459189 w 4540996"/>
                <a:gd name="connsiteY38" fmla="*/ 2327945 h 4605343"/>
                <a:gd name="connsiteX39" fmla="*/ 3889716 w 4540996"/>
                <a:gd name="connsiteY39" fmla="*/ 2012707 h 4605343"/>
                <a:gd name="connsiteX40" fmla="*/ 3793170 w 4540996"/>
                <a:gd name="connsiteY40" fmla="*/ 508410 h 4605343"/>
                <a:gd name="connsiteX41" fmla="*/ 2724717 w 4540996"/>
                <a:gd name="connsiteY41" fmla="*/ 352204 h 4605343"/>
                <a:gd name="connsiteX42" fmla="*/ 2687193 w 4540996"/>
                <a:gd name="connsiteY42" fmla="*/ 369752 h 4605343"/>
                <a:gd name="connsiteX43" fmla="*/ 2544092 w 4540996"/>
                <a:gd name="connsiteY43" fmla="*/ 253630 h 4605343"/>
                <a:gd name="connsiteX44" fmla="*/ 2466398 w 4540996"/>
                <a:gd name="connsiteY44"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1966926 w 4540996"/>
                <a:gd name="connsiteY22" fmla="*/ 3564661 h 4605343"/>
                <a:gd name="connsiteX23" fmla="*/ 1801464 w 4540996"/>
                <a:gd name="connsiteY23" fmla="*/ 3568431 h 4605343"/>
                <a:gd name="connsiteX24" fmla="*/ 2213108 w 4540996"/>
                <a:gd name="connsiteY24" fmla="*/ 3443262 h 4605343"/>
                <a:gd name="connsiteX25" fmla="*/ 2512446 w 4540996"/>
                <a:gd name="connsiteY25" fmla="*/ 3880054 h 4605343"/>
                <a:gd name="connsiteX26" fmla="*/ 4007887 w 4540996"/>
                <a:gd name="connsiteY26" fmla="*/ 3718038 h 4605343"/>
                <a:gd name="connsiteX27" fmla="*/ 3992463 w 4540996"/>
                <a:gd name="connsiteY27" fmla="*/ 2289486 h 4605343"/>
                <a:gd name="connsiteX28" fmla="*/ 3991032 w 4540996"/>
                <a:gd name="connsiteY28" fmla="*/ 2288144 h 4605343"/>
                <a:gd name="connsiteX29" fmla="*/ 3971475 w 4540996"/>
                <a:gd name="connsiteY29" fmla="*/ 2308681 h 4605343"/>
                <a:gd name="connsiteX30" fmla="*/ 3552028 w 4540996"/>
                <a:gd name="connsiteY30" fmla="*/ 2577680 h 4605343"/>
                <a:gd name="connsiteX31" fmla="*/ 3493763 w 4540996"/>
                <a:gd name="connsiteY31" fmla="*/ 2598465 h 4605343"/>
                <a:gd name="connsiteX32" fmla="*/ 3555356 w 4540996"/>
                <a:gd name="connsiteY32" fmla="*/ 2757866 h 4605343"/>
                <a:gd name="connsiteX33" fmla="*/ 3120049 w 4540996"/>
                <a:gd name="connsiteY33" fmla="*/ 2613984 h 4605343"/>
                <a:gd name="connsiteX34" fmla="*/ 3345507 w 4540996"/>
                <a:gd name="connsiteY34" fmla="*/ 2214782 h 4605343"/>
                <a:gd name="connsiteX35" fmla="*/ 3400048 w 4540996"/>
                <a:gd name="connsiteY35" fmla="*/ 2355932 h 4605343"/>
                <a:gd name="connsiteX36" fmla="*/ 3407521 w 4540996"/>
                <a:gd name="connsiteY36" fmla="*/ 2352650 h 4605343"/>
                <a:gd name="connsiteX37" fmla="*/ 3459189 w 4540996"/>
                <a:gd name="connsiteY37" fmla="*/ 2327945 h 4605343"/>
                <a:gd name="connsiteX38" fmla="*/ 3889716 w 4540996"/>
                <a:gd name="connsiteY38" fmla="*/ 2012707 h 4605343"/>
                <a:gd name="connsiteX39" fmla="*/ 3793170 w 4540996"/>
                <a:gd name="connsiteY39" fmla="*/ 508410 h 4605343"/>
                <a:gd name="connsiteX40" fmla="*/ 2724717 w 4540996"/>
                <a:gd name="connsiteY40" fmla="*/ 352204 h 4605343"/>
                <a:gd name="connsiteX41" fmla="*/ 2687193 w 4540996"/>
                <a:gd name="connsiteY41" fmla="*/ 369752 h 4605343"/>
                <a:gd name="connsiteX42" fmla="*/ 2544092 w 4540996"/>
                <a:gd name="connsiteY42" fmla="*/ 253630 h 4605343"/>
                <a:gd name="connsiteX43" fmla="*/ 2466398 w 4540996"/>
                <a:gd name="connsiteY43"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1966926 w 4540996"/>
                <a:gd name="connsiteY22" fmla="*/ 3564661 h 4605343"/>
                <a:gd name="connsiteX23" fmla="*/ 1801464 w 4540996"/>
                <a:gd name="connsiteY23" fmla="*/ 3568431 h 4605343"/>
                <a:gd name="connsiteX24" fmla="*/ 2512446 w 4540996"/>
                <a:gd name="connsiteY24" fmla="*/ 3880054 h 4605343"/>
                <a:gd name="connsiteX25" fmla="*/ 4007887 w 4540996"/>
                <a:gd name="connsiteY25" fmla="*/ 3718038 h 4605343"/>
                <a:gd name="connsiteX26" fmla="*/ 3992463 w 4540996"/>
                <a:gd name="connsiteY26" fmla="*/ 2289486 h 4605343"/>
                <a:gd name="connsiteX27" fmla="*/ 3991032 w 4540996"/>
                <a:gd name="connsiteY27" fmla="*/ 2288144 h 4605343"/>
                <a:gd name="connsiteX28" fmla="*/ 3971475 w 4540996"/>
                <a:gd name="connsiteY28" fmla="*/ 2308681 h 4605343"/>
                <a:gd name="connsiteX29" fmla="*/ 3552028 w 4540996"/>
                <a:gd name="connsiteY29" fmla="*/ 2577680 h 4605343"/>
                <a:gd name="connsiteX30" fmla="*/ 3493763 w 4540996"/>
                <a:gd name="connsiteY30" fmla="*/ 2598465 h 4605343"/>
                <a:gd name="connsiteX31" fmla="*/ 3555356 w 4540996"/>
                <a:gd name="connsiteY31" fmla="*/ 2757866 h 4605343"/>
                <a:gd name="connsiteX32" fmla="*/ 3120049 w 4540996"/>
                <a:gd name="connsiteY32" fmla="*/ 2613984 h 4605343"/>
                <a:gd name="connsiteX33" fmla="*/ 3345507 w 4540996"/>
                <a:gd name="connsiteY33" fmla="*/ 2214782 h 4605343"/>
                <a:gd name="connsiteX34" fmla="*/ 3400048 w 4540996"/>
                <a:gd name="connsiteY34" fmla="*/ 2355932 h 4605343"/>
                <a:gd name="connsiteX35" fmla="*/ 3407521 w 4540996"/>
                <a:gd name="connsiteY35" fmla="*/ 2352650 h 4605343"/>
                <a:gd name="connsiteX36" fmla="*/ 3459189 w 4540996"/>
                <a:gd name="connsiteY36" fmla="*/ 2327945 h 4605343"/>
                <a:gd name="connsiteX37" fmla="*/ 3889716 w 4540996"/>
                <a:gd name="connsiteY37" fmla="*/ 2012707 h 4605343"/>
                <a:gd name="connsiteX38" fmla="*/ 3793170 w 4540996"/>
                <a:gd name="connsiteY38" fmla="*/ 508410 h 4605343"/>
                <a:gd name="connsiteX39" fmla="*/ 2724717 w 4540996"/>
                <a:gd name="connsiteY39" fmla="*/ 352204 h 4605343"/>
                <a:gd name="connsiteX40" fmla="*/ 2687193 w 4540996"/>
                <a:gd name="connsiteY40" fmla="*/ 369752 h 4605343"/>
                <a:gd name="connsiteX41" fmla="*/ 2544092 w 4540996"/>
                <a:gd name="connsiteY41" fmla="*/ 253630 h 4605343"/>
                <a:gd name="connsiteX42" fmla="*/ 2466398 w 4540996"/>
                <a:gd name="connsiteY42"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1801464 w 4540996"/>
                <a:gd name="connsiteY22" fmla="*/ 3568431 h 4605343"/>
                <a:gd name="connsiteX23" fmla="*/ 2512446 w 4540996"/>
                <a:gd name="connsiteY23" fmla="*/ 3880054 h 4605343"/>
                <a:gd name="connsiteX24" fmla="*/ 4007887 w 4540996"/>
                <a:gd name="connsiteY24" fmla="*/ 3718038 h 4605343"/>
                <a:gd name="connsiteX25" fmla="*/ 3992463 w 4540996"/>
                <a:gd name="connsiteY25" fmla="*/ 2289486 h 4605343"/>
                <a:gd name="connsiteX26" fmla="*/ 3991032 w 4540996"/>
                <a:gd name="connsiteY26" fmla="*/ 2288144 h 4605343"/>
                <a:gd name="connsiteX27" fmla="*/ 3971475 w 4540996"/>
                <a:gd name="connsiteY27" fmla="*/ 2308681 h 4605343"/>
                <a:gd name="connsiteX28" fmla="*/ 3552028 w 4540996"/>
                <a:gd name="connsiteY28" fmla="*/ 2577680 h 4605343"/>
                <a:gd name="connsiteX29" fmla="*/ 3493763 w 4540996"/>
                <a:gd name="connsiteY29" fmla="*/ 2598465 h 4605343"/>
                <a:gd name="connsiteX30" fmla="*/ 3555356 w 4540996"/>
                <a:gd name="connsiteY30" fmla="*/ 2757866 h 4605343"/>
                <a:gd name="connsiteX31" fmla="*/ 3120049 w 4540996"/>
                <a:gd name="connsiteY31" fmla="*/ 2613984 h 4605343"/>
                <a:gd name="connsiteX32" fmla="*/ 3345507 w 4540996"/>
                <a:gd name="connsiteY32" fmla="*/ 2214782 h 4605343"/>
                <a:gd name="connsiteX33" fmla="*/ 3400048 w 4540996"/>
                <a:gd name="connsiteY33" fmla="*/ 2355932 h 4605343"/>
                <a:gd name="connsiteX34" fmla="*/ 3407521 w 4540996"/>
                <a:gd name="connsiteY34" fmla="*/ 2352650 h 4605343"/>
                <a:gd name="connsiteX35" fmla="*/ 3459189 w 4540996"/>
                <a:gd name="connsiteY35" fmla="*/ 2327945 h 4605343"/>
                <a:gd name="connsiteX36" fmla="*/ 3889716 w 4540996"/>
                <a:gd name="connsiteY36" fmla="*/ 2012707 h 4605343"/>
                <a:gd name="connsiteX37" fmla="*/ 3793170 w 4540996"/>
                <a:gd name="connsiteY37" fmla="*/ 508410 h 4605343"/>
                <a:gd name="connsiteX38" fmla="*/ 2724717 w 4540996"/>
                <a:gd name="connsiteY38" fmla="*/ 352204 h 4605343"/>
                <a:gd name="connsiteX39" fmla="*/ 2687193 w 4540996"/>
                <a:gd name="connsiteY39" fmla="*/ 369752 h 4605343"/>
                <a:gd name="connsiteX40" fmla="*/ 2544092 w 4540996"/>
                <a:gd name="connsiteY40" fmla="*/ 253630 h 4605343"/>
                <a:gd name="connsiteX41" fmla="*/ 2466398 w 4540996"/>
                <a:gd name="connsiteY41"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2512446 w 4540996"/>
                <a:gd name="connsiteY22" fmla="*/ 3880054 h 4605343"/>
                <a:gd name="connsiteX23" fmla="*/ 4007887 w 4540996"/>
                <a:gd name="connsiteY23" fmla="*/ 3718038 h 4605343"/>
                <a:gd name="connsiteX24" fmla="*/ 3992463 w 4540996"/>
                <a:gd name="connsiteY24" fmla="*/ 2289486 h 4605343"/>
                <a:gd name="connsiteX25" fmla="*/ 3991032 w 4540996"/>
                <a:gd name="connsiteY25" fmla="*/ 2288144 h 4605343"/>
                <a:gd name="connsiteX26" fmla="*/ 3971475 w 4540996"/>
                <a:gd name="connsiteY26" fmla="*/ 2308681 h 4605343"/>
                <a:gd name="connsiteX27" fmla="*/ 3552028 w 4540996"/>
                <a:gd name="connsiteY27" fmla="*/ 2577680 h 4605343"/>
                <a:gd name="connsiteX28" fmla="*/ 3493763 w 4540996"/>
                <a:gd name="connsiteY28" fmla="*/ 2598465 h 4605343"/>
                <a:gd name="connsiteX29" fmla="*/ 3555356 w 4540996"/>
                <a:gd name="connsiteY29" fmla="*/ 2757866 h 4605343"/>
                <a:gd name="connsiteX30" fmla="*/ 3120049 w 4540996"/>
                <a:gd name="connsiteY30" fmla="*/ 2613984 h 4605343"/>
                <a:gd name="connsiteX31" fmla="*/ 3345507 w 4540996"/>
                <a:gd name="connsiteY31" fmla="*/ 2214782 h 4605343"/>
                <a:gd name="connsiteX32" fmla="*/ 3400048 w 4540996"/>
                <a:gd name="connsiteY32" fmla="*/ 2355932 h 4605343"/>
                <a:gd name="connsiteX33" fmla="*/ 3407521 w 4540996"/>
                <a:gd name="connsiteY33" fmla="*/ 2352650 h 4605343"/>
                <a:gd name="connsiteX34" fmla="*/ 3459189 w 4540996"/>
                <a:gd name="connsiteY34" fmla="*/ 2327945 h 4605343"/>
                <a:gd name="connsiteX35" fmla="*/ 3889716 w 4540996"/>
                <a:gd name="connsiteY35" fmla="*/ 2012707 h 4605343"/>
                <a:gd name="connsiteX36" fmla="*/ 3793170 w 4540996"/>
                <a:gd name="connsiteY36" fmla="*/ 508410 h 4605343"/>
                <a:gd name="connsiteX37" fmla="*/ 2724717 w 4540996"/>
                <a:gd name="connsiteY37" fmla="*/ 352204 h 4605343"/>
                <a:gd name="connsiteX38" fmla="*/ 2687193 w 4540996"/>
                <a:gd name="connsiteY38" fmla="*/ 369752 h 4605343"/>
                <a:gd name="connsiteX39" fmla="*/ 2544092 w 4540996"/>
                <a:gd name="connsiteY39" fmla="*/ 253630 h 4605343"/>
                <a:gd name="connsiteX40" fmla="*/ 2466398 w 4540996"/>
                <a:gd name="connsiteY40"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4007887 w 4540996"/>
                <a:gd name="connsiteY22" fmla="*/ 3718038 h 4605343"/>
                <a:gd name="connsiteX23" fmla="*/ 3992463 w 4540996"/>
                <a:gd name="connsiteY23" fmla="*/ 2289486 h 4605343"/>
                <a:gd name="connsiteX24" fmla="*/ 3991032 w 4540996"/>
                <a:gd name="connsiteY24" fmla="*/ 2288144 h 4605343"/>
                <a:gd name="connsiteX25" fmla="*/ 3971475 w 4540996"/>
                <a:gd name="connsiteY25" fmla="*/ 2308681 h 4605343"/>
                <a:gd name="connsiteX26" fmla="*/ 3552028 w 4540996"/>
                <a:gd name="connsiteY26" fmla="*/ 2577680 h 4605343"/>
                <a:gd name="connsiteX27" fmla="*/ 3493763 w 4540996"/>
                <a:gd name="connsiteY27" fmla="*/ 2598465 h 4605343"/>
                <a:gd name="connsiteX28" fmla="*/ 3555356 w 4540996"/>
                <a:gd name="connsiteY28" fmla="*/ 2757866 h 4605343"/>
                <a:gd name="connsiteX29" fmla="*/ 3120049 w 4540996"/>
                <a:gd name="connsiteY29" fmla="*/ 2613984 h 4605343"/>
                <a:gd name="connsiteX30" fmla="*/ 3345507 w 4540996"/>
                <a:gd name="connsiteY30" fmla="*/ 2214782 h 4605343"/>
                <a:gd name="connsiteX31" fmla="*/ 3400048 w 4540996"/>
                <a:gd name="connsiteY31" fmla="*/ 2355932 h 4605343"/>
                <a:gd name="connsiteX32" fmla="*/ 3407521 w 4540996"/>
                <a:gd name="connsiteY32" fmla="*/ 2352650 h 4605343"/>
                <a:gd name="connsiteX33" fmla="*/ 3459189 w 4540996"/>
                <a:gd name="connsiteY33" fmla="*/ 2327945 h 4605343"/>
                <a:gd name="connsiteX34" fmla="*/ 3889716 w 4540996"/>
                <a:gd name="connsiteY34" fmla="*/ 2012707 h 4605343"/>
                <a:gd name="connsiteX35" fmla="*/ 3793170 w 4540996"/>
                <a:gd name="connsiteY35" fmla="*/ 508410 h 4605343"/>
                <a:gd name="connsiteX36" fmla="*/ 2724717 w 4540996"/>
                <a:gd name="connsiteY36" fmla="*/ 352204 h 4605343"/>
                <a:gd name="connsiteX37" fmla="*/ 2687193 w 4540996"/>
                <a:gd name="connsiteY37" fmla="*/ 369752 h 4605343"/>
                <a:gd name="connsiteX38" fmla="*/ 2544092 w 4540996"/>
                <a:gd name="connsiteY38" fmla="*/ 253630 h 4605343"/>
                <a:gd name="connsiteX39" fmla="*/ 2466398 w 4540996"/>
                <a:gd name="connsiteY39"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992463 w 4540996"/>
                <a:gd name="connsiteY22" fmla="*/ 2289486 h 4605343"/>
                <a:gd name="connsiteX23" fmla="*/ 3991032 w 4540996"/>
                <a:gd name="connsiteY23" fmla="*/ 2288144 h 4605343"/>
                <a:gd name="connsiteX24" fmla="*/ 3971475 w 4540996"/>
                <a:gd name="connsiteY24" fmla="*/ 2308681 h 4605343"/>
                <a:gd name="connsiteX25" fmla="*/ 3552028 w 4540996"/>
                <a:gd name="connsiteY25" fmla="*/ 2577680 h 4605343"/>
                <a:gd name="connsiteX26" fmla="*/ 3493763 w 4540996"/>
                <a:gd name="connsiteY26" fmla="*/ 2598465 h 4605343"/>
                <a:gd name="connsiteX27" fmla="*/ 3555356 w 4540996"/>
                <a:gd name="connsiteY27" fmla="*/ 2757866 h 4605343"/>
                <a:gd name="connsiteX28" fmla="*/ 3120049 w 4540996"/>
                <a:gd name="connsiteY28" fmla="*/ 2613984 h 4605343"/>
                <a:gd name="connsiteX29" fmla="*/ 3345507 w 4540996"/>
                <a:gd name="connsiteY29" fmla="*/ 2214782 h 4605343"/>
                <a:gd name="connsiteX30" fmla="*/ 3400048 w 4540996"/>
                <a:gd name="connsiteY30" fmla="*/ 2355932 h 4605343"/>
                <a:gd name="connsiteX31" fmla="*/ 3407521 w 4540996"/>
                <a:gd name="connsiteY31" fmla="*/ 2352650 h 4605343"/>
                <a:gd name="connsiteX32" fmla="*/ 3459189 w 4540996"/>
                <a:gd name="connsiteY32" fmla="*/ 2327945 h 4605343"/>
                <a:gd name="connsiteX33" fmla="*/ 3889716 w 4540996"/>
                <a:gd name="connsiteY33" fmla="*/ 2012707 h 4605343"/>
                <a:gd name="connsiteX34" fmla="*/ 3793170 w 4540996"/>
                <a:gd name="connsiteY34" fmla="*/ 508410 h 4605343"/>
                <a:gd name="connsiteX35" fmla="*/ 2724717 w 4540996"/>
                <a:gd name="connsiteY35" fmla="*/ 352204 h 4605343"/>
                <a:gd name="connsiteX36" fmla="*/ 2687193 w 4540996"/>
                <a:gd name="connsiteY36" fmla="*/ 369752 h 4605343"/>
                <a:gd name="connsiteX37" fmla="*/ 2544092 w 4540996"/>
                <a:gd name="connsiteY37" fmla="*/ 253630 h 4605343"/>
                <a:gd name="connsiteX38" fmla="*/ 2466398 w 4540996"/>
                <a:gd name="connsiteY38"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992463 w 4540996"/>
                <a:gd name="connsiteY22" fmla="*/ 2289486 h 4605343"/>
                <a:gd name="connsiteX23" fmla="*/ 3991032 w 4540996"/>
                <a:gd name="connsiteY23" fmla="*/ 2288144 h 4605343"/>
                <a:gd name="connsiteX24" fmla="*/ 3552028 w 4540996"/>
                <a:gd name="connsiteY24" fmla="*/ 2577680 h 4605343"/>
                <a:gd name="connsiteX25" fmla="*/ 3493763 w 4540996"/>
                <a:gd name="connsiteY25" fmla="*/ 2598465 h 4605343"/>
                <a:gd name="connsiteX26" fmla="*/ 3555356 w 4540996"/>
                <a:gd name="connsiteY26" fmla="*/ 2757866 h 4605343"/>
                <a:gd name="connsiteX27" fmla="*/ 3120049 w 4540996"/>
                <a:gd name="connsiteY27" fmla="*/ 2613984 h 4605343"/>
                <a:gd name="connsiteX28" fmla="*/ 3345507 w 4540996"/>
                <a:gd name="connsiteY28" fmla="*/ 2214782 h 4605343"/>
                <a:gd name="connsiteX29" fmla="*/ 3400048 w 4540996"/>
                <a:gd name="connsiteY29" fmla="*/ 2355932 h 4605343"/>
                <a:gd name="connsiteX30" fmla="*/ 3407521 w 4540996"/>
                <a:gd name="connsiteY30" fmla="*/ 2352650 h 4605343"/>
                <a:gd name="connsiteX31" fmla="*/ 3459189 w 4540996"/>
                <a:gd name="connsiteY31" fmla="*/ 2327945 h 4605343"/>
                <a:gd name="connsiteX32" fmla="*/ 3889716 w 4540996"/>
                <a:gd name="connsiteY32" fmla="*/ 2012707 h 4605343"/>
                <a:gd name="connsiteX33" fmla="*/ 3793170 w 4540996"/>
                <a:gd name="connsiteY33" fmla="*/ 508410 h 4605343"/>
                <a:gd name="connsiteX34" fmla="*/ 2724717 w 4540996"/>
                <a:gd name="connsiteY34" fmla="*/ 352204 h 4605343"/>
                <a:gd name="connsiteX35" fmla="*/ 2687193 w 4540996"/>
                <a:gd name="connsiteY35" fmla="*/ 369752 h 4605343"/>
                <a:gd name="connsiteX36" fmla="*/ 2544092 w 4540996"/>
                <a:gd name="connsiteY36" fmla="*/ 253630 h 4605343"/>
                <a:gd name="connsiteX37" fmla="*/ 2466398 w 4540996"/>
                <a:gd name="connsiteY37"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992463 w 4540996"/>
                <a:gd name="connsiteY22" fmla="*/ 2289486 h 4605343"/>
                <a:gd name="connsiteX23" fmla="*/ 3552028 w 4540996"/>
                <a:gd name="connsiteY23" fmla="*/ 2577680 h 4605343"/>
                <a:gd name="connsiteX24" fmla="*/ 3493763 w 4540996"/>
                <a:gd name="connsiteY24" fmla="*/ 2598465 h 4605343"/>
                <a:gd name="connsiteX25" fmla="*/ 3555356 w 4540996"/>
                <a:gd name="connsiteY25" fmla="*/ 2757866 h 4605343"/>
                <a:gd name="connsiteX26" fmla="*/ 3120049 w 4540996"/>
                <a:gd name="connsiteY26" fmla="*/ 2613984 h 4605343"/>
                <a:gd name="connsiteX27" fmla="*/ 3345507 w 4540996"/>
                <a:gd name="connsiteY27" fmla="*/ 2214782 h 4605343"/>
                <a:gd name="connsiteX28" fmla="*/ 3400048 w 4540996"/>
                <a:gd name="connsiteY28" fmla="*/ 2355932 h 4605343"/>
                <a:gd name="connsiteX29" fmla="*/ 3407521 w 4540996"/>
                <a:gd name="connsiteY29" fmla="*/ 2352650 h 4605343"/>
                <a:gd name="connsiteX30" fmla="*/ 3459189 w 4540996"/>
                <a:gd name="connsiteY30" fmla="*/ 2327945 h 4605343"/>
                <a:gd name="connsiteX31" fmla="*/ 3889716 w 4540996"/>
                <a:gd name="connsiteY31" fmla="*/ 2012707 h 4605343"/>
                <a:gd name="connsiteX32" fmla="*/ 3793170 w 4540996"/>
                <a:gd name="connsiteY32" fmla="*/ 508410 h 4605343"/>
                <a:gd name="connsiteX33" fmla="*/ 2724717 w 4540996"/>
                <a:gd name="connsiteY33" fmla="*/ 352204 h 4605343"/>
                <a:gd name="connsiteX34" fmla="*/ 2687193 w 4540996"/>
                <a:gd name="connsiteY34" fmla="*/ 369752 h 4605343"/>
                <a:gd name="connsiteX35" fmla="*/ 2544092 w 4540996"/>
                <a:gd name="connsiteY35" fmla="*/ 253630 h 4605343"/>
                <a:gd name="connsiteX36" fmla="*/ 2466398 w 4540996"/>
                <a:gd name="connsiteY36"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552028 w 4540996"/>
                <a:gd name="connsiteY22" fmla="*/ 2577680 h 4605343"/>
                <a:gd name="connsiteX23" fmla="*/ 3493763 w 4540996"/>
                <a:gd name="connsiteY23" fmla="*/ 2598465 h 4605343"/>
                <a:gd name="connsiteX24" fmla="*/ 3555356 w 4540996"/>
                <a:gd name="connsiteY24" fmla="*/ 2757866 h 4605343"/>
                <a:gd name="connsiteX25" fmla="*/ 3120049 w 4540996"/>
                <a:gd name="connsiteY25" fmla="*/ 2613984 h 4605343"/>
                <a:gd name="connsiteX26" fmla="*/ 3345507 w 4540996"/>
                <a:gd name="connsiteY26" fmla="*/ 2214782 h 4605343"/>
                <a:gd name="connsiteX27" fmla="*/ 3400048 w 4540996"/>
                <a:gd name="connsiteY27" fmla="*/ 2355932 h 4605343"/>
                <a:gd name="connsiteX28" fmla="*/ 3407521 w 4540996"/>
                <a:gd name="connsiteY28" fmla="*/ 2352650 h 4605343"/>
                <a:gd name="connsiteX29" fmla="*/ 3459189 w 4540996"/>
                <a:gd name="connsiteY29" fmla="*/ 2327945 h 4605343"/>
                <a:gd name="connsiteX30" fmla="*/ 3889716 w 4540996"/>
                <a:gd name="connsiteY30" fmla="*/ 2012707 h 4605343"/>
                <a:gd name="connsiteX31" fmla="*/ 3793170 w 4540996"/>
                <a:gd name="connsiteY31" fmla="*/ 508410 h 4605343"/>
                <a:gd name="connsiteX32" fmla="*/ 2724717 w 4540996"/>
                <a:gd name="connsiteY32" fmla="*/ 352204 h 4605343"/>
                <a:gd name="connsiteX33" fmla="*/ 2687193 w 4540996"/>
                <a:gd name="connsiteY33" fmla="*/ 369752 h 4605343"/>
                <a:gd name="connsiteX34" fmla="*/ 2544092 w 4540996"/>
                <a:gd name="connsiteY34" fmla="*/ 253630 h 4605343"/>
                <a:gd name="connsiteX35" fmla="*/ 2466398 w 4540996"/>
                <a:gd name="connsiteY35"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552028 w 4540996"/>
                <a:gd name="connsiteY22" fmla="*/ 2577680 h 4605343"/>
                <a:gd name="connsiteX23" fmla="*/ 3555356 w 4540996"/>
                <a:gd name="connsiteY23" fmla="*/ 2757866 h 4605343"/>
                <a:gd name="connsiteX24" fmla="*/ 3120049 w 4540996"/>
                <a:gd name="connsiteY24" fmla="*/ 2613984 h 4605343"/>
                <a:gd name="connsiteX25" fmla="*/ 3345507 w 4540996"/>
                <a:gd name="connsiteY25" fmla="*/ 2214782 h 4605343"/>
                <a:gd name="connsiteX26" fmla="*/ 3400048 w 4540996"/>
                <a:gd name="connsiteY26" fmla="*/ 2355932 h 4605343"/>
                <a:gd name="connsiteX27" fmla="*/ 3407521 w 4540996"/>
                <a:gd name="connsiteY27" fmla="*/ 2352650 h 4605343"/>
                <a:gd name="connsiteX28" fmla="*/ 3459189 w 4540996"/>
                <a:gd name="connsiteY28" fmla="*/ 2327945 h 4605343"/>
                <a:gd name="connsiteX29" fmla="*/ 3889716 w 4540996"/>
                <a:gd name="connsiteY29" fmla="*/ 2012707 h 4605343"/>
                <a:gd name="connsiteX30" fmla="*/ 3793170 w 4540996"/>
                <a:gd name="connsiteY30" fmla="*/ 508410 h 4605343"/>
                <a:gd name="connsiteX31" fmla="*/ 2724717 w 4540996"/>
                <a:gd name="connsiteY31" fmla="*/ 352204 h 4605343"/>
                <a:gd name="connsiteX32" fmla="*/ 2687193 w 4540996"/>
                <a:gd name="connsiteY32" fmla="*/ 369752 h 4605343"/>
                <a:gd name="connsiteX33" fmla="*/ 2544092 w 4540996"/>
                <a:gd name="connsiteY33" fmla="*/ 253630 h 4605343"/>
                <a:gd name="connsiteX34" fmla="*/ 2466398 w 4540996"/>
                <a:gd name="connsiteY34"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555356 w 4540996"/>
                <a:gd name="connsiteY22" fmla="*/ 2757866 h 4605343"/>
                <a:gd name="connsiteX23" fmla="*/ 3120049 w 4540996"/>
                <a:gd name="connsiteY23" fmla="*/ 2613984 h 4605343"/>
                <a:gd name="connsiteX24" fmla="*/ 3345507 w 4540996"/>
                <a:gd name="connsiteY24" fmla="*/ 2214782 h 4605343"/>
                <a:gd name="connsiteX25" fmla="*/ 3400048 w 4540996"/>
                <a:gd name="connsiteY25" fmla="*/ 2355932 h 4605343"/>
                <a:gd name="connsiteX26" fmla="*/ 3407521 w 4540996"/>
                <a:gd name="connsiteY26" fmla="*/ 2352650 h 4605343"/>
                <a:gd name="connsiteX27" fmla="*/ 3459189 w 4540996"/>
                <a:gd name="connsiteY27" fmla="*/ 2327945 h 4605343"/>
                <a:gd name="connsiteX28" fmla="*/ 3889716 w 4540996"/>
                <a:gd name="connsiteY28" fmla="*/ 2012707 h 4605343"/>
                <a:gd name="connsiteX29" fmla="*/ 3793170 w 4540996"/>
                <a:gd name="connsiteY29" fmla="*/ 508410 h 4605343"/>
                <a:gd name="connsiteX30" fmla="*/ 2724717 w 4540996"/>
                <a:gd name="connsiteY30" fmla="*/ 352204 h 4605343"/>
                <a:gd name="connsiteX31" fmla="*/ 2687193 w 4540996"/>
                <a:gd name="connsiteY31" fmla="*/ 369752 h 4605343"/>
                <a:gd name="connsiteX32" fmla="*/ 2544092 w 4540996"/>
                <a:gd name="connsiteY32" fmla="*/ 253630 h 4605343"/>
                <a:gd name="connsiteX33" fmla="*/ 2466398 w 4540996"/>
                <a:gd name="connsiteY33"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120049 w 4540996"/>
                <a:gd name="connsiteY22" fmla="*/ 2613984 h 4605343"/>
                <a:gd name="connsiteX23" fmla="*/ 3345507 w 4540996"/>
                <a:gd name="connsiteY23" fmla="*/ 2214782 h 4605343"/>
                <a:gd name="connsiteX24" fmla="*/ 3400048 w 4540996"/>
                <a:gd name="connsiteY24" fmla="*/ 2355932 h 4605343"/>
                <a:gd name="connsiteX25" fmla="*/ 3407521 w 4540996"/>
                <a:gd name="connsiteY25" fmla="*/ 2352650 h 4605343"/>
                <a:gd name="connsiteX26" fmla="*/ 3459189 w 4540996"/>
                <a:gd name="connsiteY26" fmla="*/ 2327945 h 4605343"/>
                <a:gd name="connsiteX27" fmla="*/ 3889716 w 4540996"/>
                <a:gd name="connsiteY27" fmla="*/ 2012707 h 4605343"/>
                <a:gd name="connsiteX28" fmla="*/ 3793170 w 4540996"/>
                <a:gd name="connsiteY28" fmla="*/ 508410 h 4605343"/>
                <a:gd name="connsiteX29" fmla="*/ 2724717 w 4540996"/>
                <a:gd name="connsiteY29" fmla="*/ 352204 h 4605343"/>
                <a:gd name="connsiteX30" fmla="*/ 2687193 w 4540996"/>
                <a:gd name="connsiteY30" fmla="*/ 369752 h 4605343"/>
                <a:gd name="connsiteX31" fmla="*/ 2544092 w 4540996"/>
                <a:gd name="connsiteY31" fmla="*/ 253630 h 4605343"/>
                <a:gd name="connsiteX32" fmla="*/ 2466398 w 4540996"/>
                <a:gd name="connsiteY32"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345507 w 4540996"/>
                <a:gd name="connsiteY22" fmla="*/ 2214782 h 4605343"/>
                <a:gd name="connsiteX23" fmla="*/ 3400048 w 4540996"/>
                <a:gd name="connsiteY23" fmla="*/ 2355932 h 4605343"/>
                <a:gd name="connsiteX24" fmla="*/ 3407521 w 4540996"/>
                <a:gd name="connsiteY24" fmla="*/ 2352650 h 4605343"/>
                <a:gd name="connsiteX25" fmla="*/ 3459189 w 4540996"/>
                <a:gd name="connsiteY25" fmla="*/ 2327945 h 4605343"/>
                <a:gd name="connsiteX26" fmla="*/ 3889716 w 4540996"/>
                <a:gd name="connsiteY26" fmla="*/ 2012707 h 4605343"/>
                <a:gd name="connsiteX27" fmla="*/ 3793170 w 4540996"/>
                <a:gd name="connsiteY27" fmla="*/ 508410 h 4605343"/>
                <a:gd name="connsiteX28" fmla="*/ 2724717 w 4540996"/>
                <a:gd name="connsiteY28" fmla="*/ 352204 h 4605343"/>
                <a:gd name="connsiteX29" fmla="*/ 2687193 w 4540996"/>
                <a:gd name="connsiteY29" fmla="*/ 369752 h 4605343"/>
                <a:gd name="connsiteX30" fmla="*/ 2544092 w 4540996"/>
                <a:gd name="connsiteY30" fmla="*/ 253630 h 4605343"/>
                <a:gd name="connsiteX31" fmla="*/ 2466398 w 4540996"/>
                <a:gd name="connsiteY31"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400048 w 4540996"/>
                <a:gd name="connsiteY22" fmla="*/ 2355932 h 4605343"/>
                <a:gd name="connsiteX23" fmla="*/ 3407521 w 4540996"/>
                <a:gd name="connsiteY23" fmla="*/ 2352650 h 4605343"/>
                <a:gd name="connsiteX24" fmla="*/ 3459189 w 4540996"/>
                <a:gd name="connsiteY24" fmla="*/ 2327945 h 4605343"/>
                <a:gd name="connsiteX25" fmla="*/ 3889716 w 4540996"/>
                <a:gd name="connsiteY25" fmla="*/ 2012707 h 4605343"/>
                <a:gd name="connsiteX26" fmla="*/ 3793170 w 4540996"/>
                <a:gd name="connsiteY26" fmla="*/ 508410 h 4605343"/>
                <a:gd name="connsiteX27" fmla="*/ 2724717 w 4540996"/>
                <a:gd name="connsiteY27" fmla="*/ 352204 h 4605343"/>
                <a:gd name="connsiteX28" fmla="*/ 2687193 w 4540996"/>
                <a:gd name="connsiteY28" fmla="*/ 369752 h 4605343"/>
                <a:gd name="connsiteX29" fmla="*/ 2544092 w 4540996"/>
                <a:gd name="connsiteY29" fmla="*/ 253630 h 4605343"/>
                <a:gd name="connsiteX30" fmla="*/ 2466398 w 4540996"/>
                <a:gd name="connsiteY30"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400048 w 4540996"/>
                <a:gd name="connsiteY22" fmla="*/ 2355932 h 4605343"/>
                <a:gd name="connsiteX23" fmla="*/ 3407521 w 4540996"/>
                <a:gd name="connsiteY23" fmla="*/ 2352650 h 4605343"/>
                <a:gd name="connsiteX24" fmla="*/ 3889716 w 4540996"/>
                <a:gd name="connsiteY24" fmla="*/ 2012707 h 4605343"/>
                <a:gd name="connsiteX25" fmla="*/ 3793170 w 4540996"/>
                <a:gd name="connsiteY25" fmla="*/ 508410 h 4605343"/>
                <a:gd name="connsiteX26" fmla="*/ 2724717 w 4540996"/>
                <a:gd name="connsiteY26" fmla="*/ 352204 h 4605343"/>
                <a:gd name="connsiteX27" fmla="*/ 2687193 w 4540996"/>
                <a:gd name="connsiteY27" fmla="*/ 369752 h 4605343"/>
                <a:gd name="connsiteX28" fmla="*/ 2544092 w 4540996"/>
                <a:gd name="connsiteY28" fmla="*/ 253630 h 4605343"/>
                <a:gd name="connsiteX29" fmla="*/ 2466398 w 4540996"/>
                <a:gd name="connsiteY29"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400048 w 4540996"/>
                <a:gd name="connsiteY22" fmla="*/ 2355932 h 4605343"/>
                <a:gd name="connsiteX23" fmla="*/ 3889716 w 4540996"/>
                <a:gd name="connsiteY23" fmla="*/ 2012707 h 4605343"/>
                <a:gd name="connsiteX24" fmla="*/ 3793170 w 4540996"/>
                <a:gd name="connsiteY24" fmla="*/ 508410 h 4605343"/>
                <a:gd name="connsiteX25" fmla="*/ 2724717 w 4540996"/>
                <a:gd name="connsiteY25" fmla="*/ 352204 h 4605343"/>
                <a:gd name="connsiteX26" fmla="*/ 2687193 w 4540996"/>
                <a:gd name="connsiteY26" fmla="*/ 369752 h 4605343"/>
                <a:gd name="connsiteX27" fmla="*/ 2544092 w 4540996"/>
                <a:gd name="connsiteY27" fmla="*/ 253630 h 4605343"/>
                <a:gd name="connsiteX28" fmla="*/ 2466398 w 4540996"/>
                <a:gd name="connsiteY28"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400048 w 4540996"/>
                <a:gd name="connsiteY22" fmla="*/ 2355932 h 4605343"/>
                <a:gd name="connsiteX23" fmla="*/ 3793170 w 4540996"/>
                <a:gd name="connsiteY23" fmla="*/ 508410 h 4605343"/>
                <a:gd name="connsiteX24" fmla="*/ 2724717 w 4540996"/>
                <a:gd name="connsiteY24" fmla="*/ 352204 h 4605343"/>
                <a:gd name="connsiteX25" fmla="*/ 2687193 w 4540996"/>
                <a:gd name="connsiteY25" fmla="*/ 369752 h 4605343"/>
                <a:gd name="connsiteX26" fmla="*/ 2544092 w 4540996"/>
                <a:gd name="connsiteY26" fmla="*/ 253630 h 4605343"/>
                <a:gd name="connsiteX27" fmla="*/ 2466398 w 4540996"/>
                <a:gd name="connsiteY27"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3793170 w 4540996"/>
                <a:gd name="connsiteY22" fmla="*/ 508410 h 4605343"/>
                <a:gd name="connsiteX23" fmla="*/ 2724717 w 4540996"/>
                <a:gd name="connsiteY23" fmla="*/ 352204 h 4605343"/>
                <a:gd name="connsiteX24" fmla="*/ 2687193 w 4540996"/>
                <a:gd name="connsiteY24" fmla="*/ 369752 h 4605343"/>
                <a:gd name="connsiteX25" fmla="*/ 2544092 w 4540996"/>
                <a:gd name="connsiteY25" fmla="*/ 253630 h 4605343"/>
                <a:gd name="connsiteX26" fmla="*/ 2466398 w 4540996"/>
                <a:gd name="connsiteY26"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2724717 w 4540996"/>
                <a:gd name="connsiteY22" fmla="*/ 352204 h 4605343"/>
                <a:gd name="connsiteX23" fmla="*/ 2687193 w 4540996"/>
                <a:gd name="connsiteY23" fmla="*/ 369752 h 4605343"/>
                <a:gd name="connsiteX24" fmla="*/ 2544092 w 4540996"/>
                <a:gd name="connsiteY24" fmla="*/ 253630 h 4605343"/>
                <a:gd name="connsiteX25" fmla="*/ 2466398 w 4540996"/>
                <a:gd name="connsiteY25"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2724717 w 4540996"/>
                <a:gd name="connsiteY22" fmla="*/ 352204 h 4605343"/>
                <a:gd name="connsiteX23" fmla="*/ 2544092 w 4540996"/>
                <a:gd name="connsiteY23" fmla="*/ 253630 h 4605343"/>
                <a:gd name="connsiteX24" fmla="*/ 2466398 w 4540996"/>
                <a:gd name="connsiteY24"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2544092 w 4540996"/>
                <a:gd name="connsiteY22" fmla="*/ 253630 h 4605343"/>
                <a:gd name="connsiteX23" fmla="*/ 2466398 w 4540996"/>
                <a:gd name="connsiteY23"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215508 w 4540996"/>
                <a:gd name="connsiteY21" fmla="*/ 3975080 h 4605343"/>
                <a:gd name="connsiteX22" fmla="*/ 2466398 w 4540996"/>
                <a:gd name="connsiteY22"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227192 w 4540996"/>
                <a:gd name="connsiteY20" fmla="*/ 3986330 h 4605343"/>
                <a:gd name="connsiteX21" fmla="*/ 2466398 w 4540996"/>
                <a:gd name="connsiteY21"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166616 w 4540996"/>
                <a:gd name="connsiteY19" fmla="*/ 4051229 h 4605343"/>
                <a:gd name="connsiteX20" fmla="*/ 2466398 w 4540996"/>
                <a:gd name="connsiteY20"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775310 w 4540996"/>
                <a:gd name="connsiteY18" fmla="*/ 4098058 h 4605343"/>
                <a:gd name="connsiteX19" fmla="*/ 2466398 w 4540996"/>
                <a:gd name="connsiteY19"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409845 w 4540996"/>
                <a:gd name="connsiteY17" fmla="*/ 3391922 h 4605343"/>
                <a:gd name="connsiteX18" fmla="*/ 2466398 w 4540996"/>
                <a:gd name="connsiteY18"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583542 w 4540996"/>
                <a:gd name="connsiteY15" fmla="*/ 3198256 h 4605343"/>
                <a:gd name="connsiteX16" fmla="*/ 411908 w 4540996"/>
                <a:gd name="connsiteY16" fmla="*/ 3198256 h 4605343"/>
                <a:gd name="connsiteX17" fmla="*/ 2466398 w 4540996"/>
                <a:gd name="connsiteY17"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411908 w 4540996"/>
                <a:gd name="connsiteY15" fmla="*/ 3198256 h 4605343"/>
                <a:gd name="connsiteX16" fmla="*/ 2466398 w 4540996"/>
                <a:gd name="connsiteY16" fmla="*/ 185534 h 4605343"/>
                <a:gd name="connsiteX0" fmla="*/ 2466398 w 4540996"/>
                <a:gd name="connsiteY0" fmla="*/ 185534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15" fmla="*/ 2466398 w 4540996"/>
                <a:gd name="connsiteY15" fmla="*/ 185534 h 4605343"/>
                <a:gd name="connsiteX0" fmla="*/ 291771 w 4540996"/>
                <a:gd name="connsiteY0" fmla="*/ 2870010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 name="connsiteX14" fmla="*/ 291771 w 4540996"/>
                <a:gd name="connsiteY14" fmla="*/ 2870010 h 4605343"/>
                <a:gd name="connsiteX0" fmla="*/ 0 w 4540996"/>
                <a:gd name="connsiteY0" fmla="*/ 3198256 h 4605343"/>
                <a:gd name="connsiteX1" fmla="*/ 2513001 w 4540996"/>
                <a:gd name="connsiteY1" fmla="*/ 158062 h 4605343"/>
                <a:gd name="connsiteX2" fmla="*/ 3970439 w 4540996"/>
                <a:gd name="connsiteY2" fmla="*/ 298164 h 4605343"/>
                <a:gd name="connsiteX3" fmla="*/ 4176052 w 4540996"/>
                <a:gd name="connsiteY3" fmla="*/ 2071870 h 4605343"/>
                <a:gd name="connsiteX4" fmla="*/ 4170137 w 4540996"/>
                <a:gd name="connsiteY4" fmla="*/ 2079618 h 4605343"/>
                <a:gd name="connsiteX5" fmla="*/ 4189346 w 4540996"/>
                <a:gd name="connsiteY5" fmla="*/ 2097633 h 4605343"/>
                <a:gd name="connsiteX6" fmla="*/ 4208668 w 4540996"/>
                <a:gd name="connsiteY6" fmla="*/ 3887326 h 4605343"/>
                <a:gd name="connsiteX7" fmla="*/ 2441446 w 4540996"/>
                <a:gd name="connsiteY7" fmla="*/ 4170698 h 4605343"/>
                <a:gd name="connsiteX8" fmla="*/ 2425300 w 4540996"/>
                <a:gd name="connsiteY8" fmla="*/ 4158483 h 4605343"/>
                <a:gd name="connsiteX9" fmla="*/ 2349051 w 4540996"/>
                <a:gd name="connsiteY9" fmla="*/ 4240174 h 4605343"/>
                <a:gd name="connsiteX10" fmla="*/ 606022 w 4540996"/>
                <a:gd name="connsiteY10" fmla="*/ 4298840 h 4605343"/>
                <a:gd name="connsiteX11" fmla="*/ 143522 w 4540996"/>
                <a:gd name="connsiteY11" fmla="*/ 3289386 h 4605343"/>
                <a:gd name="connsiteX12" fmla="*/ 148852 w 4540996"/>
                <a:gd name="connsiteY12" fmla="*/ 3198256 h 4605343"/>
                <a:gd name="connsiteX13" fmla="*/ 0 w 4540996"/>
                <a:gd name="connsiteY13" fmla="*/ 3198256 h 460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0996" h="4605343">
                  <a:moveTo>
                    <a:pt x="0" y="3198256"/>
                  </a:moveTo>
                  <a:lnTo>
                    <a:pt x="2513001" y="158062"/>
                  </a:lnTo>
                  <a:cubicBezTo>
                    <a:pt x="2980026" y="-87970"/>
                    <a:pt x="3556457" y="-50884"/>
                    <a:pt x="3970439" y="298164"/>
                  </a:cubicBezTo>
                  <a:cubicBezTo>
                    <a:pt x="4487915" y="734472"/>
                    <a:pt x="4567852" y="1503327"/>
                    <a:pt x="4176052" y="2071870"/>
                  </a:cubicBezTo>
                  <a:lnTo>
                    <a:pt x="4170137" y="2079618"/>
                  </a:lnTo>
                  <a:lnTo>
                    <a:pt x="4189346" y="2097633"/>
                  </a:lnTo>
                  <a:cubicBezTo>
                    <a:pt x="4646097" y="2574029"/>
                    <a:pt x="4663519" y="3347859"/>
                    <a:pt x="4208668" y="3887326"/>
                  </a:cubicBezTo>
                  <a:cubicBezTo>
                    <a:pt x="3753817" y="4426793"/>
                    <a:pt x="2988171" y="4540381"/>
                    <a:pt x="2441446" y="4170698"/>
                  </a:cubicBezTo>
                  <a:lnTo>
                    <a:pt x="2425300" y="4158483"/>
                  </a:lnTo>
                  <a:lnTo>
                    <a:pt x="2349051" y="4240174"/>
                  </a:lnTo>
                  <a:cubicBezTo>
                    <a:pt x="1875058" y="4698950"/>
                    <a:pt x="1121204" y="4733214"/>
                    <a:pt x="606022" y="4298840"/>
                  </a:cubicBezTo>
                  <a:cubicBezTo>
                    <a:pt x="296913" y="4038216"/>
                    <a:pt x="139570" y="3664396"/>
                    <a:pt x="143522" y="3289386"/>
                  </a:cubicBezTo>
                  <a:lnTo>
                    <a:pt x="148852" y="3198256"/>
                  </a:lnTo>
                  <a:lnTo>
                    <a:pt x="0" y="3198256"/>
                  </a:lnTo>
                  <a:close/>
                </a:path>
              </a:pathLst>
            </a:custGeom>
            <a:solidFill>
              <a:srgbClr val="333333"/>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138" name="Picture 137"/>
            <p:cNvPicPr>
              <a:picLocks noChangeAspect="1"/>
            </p:cNvPicPr>
            <p:nvPr/>
          </p:nvPicPr>
          <p:blipFill rotWithShape="1">
            <a:blip r:embed="rId2"/>
            <a:srcRect l="7043" t="6293" r="7988" b="8737"/>
            <a:stretch/>
          </p:blipFill>
          <p:spPr>
            <a:xfrm>
              <a:off x="3064734" y="5280078"/>
              <a:ext cx="729197" cy="716836"/>
            </a:xfrm>
            <a:prstGeom prst="ellipse">
              <a:avLst/>
            </a:prstGeom>
          </p:spPr>
        </p:pic>
        <p:sp>
          <p:nvSpPr>
            <p:cNvPr id="139" name="Rounded Rectangle 138"/>
            <p:cNvSpPr/>
            <p:nvPr/>
          </p:nvSpPr>
          <p:spPr>
            <a:xfrm>
              <a:off x="1639789" y="2413208"/>
              <a:ext cx="3547692" cy="2710283"/>
            </a:xfrm>
            <a:prstGeom prst="roundRect">
              <a:avLst>
                <a:gd name="adj" fmla="val 5101"/>
              </a:avLst>
            </a:prstGeom>
            <a:solidFill>
              <a:srgbClr val="80808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100" b="0" i="0" u="none" strike="noStrike" kern="0" cap="none" spc="0" normalizeH="0" baseline="-25000" noProof="0" dirty="0" smtClean="0">
                <a:ln>
                  <a:noFill/>
                </a:ln>
                <a:solidFill>
                  <a:srgbClr val="000000"/>
                </a:solidFill>
                <a:effectLst/>
                <a:uLnTx/>
                <a:uFillTx/>
                <a:latin typeface="Arial"/>
                <a:ea typeface="+mn-ea"/>
                <a:cs typeface="+mn-cs"/>
              </a:endParaRPr>
            </a:p>
          </p:txBody>
        </p:sp>
        <p:sp>
          <p:nvSpPr>
            <p:cNvPr id="140" name="Rectangle 139"/>
            <p:cNvSpPr/>
            <p:nvPr/>
          </p:nvSpPr>
          <p:spPr>
            <a:xfrm>
              <a:off x="1919784" y="2610132"/>
              <a:ext cx="2987705" cy="2315717"/>
            </a:xfrm>
            <a:prstGeom prst="rect">
              <a:avLst/>
            </a:prstGeom>
            <a:solidFill>
              <a:srgbClr val="333333"/>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3546" y="2955323"/>
              <a:ext cx="581137" cy="594328"/>
            </a:xfrm>
            <a:prstGeom prst="rect">
              <a:avLst/>
            </a:prstGeom>
          </p:spPr>
        </p:pic>
        <p:sp>
          <p:nvSpPr>
            <p:cNvPr id="142" name="TextBox 141"/>
            <p:cNvSpPr txBox="1"/>
            <p:nvPr/>
          </p:nvSpPr>
          <p:spPr>
            <a:xfrm>
              <a:off x="3603723" y="3198704"/>
              <a:ext cx="1026378" cy="45550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3200" b="0" i="0" u="none" strike="noStrike" kern="0" cap="none" spc="0" normalizeH="0" baseline="0" noProof="0" dirty="0" smtClean="0">
                  <a:ln>
                    <a:noFill/>
                  </a:ln>
                  <a:solidFill>
                    <a:srgbClr val="FFFFFF"/>
                  </a:solidFill>
                  <a:effectLst/>
                  <a:uLnTx/>
                  <a:uFillTx/>
                  <a:latin typeface="EYInterstate" panose="02000503020000020004" pitchFamily="2" charset="0"/>
                </a:rPr>
                <a:t>Helix</a:t>
              </a:r>
              <a:endParaRPr kumimoji="0" lang="pl-PL" sz="2800" b="0" i="0" u="none" strike="noStrike" kern="0" cap="none" spc="0" normalizeH="0" baseline="0" noProof="0" dirty="0" smtClean="0">
                <a:ln>
                  <a:noFill/>
                </a:ln>
                <a:solidFill>
                  <a:srgbClr val="FFFFFF"/>
                </a:solidFill>
                <a:effectLst/>
                <a:uLnTx/>
                <a:uFillTx/>
                <a:latin typeface="EYInterstate" panose="02000503020000020004" pitchFamily="2" charset="0"/>
              </a:endParaRPr>
            </a:p>
          </p:txBody>
        </p:sp>
        <p:sp>
          <p:nvSpPr>
            <p:cNvPr id="143" name="TextBox 142"/>
            <p:cNvSpPr txBox="1"/>
            <p:nvPr/>
          </p:nvSpPr>
          <p:spPr>
            <a:xfrm>
              <a:off x="2676376" y="3711467"/>
              <a:ext cx="2055925" cy="652486"/>
            </a:xfrm>
            <a:prstGeom prst="rect">
              <a:avLst/>
            </a:prstGeom>
            <a:noFill/>
          </p:spPr>
          <p:txBody>
            <a:bodyPr wrap="square" lIns="0" tIns="36576"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EYInterstate" panose="02000503020000020004" pitchFamily="2" charset="0"/>
                </a:rPr>
                <a:t>Our suite of data and analytics offerings designed to assist in providing high-quality audits and insights to our clients</a:t>
              </a:r>
              <a:endParaRPr kumimoji="0" lang="pl-PL" sz="1000" b="0" i="0" u="none" strike="noStrike" kern="0" cap="none" spc="0" normalizeH="0" baseline="0" noProof="0" dirty="0" err="1" smtClean="0">
                <a:ln>
                  <a:noFill/>
                </a:ln>
                <a:solidFill>
                  <a:srgbClr val="FFFFFF"/>
                </a:solidFill>
                <a:effectLst/>
                <a:uLnTx/>
                <a:uFillTx/>
                <a:latin typeface="EYInterstate" panose="02000503020000020004" pitchFamily="2" charset="0"/>
              </a:endParaRPr>
            </a:p>
          </p:txBody>
        </p:sp>
        <p:sp>
          <p:nvSpPr>
            <p:cNvPr id="144" name="TextBox 143"/>
            <p:cNvSpPr txBox="1"/>
            <p:nvPr/>
          </p:nvSpPr>
          <p:spPr>
            <a:xfrm>
              <a:off x="1204110" y="5194077"/>
              <a:ext cx="1393040" cy="729430"/>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30" normalizeH="0" baseline="0" noProof="0" dirty="0" smtClean="0">
                  <a:ln>
                    <a:noFill/>
                  </a:ln>
                  <a:solidFill>
                    <a:srgbClr val="FFFFFF"/>
                  </a:solidFill>
                  <a:effectLst/>
                  <a:uLnTx/>
                  <a:uFillTx/>
                  <a:latin typeface="EYInterstate" panose="02000503020000020004" pitchFamily="2" charset="0"/>
                </a:rPr>
                <a:t>A global library that enables teams to select the most relevant sector–</a:t>
              </a:r>
              <a:br>
                <a:rPr kumimoji="0" lang="en-US" sz="900" b="1" i="0" u="none" strike="noStrike" kern="0" cap="none" spc="-30" normalizeH="0" baseline="0" noProof="0" dirty="0" smtClean="0">
                  <a:ln>
                    <a:noFill/>
                  </a:ln>
                  <a:solidFill>
                    <a:srgbClr val="FFFFFF"/>
                  </a:solidFill>
                  <a:effectLst/>
                  <a:uLnTx/>
                  <a:uFillTx/>
                  <a:latin typeface="EYInterstate" panose="02000503020000020004" pitchFamily="2" charset="0"/>
                </a:rPr>
              </a:br>
              <a:r>
                <a:rPr kumimoji="0" lang="en-US" sz="900" b="1" i="0" u="none" strike="noStrike" kern="0" cap="none" spc="-30" normalizeH="0" baseline="0" noProof="0" dirty="0" smtClean="0">
                  <a:ln>
                    <a:noFill/>
                  </a:ln>
                  <a:solidFill>
                    <a:srgbClr val="FFFFFF"/>
                  </a:solidFill>
                  <a:effectLst/>
                  <a:uLnTx/>
                  <a:uFillTx/>
                  <a:latin typeface="EYInterstate" panose="02000503020000020004" pitchFamily="2" charset="0"/>
                </a:rPr>
                <a:t>and process–specific analytics </a:t>
              </a:r>
              <a:endParaRPr kumimoji="0" lang="en-US" sz="900" b="0" i="0" u="none" strike="noStrike" kern="0" cap="none" spc="-30" normalizeH="0" baseline="0" noProof="0" dirty="0" smtClean="0">
                <a:ln>
                  <a:noFill/>
                </a:ln>
                <a:solidFill>
                  <a:srgbClr val="FFFFFF"/>
                </a:solidFill>
                <a:effectLst/>
                <a:uLnTx/>
                <a:uFillTx/>
                <a:latin typeface="EYInterstate" panose="02000503020000020004" pitchFamily="2" charset="0"/>
              </a:endParaRPr>
            </a:p>
          </p:txBody>
        </p:sp>
        <p:sp>
          <p:nvSpPr>
            <p:cNvPr id="145" name="TextBox 144"/>
            <p:cNvSpPr txBox="1"/>
            <p:nvPr/>
          </p:nvSpPr>
          <p:spPr>
            <a:xfrm>
              <a:off x="4231308" y="5467259"/>
              <a:ext cx="1581759" cy="729430"/>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A globally consistent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and scalable platform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that allows audit teams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to manage the end-</a:t>
              </a:r>
              <a:b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b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to</a:t>
              </a:r>
              <a:r>
                <a:rPr kumimoji="0" lang="pl-PL" sz="900" b="1" i="0" u="none" strike="noStrike" kern="0" cap="none" spc="-20" normalizeH="0" baseline="0" noProof="0" dirty="0" smtClean="0">
                  <a:ln>
                    <a:noFill/>
                  </a:ln>
                  <a:solidFill>
                    <a:srgbClr val="FFFFFF"/>
                  </a:solidFill>
                  <a:effectLst/>
                  <a:uLnTx/>
                  <a:uFillTx/>
                  <a:latin typeface="EYInterstate" panose="02000503020000020004" pitchFamily="2" charset="0"/>
                </a:rPr>
                <a:t>-</a:t>
              </a: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end</a:t>
              </a:r>
              <a:r>
                <a:rPr kumimoji="0" lang="pl-PL" sz="900" b="1" i="0" u="none" strike="noStrike" kern="0" cap="none" spc="-20" normalizeH="0" baseline="0" noProof="0" dirty="0" smtClean="0">
                  <a:ln>
                    <a:noFill/>
                  </a:ln>
                  <a:solidFill>
                    <a:srgbClr val="FFFFFF"/>
                  </a:solidFill>
                  <a:effectLst/>
                  <a:uLnTx/>
                  <a:uFillTx/>
                  <a:latin typeface="EYInterstate" panose="02000503020000020004" pitchFamily="2" charset="0"/>
                </a:rPr>
                <a:t> </a:t>
              </a: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analytics process</a:t>
              </a:r>
              <a:endParaRPr kumimoji="0" lang="en-US" sz="900" b="0" i="0" u="none" strike="noStrike" kern="0" cap="none" spc="-20" normalizeH="0" baseline="0" noProof="0" dirty="0" smtClean="0">
                <a:ln>
                  <a:noFill/>
                </a:ln>
                <a:solidFill>
                  <a:srgbClr val="FFFFFF"/>
                </a:solidFill>
                <a:effectLst/>
                <a:uLnTx/>
                <a:uFillTx/>
                <a:latin typeface="EYInterstate" panose="02000503020000020004" pitchFamily="2" charset="0"/>
              </a:endParaRPr>
            </a:p>
          </p:txBody>
        </p:sp>
        <p:sp>
          <p:nvSpPr>
            <p:cNvPr id="146" name="TextBox 145"/>
            <p:cNvSpPr txBox="1"/>
            <p:nvPr/>
          </p:nvSpPr>
          <p:spPr>
            <a:xfrm>
              <a:off x="2655076" y="6930440"/>
              <a:ext cx="1581759" cy="452432"/>
            </a:xfrm>
            <a:prstGeom prst="rect">
              <a:avLst/>
            </a:prstGeom>
            <a:noFill/>
          </p:spPr>
          <p:txBody>
            <a:bodyPr wrap="square" lIns="0" tIns="36576"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Examples of our </a:t>
              </a:r>
              <a:b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br>
              <a:r>
                <a:rPr kumimoji="0" lang="en-US" sz="900" b="1" i="0" u="none" strike="noStrike" kern="0" cap="none" spc="-20" normalizeH="0" baseline="0" noProof="0" dirty="0" smtClean="0">
                  <a:ln>
                    <a:noFill/>
                  </a:ln>
                  <a:solidFill>
                    <a:srgbClr val="FFFFFF"/>
                  </a:solidFill>
                  <a:effectLst/>
                  <a:uLnTx/>
                  <a:uFillTx/>
                  <a:latin typeface="EYInterstate" panose="02000503020000020004" pitchFamily="2" charset="0"/>
                </a:rPr>
                <a:t>innovative data driven analytical products</a:t>
              </a:r>
              <a:endParaRPr kumimoji="0" lang="en-US" sz="900" b="0" i="0" u="none" strike="noStrike" kern="0" cap="none" spc="-20" normalizeH="0" baseline="0" noProof="0" dirty="0" smtClean="0">
                <a:ln>
                  <a:noFill/>
                </a:ln>
                <a:solidFill>
                  <a:srgbClr val="FFFFFF"/>
                </a:solidFill>
                <a:effectLst/>
                <a:uLnTx/>
                <a:uFillTx/>
                <a:latin typeface="EYInterstate" panose="02000503020000020004" pitchFamily="2" charset="0"/>
              </a:endParaRPr>
            </a:p>
          </p:txBody>
        </p:sp>
        <p:sp>
          <p:nvSpPr>
            <p:cNvPr id="147" name="TextBox 146"/>
            <p:cNvSpPr txBox="1"/>
            <p:nvPr/>
          </p:nvSpPr>
          <p:spPr>
            <a:xfrm>
              <a:off x="1570399" y="6761820"/>
              <a:ext cx="569551" cy="406265"/>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800" b="0" i="0" u="none" strike="noStrike" kern="0" cap="none" spc="0" normalizeH="0" baseline="0" noProof="0" dirty="0" smtClean="0">
                  <a:ln>
                    <a:noFill/>
                  </a:ln>
                  <a:solidFill>
                    <a:srgbClr val="646464"/>
                  </a:solidFill>
                  <a:effectLst/>
                  <a:uLnTx/>
                  <a:uFillTx/>
                  <a:latin typeface="EYInterstate" panose="02000503020000020004" pitchFamily="2" charset="0"/>
                </a:rPr>
                <a:t>Trade Spend Analyzer </a:t>
              </a:r>
            </a:p>
          </p:txBody>
        </p:sp>
        <p:sp>
          <p:nvSpPr>
            <p:cNvPr id="148" name="TextBox 147"/>
            <p:cNvSpPr txBox="1"/>
            <p:nvPr/>
          </p:nvSpPr>
          <p:spPr>
            <a:xfrm>
              <a:off x="1729359" y="7236769"/>
              <a:ext cx="609821" cy="406265"/>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800" b="0" i="0" u="none" strike="noStrike" kern="0" cap="none" spc="-30" normalizeH="0" baseline="0" noProof="0" dirty="0" smtClean="0">
                  <a:ln>
                    <a:noFill/>
                  </a:ln>
                  <a:solidFill>
                    <a:srgbClr val="646464"/>
                  </a:solidFill>
                  <a:effectLst/>
                  <a:uLnTx/>
                  <a:uFillTx/>
                  <a:latin typeface="EYInterstate" panose="02000503020000020004" pitchFamily="2" charset="0"/>
                </a:rPr>
                <a:t>Revenue</a:t>
              </a:r>
              <a:r>
                <a:rPr kumimoji="0" lang="en-US" sz="800" b="0" i="0" u="none" strike="noStrike" kern="0" cap="none" spc="-30" normalizeH="0" baseline="0" noProof="0" dirty="0" smtClean="0">
                  <a:ln>
                    <a:noFill/>
                  </a:ln>
                  <a:solidFill>
                    <a:srgbClr val="646464"/>
                  </a:solidFill>
                  <a:effectLst/>
                  <a:uLnTx/>
                  <a:uFillTx/>
                  <a:latin typeface="EYInterstate" panose="02000503020000020004" pitchFamily="2" charset="0"/>
                </a:rPr>
                <a:t> &amp;</a:t>
              </a:r>
              <a:endParaRPr kumimoji="0" lang="pl-PL" sz="800" b="0" i="0" u="none" strike="noStrike" kern="0" cap="none" spc="-30" normalizeH="0" baseline="0" noProof="0" dirty="0" smtClean="0">
                <a:ln>
                  <a:noFill/>
                </a:ln>
                <a:solidFill>
                  <a:srgbClr val="646464"/>
                </a:solidFill>
                <a:effectLst/>
                <a:uLnTx/>
                <a:uFillTx/>
                <a:latin typeface="EYInterstate" panose="02000503020000020004"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800" b="0" i="0" u="none" strike="noStrike" kern="0" cap="none" spc="-30" normalizeH="0" baseline="0" noProof="0" dirty="0" smtClean="0">
                  <a:ln>
                    <a:noFill/>
                  </a:ln>
                  <a:solidFill>
                    <a:srgbClr val="646464"/>
                  </a:solidFill>
                  <a:effectLst/>
                  <a:uLnTx/>
                  <a:uFillTx/>
                  <a:latin typeface="EYInterstate" panose="02000503020000020004" pitchFamily="2" charset="0"/>
                </a:rPr>
                <a:t>Receivables</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800" b="0" i="0" u="none" strike="noStrike" kern="0" cap="none" spc="-30" normalizeH="0" baseline="0" noProof="0" dirty="0" smtClean="0">
                  <a:ln>
                    <a:noFill/>
                  </a:ln>
                  <a:solidFill>
                    <a:srgbClr val="646464"/>
                  </a:solidFill>
                  <a:effectLst/>
                  <a:uLnTx/>
                  <a:uFillTx/>
                  <a:latin typeface="EYInterstate" panose="02000503020000020004" pitchFamily="2" charset="0"/>
                </a:rPr>
                <a:t>Analyzer</a:t>
              </a:r>
            </a:p>
          </p:txBody>
        </p:sp>
        <p:sp>
          <p:nvSpPr>
            <p:cNvPr id="149" name="TextBox 148"/>
            <p:cNvSpPr txBox="1"/>
            <p:nvPr/>
          </p:nvSpPr>
          <p:spPr>
            <a:xfrm>
              <a:off x="2121989" y="7656196"/>
              <a:ext cx="469845" cy="283154"/>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800" b="0" i="0" u="none" strike="noStrike" kern="0" cap="none" spc="0" normalizeH="0" baseline="0" noProof="0" dirty="0" smtClean="0">
                  <a:ln>
                    <a:noFill/>
                  </a:ln>
                  <a:solidFill>
                    <a:srgbClr val="646464"/>
                  </a:solidFill>
                  <a:effectLst/>
                  <a:uLnTx/>
                  <a:uFillTx/>
                  <a:latin typeface="EYInterstate" panose="02000503020000020004" pitchFamily="2" charset="0"/>
                </a:rPr>
                <a:t>Mortgage</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800" b="0" i="0" u="none" strike="noStrike" kern="0" cap="none" spc="0" normalizeH="0" baseline="0" noProof="0" dirty="0" smtClean="0">
                  <a:ln>
                    <a:noFill/>
                  </a:ln>
                  <a:solidFill>
                    <a:srgbClr val="646464"/>
                  </a:solidFill>
                  <a:effectLst/>
                  <a:uLnTx/>
                  <a:uFillTx/>
                  <a:latin typeface="EYInterstate" panose="02000503020000020004" pitchFamily="2" charset="0"/>
                </a:rPr>
                <a:t>Analyzer</a:t>
              </a:r>
            </a:p>
          </p:txBody>
        </p:sp>
        <p:sp>
          <p:nvSpPr>
            <p:cNvPr id="150" name="TextBox 149"/>
            <p:cNvSpPr txBox="1"/>
            <p:nvPr/>
          </p:nvSpPr>
          <p:spPr>
            <a:xfrm>
              <a:off x="2594067" y="7939696"/>
              <a:ext cx="628886" cy="283154"/>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30" normalizeH="0" baseline="0" noProof="0" dirty="0" smtClean="0">
                  <a:ln>
                    <a:noFill/>
                  </a:ln>
                  <a:solidFill>
                    <a:srgbClr val="646464"/>
                  </a:solidFill>
                  <a:effectLst/>
                  <a:uLnTx/>
                  <a:uFillTx/>
                  <a:latin typeface="EYInterstate" panose="02000503020000020004" pitchFamily="2" charset="0"/>
                </a:rPr>
                <a:t>Accounts􀀀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30" normalizeH="0" baseline="0" noProof="0" dirty="0" smtClean="0">
                  <a:ln>
                    <a:noFill/>
                  </a:ln>
                  <a:solidFill>
                    <a:srgbClr val="646464"/>
                  </a:solidFill>
                  <a:effectLst/>
                  <a:uLnTx/>
                  <a:uFillTx/>
                  <a:latin typeface="EYInterstate" panose="02000503020000020004" pitchFamily="2" charset="0"/>
                </a:rPr>
                <a:t>Receivable</a:t>
              </a:r>
              <a:endParaRPr kumimoji="0" lang="pl-PL" sz="800" b="0" i="0" u="none" strike="noStrike" kern="0" cap="none" spc="-30" normalizeH="0" baseline="0" noProof="0" dirty="0" smtClean="0">
                <a:ln>
                  <a:noFill/>
                </a:ln>
                <a:solidFill>
                  <a:srgbClr val="646464"/>
                </a:solidFill>
                <a:effectLst/>
                <a:uLnTx/>
                <a:uFillTx/>
                <a:latin typeface="EYInterstate" panose="02000503020000020004" pitchFamily="2" charset="0"/>
              </a:endParaRPr>
            </a:p>
          </p:txBody>
        </p:sp>
        <p:sp>
          <p:nvSpPr>
            <p:cNvPr id="151" name="TextBox 150"/>
            <p:cNvSpPr txBox="1"/>
            <p:nvPr/>
          </p:nvSpPr>
          <p:spPr>
            <a:xfrm>
              <a:off x="3160753" y="8079378"/>
              <a:ext cx="628886" cy="406265"/>
            </a:xfrm>
            <a:prstGeom prst="rect">
              <a:avLst/>
            </a:prstGeom>
            <a:noFill/>
          </p:spPr>
          <p:txBody>
            <a:bodyPr wrap="square" lIns="0" tIns="36576"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30" normalizeH="0" baseline="0" noProof="0" dirty="0" smtClean="0">
                  <a:ln>
                    <a:noFill/>
                  </a:ln>
                  <a:solidFill>
                    <a:srgbClr val="646464"/>
                  </a:solidFill>
                  <a:effectLst/>
                  <a:uLnTx/>
                  <a:uFillTx/>
                  <a:latin typeface="EYInterstate" panose="02000503020000020004" pitchFamily="2" charset="0"/>
                </a:rPr>
                <a:t>Group Scoping Analyzer</a:t>
              </a:r>
              <a:endParaRPr kumimoji="0" lang="pl-PL" sz="800" b="0" i="0" u="none" strike="noStrike" kern="0" cap="none" spc="-30" normalizeH="0" baseline="0" noProof="0" dirty="0" smtClean="0">
                <a:ln>
                  <a:noFill/>
                </a:ln>
                <a:solidFill>
                  <a:srgbClr val="646464"/>
                </a:solidFill>
                <a:effectLst/>
                <a:uLnTx/>
                <a:uFillTx/>
                <a:latin typeface="EYInterstate" panose="02000503020000020004" pitchFamily="2" charset="0"/>
              </a:endParaRPr>
            </a:p>
          </p:txBody>
        </p:sp>
        <p:sp>
          <p:nvSpPr>
            <p:cNvPr id="152" name="TextBox 151"/>
            <p:cNvSpPr txBox="1"/>
            <p:nvPr/>
          </p:nvSpPr>
          <p:spPr>
            <a:xfrm>
              <a:off x="3835347" y="8019203"/>
              <a:ext cx="530693" cy="160044"/>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646464"/>
                  </a:solidFill>
                  <a:effectLst/>
                  <a:uLnTx/>
                  <a:uFillTx/>
                  <a:latin typeface="EYInterstate" panose="02000503020000020004" pitchFamily="2" charset="0"/>
                </a:rPr>
                <a:t>Inventory</a:t>
              </a:r>
            </a:p>
          </p:txBody>
        </p:sp>
        <p:sp>
          <p:nvSpPr>
            <p:cNvPr id="153" name="TextBox 152"/>
            <p:cNvSpPr txBox="1"/>
            <p:nvPr/>
          </p:nvSpPr>
          <p:spPr>
            <a:xfrm>
              <a:off x="4356850" y="7667478"/>
              <a:ext cx="628886" cy="406265"/>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646464"/>
                  </a:solidFill>
                  <a:effectLst/>
                  <a:uLnTx/>
                  <a:uFillTx/>
                  <a:latin typeface="EYInterstate" panose="02000503020000020004" pitchFamily="2" charset="0"/>
                </a:rPr>
                <a:t>General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646464"/>
                  </a:solidFill>
                  <a:effectLst/>
                  <a:uLnTx/>
                  <a:uFillTx/>
                  <a:latin typeface="EYInterstate" panose="02000503020000020004" pitchFamily="2" charset="0"/>
                </a:rPr>
                <a:t>Ledger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646464"/>
                  </a:solidFill>
                  <a:effectLst/>
                  <a:uLnTx/>
                  <a:uFillTx/>
                  <a:latin typeface="EYInterstate" panose="02000503020000020004" pitchFamily="2" charset="0"/>
                </a:rPr>
                <a:t>Analyzer</a:t>
              </a:r>
              <a:endParaRPr kumimoji="0" lang="pl-PL" sz="800" b="0" i="0" u="none" strike="noStrike" kern="0" cap="none" spc="0" normalizeH="0" baseline="0" noProof="0" dirty="0" smtClean="0">
                <a:ln>
                  <a:noFill/>
                </a:ln>
                <a:solidFill>
                  <a:srgbClr val="646464"/>
                </a:solidFill>
                <a:effectLst/>
                <a:uLnTx/>
                <a:uFillTx/>
                <a:latin typeface="EYInterstate" panose="02000503020000020004" pitchFamily="2" charset="0"/>
              </a:endParaRPr>
            </a:p>
          </p:txBody>
        </p:sp>
        <p:sp>
          <p:nvSpPr>
            <p:cNvPr id="154" name="TextBox 153"/>
            <p:cNvSpPr txBox="1"/>
            <p:nvPr/>
          </p:nvSpPr>
          <p:spPr>
            <a:xfrm>
              <a:off x="4691316" y="7322275"/>
              <a:ext cx="628886" cy="283154"/>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646464"/>
                  </a:solidFill>
                  <a:effectLst/>
                  <a:uLnTx/>
                  <a:uFillTx/>
                  <a:latin typeface="EYInterstate" panose="02000503020000020004" pitchFamily="2" charset="0"/>
                </a:rPr>
                <a:t>Accounts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646464"/>
                  </a:solidFill>
                  <a:effectLst/>
                  <a:uLnTx/>
                  <a:uFillTx/>
                  <a:latin typeface="EYInterstate" panose="02000503020000020004" pitchFamily="2" charset="0"/>
                </a:rPr>
                <a:t>Payable</a:t>
              </a:r>
            </a:p>
          </p:txBody>
        </p:sp>
        <p:sp>
          <p:nvSpPr>
            <p:cNvPr id="155" name="TextBox 154"/>
            <p:cNvSpPr txBox="1"/>
            <p:nvPr/>
          </p:nvSpPr>
          <p:spPr>
            <a:xfrm>
              <a:off x="4825802" y="6797339"/>
              <a:ext cx="644268" cy="406265"/>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30" normalizeH="0" baseline="0" noProof="0" dirty="0" smtClean="0">
                  <a:ln>
                    <a:noFill/>
                  </a:ln>
                  <a:solidFill>
                    <a:srgbClr val="646464"/>
                  </a:solidFill>
                  <a:effectLst/>
                  <a:uLnTx/>
                  <a:uFillTx/>
                  <a:latin typeface="EYInterstate" panose="02000503020000020004" pitchFamily="2" charset="0"/>
                </a:rPr>
                <a:t>Purchases &amp; Payables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30" normalizeH="0" baseline="0" noProof="0" dirty="0" smtClean="0">
                  <a:ln>
                    <a:noFill/>
                  </a:ln>
                  <a:solidFill>
                    <a:srgbClr val="646464"/>
                  </a:solidFill>
                  <a:effectLst/>
                  <a:uLnTx/>
                  <a:uFillTx/>
                  <a:latin typeface="EYInterstate" panose="02000503020000020004" pitchFamily="2" charset="0"/>
                </a:rPr>
                <a:t>Analyzer</a:t>
              </a:r>
              <a:endParaRPr kumimoji="0" lang="pl-PL" sz="800" b="0" i="0" u="none" strike="noStrike" kern="0" cap="none" spc="-30" normalizeH="0" baseline="0" noProof="0" dirty="0" smtClean="0">
                <a:ln>
                  <a:noFill/>
                </a:ln>
                <a:solidFill>
                  <a:srgbClr val="646464"/>
                </a:solidFill>
                <a:effectLst/>
                <a:uLnTx/>
                <a:uFillTx/>
                <a:latin typeface="EYInterstate" panose="02000503020000020004" pitchFamily="2" charset="0"/>
              </a:endParaRPr>
            </a:p>
          </p:txBody>
        </p:sp>
        <p:sp>
          <p:nvSpPr>
            <p:cNvPr id="156" name="Rectangle 155"/>
            <p:cNvSpPr/>
            <p:nvPr/>
          </p:nvSpPr>
          <p:spPr>
            <a:xfrm rot="21375791">
              <a:off x="1263816" y="4565471"/>
              <a:ext cx="4389074" cy="4234544"/>
            </a:xfrm>
            <a:prstGeom prst="rect">
              <a:avLst/>
            </a:prstGeom>
            <a:noFill/>
            <a:ln w="9525" cap="flat" cmpd="sng" algn="ctr">
              <a:noFill/>
              <a:prstDash val="solid"/>
            </a:ln>
            <a:effectLst/>
          </p:spPr>
          <p:txBody>
            <a:bodyPr rtlCol="0" anchor="t" anchorCtr="0">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 Globally consistent</a:t>
              </a:r>
              <a:r>
                <a:rPr kumimoji="0" lang="en-US"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  |  </a:t>
              </a: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Sector</a:t>
              </a:r>
              <a:r>
                <a:rPr kumimoji="0" lang="en-US"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 aligned  |  </a:t>
              </a: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Account focused</a:t>
              </a:r>
              <a:r>
                <a:rPr kumimoji="0" lang="en-US"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  |  </a:t>
              </a: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Meaningful insights</a:t>
              </a:r>
              <a:r>
                <a:rPr kumimoji="0" lang="en-US"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  |  </a:t>
              </a: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Issue driven </a:t>
              </a:r>
              <a:r>
                <a:rPr kumimoji="0" lang="en-US"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 |  Dynamic    </a:t>
              </a:r>
              <a:r>
                <a:rPr kumimoji="0" lang="pl-PL" sz="1100" b="0" i="0" u="none" strike="noStrike" kern="0" cap="none" spc="0" normalizeH="0" baseline="0" noProof="0" dirty="0" smtClean="0">
                  <a:ln>
                    <a:noFill/>
                  </a:ln>
                  <a:solidFill>
                    <a:srgbClr val="333333"/>
                  </a:solidFill>
                  <a:effectLst/>
                  <a:uLnTx/>
                  <a:uFillTx/>
                  <a:latin typeface="EYInterstate Light" panose="02000506000000020004" pitchFamily="2" charset="0"/>
                  <a:ea typeface="+mn-ea"/>
                  <a:cs typeface="+mn-cs"/>
                </a:rPr>
                <a:t> </a:t>
              </a:r>
            </a:p>
          </p:txBody>
        </p:sp>
        <p:sp>
          <p:nvSpPr>
            <p:cNvPr id="157" name="Oval 156"/>
            <p:cNvSpPr/>
            <p:nvPr/>
          </p:nvSpPr>
          <p:spPr>
            <a:xfrm>
              <a:off x="3031064" y="5256141"/>
              <a:ext cx="764149" cy="764149"/>
            </a:xfrm>
            <a:prstGeom prst="ellipse">
              <a:avLst/>
            </a:prstGeom>
            <a:noFill/>
            <a:ln w="38100" cap="flat" cmpd="sng" algn="ctr">
              <a:solidFill>
                <a:srgbClr val="FFE6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cxnSp>
          <p:nvCxnSpPr>
            <p:cNvPr id="158" name="Straight Connector 157"/>
            <p:cNvCxnSpPr/>
            <p:nvPr/>
          </p:nvCxnSpPr>
          <p:spPr>
            <a:xfrm>
              <a:off x="3069921" y="5467259"/>
              <a:ext cx="695590" cy="0"/>
            </a:xfrm>
            <a:prstGeom prst="line">
              <a:avLst/>
            </a:prstGeom>
            <a:noFill/>
            <a:ln w="38100" cap="flat" cmpd="sng" algn="ctr">
              <a:solidFill>
                <a:srgbClr val="FFE600"/>
              </a:solidFill>
              <a:prstDash val="solid"/>
              <a:tailEnd type="none"/>
            </a:ln>
            <a:effectLst/>
          </p:spPr>
        </p:cxnSp>
        <p:cxnSp>
          <p:nvCxnSpPr>
            <p:cNvPr id="159" name="Straight Connector 158"/>
            <p:cNvCxnSpPr/>
            <p:nvPr/>
          </p:nvCxnSpPr>
          <p:spPr>
            <a:xfrm>
              <a:off x="3069921" y="5822782"/>
              <a:ext cx="695590" cy="0"/>
            </a:xfrm>
            <a:prstGeom prst="line">
              <a:avLst/>
            </a:prstGeom>
            <a:noFill/>
            <a:ln w="38100" cap="flat" cmpd="sng" algn="ctr">
              <a:solidFill>
                <a:srgbClr val="FFE600"/>
              </a:solidFill>
              <a:prstDash val="solid"/>
              <a:tailEnd type="none"/>
            </a:ln>
            <a:effectLst/>
          </p:spPr>
        </p:cxnSp>
        <p:cxnSp>
          <p:nvCxnSpPr>
            <p:cNvPr id="160" name="Straight Connector 159"/>
            <p:cNvCxnSpPr/>
            <p:nvPr/>
          </p:nvCxnSpPr>
          <p:spPr>
            <a:xfrm>
              <a:off x="3031064" y="5648990"/>
              <a:ext cx="764149" cy="0"/>
            </a:xfrm>
            <a:prstGeom prst="line">
              <a:avLst/>
            </a:prstGeom>
            <a:noFill/>
            <a:ln w="38100" cap="flat" cmpd="sng" algn="ctr">
              <a:solidFill>
                <a:srgbClr val="FFE600"/>
              </a:solidFill>
              <a:prstDash val="solid"/>
              <a:tailEnd type="none"/>
            </a:ln>
            <a:effectLst/>
          </p:spPr>
        </p:cxnSp>
        <p:cxnSp>
          <p:nvCxnSpPr>
            <p:cNvPr id="161" name="Straight Connector 160"/>
            <p:cNvCxnSpPr/>
            <p:nvPr/>
          </p:nvCxnSpPr>
          <p:spPr>
            <a:xfrm rot="5400000">
              <a:off x="3031064" y="5648990"/>
              <a:ext cx="764149" cy="0"/>
            </a:xfrm>
            <a:prstGeom prst="line">
              <a:avLst/>
            </a:prstGeom>
            <a:noFill/>
            <a:ln w="38100" cap="flat" cmpd="sng" algn="ctr">
              <a:solidFill>
                <a:srgbClr val="FFE600"/>
              </a:solidFill>
              <a:prstDash val="solid"/>
              <a:tailEnd type="none"/>
            </a:ln>
            <a:effectLst/>
          </p:spPr>
        </p:cxnSp>
        <p:sp>
          <p:nvSpPr>
            <p:cNvPr id="162" name="Freeform 161"/>
            <p:cNvSpPr/>
            <p:nvPr/>
          </p:nvSpPr>
          <p:spPr>
            <a:xfrm>
              <a:off x="3457820" y="5254948"/>
              <a:ext cx="131505" cy="753917"/>
            </a:xfrm>
            <a:custGeom>
              <a:avLst/>
              <a:gdLst>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9" fmla="*/ 0 w 393813"/>
                <a:gd name="connsiteY9" fmla="*/ 72757 h 763026"/>
                <a:gd name="connsiteX10" fmla="*/ 9211 w 393813"/>
                <a:gd name="connsiteY10" fmla="*/ 65157 h 763026"/>
                <a:gd name="connsiteX11" fmla="*/ 222519 w 393813"/>
                <a:gd name="connsiteY11" fmla="*/ 0 h 763026"/>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9" fmla="*/ 0 w 393813"/>
                <a:gd name="connsiteY9" fmla="*/ 72757 h 763026"/>
                <a:gd name="connsiteX10" fmla="*/ 9211 w 393813"/>
                <a:gd name="connsiteY10" fmla="*/ 65157 h 763026"/>
                <a:gd name="connsiteX11" fmla="*/ 313959 w 393813"/>
                <a:gd name="connsiteY11" fmla="*/ 91440 h 763026"/>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9" fmla="*/ 0 w 393813"/>
                <a:gd name="connsiteY9" fmla="*/ 72757 h 763026"/>
                <a:gd name="connsiteX10" fmla="*/ 9211 w 393813"/>
                <a:gd name="connsiteY10" fmla="*/ 65157 h 763026"/>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9" fmla="*/ 0 w 393813"/>
                <a:gd name="connsiteY9" fmla="*/ 72757 h 763026"/>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0" fmla="*/ 213308 w 384602"/>
                <a:gd name="connsiteY0" fmla="*/ 0 h 763026"/>
                <a:gd name="connsiteX1" fmla="*/ 253291 w 384602"/>
                <a:gd name="connsiteY1" fmla="*/ 4031 h 763026"/>
                <a:gd name="connsiteX2" fmla="*/ 269257 w 384602"/>
                <a:gd name="connsiteY2" fmla="*/ 21627 h 763026"/>
                <a:gd name="connsiteX3" fmla="*/ 384602 w 384602"/>
                <a:gd name="connsiteY3" fmla="*/ 393610 h 763026"/>
                <a:gd name="connsiteX4" fmla="*/ 317345 w 384602"/>
                <a:gd name="connsiteY4" fmla="*/ 687737 h 763026"/>
                <a:gd name="connsiteX5" fmla="*/ 274663 w 384602"/>
                <a:gd name="connsiteY5" fmla="*/ 756841 h 763026"/>
                <a:gd name="connsiteX6" fmla="*/ 213308 w 384602"/>
                <a:gd name="connsiteY6" fmla="*/ 763026 h 763026"/>
                <a:gd name="connsiteX7" fmla="*/ 0 w 384602"/>
                <a:gd name="connsiteY7" fmla="*/ 697870 h 763026"/>
                <a:gd name="connsiteX0" fmla="*/ 0 w 171294"/>
                <a:gd name="connsiteY0" fmla="*/ 0 h 763026"/>
                <a:gd name="connsiteX1" fmla="*/ 39983 w 171294"/>
                <a:gd name="connsiteY1" fmla="*/ 4031 h 763026"/>
                <a:gd name="connsiteX2" fmla="*/ 55949 w 171294"/>
                <a:gd name="connsiteY2" fmla="*/ 21627 h 763026"/>
                <a:gd name="connsiteX3" fmla="*/ 171294 w 171294"/>
                <a:gd name="connsiteY3" fmla="*/ 393610 h 763026"/>
                <a:gd name="connsiteX4" fmla="*/ 104037 w 171294"/>
                <a:gd name="connsiteY4" fmla="*/ 687737 h 763026"/>
                <a:gd name="connsiteX5" fmla="*/ 61355 w 171294"/>
                <a:gd name="connsiteY5" fmla="*/ 756841 h 763026"/>
                <a:gd name="connsiteX6" fmla="*/ 0 w 171294"/>
                <a:gd name="connsiteY6" fmla="*/ 763026 h 763026"/>
                <a:gd name="connsiteX0" fmla="*/ 0 w 171294"/>
                <a:gd name="connsiteY0" fmla="*/ 0 h 756841"/>
                <a:gd name="connsiteX1" fmla="*/ 39983 w 171294"/>
                <a:gd name="connsiteY1" fmla="*/ 4031 h 756841"/>
                <a:gd name="connsiteX2" fmla="*/ 55949 w 171294"/>
                <a:gd name="connsiteY2" fmla="*/ 21627 h 756841"/>
                <a:gd name="connsiteX3" fmla="*/ 171294 w 171294"/>
                <a:gd name="connsiteY3" fmla="*/ 393610 h 756841"/>
                <a:gd name="connsiteX4" fmla="*/ 104037 w 171294"/>
                <a:gd name="connsiteY4" fmla="*/ 687737 h 756841"/>
                <a:gd name="connsiteX5" fmla="*/ 61355 w 171294"/>
                <a:gd name="connsiteY5" fmla="*/ 756841 h 756841"/>
                <a:gd name="connsiteX0" fmla="*/ 0 w 131311"/>
                <a:gd name="connsiteY0" fmla="*/ 0 h 752810"/>
                <a:gd name="connsiteX1" fmla="*/ 15966 w 131311"/>
                <a:gd name="connsiteY1" fmla="*/ 17596 h 752810"/>
                <a:gd name="connsiteX2" fmla="*/ 131311 w 131311"/>
                <a:gd name="connsiteY2" fmla="*/ 389579 h 752810"/>
                <a:gd name="connsiteX3" fmla="*/ 64054 w 131311"/>
                <a:gd name="connsiteY3" fmla="*/ 683706 h 752810"/>
                <a:gd name="connsiteX4" fmla="*/ 21372 w 131311"/>
                <a:gd name="connsiteY4" fmla="*/ 752810 h 752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1" h="752810">
                  <a:moveTo>
                    <a:pt x="0" y="0"/>
                  </a:moveTo>
                  <a:lnTo>
                    <a:pt x="15966" y="17596"/>
                  </a:lnTo>
                  <a:cubicBezTo>
                    <a:pt x="87232" y="112795"/>
                    <a:pt x="131311" y="244311"/>
                    <a:pt x="131311" y="389579"/>
                  </a:cubicBezTo>
                  <a:cubicBezTo>
                    <a:pt x="131311" y="498531"/>
                    <a:pt x="106517" y="599746"/>
                    <a:pt x="64054" y="683706"/>
                  </a:cubicBezTo>
                  <a:lnTo>
                    <a:pt x="21372" y="752810"/>
                  </a:lnTo>
                </a:path>
              </a:pathLst>
            </a:custGeom>
            <a:noFill/>
            <a:ln w="38100" cap="flat" cmpd="sng" algn="ctr">
              <a:solidFill>
                <a:srgbClr val="FFE6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3" name="Freeform 162"/>
            <p:cNvSpPr/>
            <p:nvPr/>
          </p:nvSpPr>
          <p:spPr>
            <a:xfrm flipH="1">
              <a:off x="3241779" y="5254948"/>
              <a:ext cx="131505" cy="753917"/>
            </a:xfrm>
            <a:custGeom>
              <a:avLst/>
              <a:gdLst>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9" fmla="*/ 0 w 393813"/>
                <a:gd name="connsiteY9" fmla="*/ 72757 h 763026"/>
                <a:gd name="connsiteX10" fmla="*/ 9211 w 393813"/>
                <a:gd name="connsiteY10" fmla="*/ 65157 h 763026"/>
                <a:gd name="connsiteX11" fmla="*/ 222519 w 393813"/>
                <a:gd name="connsiteY11" fmla="*/ 0 h 763026"/>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9" fmla="*/ 0 w 393813"/>
                <a:gd name="connsiteY9" fmla="*/ 72757 h 763026"/>
                <a:gd name="connsiteX10" fmla="*/ 9211 w 393813"/>
                <a:gd name="connsiteY10" fmla="*/ 65157 h 763026"/>
                <a:gd name="connsiteX11" fmla="*/ 313959 w 393813"/>
                <a:gd name="connsiteY11" fmla="*/ 91440 h 763026"/>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9" fmla="*/ 0 w 393813"/>
                <a:gd name="connsiteY9" fmla="*/ 72757 h 763026"/>
                <a:gd name="connsiteX10" fmla="*/ 9211 w 393813"/>
                <a:gd name="connsiteY10" fmla="*/ 65157 h 763026"/>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9" fmla="*/ 0 w 393813"/>
                <a:gd name="connsiteY9" fmla="*/ 72757 h 763026"/>
                <a:gd name="connsiteX0" fmla="*/ 222519 w 393813"/>
                <a:gd name="connsiteY0" fmla="*/ 0 h 763026"/>
                <a:gd name="connsiteX1" fmla="*/ 262502 w 393813"/>
                <a:gd name="connsiteY1" fmla="*/ 4031 h 763026"/>
                <a:gd name="connsiteX2" fmla="*/ 278468 w 393813"/>
                <a:gd name="connsiteY2" fmla="*/ 21627 h 763026"/>
                <a:gd name="connsiteX3" fmla="*/ 393813 w 393813"/>
                <a:gd name="connsiteY3" fmla="*/ 393610 h 763026"/>
                <a:gd name="connsiteX4" fmla="*/ 326556 w 393813"/>
                <a:gd name="connsiteY4" fmla="*/ 687737 h 763026"/>
                <a:gd name="connsiteX5" fmla="*/ 283874 w 393813"/>
                <a:gd name="connsiteY5" fmla="*/ 756841 h 763026"/>
                <a:gd name="connsiteX6" fmla="*/ 222519 w 393813"/>
                <a:gd name="connsiteY6" fmla="*/ 763026 h 763026"/>
                <a:gd name="connsiteX7" fmla="*/ 9211 w 393813"/>
                <a:gd name="connsiteY7" fmla="*/ 697870 h 763026"/>
                <a:gd name="connsiteX8" fmla="*/ 0 w 393813"/>
                <a:gd name="connsiteY8" fmla="*/ 690270 h 763026"/>
                <a:gd name="connsiteX0" fmla="*/ 213308 w 384602"/>
                <a:gd name="connsiteY0" fmla="*/ 0 h 763026"/>
                <a:gd name="connsiteX1" fmla="*/ 253291 w 384602"/>
                <a:gd name="connsiteY1" fmla="*/ 4031 h 763026"/>
                <a:gd name="connsiteX2" fmla="*/ 269257 w 384602"/>
                <a:gd name="connsiteY2" fmla="*/ 21627 h 763026"/>
                <a:gd name="connsiteX3" fmla="*/ 384602 w 384602"/>
                <a:gd name="connsiteY3" fmla="*/ 393610 h 763026"/>
                <a:gd name="connsiteX4" fmla="*/ 317345 w 384602"/>
                <a:gd name="connsiteY4" fmla="*/ 687737 h 763026"/>
                <a:gd name="connsiteX5" fmla="*/ 274663 w 384602"/>
                <a:gd name="connsiteY5" fmla="*/ 756841 h 763026"/>
                <a:gd name="connsiteX6" fmla="*/ 213308 w 384602"/>
                <a:gd name="connsiteY6" fmla="*/ 763026 h 763026"/>
                <a:gd name="connsiteX7" fmla="*/ 0 w 384602"/>
                <a:gd name="connsiteY7" fmla="*/ 697870 h 763026"/>
                <a:gd name="connsiteX0" fmla="*/ 0 w 171294"/>
                <a:gd name="connsiteY0" fmla="*/ 0 h 763026"/>
                <a:gd name="connsiteX1" fmla="*/ 39983 w 171294"/>
                <a:gd name="connsiteY1" fmla="*/ 4031 h 763026"/>
                <a:gd name="connsiteX2" fmla="*/ 55949 w 171294"/>
                <a:gd name="connsiteY2" fmla="*/ 21627 h 763026"/>
                <a:gd name="connsiteX3" fmla="*/ 171294 w 171294"/>
                <a:gd name="connsiteY3" fmla="*/ 393610 h 763026"/>
                <a:gd name="connsiteX4" fmla="*/ 104037 w 171294"/>
                <a:gd name="connsiteY4" fmla="*/ 687737 h 763026"/>
                <a:gd name="connsiteX5" fmla="*/ 61355 w 171294"/>
                <a:gd name="connsiteY5" fmla="*/ 756841 h 763026"/>
                <a:gd name="connsiteX6" fmla="*/ 0 w 171294"/>
                <a:gd name="connsiteY6" fmla="*/ 763026 h 763026"/>
                <a:gd name="connsiteX0" fmla="*/ 0 w 171294"/>
                <a:gd name="connsiteY0" fmla="*/ 0 h 756841"/>
                <a:gd name="connsiteX1" fmla="*/ 39983 w 171294"/>
                <a:gd name="connsiteY1" fmla="*/ 4031 h 756841"/>
                <a:gd name="connsiteX2" fmla="*/ 55949 w 171294"/>
                <a:gd name="connsiteY2" fmla="*/ 21627 h 756841"/>
                <a:gd name="connsiteX3" fmla="*/ 171294 w 171294"/>
                <a:gd name="connsiteY3" fmla="*/ 393610 h 756841"/>
                <a:gd name="connsiteX4" fmla="*/ 104037 w 171294"/>
                <a:gd name="connsiteY4" fmla="*/ 687737 h 756841"/>
                <a:gd name="connsiteX5" fmla="*/ 61355 w 171294"/>
                <a:gd name="connsiteY5" fmla="*/ 756841 h 756841"/>
                <a:gd name="connsiteX0" fmla="*/ 0 w 131311"/>
                <a:gd name="connsiteY0" fmla="*/ 0 h 752810"/>
                <a:gd name="connsiteX1" fmla="*/ 15966 w 131311"/>
                <a:gd name="connsiteY1" fmla="*/ 17596 h 752810"/>
                <a:gd name="connsiteX2" fmla="*/ 131311 w 131311"/>
                <a:gd name="connsiteY2" fmla="*/ 389579 h 752810"/>
                <a:gd name="connsiteX3" fmla="*/ 64054 w 131311"/>
                <a:gd name="connsiteY3" fmla="*/ 683706 h 752810"/>
                <a:gd name="connsiteX4" fmla="*/ 21372 w 131311"/>
                <a:gd name="connsiteY4" fmla="*/ 752810 h 752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1" h="752810">
                  <a:moveTo>
                    <a:pt x="0" y="0"/>
                  </a:moveTo>
                  <a:lnTo>
                    <a:pt x="15966" y="17596"/>
                  </a:lnTo>
                  <a:cubicBezTo>
                    <a:pt x="87232" y="112795"/>
                    <a:pt x="131311" y="244311"/>
                    <a:pt x="131311" y="389579"/>
                  </a:cubicBezTo>
                  <a:cubicBezTo>
                    <a:pt x="131311" y="498531"/>
                    <a:pt x="106517" y="599746"/>
                    <a:pt x="64054" y="683706"/>
                  </a:cubicBezTo>
                  <a:lnTo>
                    <a:pt x="21372" y="752810"/>
                  </a:lnTo>
                </a:path>
              </a:pathLst>
            </a:custGeom>
            <a:noFill/>
            <a:ln w="38100" cap="flat" cmpd="sng" algn="ctr">
              <a:solidFill>
                <a:srgbClr val="FFE6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4" name="Freeform 163"/>
            <p:cNvSpPr/>
            <p:nvPr/>
          </p:nvSpPr>
          <p:spPr>
            <a:xfrm rot="21364347">
              <a:off x="2970241" y="5203970"/>
              <a:ext cx="890302" cy="748721"/>
            </a:xfrm>
            <a:custGeom>
              <a:avLst/>
              <a:gdLst>
                <a:gd name="connsiteX0" fmla="*/ 474942 w 888993"/>
                <a:gd name="connsiteY0" fmla="*/ 1062 h 747621"/>
                <a:gd name="connsiteX1" fmla="*/ 887932 w 888993"/>
                <a:gd name="connsiteY1" fmla="*/ 474942 h 747621"/>
                <a:gd name="connsiteX2" fmla="*/ 795179 w 888993"/>
                <a:gd name="connsiteY2" fmla="*/ 717671 h 747621"/>
                <a:gd name="connsiteX3" fmla="*/ 766804 w 888993"/>
                <a:gd name="connsiteY3" fmla="*/ 747621 h 747621"/>
                <a:gd name="connsiteX4" fmla="*/ 121125 w 888993"/>
                <a:gd name="connsiteY4" fmla="*/ 747621 h 747621"/>
                <a:gd name="connsiteX5" fmla="*/ 109414 w 888993"/>
                <a:gd name="connsiteY5" fmla="*/ 736525 h 747621"/>
                <a:gd name="connsiteX6" fmla="*/ 1062 w 888993"/>
                <a:gd name="connsiteY6" fmla="*/ 414052 h 747621"/>
                <a:gd name="connsiteX7" fmla="*/ 474942 w 888993"/>
                <a:gd name="connsiteY7" fmla="*/ 1062 h 747621"/>
                <a:gd name="connsiteX0" fmla="*/ 766804 w 888993"/>
                <a:gd name="connsiteY0" fmla="*/ 747621 h 839061"/>
                <a:gd name="connsiteX1" fmla="*/ 121125 w 888993"/>
                <a:gd name="connsiteY1" fmla="*/ 747621 h 839061"/>
                <a:gd name="connsiteX2" fmla="*/ 109414 w 888993"/>
                <a:gd name="connsiteY2" fmla="*/ 736525 h 839061"/>
                <a:gd name="connsiteX3" fmla="*/ 1062 w 888993"/>
                <a:gd name="connsiteY3" fmla="*/ 414052 h 839061"/>
                <a:gd name="connsiteX4" fmla="*/ 474942 w 888993"/>
                <a:gd name="connsiteY4" fmla="*/ 1062 h 839061"/>
                <a:gd name="connsiteX5" fmla="*/ 887932 w 888993"/>
                <a:gd name="connsiteY5" fmla="*/ 474942 h 839061"/>
                <a:gd name="connsiteX6" fmla="*/ 795179 w 888993"/>
                <a:gd name="connsiteY6" fmla="*/ 717671 h 839061"/>
                <a:gd name="connsiteX7" fmla="*/ 858244 w 888993"/>
                <a:gd name="connsiteY7" fmla="*/ 839061 h 839061"/>
                <a:gd name="connsiteX0" fmla="*/ 766804 w 888993"/>
                <a:gd name="connsiteY0" fmla="*/ 747621 h 747621"/>
                <a:gd name="connsiteX1" fmla="*/ 121125 w 888993"/>
                <a:gd name="connsiteY1" fmla="*/ 747621 h 747621"/>
                <a:gd name="connsiteX2" fmla="*/ 109414 w 888993"/>
                <a:gd name="connsiteY2" fmla="*/ 736525 h 747621"/>
                <a:gd name="connsiteX3" fmla="*/ 1062 w 888993"/>
                <a:gd name="connsiteY3" fmla="*/ 414052 h 747621"/>
                <a:gd name="connsiteX4" fmla="*/ 474942 w 888993"/>
                <a:gd name="connsiteY4" fmla="*/ 1062 h 747621"/>
                <a:gd name="connsiteX5" fmla="*/ 887932 w 888993"/>
                <a:gd name="connsiteY5" fmla="*/ 474942 h 747621"/>
                <a:gd name="connsiteX6" fmla="*/ 795179 w 888993"/>
                <a:gd name="connsiteY6" fmla="*/ 717671 h 747621"/>
                <a:gd name="connsiteX0" fmla="*/ 121125 w 888993"/>
                <a:gd name="connsiteY0" fmla="*/ 747621 h 747621"/>
                <a:gd name="connsiteX1" fmla="*/ 109414 w 888993"/>
                <a:gd name="connsiteY1" fmla="*/ 736525 h 747621"/>
                <a:gd name="connsiteX2" fmla="*/ 1062 w 888993"/>
                <a:gd name="connsiteY2" fmla="*/ 414052 h 747621"/>
                <a:gd name="connsiteX3" fmla="*/ 474942 w 888993"/>
                <a:gd name="connsiteY3" fmla="*/ 1062 h 747621"/>
                <a:gd name="connsiteX4" fmla="*/ 887932 w 888993"/>
                <a:gd name="connsiteY4" fmla="*/ 474942 h 747621"/>
                <a:gd name="connsiteX5" fmla="*/ 795179 w 888993"/>
                <a:gd name="connsiteY5" fmla="*/ 717671 h 74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993" h="747621">
                  <a:moveTo>
                    <a:pt x="121125" y="747621"/>
                  </a:moveTo>
                  <a:lnTo>
                    <a:pt x="109414" y="736525"/>
                  </a:lnTo>
                  <a:cubicBezTo>
                    <a:pt x="34677" y="650770"/>
                    <a:pt x="-7345" y="536504"/>
                    <a:pt x="1062" y="414052"/>
                  </a:cubicBezTo>
                  <a:cubicBezTo>
                    <a:pt x="17876" y="169150"/>
                    <a:pt x="230039" y="-15752"/>
                    <a:pt x="474942" y="1062"/>
                  </a:cubicBezTo>
                  <a:cubicBezTo>
                    <a:pt x="719844" y="17876"/>
                    <a:pt x="904746" y="230039"/>
                    <a:pt x="887932" y="474942"/>
                  </a:cubicBezTo>
                  <a:cubicBezTo>
                    <a:pt x="881627" y="566780"/>
                    <a:pt x="847850" y="650181"/>
                    <a:pt x="795179" y="717671"/>
                  </a:cubicBezTo>
                </a:path>
              </a:pathLst>
            </a:custGeom>
            <a:noFill/>
            <a:ln w="9525" cap="flat" cmpd="sng" algn="ctr">
              <a:solidFill>
                <a:srgbClr val="FFE600"/>
              </a:solidFill>
              <a:prstDash val="solid"/>
              <a:headEnd w="sm" len="sm"/>
              <a:tailEnd type="triangle" w="sm" len="sm"/>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5" name="Freeform 164"/>
            <p:cNvSpPr/>
            <p:nvPr/>
          </p:nvSpPr>
          <p:spPr>
            <a:xfrm rot="18845940" flipH="1">
              <a:off x="3023093" y="5443422"/>
              <a:ext cx="316957" cy="900016"/>
            </a:xfrm>
            <a:custGeom>
              <a:avLst/>
              <a:gdLst>
                <a:gd name="connsiteX0" fmla="*/ 0 w 316492"/>
                <a:gd name="connsiteY0" fmla="*/ 0 h 898694"/>
                <a:gd name="connsiteX1" fmla="*/ 0 w 316492"/>
                <a:gd name="connsiteY1" fmla="*/ 898694 h 898694"/>
                <a:gd name="connsiteX2" fmla="*/ 72740 w 316492"/>
                <a:gd name="connsiteY2" fmla="*/ 866712 h 898694"/>
                <a:gd name="connsiteX3" fmla="*/ 254225 w 316492"/>
                <a:gd name="connsiteY3" fmla="*/ 212697 h 898694"/>
                <a:gd name="connsiteX4" fmla="*/ 50783 w 316492"/>
                <a:gd name="connsiteY4" fmla="*/ 19478 h 898694"/>
                <a:gd name="connsiteX0" fmla="*/ 4485 w 320977"/>
                <a:gd name="connsiteY0" fmla="*/ 0 h 898694"/>
                <a:gd name="connsiteX1" fmla="*/ 0 w 320977"/>
                <a:gd name="connsiteY1" fmla="*/ 870481 h 898694"/>
                <a:gd name="connsiteX2" fmla="*/ 4485 w 320977"/>
                <a:gd name="connsiteY2" fmla="*/ 898694 h 898694"/>
                <a:gd name="connsiteX3" fmla="*/ 77225 w 320977"/>
                <a:gd name="connsiteY3" fmla="*/ 866712 h 898694"/>
                <a:gd name="connsiteX4" fmla="*/ 258710 w 320977"/>
                <a:gd name="connsiteY4" fmla="*/ 212697 h 898694"/>
                <a:gd name="connsiteX5" fmla="*/ 55268 w 320977"/>
                <a:gd name="connsiteY5" fmla="*/ 19478 h 898694"/>
                <a:gd name="connsiteX6" fmla="*/ 4485 w 320977"/>
                <a:gd name="connsiteY6" fmla="*/ 0 h 898694"/>
                <a:gd name="connsiteX0" fmla="*/ 123185 w 439677"/>
                <a:gd name="connsiteY0" fmla="*/ 0 h 898694"/>
                <a:gd name="connsiteX1" fmla="*/ 0 w 439677"/>
                <a:gd name="connsiteY1" fmla="*/ 798863 h 898694"/>
                <a:gd name="connsiteX2" fmla="*/ 123185 w 439677"/>
                <a:gd name="connsiteY2" fmla="*/ 898694 h 898694"/>
                <a:gd name="connsiteX3" fmla="*/ 195925 w 439677"/>
                <a:gd name="connsiteY3" fmla="*/ 866712 h 898694"/>
                <a:gd name="connsiteX4" fmla="*/ 377410 w 439677"/>
                <a:gd name="connsiteY4" fmla="*/ 212697 h 898694"/>
                <a:gd name="connsiteX5" fmla="*/ 173968 w 439677"/>
                <a:gd name="connsiteY5" fmla="*/ 19478 h 898694"/>
                <a:gd name="connsiteX6" fmla="*/ 123185 w 439677"/>
                <a:gd name="connsiteY6" fmla="*/ 0 h 898694"/>
                <a:gd name="connsiteX0" fmla="*/ 0 w 439677"/>
                <a:gd name="connsiteY0" fmla="*/ 798863 h 898694"/>
                <a:gd name="connsiteX1" fmla="*/ 123185 w 439677"/>
                <a:gd name="connsiteY1" fmla="*/ 898694 h 898694"/>
                <a:gd name="connsiteX2" fmla="*/ 195925 w 439677"/>
                <a:gd name="connsiteY2" fmla="*/ 866712 h 898694"/>
                <a:gd name="connsiteX3" fmla="*/ 377410 w 439677"/>
                <a:gd name="connsiteY3" fmla="*/ 212697 h 898694"/>
                <a:gd name="connsiteX4" fmla="*/ 173968 w 439677"/>
                <a:gd name="connsiteY4" fmla="*/ 19478 h 898694"/>
                <a:gd name="connsiteX5" fmla="*/ 123185 w 439677"/>
                <a:gd name="connsiteY5" fmla="*/ 0 h 898694"/>
                <a:gd name="connsiteX6" fmla="*/ 91440 w 439677"/>
                <a:gd name="connsiteY6" fmla="*/ 890303 h 898694"/>
                <a:gd name="connsiteX0" fmla="*/ 0 w 439677"/>
                <a:gd name="connsiteY0" fmla="*/ 798863 h 898694"/>
                <a:gd name="connsiteX1" fmla="*/ 123185 w 439677"/>
                <a:gd name="connsiteY1" fmla="*/ 898694 h 898694"/>
                <a:gd name="connsiteX2" fmla="*/ 195925 w 439677"/>
                <a:gd name="connsiteY2" fmla="*/ 866712 h 898694"/>
                <a:gd name="connsiteX3" fmla="*/ 377410 w 439677"/>
                <a:gd name="connsiteY3" fmla="*/ 212697 h 898694"/>
                <a:gd name="connsiteX4" fmla="*/ 173968 w 439677"/>
                <a:gd name="connsiteY4" fmla="*/ 19478 h 898694"/>
                <a:gd name="connsiteX5" fmla="*/ 123185 w 439677"/>
                <a:gd name="connsiteY5" fmla="*/ 0 h 898694"/>
                <a:gd name="connsiteX0" fmla="*/ 0 w 316492"/>
                <a:gd name="connsiteY0" fmla="*/ 898694 h 898694"/>
                <a:gd name="connsiteX1" fmla="*/ 72740 w 316492"/>
                <a:gd name="connsiteY1" fmla="*/ 866712 h 898694"/>
                <a:gd name="connsiteX2" fmla="*/ 254225 w 316492"/>
                <a:gd name="connsiteY2" fmla="*/ 212697 h 898694"/>
                <a:gd name="connsiteX3" fmla="*/ 50783 w 316492"/>
                <a:gd name="connsiteY3" fmla="*/ 19478 h 898694"/>
                <a:gd name="connsiteX4" fmla="*/ 0 w 316492"/>
                <a:gd name="connsiteY4" fmla="*/ 0 h 89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92" h="898694">
                  <a:moveTo>
                    <a:pt x="0" y="898694"/>
                  </a:moveTo>
                  <a:lnTo>
                    <a:pt x="72740" y="866712"/>
                  </a:lnTo>
                  <a:cubicBezTo>
                    <a:pt x="303456" y="736227"/>
                    <a:pt x="384711" y="443415"/>
                    <a:pt x="254225" y="212697"/>
                  </a:cubicBezTo>
                  <a:cubicBezTo>
                    <a:pt x="205293" y="126178"/>
                    <a:pt x="133535" y="60676"/>
                    <a:pt x="50783" y="19478"/>
                  </a:cubicBezTo>
                  <a:lnTo>
                    <a:pt x="0" y="0"/>
                  </a:lnTo>
                </a:path>
              </a:pathLst>
            </a:custGeom>
            <a:noFill/>
            <a:ln w="9525" cap="flat" cmpd="sng" algn="ctr">
              <a:solidFill>
                <a:srgbClr val="FFE600"/>
              </a:solidFill>
              <a:prstDash val="solid"/>
              <a:headEnd type="triangle" w="sm" len="sm"/>
              <a:tailEnd type="oval" w="sm" len="sm"/>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6" name="Freeform 165"/>
            <p:cNvSpPr/>
            <p:nvPr/>
          </p:nvSpPr>
          <p:spPr>
            <a:xfrm rot="3030275">
              <a:off x="2698440" y="5398546"/>
              <a:ext cx="1127798" cy="757046"/>
            </a:xfrm>
            <a:custGeom>
              <a:avLst/>
              <a:gdLst>
                <a:gd name="connsiteX0" fmla="*/ 31926 w 1126141"/>
                <a:gd name="connsiteY0" fmla="*/ 0 h 755933"/>
                <a:gd name="connsiteX1" fmla="*/ 1096502 w 1126141"/>
                <a:gd name="connsiteY1" fmla="*/ 0 h 755933"/>
                <a:gd name="connsiteX2" fmla="*/ 1118780 w 1126141"/>
                <a:gd name="connsiteY2" fmla="*/ 85368 h 755933"/>
                <a:gd name="connsiteX3" fmla="*/ 1110188 w 1126141"/>
                <a:gd name="connsiteY3" fmla="*/ 313192 h 755933"/>
                <a:gd name="connsiteX4" fmla="*/ 430539 w 1126141"/>
                <a:gd name="connsiteY4" fmla="*/ 740563 h 755933"/>
                <a:gd name="connsiteX5" fmla="*/ 15954 w 1126141"/>
                <a:gd name="connsiteY5" fmla="*/ 50399 h 755933"/>
                <a:gd name="connsiteX0" fmla="*/ 31926 w 1126141"/>
                <a:gd name="connsiteY0" fmla="*/ 0 h 755933"/>
                <a:gd name="connsiteX1" fmla="*/ 959624 w 1126141"/>
                <a:gd name="connsiteY1" fmla="*/ 2891 h 755933"/>
                <a:gd name="connsiteX2" fmla="*/ 1096502 w 1126141"/>
                <a:gd name="connsiteY2" fmla="*/ 0 h 755933"/>
                <a:gd name="connsiteX3" fmla="*/ 1118780 w 1126141"/>
                <a:gd name="connsiteY3" fmla="*/ 85368 h 755933"/>
                <a:gd name="connsiteX4" fmla="*/ 1110188 w 1126141"/>
                <a:gd name="connsiteY4" fmla="*/ 313192 h 755933"/>
                <a:gd name="connsiteX5" fmla="*/ 430539 w 1126141"/>
                <a:gd name="connsiteY5" fmla="*/ 740563 h 755933"/>
                <a:gd name="connsiteX6" fmla="*/ 15954 w 1126141"/>
                <a:gd name="connsiteY6" fmla="*/ 50399 h 755933"/>
                <a:gd name="connsiteX7" fmla="*/ 31926 w 1126141"/>
                <a:gd name="connsiteY7" fmla="*/ 0 h 755933"/>
                <a:gd name="connsiteX0" fmla="*/ 959624 w 1126141"/>
                <a:gd name="connsiteY0" fmla="*/ 2891 h 755933"/>
                <a:gd name="connsiteX1" fmla="*/ 1096502 w 1126141"/>
                <a:gd name="connsiteY1" fmla="*/ 0 h 755933"/>
                <a:gd name="connsiteX2" fmla="*/ 1118780 w 1126141"/>
                <a:gd name="connsiteY2" fmla="*/ 85368 h 755933"/>
                <a:gd name="connsiteX3" fmla="*/ 1110188 w 1126141"/>
                <a:gd name="connsiteY3" fmla="*/ 313192 h 755933"/>
                <a:gd name="connsiteX4" fmla="*/ 430539 w 1126141"/>
                <a:gd name="connsiteY4" fmla="*/ 740563 h 755933"/>
                <a:gd name="connsiteX5" fmla="*/ 15954 w 1126141"/>
                <a:gd name="connsiteY5" fmla="*/ 50399 h 755933"/>
                <a:gd name="connsiteX6" fmla="*/ 31926 w 1126141"/>
                <a:gd name="connsiteY6" fmla="*/ 0 h 755933"/>
                <a:gd name="connsiteX7" fmla="*/ 1051064 w 1126141"/>
                <a:gd name="connsiteY7" fmla="*/ 94331 h 755933"/>
                <a:gd name="connsiteX0" fmla="*/ 959624 w 1126141"/>
                <a:gd name="connsiteY0" fmla="*/ 2891 h 755933"/>
                <a:gd name="connsiteX1" fmla="*/ 1096502 w 1126141"/>
                <a:gd name="connsiteY1" fmla="*/ 0 h 755933"/>
                <a:gd name="connsiteX2" fmla="*/ 1118780 w 1126141"/>
                <a:gd name="connsiteY2" fmla="*/ 85368 h 755933"/>
                <a:gd name="connsiteX3" fmla="*/ 1110188 w 1126141"/>
                <a:gd name="connsiteY3" fmla="*/ 313192 h 755933"/>
                <a:gd name="connsiteX4" fmla="*/ 430539 w 1126141"/>
                <a:gd name="connsiteY4" fmla="*/ 740563 h 755933"/>
                <a:gd name="connsiteX5" fmla="*/ 15954 w 1126141"/>
                <a:gd name="connsiteY5" fmla="*/ 50399 h 755933"/>
                <a:gd name="connsiteX6" fmla="*/ 31926 w 1126141"/>
                <a:gd name="connsiteY6" fmla="*/ 0 h 755933"/>
                <a:gd name="connsiteX0" fmla="*/ 1096502 w 1126141"/>
                <a:gd name="connsiteY0" fmla="*/ 0 h 755933"/>
                <a:gd name="connsiteX1" fmla="*/ 1118780 w 1126141"/>
                <a:gd name="connsiteY1" fmla="*/ 85368 h 755933"/>
                <a:gd name="connsiteX2" fmla="*/ 1110188 w 1126141"/>
                <a:gd name="connsiteY2" fmla="*/ 313192 h 755933"/>
                <a:gd name="connsiteX3" fmla="*/ 430539 w 1126141"/>
                <a:gd name="connsiteY3" fmla="*/ 740563 h 755933"/>
                <a:gd name="connsiteX4" fmla="*/ 15954 w 1126141"/>
                <a:gd name="connsiteY4" fmla="*/ 50399 h 755933"/>
                <a:gd name="connsiteX5" fmla="*/ 31926 w 1126141"/>
                <a:gd name="connsiteY5" fmla="*/ 0 h 75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141" h="755933">
                  <a:moveTo>
                    <a:pt x="1096502" y="0"/>
                  </a:moveTo>
                  <a:lnTo>
                    <a:pt x="1118780" y="85368"/>
                  </a:lnTo>
                  <a:cubicBezTo>
                    <a:pt x="1130610" y="158866"/>
                    <a:pt x="1128487" y="236041"/>
                    <a:pt x="1110188" y="313192"/>
                  </a:cubicBezTo>
                  <a:cubicBezTo>
                    <a:pt x="1036993" y="621790"/>
                    <a:pt x="732704" y="813131"/>
                    <a:pt x="430539" y="740563"/>
                  </a:cubicBezTo>
                  <a:cubicBezTo>
                    <a:pt x="128375" y="667996"/>
                    <a:pt x="-57241" y="358999"/>
                    <a:pt x="15954" y="50399"/>
                  </a:cubicBezTo>
                  <a:lnTo>
                    <a:pt x="31926" y="0"/>
                  </a:lnTo>
                </a:path>
              </a:pathLst>
            </a:custGeom>
            <a:noFill/>
            <a:ln w="9525" cap="flat" cmpd="sng" algn="ctr">
              <a:solidFill>
                <a:srgbClr val="FFE600"/>
              </a:solidFill>
              <a:prstDash val="solid"/>
              <a:headEnd type="oval" w="sm" len="sm"/>
              <a:tailEnd type="triangle" w="sm" len="sm"/>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7" name="Freeform 166"/>
            <p:cNvSpPr/>
            <p:nvPr/>
          </p:nvSpPr>
          <p:spPr>
            <a:xfrm rot="1107784">
              <a:off x="2838166" y="5066747"/>
              <a:ext cx="1196439" cy="998966"/>
            </a:xfrm>
            <a:custGeom>
              <a:avLst/>
              <a:gdLst>
                <a:gd name="connsiteX0" fmla="*/ 408218 w 1194680"/>
                <a:gd name="connsiteY0" fmla="*/ 30900 h 997497"/>
                <a:gd name="connsiteX1" fmla="*/ 1163781 w 1194680"/>
                <a:gd name="connsiteY1" fmla="*/ 408218 h 997497"/>
                <a:gd name="connsiteX2" fmla="*/ 1070866 w 1194680"/>
                <a:gd name="connsiteY2" fmla="*/ 961301 h 997497"/>
                <a:gd name="connsiteX3" fmla="*/ 1037060 w 1194680"/>
                <a:gd name="connsiteY3" fmla="*/ 997497 h 997497"/>
                <a:gd name="connsiteX4" fmla="*/ 154824 w 1194680"/>
                <a:gd name="connsiteY4" fmla="*/ 997497 h 997497"/>
                <a:gd name="connsiteX5" fmla="*/ 149029 w 1194680"/>
                <a:gd name="connsiteY5" fmla="*/ 992084 h 997497"/>
                <a:gd name="connsiteX6" fmla="*/ 30900 w 1194680"/>
                <a:gd name="connsiteY6" fmla="*/ 786463 h 997497"/>
                <a:gd name="connsiteX7" fmla="*/ 408218 w 1194680"/>
                <a:gd name="connsiteY7" fmla="*/ 30900 h 997497"/>
                <a:gd name="connsiteX0" fmla="*/ 408218 w 1194680"/>
                <a:gd name="connsiteY0" fmla="*/ 30900 h 997497"/>
                <a:gd name="connsiteX1" fmla="*/ 1163781 w 1194680"/>
                <a:gd name="connsiteY1" fmla="*/ 408218 h 997497"/>
                <a:gd name="connsiteX2" fmla="*/ 1070866 w 1194680"/>
                <a:gd name="connsiteY2" fmla="*/ 961301 h 997497"/>
                <a:gd name="connsiteX3" fmla="*/ 1037060 w 1194680"/>
                <a:gd name="connsiteY3" fmla="*/ 997497 h 997497"/>
                <a:gd name="connsiteX4" fmla="*/ 712374 w 1194680"/>
                <a:gd name="connsiteY4" fmla="*/ 997468 h 997497"/>
                <a:gd name="connsiteX5" fmla="*/ 154824 w 1194680"/>
                <a:gd name="connsiteY5" fmla="*/ 997497 h 997497"/>
                <a:gd name="connsiteX6" fmla="*/ 149029 w 1194680"/>
                <a:gd name="connsiteY6" fmla="*/ 992084 h 997497"/>
                <a:gd name="connsiteX7" fmla="*/ 30900 w 1194680"/>
                <a:gd name="connsiteY7" fmla="*/ 786463 h 997497"/>
                <a:gd name="connsiteX8" fmla="*/ 408218 w 1194680"/>
                <a:gd name="connsiteY8" fmla="*/ 30900 h 997497"/>
                <a:gd name="connsiteX0" fmla="*/ 712374 w 1194680"/>
                <a:gd name="connsiteY0" fmla="*/ 997468 h 1088908"/>
                <a:gd name="connsiteX1" fmla="*/ 154824 w 1194680"/>
                <a:gd name="connsiteY1" fmla="*/ 997497 h 1088908"/>
                <a:gd name="connsiteX2" fmla="*/ 149029 w 1194680"/>
                <a:gd name="connsiteY2" fmla="*/ 992084 h 1088908"/>
                <a:gd name="connsiteX3" fmla="*/ 30900 w 1194680"/>
                <a:gd name="connsiteY3" fmla="*/ 786463 h 1088908"/>
                <a:gd name="connsiteX4" fmla="*/ 408218 w 1194680"/>
                <a:gd name="connsiteY4" fmla="*/ 30900 h 1088908"/>
                <a:gd name="connsiteX5" fmla="*/ 1163781 w 1194680"/>
                <a:gd name="connsiteY5" fmla="*/ 408218 h 1088908"/>
                <a:gd name="connsiteX6" fmla="*/ 1070866 w 1194680"/>
                <a:gd name="connsiteY6" fmla="*/ 961301 h 1088908"/>
                <a:gd name="connsiteX7" fmla="*/ 1037060 w 1194680"/>
                <a:gd name="connsiteY7" fmla="*/ 997497 h 1088908"/>
                <a:gd name="connsiteX8" fmla="*/ 803814 w 1194680"/>
                <a:gd name="connsiteY8" fmla="*/ 1088908 h 1088908"/>
                <a:gd name="connsiteX0" fmla="*/ 154824 w 1194680"/>
                <a:gd name="connsiteY0" fmla="*/ 997497 h 1088908"/>
                <a:gd name="connsiteX1" fmla="*/ 149029 w 1194680"/>
                <a:gd name="connsiteY1" fmla="*/ 992084 h 1088908"/>
                <a:gd name="connsiteX2" fmla="*/ 30900 w 1194680"/>
                <a:gd name="connsiteY2" fmla="*/ 786463 h 1088908"/>
                <a:gd name="connsiteX3" fmla="*/ 408218 w 1194680"/>
                <a:gd name="connsiteY3" fmla="*/ 30900 h 1088908"/>
                <a:gd name="connsiteX4" fmla="*/ 1163781 w 1194680"/>
                <a:gd name="connsiteY4" fmla="*/ 408218 h 1088908"/>
                <a:gd name="connsiteX5" fmla="*/ 1070866 w 1194680"/>
                <a:gd name="connsiteY5" fmla="*/ 961301 h 1088908"/>
                <a:gd name="connsiteX6" fmla="*/ 1037060 w 1194680"/>
                <a:gd name="connsiteY6" fmla="*/ 997497 h 1088908"/>
                <a:gd name="connsiteX7" fmla="*/ 803814 w 1194680"/>
                <a:gd name="connsiteY7" fmla="*/ 1088908 h 1088908"/>
                <a:gd name="connsiteX0" fmla="*/ 154824 w 1194680"/>
                <a:gd name="connsiteY0" fmla="*/ 997497 h 997497"/>
                <a:gd name="connsiteX1" fmla="*/ 149029 w 1194680"/>
                <a:gd name="connsiteY1" fmla="*/ 992084 h 997497"/>
                <a:gd name="connsiteX2" fmla="*/ 30900 w 1194680"/>
                <a:gd name="connsiteY2" fmla="*/ 786463 h 997497"/>
                <a:gd name="connsiteX3" fmla="*/ 408218 w 1194680"/>
                <a:gd name="connsiteY3" fmla="*/ 30900 h 997497"/>
                <a:gd name="connsiteX4" fmla="*/ 1163781 w 1194680"/>
                <a:gd name="connsiteY4" fmla="*/ 408218 h 997497"/>
                <a:gd name="connsiteX5" fmla="*/ 1070866 w 1194680"/>
                <a:gd name="connsiteY5" fmla="*/ 961301 h 997497"/>
                <a:gd name="connsiteX6" fmla="*/ 1037060 w 1194680"/>
                <a:gd name="connsiteY6" fmla="*/ 997497 h 9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80" h="997497">
                  <a:moveTo>
                    <a:pt x="154824" y="997497"/>
                  </a:moveTo>
                  <a:lnTo>
                    <a:pt x="149029" y="992084"/>
                  </a:lnTo>
                  <a:cubicBezTo>
                    <a:pt x="97740" y="933887"/>
                    <a:pt x="57013" y="864672"/>
                    <a:pt x="30900" y="786463"/>
                  </a:cubicBezTo>
                  <a:cubicBezTo>
                    <a:pt x="-73549" y="473627"/>
                    <a:pt x="95382" y="135350"/>
                    <a:pt x="408218" y="30900"/>
                  </a:cubicBezTo>
                  <a:cubicBezTo>
                    <a:pt x="721054" y="-73549"/>
                    <a:pt x="1059331" y="95382"/>
                    <a:pt x="1163781" y="408218"/>
                  </a:cubicBezTo>
                  <a:cubicBezTo>
                    <a:pt x="1229061" y="603741"/>
                    <a:pt x="1187553" y="809201"/>
                    <a:pt x="1070866" y="961301"/>
                  </a:cubicBezTo>
                  <a:lnTo>
                    <a:pt x="1037060" y="997497"/>
                  </a:lnTo>
                </a:path>
              </a:pathLst>
            </a:custGeom>
            <a:noFill/>
            <a:ln w="9525" cap="flat" cmpd="sng" algn="ctr">
              <a:solidFill>
                <a:srgbClr val="FFE600"/>
              </a:solidFill>
              <a:prstDash val="solid"/>
              <a:headEnd type="oval" w="sm" len="sm"/>
              <a:tailEnd type="triangle" w="sm" len="sm"/>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8" name="Freeform 167"/>
            <p:cNvSpPr/>
            <p:nvPr/>
          </p:nvSpPr>
          <p:spPr>
            <a:xfrm rot="17215800">
              <a:off x="2639804" y="5083574"/>
              <a:ext cx="1306401" cy="1095477"/>
            </a:xfrm>
            <a:custGeom>
              <a:avLst/>
              <a:gdLst>
                <a:gd name="connsiteX0" fmla="*/ 408218 w 1194680"/>
                <a:gd name="connsiteY0" fmla="*/ 30900 h 997497"/>
                <a:gd name="connsiteX1" fmla="*/ 1163781 w 1194680"/>
                <a:gd name="connsiteY1" fmla="*/ 408218 h 997497"/>
                <a:gd name="connsiteX2" fmla="*/ 1070866 w 1194680"/>
                <a:gd name="connsiteY2" fmla="*/ 961301 h 997497"/>
                <a:gd name="connsiteX3" fmla="*/ 1037060 w 1194680"/>
                <a:gd name="connsiteY3" fmla="*/ 997497 h 997497"/>
                <a:gd name="connsiteX4" fmla="*/ 154824 w 1194680"/>
                <a:gd name="connsiteY4" fmla="*/ 997497 h 997497"/>
                <a:gd name="connsiteX5" fmla="*/ 149029 w 1194680"/>
                <a:gd name="connsiteY5" fmla="*/ 992084 h 997497"/>
                <a:gd name="connsiteX6" fmla="*/ 30900 w 1194680"/>
                <a:gd name="connsiteY6" fmla="*/ 786463 h 997497"/>
                <a:gd name="connsiteX7" fmla="*/ 408218 w 1194680"/>
                <a:gd name="connsiteY7" fmla="*/ 30900 h 997497"/>
                <a:gd name="connsiteX0" fmla="*/ 408218 w 1194680"/>
                <a:gd name="connsiteY0" fmla="*/ 30900 h 997497"/>
                <a:gd name="connsiteX1" fmla="*/ 1163781 w 1194680"/>
                <a:gd name="connsiteY1" fmla="*/ 408218 h 997497"/>
                <a:gd name="connsiteX2" fmla="*/ 1070866 w 1194680"/>
                <a:gd name="connsiteY2" fmla="*/ 961301 h 997497"/>
                <a:gd name="connsiteX3" fmla="*/ 1037060 w 1194680"/>
                <a:gd name="connsiteY3" fmla="*/ 997497 h 997497"/>
                <a:gd name="connsiteX4" fmla="*/ 712374 w 1194680"/>
                <a:gd name="connsiteY4" fmla="*/ 997468 h 997497"/>
                <a:gd name="connsiteX5" fmla="*/ 154824 w 1194680"/>
                <a:gd name="connsiteY5" fmla="*/ 997497 h 997497"/>
                <a:gd name="connsiteX6" fmla="*/ 149029 w 1194680"/>
                <a:gd name="connsiteY6" fmla="*/ 992084 h 997497"/>
                <a:gd name="connsiteX7" fmla="*/ 30900 w 1194680"/>
                <a:gd name="connsiteY7" fmla="*/ 786463 h 997497"/>
                <a:gd name="connsiteX8" fmla="*/ 408218 w 1194680"/>
                <a:gd name="connsiteY8" fmla="*/ 30900 h 997497"/>
                <a:gd name="connsiteX0" fmla="*/ 712374 w 1194680"/>
                <a:gd name="connsiteY0" fmla="*/ 997468 h 1088908"/>
                <a:gd name="connsiteX1" fmla="*/ 154824 w 1194680"/>
                <a:gd name="connsiteY1" fmla="*/ 997497 h 1088908"/>
                <a:gd name="connsiteX2" fmla="*/ 149029 w 1194680"/>
                <a:gd name="connsiteY2" fmla="*/ 992084 h 1088908"/>
                <a:gd name="connsiteX3" fmla="*/ 30900 w 1194680"/>
                <a:gd name="connsiteY3" fmla="*/ 786463 h 1088908"/>
                <a:gd name="connsiteX4" fmla="*/ 408218 w 1194680"/>
                <a:gd name="connsiteY4" fmla="*/ 30900 h 1088908"/>
                <a:gd name="connsiteX5" fmla="*/ 1163781 w 1194680"/>
                <a:gd name="connsiteY5" fmla="*/ 408218 h 1088908"/>
                <a:gd name="connsiteX6" fmla="*/ 1070866 w 1194680"/>
                <a:gd name="connsiteY6" fmla="*/ 961301 h 1088908"/>
                <a:gd name="connsiteX7" fmla="*/ 1037060 w 1194680"/>
                <a:gd name="connsiteY7" fmla="*/ 997497 h 1088908"/>
                <a:gd name="connsiteX8" fmla="*/ 803814 w 1194680"/>
                <a:gd name="connsiteY8" fmla="*/ 1088908 h 1088908"/>
                <a:gd name="connsiteX0" fmla="*/ 154824 w 1194680"/>
                <a:gd name="connsiteY0" fmla="*/ 997497 h 1088908"/>
                <a:gd name="connsiteX1" fmla="*/ 149029 w 1194680"/>
                <a:gd name="connsiteY1" fmla="*/ 992084 h 1088908"/>
                <a:gd name="connsiteX2" fmla="*/ 30900 w 1194680"/>
                <a:gd name="connsiteY2" fmla="*/ 786463 h 1088908"/>
                <a:gd name="connsiteX3" fmla="*/ 408218 w 1194680"/>
                <a:gd name="connsiteY3" fmla="*/ 30900 h 1088908"/>
                <a:gd name="connsiteX4" fmla="*/ 1163781 w 1194680"/>
                <a:gd name="connsiteY4" fmla="*/ 408218 h 1088908"/>
                <a:gd name="connsiteX5" fmla="*/ 1070866 w 1194680"/>
                <a:gd name="connsiteY5" fmla="*/ 961301 h 1088908"/>
                <a:gd name="connsiteX6" fmla="*/ 1037060 w 1194680"/>
                <a:gd name="connsiteY6" fmla="*/ 997497 h 1088908"/>
                <a:gd name="connsiteX7" fmla="*/ 803814 w 1194680"/>
                <a:gd name="connsiteY7" fmla="*/ 1088908 h 1088908"/>
                <a:gd name="connsiteX0" fmla="*/ 154824 w 1194680"/>
                <a:gd name="connsiteY0" fmla="*/ 997497 h 997497"/>
                <a:gd name="connsiteX1" fmla="*/ 149029 w 1194680"/>
                <a:gd name="connsiteY1" fmla="*/ 992084 h 997497"/>
                <a:gd name="connsiteX2" fmla="*/ 30900 w 1194680"/>
                <a:gd name="connsiteY2" fmla="*/ 786463 h 997497"/>
                <a:gd name="connsiteX3" fmla="*/ 408218 w 1194680"/>
                <a:gd name="connsiteY3" fmla="*/ 30900 h 997497"/>
                <a:gd name="connsiteX4" fmla="*/ 1163781 w 1194680"/>
                <a:gd name="connsiteY4" fmla="*/ 408218 h 997497"/>
                <a:gd name="connsiteX5" fmla="*/ 1070866 w 1194680"/>
                <a:gd name="connsiteY5" fmla="*/ 961301 h 997497"/>
                <a:gd name="connsiteX6" fmla="*/ 1037060 w 1194680"/>
                <a:gd name="connsiteY6" fmla="*/ 997497 h 9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80" h="997497">
                  <a:moveTo>
                    <a:pt x="154824" y="997497"/>
                  </a:moveTo>
                  <a:lnTo>
                    <a:pt x="149029" y="992084"/>
                  </a:lnTo>
                  <a:cubicBezTo>
                    <a:pt x="97740" y="933887"/>
                    <a:pt x="57013" y="864672"/>
                    <a:pt x="30900" y="786463"/>
                  </a:cubicBezTo>
                  <a:cubicBezTo>
                    <a:pt x="-73549" y="473627"/>
                    <a:pt x="95382" y="135350"/>
                    <a:pt x="408218" y="30900"/>
                  </a:cubicBezTo>
                  <a:cubicBezTo>
                    <a:pt x="721054" y="-73549"/>
                    <a:pt x="1059331" y="95382"/>
                    <a:pt x="1163781" y="408218"/>
                  </a:cubicBezTo>
                  <a:cubicBezTo>
                    <a:pt x="1229061" y="603741"/>
                    <a:pt x="1187553" y="809201"/>
                    <a:pt x="1070866" y="961301"/>
                  </a:cubicBezTo>
                  <a:lnTo>
                    <a:pt x="1037060" y="997497"/>
                  </a:lnTo>
                </a:path>
              </a:pathLst>
            </a:custGeom>
            <a:noFill/>
            <a:ln w="9525" cap="flat" cmpd="sng" algn="ctr">
              <a:solidFill>
                <a:srgbClr val="FFE600"/>
              </a:solidFill>
              <a:prstDash val="solid"/>
              <a:headEnd type="oval" w="sm" len="sm"/>
              <a:tailEnd type="triangle" w="sm" len="sm"/>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9" name="Freeform 168"/>
            <p:cNvSpPr/>
            <p:nvPr/>
          </p:nvSpPr>
          <p:spPr>
            <a:xfrm>
              <a:off x="2661254" y="5012889"/>
              <a:ext cx="408669" cy="596036"/>
            </a:xfrm>
            <a:custGeom>
              <a:avLst/>
              <a:gdLst>
                <a:gd name="connsiteX0" fmla="*/ 408068 w 408068"/>
                <a:gd name="connsiteY0" fmla="*/ 0 h 595161"/>
                <a:gd name="connsiteX1" fmla="*/ 408068 w 408068"/>
                <a:gd name="connsiteY1" fmla="*/ 595161 h 595161"/>
                <a:gd name="connsiteX2" fmla="*/ 0 w 408068"/>
                <a:gd name="connsiteY2" fmla="*/ 595161 h 595161"/>
                <a:gd name="connsiteX3" fmla="*/ 8886 w 408068"/>
                <a:gd name="connsiteY3" fmla="*/ 507837 h 595161"/>
                <a:gd name="connsiteX4" fmla="*/ 320520 w 408068"/>
                <a:gd name="connsiteY4" fmla="*/ 47076 h 595161"/>
                <a:gd name="connsiteX0" fmla="*/ 408068 w 499508"/>
                <a:gd name="connsiteY0" fmla="*/ 595161 h 686601"/>
                <a:gd name="connsiteX1" fmla="*/ 0 w 499508"/>
                <a:gd name="connsiteY1" fmla="*/ 595161 h 686601"/>
                <a:gd name="connsiteX2" fmla="*/ 8886 w 499508"/>
                <a:gd name="connsiteY2" fmla="*/ 507837 h 686601"/>
                <a:gd name="connsiteX3" fmla="*/ 320520 w 499508"/>
                <a:gd name="connsiteY3" fmla="*/ 47076 h 686601"/>
                <a:gd name="connsiteX4" fmla="*/ 408068 w 499508"/>
                <a:gd name="connsiteY4" fmla="*/ 0 h 686601"/>
                <a:gd name="connsiteX5" fmla="*/ 499508 w 499508"/>
                <a:gd name="connsiteY5" fmla="*/ 686601 h 686601"/>
                <a:gd name="connsiteX0" fmla="*/ 408068 w 408068"/>
                <a:gd name="connsiteY0" fmla="*/ 595161 h 595161"/>
                <a:gd name="connsiteX1" fmla="*/ 0 w 408068"/>
                <a:gd name="connsiteY1" fmla="*/ 595161 h 595161"/>
                <a:gd name="connsiteX2" fmla="*/ 8886 w 408068"/>
                <a:gd name="connsiteY2" fmla="*/ 507837 h 595161"/>
                <a:gd name="connsiteX3" fmla="*/ 320520 w 408068"/>
                <a:gd name="connsiteY3" fmla="*/ 47076 h 595161"/>
                <a:gd name="connsiteX4" fmla="*/ 408068 w 408068"/>
                <a:gd name="connsiteY4" fmla="*/ 0 h 595161"/>
                <a:gd name="connsiteX0" fmla="*/ 0 w 408068"/>
                <a:gd name="connsiteY0" fmla="*/ 595161 h 595161"/>
                <a:gd name="connsiteX1" fmla="*/ 8886 w 408068"/>
                <a:gd name="connsiteY1" fmla="*/ 507837 h 595161"/>
                <a:gd name="connsiteX2" fmla="*/ 320520 w 408068"/>
                <a:gd name="connsiteY2" fmla="*/ 47076 h 595161"/>
                <a:gd name="connsiteX3" fmla="*/ 408068 w 408068"/>
                <a:gd name="connsiteY3" fmla="*/ 0 h 595161"/>
              </a:gdLst>
              <a:ahLst/>
              <a:cxnLst>
                <a:cxn ang="0">
                  <a:pos x="connsiteX0" y="connsiteY0"/>
                </a:cxn>
                <a:cxn ang="0">
                  <a:pos x="connsiteX1" y="connsiteY1"/>
                </a:cxn>
                <a:cxn ang="0">
                  <a:pos x="connsiteX2" y="connsiteY2"/>
                </a:cxn>
                <a:cxn ang="0">
                  <a:pos x="connsiteX3" y="connsiteY3"/>
                </a:cxn>
              </a:cxnLst>
              <a:rect l="l" t="t" r="r" b="b"/>
              <a:pathLst>
                <a:path w="408068" h="595161">
                  <a:moveTo>
                    <a:pt x="0" y="595161"/>
                  </a:moveTo>
                  <a:lnTo>
                    <a:pt x="8886" y="507837"/>
                  </a:lnTo>
                  <a:cubicBezTo>
                    <a:pt x="48368" y="316692"/>
                    <a:pt x="162840" y="152610"/>
                    <a:pt x="320520" y="47076"/>
                  </a:cubicBezTo>
                  <a:lnTo>
                    <a:pt x="408068" y="0"/>
                  </a:lnTo>
                </a:path>
              </a:pathLst>
            </a:custGeom>
            <a:noFill/>
            <a:ln w="9525" cap="flat" cmpd="sng" algn="ctr">
              <a:solidFill>
                <a:srgbClr val="FFE600"/>
              </a:solidFill>
              <a:prstDash val="solid"/>
              <a:headEnd type="triangle" w="sm" len="sm"/>
              <a:tailEnd type="oval" w="sm" len="sm"/>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0" name="Freeform 169"/>
            <p:cNvSpPr/>
            <p:nvPr/>
          </p:nvSpPr>
          <p:spPr>
            <a:xfrm>
              <a:off x="3179766" y="5964366"/>
              <a:ext cx="902900" cy="440413"/>
            </a:xfrm>
            <a:custGeom>
              <a:avLst/>
              <a:gdLst>
                <a:gd name="connsiteX0" fmla="*/ 0 w 895105"/>
                <a:gd name="connsiteY0" fmla="*/ 0 h 439766"/>
                <a:gd name="connsiteX1" fmla="*/ 895105 w 895105"/>
                <a:gd name="connsiteY1" fmla="*/ 0 h 439766"/>
                <a:gd name="connsiteX2" fmla="*/ 831483 w 895105"/>
                <a:gd name="connsiteY2" fmla="*/ 116123 h 439766"/>
                <a:gd name="connsiteX3" fmla="*/ 217056 w 895105"/>
                <a:gd name="connsiteY3" fmla="*/ 439766 h 439766"/>
                <a:gd name="connsiteX4" fmla="*/ 67724 w 895105"/>
                <a:gd name="connsiteY4" fmla="*/ 424853 h 439766"/>
                <a:gd name="connsiteX5" fmla="*/ 0 w 895105"/>
                <a:gd name="connsiteY5" fmla="*/ 404026 h 439766"/>
                <a:gd name="connsiteX0" fmla="*/ 0 w 895105"/>
                <a:gd name="connsiteY0" fmla="*/ 0 h 439766"/>
                <a:gd name="connsiteX1" fmla="*/ 895105 w 895105"/>
                <a:gd name="connsiteY1" fmla="*/ 0 h 439766"/>
                <a:gd name="connsiteX2" fmla="*/ 831483 w 895105"/>
                <a:gd name="connsiteY2" fmla="*/ 116123 h 439766"/>
                <a:gd name="connsiteX3" fmla="*/ 217056 w 895105"/>
                <a:gd name="connsiteY3" fmla="*/ 439766 h 439766"/>
                <a:gd name="connsiteX4" fmla="*/ 67724 w 895105"/>
                <a:gd name="connsiteY4" fmla="*/ 424853 h 439766"/>
                <a:gd name="connsiteX5" fmla="*/ 0 w 895105"/>
                <a:gd name="connsiteY5" fmla="*/ 404026 h 439766"/>
                <a:gd name="connsiteX6" fmla="*/ 90784 w 895105"/>
                <a:gd name="connsiteY6" fmla="*/ 91440 h 439766"/>
                <a:gd name="connsiteX0" fmla="*/ 0 w 895105"/>
                <a:gd name="connsiteY0" fmla="*/ 0 h 439766"/>
                <a:gd name="connsiteX1" fmla="*/ 895105 w 895105"/>
                <a:gd name="connsiteY1" fmla="*/ 0 h 439766"/>
                <a:gd name="connsiteX2" fmla="*/ 831483 w 895105"/>
                <a:gd name="connsiteY2" fmla="*/ 116123 h 439766"/>
                <a:gd name="connsiteX3" fmla="*/ 217056 w 895105"/>
                <a:gd name="connsiteY3" fmla="*/ 439766 h 439766"/>
                <a:gd name="connsiteX4" fmla="*/ 67724 w 895105"/>
                <a:gd name="connsiteY4" fmla="*/ 424853 h 439766"/>
                <a:gd name="connsiteX5" fmla="*/ 0 w 895105"/>
                <a:gd name="connsiteY5" fmla="*/ 404026 h 439766"/>
                <a:gd name="connsiteX0" fmla="*/ 895105 w 895105"/>
                <a:gd name="connsiteY0" fmla="*/ 0 h 439766"/>
                <a:gd name="connsiteX1" fmla="*/ 831483 w 895105"/>
                <a:gd name="connsiteY1" fmla="*/ 116123 h 439766"/>
                <a:gd name="connsiteX2" fmla="*/ 217056 w 895105"/>
                <a:gd name="connsiteY2" fmla="*/ 439766 h 439766"/>
                <a:gd name="connsiteX3" fmla="*/ 67724 w 895105"/>
                <a:gd name="connsiteY3" fmla="*/ 424853 h 439766"/>
                <a:gd name="connsiteX4" fmla="*/ 0 w 895105"/>
                <a:gd name="connsiteY4" fmla="*/ 404026 h 43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105" h="439766">
                  <a:moveTo>
                    <a:pt x="895105" y="0"/>
                  </a:moveTo>
                  <a:lnTo>
                    <a:pt x="831483" y="116123"/>
                  </a:lnTo>
                  <a:cubicBezTo>
                    <a:pt x="698324" y="311386"/>
                    <a:pt x="472824" y="439766"/>
                    <a:pt x="217056" y="439766"/>
                  </a:cubicBezTo>
                  <a:cubicBezTo>
                    <a:pt x="165903" y="439766"/>
                    <a:pt x="115960" y="434631"/>
                    <a:pt x="67724" y="424853"/>
                  </a:cubicBezTo>
                  <a:lnTo>
                    <a:pt x="0" y="404026"/>
                  </a:lnTo>
                </a:path>
              </a:pathLst>
            </a:custGeom>
            <a:noFill/>
            <a:ln w="9525" cap="flat" cmpd="sng" algn="ctr">
              <a:solidFill>
                <a:srgbClr val="FFE600"/>
              </a:solidFill>
              <a:prstDash val="solid"/>
              <a:headEnd type="triangle" w="sm" len="sm"/>
              <a:tailEnd type="oval" w="sm" len="sm"/>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1" name="Freeform 170"/>
            <p:cNvSpPr/>
            <p:nvPr/>
          </p:nvSpPr>
          <p:spPr>
            <a:xfrm>
              <a:off x="3883063" y="5476547"/>
              <a:ext cx="173680" cy="611502"/>
            </a:xfrm>
            <a:custGeom>
              <a:avLst/>
              <a:gdLst>
                <a:gd name="connsiteX0" fmla="*/ 0 w 235827"/>
                <a:gd name="connsiteY0" fmla="*/ 0 h 610603"/>
                <a:gd name="connsiteX1" fmla="*/ 203581 w 235827"/>
                <a:gd name="connsiteY1" fmla="*/ 0 h 610603"/>
                <a:gd name="connsiteX2" fmla="*/ 223487 w 235827"/>
                <a:gd name="connsiteY2" fmla="*/ 64129 h 610603"/>
                <a:gd name="connsiteX3" fmla="*/ 235827 w 235827"/>
                <a:gd name="connsiteY3" fmla="*/ 186539 h 610603"/>
                <a:gd name="connsiteX4" fmla="*/ 132095 w 235827"/>
                <a:gd name="connsiteY4" fmla="*/ 526136 h 610603"/>
                <a:gd name="connsiteX5" fmla="*/ 62403 w 235827"/>
                <a:gd name="connsiteY5" fmla="*/ 610603 h 610603"/>
                <a:gd name="connsiteX6" fmla="*/ 0 w 235827"/>
                <a:gd name="connsiteY6" fmla="*/ 610603 h 610603"/>
                <a:gd name="connsiteX0" fmla="*/ 0 w 235827"/>
                <a:gd name="connsiteY0" fmla="*/ 0 h 610603"/>
                <a:gd name="connsiteX1" fmla="*/ 203581 w 235827"/>
                <a:gd name="connsiteY1" fmla="*/ 0 h 610603"/>
                <a:gd name="connsiteX2" fmla="*/ 223487 w 235827"/>
                <a:gd name="connsiteY2" fmla="*/ 64129 h 610603"/>
                <a:gd name="connsiteX3" fmla="*/ 235827 w 235827"/>
                <a:gd name="connsiteY3" fmla="*/ 186539 h 610603"/>
                <a:gd name="connsiteX4" fmla="*/ 132095 w 235827"/>
                <a:gd name="connsiteY4" fmla="*/ 526136 h 610603"/>
                <a:gd name="connsiteX5" fmla="*/ 62403 w 235827"/>
                <a:gd name="connsiteY5" fmla="*/ 610603 h 610603"/>
                <a:gd name="connsiteX6" fmla="*/ 0 w 235827"/>
                <a:gd name="connsiteY6" fmla="*/ 610603 h 610603"/>
                <a:gd name="connsiteX7" fmla="*/ 91440 w 235827"/>
                <a:gd name="connsiteY7" fmla="*/ 91440 h 610603"/>
                <a:gd name="connsiteX0" fmla="*/ 0 w 235827"/>
                <a:gd name="connsiteY0" fmla="*/ 0 h 610603"/>
                <a:gd name="connsiteX1" fmla="*/ 203581 w 235827"/>
                <a:gd name="connsiteY1" fmla="*/ 0 h 610603"/>
                <a:gd name="connsiteX2" fmla="*/ 223487 w 235827"/>
                <a:gd name="connsiteY2" fmla="*/ 64129 h 610603"/>
                <a:gd name="connsiteX3" fmla="*/ 235827 w 235827"/>
                <a:gd name="connsiteY3" fmla="*/ 186539 h 610603"/>
                <a:gd name="connsiteX4" fmla="*/ 132095 w 235827"/>
                <a:gd name="connsiteY4" fmla="*/ 526136 h 610603"/>
                <a:gd name="connsiteX5" fmla="*/ 62403 w 235827"/>
                <a:gd name="connsiteY5" fmla="*/ 610603 h 610603"/>
                <a:gd name="connsiteX6" fmla="*/ 0 w 235827"/>
                <a:gd name="connsiteY6" fmla="*/ 610603 h 610603"/>
                <a:gd name="connsiteX0" fmla="*/ 203581 w 235827"/>
                <a:gd name="connsiteY0" fmla="*/ 0 h 610603"/>
                <a:gd name="connsiteX1" fmla="*/ 223487 w 235827"/>
                <a:gd name="connsiteY1" fmla="*/ 64129 h 610603"/>
                <a:gd name="connsiteX2" fmla="*/ 235827 w 235827"/>
                <a:gd name="connsiteY2" fmla="*/ 186539 h 610603"/>
                <a:gd name="connsiteX3" fmla="*/ 132095 w 235827"/>
                <a:gd name="connsiteY3" fmla="*/ 526136 h 610603"/>
                <a:gd name="connsiteX4" fmla="*/ 62403 w 235827"/>
                <a:gd name="connsiteY4" fmla="*/ 610603 h 610603"/>
                <a:gd name="connsiteX5" fmla="*/ 0 w 235827"/>
                <a:gd name="connsiteY5" fmla="*/ 610603 h 610603"/>
                <a:gd name="connsiteX0" fmla="*/ 141178 w 173424"/>
                <a:gd name="connsiteY0" fmla="*/ 0 h 610603"/>
                <a:gd name="connsiteX1" fmla="*/ 161084 w 173424"/>
                <a:gd name="connsiteY1" fmla="*/ 64129 h 610603"/>
                <a:gd name="connsiteX2" fmla="*/ 173424 w 173424"/>
                <a:gd name="connsiteY2" fmla="*/ 186539 h 610603"/>
                <a:gd name="connsiteX3" fmla="*/ 69692 w 173424"/>
                <a:gd name="connsiteY3" fmla="*/ 526136 h 610603"/>
                <a:gd name="connsiteX4" fmla="*/ 0 w 173424"/>
                <a:gd name="connsiteY4" fmla="*/ 610603 h 61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24" h="610603">
                  <a:moveTo>
                    <a:pt x="141178" y="0"/>
                  </a:moveTo>
                  <a:lnTo>
                    <a:pt x="161084" y="64129"/>
                  </a:lnTo>
                  <a:cubicBezTo>
                    <a:pt x="169175" y="103669"/>
                    <a:pt x="173424" y="144608"/>
                    <a:pt x="173424" y="186539"/>
                  </a:cubicBezTo>
                  <a:cubicBezTo>
                    <a:pt x="173424" y="312334"/>
                    <a:pt x="135183" y="429196"/>
                    <a:pt x="69692" y="526136"/>
                  </a:cubicBezTo>
                  <a:lnTo>
                    <a:pt x="0" y="610603"/>
                  </a:lnTo>
                </a:path>
              </a:pathLst>
            </a:custGeom>
            <a:noFill/>
            <a:ln w="9525" cap="flat" cmpd="sng" algn="ctr">
              <a:solidFill>
                <a:srgbClr val="FFE600"/>
              </a:solidFill>
              <a:prstDash val="solid"/>
              <a:headEnd type="triangle" w="sm" len="sm"/>
              <a:tailEnd type="oval" w="sm" len="sm"/>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cxnSp>
          <p:nvCxnSpPr>
            <p:cNvPr id="172" name="Straight Connector 171"/>
            <p:cNvCxnSpPr/>
            <p:nvPr/>
          </p:nvCxnSpPr>
          <p:spPr>
            <a:xfrm>
              <a:off x="5658196" y="6530615"/>
              <a:ext cx="119781" cy="110347"/>
            </a:xfrm>
            <a:prstGeom prst="line">
              <a:avLst/>
            </a:prstGeom>
            <a:noFill/>
            <a:ln w="9525" cap="flat" cmpd="sng" algn="ctr">
              <a:solidFill>
                <a:srgbClr val="333333"/>
              </a:solidFill>
              <a:prstDash val="solid"/>
              <a:tailEnd type="none"/>
            </a:ln>
            <a:effectLst/>
          </p:spPr>
        </p:cxnSp>
        <p:cxnSp>
          <p:nvCxnSpPr>
            <p:cNvPr id="173" name="Straight Connector 172"/>
            <p:cNvCxnSpPr/>
            <p:nvPr/>
          </p:nvCxnSpPr>
          <p:spPr>
            <a:xfrm flipH="1">
              <a:off x="1200294" y="6637659"/>
              <a:ext cx="87876" cy="130542"/>
            </a:xfrm>
            <a:prstGeom prst="line">
              <a:avLst/>
            </a:prstGeom>
            <a:noFill/>
            <a:ln w="9525" cap="flat" cmpd="sng" algn="ctr">
              <a:solidFill>
                <a:srgbClr val="333333"/>
              </a:solidFill>
              <a:prstDash val="solid"/>
              <a:tailEnd type="none"/>
            </a:ln>
            <a:effectLst/>
          </p:spPr>
        </p:cxnSp>
        <p:sp>
          <p:nvSpPr>
            <p:cNvPr id="174" name="Freeform 173"/>
            <p:cNvSpPr/>
            <p:nvPr/>
          </p:nvSpPr>
          <p:spPr>
            <a:xfrm rot="2991850">
              <a:off x="399613" y="4830170"/>
              <a:ext cx="2583128" cy="1737886"/>
            </a:xfrm>
            <a:custGeom>
              <a:avLst/>
              <a:gdLst>
                <a:gd name="connsiteX0" fmla="*/ 0 w 2579332"/>
                <a:gd name="connsiteY0" fmla="*/ 328246 h 1735333"/>
                <a:gd name="connsiteX1" fmla="*/ 291771 w 2579332"/>
                <a:gd name="connsiteY1" fmla="*/ 0 h 1735333"/>
                <a:gd name="connsiteX2" fmla="*/ 583542 w 2579332"/>
                <a:gd name="connsiteY2" fmla="*/ 328246 h 1735333"/>
                <a:gd name="connsiteX3" fmla="*/ 411908 w 2579332"/>
                <a:gd name="connsiteY3" fmla="*/ 328246 h 1735333"/>
                <a:gd name="connsiteX4" fmla="*/ 409845 w 2579332"/>
                <a:gd name="connsiteY4" fmla="*/ 521912 h 1735333"/>
                <a:gd name="connsiteX5" fmla="*/ 775310 w 2579332"/>
                <a:gd name="connsiteY5" fmla="*/ 1228048 h 1735333"/>
                <a:gd name="connsiteX6" fmla="*/ 2239184 w 2579332"/>
                <a:gd name="connsiteY6" fmla="*/ 1103472 h 1735333"/>
                <a:gd name="connsiteX7" fmla="*/ 2358005 w 2579332"/>
                <a:gd name="connsiteY7" fmla="*/ 929803 h 1735333"/>
                <a:gd name="connsiteX8" fmla="*/ 2374026 w 2579332"/>
                <a:gd name="connsiteY8" fmla="*/ 896539 h 1735333"/>
                <a:gd name="connsiteX9" fmla="*/ 2401784 w 2579332"/>
                <a:gd name="connsiteY9" fmla="*/ 927326 h 1735333"/>
                <a:gd name="connsiteX10" fmla="*/ 2472480 w 2579332"/>
                <a:gd name="connsiteY10" fmla="*/ 992661 h 1735333"/>
                <a:gd name="connsiteX11" fmla="*/ 2560039 w 2579332"/>
                <a:gd name="connsiteY11" fmla="*/ 1059020 h 1735333"/>
                <a:gd name="connsiteX12" fmla="*/ 2579332 w 2579332"/>
                <a:gd name="connsiteY12" fmla="*/ 1070705 h 1735333"/>
                <a:gd name="connsiteX13" fmla="*/ 2520605 w 2579332"/>
                <a:gd name="connsiteY13" fmla="*/ 1166696 h 1735333"/>
                <a:gd name="connsiteX14" fmla="*/ 2439965 w 2579332"/>
                <a:gd name="connsiteY14" fmla="*/ 1272761 h 1735333"/>
                <a:gd name="connsiteX15" fmla="*/ 606022 w 2579332"/>
                <a:gd name="connsiteY15" fmla="*/ 1428830 h 1735333"/>
                <a:gd name="connsiteX16" fmla="*/ 143522 w 2579332"/>
                <a:gd name="connsiteY16" fmla="*/ 419376 h 1735333"/>
                <a:gd name="connsiteX17" fmla="*/ 148852 w 2579332"/>
                <a:gd name="connsiteY17" fmla="*/ 328246 h 173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9332" h="1735333">
                  <a:moveTo>
                    <a:pt x="0" y="328246"/>
                  </a:moveTo>
                  <a:lnTo>
                    <a:pt x="291771" y="0"/>
                  </a:lnTo>
                  <a:lnTo>
                    <a:pt x="583542" y="328246"/>
                  </a:lnTo>
                  <a:lnTo>
                    <a:pt x="411908" y="328246"/>
                  </a:lnTo>
                  <a:lnTo>
                    <a:pt x="409845" y="521912"/>
                  </a:lnTo>
                  <a:cubicBezTo>
                    <a:pt x="432388" y="786821"/>
                    <a:pt x="555992" y="1043130"/>
                    <a:pt x="775310" y="1228048"/>
                  </a:cubicBezTo>
                  <a:cubicBezTo>
                    <a:pt x="1213948" y="1597885"/>
                    <a:pt x="1869347" y="1542110"/>
                    <a:pt x="2239184" y="1103472"/>
                  </a:cubicBezTo>
                  <a:cubicBezTo>
                    <a:pt x="2285413" y="1048643"/>
                    <a:pt x="2324993" y="990426"/>
                    <a:pt x="2358005" y="929803"/>
                  </a:cubicBezTo>
                  <a:lnTo>
                    <a:pt x="2374026" y="896539"/>
                  </a:lnTo>
                  <a:lnTo>
                    <a:pt x="2401784" y="927326"/>
                  </a:lnTo>
                  <a:cubicBezTo>
                    <a:pt x="2424135" y="949961"/>
                    <a:pt x="2447702" y="971769"/>
                    <a:pt x="2472480" y="992661"/>
                  </a:cubicBezTo>
                  <a:cubicBezTo>
                    <a:pt x="2500799" y="1016537"/>
                    <a:pt x="2530028" y="1038652"/>
                    <a:pt x="2560039" y="1059020"/>
                  </a:cubicBezTo>
                  <a:lnTo>
                    <a:pt x="2579332" y="1070705"/>
                  </a:lnTo>
                  <a:lnTo>
                    <a:pt x="2520605" y="1166696"/>
                  </a:lnTo>
                  <a:cubicBezTo>
                    <a:pt x="2495799" y="1203009"/>
                    <a:pt x="2468924" y="1238415"/>
                    <a:pt x="2439965" y="1272761"/>
                  </a:cubicBezTo>
                  <a:cubicBezTo>
                    <a:pt x="1976633" y="1822288"/>
                    <a:pt x="1155549" y="1892162"/>
                    <a:pt x="606022" y="1428830"/>
                  </a:cubicBezTo>
                  <a:cubicBezTo>
                    <a:pt x="296913" y="1168206"/>
                    <a:pt x="139570" y="794386"/>
                    <a:pt x="143522" y="419376"/>
                  </a:cubicBezTo>
                  <a:lnTo>
                    <a:pt x="148852" y="328246"/>
                  </a:lnTo>
                  <a:close/>
                </a:path>
              </a:pathLst>
            </a:cu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5" name="Freeform 174"/>
            <p:cNvSpPr/>
            <p:nvPr/>
          </p:nvSpPr>
          <p:spPr>
            <a:xfrm rot="1977067">
              <a:off x="1788710" y="5866148"/>
              <a:ext cx="2851757" cy="1981042"/>
            </a:xfrm>
            <a:custGeom>
              <a:avLst/>
              <a:gdLst>
                <a:gd name="connsiteX0" fmla="*/ 289702 w 2847566"/>
                <a:gd name="connsiteY0" fmla="*/ 419581 h 1978130"/>
                <a:gd name="connsiteX1" fmla="*/ 579403 w 2847566"/>
                <a:gd name="connsiteY1" fmla="*/ 744783 h 1978130"/>
                <a:gd name="connsiteX2" fmla="*/ 430253 w 2847566"/>
                <a:gd name="connsiteY2" fmla="*/ 744783 h 1978130"/>
                <a:gd name="connsiteX3" fmla="*/ 430407 w 2847566"/>
                <a:gd name="connsiteY3" fmla="*/ 762829 h 1978130"/>
                <a:gd name="connsiteX4" fmla="*/ 589572 w 2847566"/>
                <a:gd name="connsiteY4" fmla="*/ 1249766 h 1978130"/>
                <a:gd name="connsiteX5" fmla="*/ 2067465 w 2847566"/>
                <a:gd name="connsiteY5" fmla="*/ 1529812 h 1978130"/>
                <a:gd name="connsiteX6" fmla="*/ 2468303 w 2847566"/>
                <a:gd name="connsiteY6" fmla="*/ 158561 h 1978130"/>
                <a:gd name="connsiteX7" fmla="*/ 2464357 w 2847566"/>
                <a:gd name="connsiteY7" fmla="*/ 151706 h 1978130"/>
                <a:gd name="connsiteX8" fmla="*/ 2570743 w 2847566"/>
                <a:gd name="connsiteY8" fmla="*/ 91979 h 1978130"/>
                <a:gd name="connsiteX9" fmla="*/ 2660924 w 2847566"/>
                <a:gd name="connsiteY9" fmla="*/ 27931 h 1978130"/>
                <a:gd name="connsiteX10" fmla="*/ 2693901 w 2847566"/>
                <a:gd name="connsiteY10" fmla="*/ 0 h 1978130"/>
                <a:gd name="connsiteX11" fmla="*/ 2712484 w 2847566"/>
                <a:gd name="connsiteY11" fmla="*/ 32284 h 1978130"/>
                <a:gd name="connsiteX12" fmla="*/ 2210313 w 2847566"/>
                <a:gd name="connsiteY12" fmla="*/ 1750189 h 1978130"/>
                <a:gd name="connsiteX13" fmla="*/ 358805 w 2847566"/>
                <a:gd name="connsiteY13" fmla="*/ 1399348 h 1978130"/>
                <a:gd name="connsiteX14" fmla="*/ 159402 w 2847566"/>
                <a:gd name="connsiteY14" fmla="*/ 789312 h 1978130"/>
                <a:gd name="connsiteX15" fmla="*/ 159023 w 2847566"/>
                <a:gd name="connsiteY15" fmla="*/ 744783 h 1978130"/>
                <a:gd name="connsiteX16" fmla="*/ 0 w 2847566"/>
                <a:gd name="connsiteY16" fmla="*/ 744783 h 19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7566" h="1978130">
                  <a:moveTo>
                    <a:pt x="289702" y="419581"/>
                  </a:moveTo>
                  <a:lnTo>
                    <a:pt x="579403" y="744783"/>
                  </a:lnTo>
                  <a:lnTo>
                    <a:pt x="430253" y="744783"/>
                  </a:lnTo>
                  <a:lnTo>
                    <a:pt x="430407" y="762829"/>
                  </a:lnTo>
                  <a:cubicBezTo>
                    <a:pt x="440208" y="931893"/>
                    <a:pt x="492050" y="1099314"/>
                    <a:pt x="589572" y="1249766"/>
                  </a:cubicBezTo>
                  <a:cubicBezTo>
                    <a:pt x="901645" y="1731215"/>
                    <a:pt x="1563320" y="1856596"/>
                    <a:pt x="2067465" y="1529812"/>
                  </a:cubicBezTo>
                  <a:cubicBezTo>
                    <a:pt x="2540101" y="1223451"/>
                    <a:pt x="2706491" y="628442"/>
                    <a:pt x="2468303" y="158561"/>
                  </a:cubicBezTo>
                  <a:lnTo>
                    <a:pt x="2464357" y="151706"/>
                  </a:lnTo>
                  <a:lnTo>
                    <a:pt x="2570743" y="91979"/>
                  </a:lnTo>
                  <a:cubicBezTo>
                    <a:pt x="2602050" y="71686"/>
                    <a:pt x="2632122" y="50299"/>
                    <a:pt x="2660924" y="27931"/>
                  </a:cubicBezTo>
                  <a:lnTo>
                    <a:pt x="2693901" y="0"/>
                  </a:lnTo>
                  <a:lnTo>
                    <a:pt x="2712484" y="32284"/>
                  </a:lnTo>
                  <a:cubicBezTo>
                    <a:pt x="3010886" y="620952"/>
                    <a:pt x="2802432" y="1366381"/>
                    <a:pt x="2210313" y="1750189"/>
                  </a:cubicBezTo>
                  <a:cubicBezTo>
                    <a:pt x="1578719" y="2159585"/>
                    <a:pt x="749771" y="2002509"/>
                    <a:pt x="358805" y="1399348"/>
                  </a:cubicBezTo>
                  <a:cubicBezTo>
                    <a:pt x="236629" y="1210861"/>
                    <a:pt x="171681" y="1001116"/>
                    <a:pt x="159402" y="789312"/>
                  </a:cubicBezTo>
                  <a:lnTo>
                    <a:pt x="159023" y="744783"/>
                  </a:lnTo>
                  <a:lnTo>
                    <a:pt x="0" y="744783"/>
                  </a:lnTo>
                  <a:close/>
                </a:path>
              </a:pathLst>
            </a:cu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6" name="Freeform 175"/>
            <p:cNvSpPr/>
            <p:nvPr/>
          </p:nvSpPr>
          <p:spPr>
            <a:xfrm rot="17924249">
              <a:off x="3645416" y="4933310"/>
              <a:ext cx="2814210" cy="1786043"/>
            </a:xfrm>
            <a:custGeom>
              <a:avLst/>
              <a:gdLst>
                <a:gd name="connsiteX0" fmla="*/ 2791929 w 2810075"/>
                <a:gd name="connsiteY0" fmla="*/ 265573 h 1783417"/>
                <a:gd name="connsiteX1" fmla="*/ 2800757 w 2810075"/>
                <a:gd name="connsiteY1" fmla="*/ 318946 h 1783417"/>
                <a:gd name="connsiteX2" fmla="*/ 2144766 w 2810075"/>
                <a:gd name="connsiteY2" fmla="*/ 1627926 h 1783417"/>
                <a:gd name="connsiteX3" fmla="*/ 343256 w 2810075"/>
                <a:gd name="connsiteY3" fmla="*/ 1061486 h 1783417"/>
                <a:gd name="connsiteX4" fmla="*/ 169274 w 2810075"/>
                <a:gd name="connsiteY4" fmla="*/ 416029 h 1783417"/>
                <a:gd name="connsiteX5" fmla="*/ 170887 w 2810075"/>
                <a:gd name="connsiteY5" fmla="*/ 354189 h 1783417"/>
                <a:gd name="connsiteX6" fmla="*/ 0 w 2810075"/>
                <a:gd name="connsiteY6" fmla="*/ 354189 h 1783417"/>
                <a:gd name="connsiteX7" fmla="*/ 291109 w 2810075"/>
                <a:gd name="connsiteY7" fmla="*/ 0 h 1783417"/>
                <a:gd name="connsiteX8" fmla="*/ 582217 w 2810075"/>
                <a:gd name="connsiteY8" fmla="*/ 354189 h 1783417"/>
                <a:gd name="connsiteX9" fmla="*/ 430896 w 2810075"/>
                <a:gd name="connsiteY9" fmla="*/ 354189 h 1783417"/>
                <a:gd name="connsiteX10" fmla="*/ 431264 w 2810075"/>
                <a:gd name="connsiteY10" fmla="*/ 362343 h 1783417"/>
                <a:gd name="connsiteX11" fmla="*/ 435686 w 2810075"/>
                <a:gd name="connsiteY11" fmla="*/ 419443 h 1783417"/>
                <a:gd name="connsiteX12" fmla="*/ 574560 w 2810075"/>
                <a:gd name="connsiteY12" fmla="*/ 934654 h 1783417"/>
                <a:gd name="connsiteX13" fmla="*/ 2012545 w 2810075"/>
                <a:gd name="connsiteY13" fmla="*/ 1386793 h 1783417"/>
                <a:gd name="connsiteX14" fmla="*/ 2543355 w 2810075"/>
                <a:gd name="connsiteY14" fmla="*/ 446456 h 1783417"/>
                <a:gd name="connsiteX15" fmla="*/ 2540511 w 2810075"/>
                <a:gd name="connsiteY15" fmla="*/ 405130 h 1783417"/>
                <a:gd name="connsiteX16" fmla="*/ 2700407 w 2810075"/>
                <a:gd name="connsiteY16" fmla="*/ 313501 h 1783417"/>
                <a:gd name="connsiteX17" fmla="*/ 2791929 w 2810075"/>
                <a:gd name="connsiteY17" fmla="*/ 265573 h 178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0075" h="1783417">
                  <a:moveTo>
                    <a:pt x="2791929" y="265573"/>
                  </a:moveTo>
                  <a:lnTo>
                    <a:pt x="2800757" y="318946"/>
                  </a:lnTo>
                  <a:cubicBezTo>
                    <a:pt x="2861922" y="843257"/>
                    <a:pt x="2619565" y="1367577"/>
                    <a:pt x="2144766" y="1627926"/>
                  </a:cubicBezTo>
                  <a:cubicBezTo>
                    <a:pt x="1511703" y="1975057"/>
                    <a:pt x="705138" y="1721452"/>
                    <a:pt x="343256" y="1061486"/>
                  </a:cubicBezTo>
                  <a:cubicBezTo>
                    <a:pt x="230167" y="855246"/>
                    <a:pt x="173887" y="633728"/>
                    <a:pt x="169274" y="416029"/>
                  </a:cubicBezTo>
                  <a:lnTo>
                    <a:pt x="170887" y="354189"/>
                  </a:lnTo>
                  <a:lnTo>
                    <a:pt x="0" y="354189"/>
                  </a:lnTo>
                  <a:lnTo>
                    <a:pt x="291109" y="0"/>
                  </a:lnTo>
                  <a:lnTo>
                    <a:pt x="582217" y="354189"/>
                  </a:lnTo>
                  <a:lnTo>
                    <a:pt x="430896" y="354189"/>
                  </a:lnTo>
                  <a:lnTo>
                    <a:pt x="431264" y="362343"/>
                  </a:lnTo>
                  <a:cubicBezTo>
                    <a:pt x="432738" y="381377"/>
                    <a:pt x="435968" y="408641"/>
                    <a:pt x="435686" y="419443"/>
                  </a:cubicBezTo>
                  <a:cubicBezTo>
                    <a:pt x="439368" y="593214"/>
                    <a:pt x="484291" y="770031"/>
                    <a:pt x="574560" y="934654"/>
                  </a:cubicBezTo>
                  <a:cubicBezTo>
                    <a:pt x="863418" y="1461446"/>
                    <a:pt x="1507227" y="1663876"/>
                    <a:pt x="2012545" y="1386793"/>
                  </a:cubicBezTo>
                  <a:cubicBezTo>
                    <a:pt x="2359952" y="1196297"/>
                    <a:pt x="2551456" y="828751"/>
                    <a:pt x="2543355" y="446456"/>
                  </a:cubicBezTo>
                  <a:lnTo>
                    <a:pt x="2540511" y="405130"/>
                  </a:lnTo>
                  <a:cubicBezTo>
                    <a:pt x="2593810" y="374588"/>
                    <a:pt x="2647108" y="344044"/>
                    <a:pt x="2700407" y="313501"/>
                  </a:cubicBezTo>
                  <a:cubicBezTo>
                    <a:pt x="2730914" y="297525"/>
                    <a:pt x="2761421" y="281549"/>
                    <a:pt x="2791929" y="265573"/>
                  </a:cubicBezTo>
                  <a:close/>
                </a:path>
              </a:pathLst>
            </a:cu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7" name="Oval 176"/>
            <p:cNvSpPr/>
            <p:nvPr/>
          </p:nvSpPr>
          <p:spPr>
            <a:xfrm rot="20500289">
              <a:off x="1517624" y="7222164"/>
              <a:ext cx="143125" cy="139437"/>
            </a:xfrm>
            <a:prstGeom prst="ellipse">
              <a:avLst/>
            </a:pr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8" name="Oval 177"/>
            <p:cNvSpPr/>
            <p:nvPr/>
          </p:nvSpPr>
          <p:spPr>
            <a:xfrm rot="20500289">
              <a:off x="1818072" y="7735608"/>
              <a:ext cx="143125" cy="139437"/>
            </a:xfrm>
            <a:prstGeom prst="ellipse">
              <a:avLst/>
            </a:pr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79" name="Oval 178"/>
            <p:cNvSpPr/>
            <p:nvPr/>
          </p:nvSpPr>
          <p:spPr>
            <a:xfrm rot="20500289">
              <a:off x="3790010" y="8440944"/>
              <a:ext cx="143125" cy="139437"/>
            </a:xfrm>
            <a:prstGeom prst="ellipse">
              <a:avLst/>
            </a:pr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80" name="Oval 179"/>
            <p:cNvSpPr/>
            <p:nvPr/>
          </p:nvSpPr>
          <p:spPr>
            <a:xfrm rot="20500289">
              <a:off x="4889600" y="7790549"/>
              <a:ext cx="143125" cy="139437"/>
            </a:xfrm>
            <a:prstGeom prst="ellipse">
              <a:avLst/>
            </a:pr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81" name="Oval 180"/>
            <p:cNvSpPr/>
            <p:nvPr/>
          </p:nvSpPr>
          <p:spPr>
            <a:xfrm rot="20500289">
              <a:off x="5231845" y="7277413"/>
              <a:ext cx="143125" cy="139437"/>
            </a:xfrm>
            <a:prstGeom prst="ellipse">
              <a:avLst/>
            </a:pr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cxnSp>
          <p:nvCxnSpPr>
            <p:cNvPr id="182" name="Straight Connector 181"/>
            <p:cNvCxnSpPr>
              <a:stCxn id="181" idx="1"/>
            </p:cNvCxnSpPr>
            <p:nvPr/>
          </p:nvCxnSpPr>
          <p:spPr>
            <a:xfrm flipH="1" flipV="1">
              <a:off x="4625975" y="7181850"/>
              <a:ext cx="613894" cy="134397"/>
            </a:xfrm>
            <a:prstGeom prst="line">
              <a:avLst/>
            </a:prstGeom>
            <a:noFill/>
            <a:ln w="25400" cap="flat" cmpd="sng" algn="ctr">
              <a:solidFill>
                <a:srgbClr val="646464"/>
              </a:solidFill>
              <a:prstDash val="sysDot"/>
              <a:tailEnd type="none"/>
            </a:ln>
            <a:effectLst/>
          </p:spPr>
        </p:cxnSp>
        <p:cxnSp>
          <p:nvCxnSpPr>
            <p:cNvPr id="183" name="Straight Connector 182"/>
            <p:cNvCxnSpPr>
              <a:stCxn id="179" idx="0"/>
            </p:cNvCxnSpPr>
            <p:nvPr/>
          </p:nvCxnSpPr>
          <p:spPr>
            <a:xfrm flipH="1" flipV="1">
              <a:off x="3717925" y="7839075"/>
              <a:ext cx="121724" cy="605406"/>
            </a:xfrm>
            <a:prstGeom prst="line">
              <a:avLst/>
            </a:prstGeom>
            <a:noFill/>
            <a:ln w="25400" cap="flat" cmpd="sng" algn="ctr">
              <a:solidFill>
                <a:srgbClr val="646464"/>
              </a:solidFill>
              <a:prstDash val="sysDot"/>
              <a:tailEnd type="none"/>
            </a:ln>
            <a:effectLst/>
          </p:spPr>
        </p:cxnSp>
        <p:cxnSp>
          <p:nvCxnSpPr>
            <p:cNvPr id="184" name="Straight Connector 183"/>
            <p:cNvCxnSpPr>
              <a:stCxn id="248" idx="3"/>
            </p:cNvCxnSpPr>
            <p:nvPr/>
          </p:nvCxnSpPr>
          <p:spPr>
            <a:xfrm flipV="1">
              <a:off x="3011552" y="7880350"/>
              <a:ext cx="242823" cy="682344"/>
            </a:xfrm>
            <a:prstGeom prst="line">
              <a:avLst/>
            </a:prstGeom>
            <a:noFill/>
            <a:ln w="25400" cap="flat" cmpd="sng" algn="ctr">
              <a:solidFill>
                <a:srgbClr val="646464"/>
              </a:solidFill>
              <a:prstDash val="sysDot"/>
              <a:tailEnd type="none"/>
            </a:ln>
            <a:effectLst/>
          </p:spPr>
        </p:cxnSp>
        <p:cxnSp>
          <p:nvCxnSpPr>
            <p:cNvPr id="185" name="Straight Connector 184"/>
            <p:cNvCxnSpPr/>
            <p:nvPr/>
          </p:nvCxnSpPr>
          <p:spPr>
            <a:xfrm flipV="1">
              <a:off x="2400300" y="7712075"/>
              <a:ext cx="409575" cy="485776"/>
            </a:xfrm>
            <a:prstGeom prst="line">
              <a:avLst/>
            </a:prstGeom>
            <a:noFill/>
            <a:ln w="25400" cap="flat" cmpd="sng" algn="ctr">
              <a:solidFill>
                <a:srgbClr val="646464"/>
              </a:solidFill>
              <a:prstDash val="sysDot"/>
              <a:tailEnd type="none"/>
            </a:ln>
            <a:effectLst/>
          </p:spPr>
        </p:cxnSp>
        <p:cxnSp>
          <p:nvCxnSpPr>
            <p:cNvPr id="186" name="Straight Connector 185"/>
            <p:cNvCxnSpPr/>
            <p:nvPr/>
          </p:nvCxnSpPr>
          <p:spPr>
            <a:xfrm flipV="1">
              <a:off x="1647825" y="7117556"/>
              <a:ext cx="590550" cy="157163"/>
            </a:xfrm>
            <a:prstGeom prst="line">
              <a:avLst/>
            </a:prstGeom>
            <a:noFill/>
            <a:ln w="25400" cap="flat" cmpd="sng" algn="ctr">
              <a:solidFill>
                <a:srgbClr val="646464"/>
              </a:solidFill>
              <a:prstDash val="sysDot"/>
              <a:tailEnd type="none"/>
            </a:ln>
            <a:effectLst/>
          </p:spPr>
        </p:cxnSp>
        <p:sp>
          <p:nvSpPr>
            <p:cNvPr id="187" name="Oval 186"/>
            <p:cNvSpPr/>
            <p:nvPr/>
          </p:nvSpPr>
          <p:spPr>
            <a:xfrm>
              <a:off x="4995981" y="3730901"/>
              <a:ext cx="79247" cy="79247"/>
            </a:xfrm>
            <a:prstGeom prst="ellipse">
              <a:avLst/>
            </a:prstGeom>
            <a:solidFill>
              <a:srgbClr val="F0F0F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88" name="TextBox 187"/>
            <p:cNvSpPr txBox="1"/>
            <p:nvPr/>
          </p:nvSpPr>
          <p:spPr>
            <a:xfrm rot="213176">
              <a:off x="2963574" y="2726346"/>
              <a:ext cx="114468"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F0F0F0"/>
                  </a:solidFill>
                  <a:effectLst/>
                  <a:uLnTx/>
                  <a:uFillTx/>
                  <a:latin typeface="EYInterstate" panose="02000503020000020004" pitchFamily="2" charset="0"/>
                </a:rPr>
                <a:t>0</a:t>
              </a:r>
            </a:p>
          </p:txBody>
        </p:sp>
        <p:sp>
          <p:nvSpPr>
            <p:cNvPr id="189" name="TextBox 188"/>
            <p:cNvSpPr txBox="1"/>
            <p:nvPr/>
          </p:nvSpPr>
          <p:spPr>
            <a:xfrm rot="982787">
              <a:off x="1958555" y="2951039"/>
              <a:ext cx="114468" cy="24760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200" b="0" i="0" u="none" strike="noStrike" kern="0" cap="none" spc="0" normalizeH="0" baseline="0" noProof="0" dirty="0" smtClean="0">
                  <a:ln>
                    <a:noFill/>
                  </a:ln>
                  <a:solidFill>
                    <a:srgbClr val="F0F0F0"/>
                  </a:solidFill>
                  <a:effectLst/>
                  <a:uLnTx/>
                  <a:uFillTx/>
                  <a:latin typeface="EYInterstate" panose="02000503020000020004" pitchFamily="2" charset="0"/>
                </a:rPr>
                <a:t>0</a:t>
              </a:r>
            </a:p>
          </p:txBody>
        </p:sp>
        <p:sp>
          <p:nvSpPr>
            <p:cNvPr id="190" name="TextBox 189"/>
            <p:cNvSpPr txBox="1"/>
            <p:nvPr/>
          </p:nvSpPr>
          <p:spPr>
            <a:xfrm rot="310641">
              <a:off x="2003695" y="2624347"/>
              <a:ext cx="114468"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646464"/>
                  </a:solidFill>
                  <a:effectLst/>
                  <a:uLnTx/>
                  <a:uFillTx/>
                  <a:latin typeface="EYInterstate" panose="02000503020000020004" pitchFamily="2" charset="0"/>
                </a:rPr>
                <a:t>0</a:t>
              </a:r>
            </a:p>
          </p:txBody>
        </p:sp>
        <p:sp>
          <p:nvSpPr>
            <p:cNvPr id="191" name="TextBox 190"/>
            <p:cNvSpPr txBox="1"/>
            <p:nvPr/>
          </p:nvSpPr>
          <p:spPr>
            <a:xfrm rot="310641">
              <a:off x="2256315" y="3358523"/>
              <a:ext cx="114468"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999999"/>
                  </a:solidFill>
                  <a:effectLst/>
                  <a:uLnTx/>
                  <a:uFillTx/>
                  <a:latin typeface="EYInterstate" panose="02000503020000020004" pitchFamily="2" charset="0"/>
                </a:rPr>
                <a:t>0</a:t>
              </a:r>
            </a:p>
          </p:txBody>
        </p:sp>
        <p:sp>
          <p:nvSpPr>
            <p:cNvPr id="192" name="TextBox 191"/>
            <p:cNvSpPr txBox="1"/>
            <p:nvPr/>
          </p:nvSpPr>
          <p:spPr>
            <a:xfrm rot="310641">
              <a:off x="2044665" y="3323738"/>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646464"/>
                  </a:solidFill>
                  <a:effectLst/>
                  <a:uLnTx/>
                  <a:uFillTx/>
                  <a:latin typeface="EYInterstate" panose="02000503020000020004" pitchFamily="2" charset="0"/>
                </a:rPr>
                <a:t>0</a:t>
              </a:r>
            </a:p>
          </p:txBody>
        </p:sp>
        <p:sp>
          <p:nvSpPr>
            <p:cNvPr id="193" name="TextBox 192"/>
            <p:cNvSpPr txBox="1"/>
            <p:nvPr/>
          </p:nvSpPr>
          <p:spPr>
            <a:xfrm rot="310641">
              <a:off x="1955194" y="3931605"/>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646464"/>
                  </a:solidFill>
                  <a:effectLst/>
                  <a:uLnTx/>
                  <a:uFillTx/>
                  <a:latin typeface="EYInterstate" panose="02000503020000020004" pitchFamily="2" charset="0"/>
                </a:rPr>
                <a:t>0</a:t>
              </a:r>
            </a:p>
          </p:txBody>
        </p:sp>
        <p:sp>
          <p:nvSpPr>
            <p:cNvPr id="194" name="TextBox 193"/>
            <p:cNvSpPr txBox="1"/>
            <p:nvPr/>
          </p:nvSpPr>
          <p:spPr>
            <a:xfrm>
              <a:off x="2209924" y="3843391"/>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646464"/>
                  </a:solidFill>
                  <a:effectLst/>
                  <a:uLnTx/>
                  <a:uFillTx/>
                  <a:latin typeface="EYInterstate" panose="02000503020000020004" pitchFamily="2" charset="0"/>
                </a:rPr>
                <a:t>0</a:t>
              </a:r>
            </a:p>
          </p:txBody>
        </p:sp>
        <p:sp>
          <p:nvSpPr>
            <p:cNvPr id="195" name="TextBox 194"/>
            <p:cNvSpPr txBox="1"/>
            <p:nvPr/>
          </p:nvSpPr>
          <p:spPr>
            <a:xfrm rot="20565181">
              <a:off x="1948992" y="3221792"/>
              <a:ext cx="114468" cy="22254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00" b="0" i="0" u="none" strike="noStrike" kern="0" cap="none" spc="0" normalizeH="0" baseline="0" noProof="0" dirty="0" smtClean="0">
                  <a:ln>
                    <a:noFill/>
                  </a:ln>
                  <a:solidFill>
                    <a:srgbClr val="646464"/>
                  </a:solidFill>
                  <a:effectLst/>
                  <a:uLnTx/>
                  <a:uFillTx/>
                  <a:latin typeface="EYInterstate" panose="02000503020000020004" pitchFamily="2" charset="0"/>
                </a:rPr>
                <a:t>1</a:t>
              </a:r>
            </a:p>
          </p:txBody>
        </p:sp>
        <p:sp>
          <p:nvSpPr>
            <p:cNvPr id="196" name="TextBox 195"/>
            <p:cNvSpPr txBox="1"/>
            <p:nvPr/>
          </p:nvSpPr>
          <p:spPr>
            <a:xfrm rot="20565181">
              <a:off x="2870003" y="2858936"/>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646464"/>
                  </a:solidFill>
                  <a:effectLst/>
                  <a:uLnTx/>
                  <a:uFillTx/>
                  <a:latin typeface="EYInterstate" panose="02000503020000020004" pitchFamily="2" charset="0"/>
                </a:rPr>
                <a:t>1</a:t>
              </a:r>
            </a:p>
          </p:txBody>
        </p:sp>
        <p:sp>
          <p:nvSpPr>
            <p:cNvPr id="197" name="TextBox 196"/>
            <p:cNvSpPr txBox="1"/>
            <p:nvPr/>
          </p:nvSpPr>
          <p:spPr>
            <a:xfrm rot="21385563">
              <a:off x="2411419" y="2741433"/>
              <a:ext cx="282856"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646464"/>
                  </a:solidFill>
                  <a:effectLst/>
                  <a:uLnTx/>
                  <a:uFillTx/>
                  <a:latin typeface="EYInterstate" panose="02000503020000020004" pitchFamily="2" charset="0"/>
                </a:rPr>
                <a:t>11</a:t>
              </a:r>
            </a:p>
          </p:txBody>
        </p:sp>
        <p:sp>
          <p:nvSpPr>
            <p:cNvPr id="198" name="TextBox 197"/>
            <p:cNvSpPr txBox="1"/>
            <p:nvPr/>
          </p:nvSpPr>
          <p:spPr>
            <a:xfrm rot="869440">
              <a:off x="2514857" y="3628412"/>
              <a:ext cx="114468"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F0F0F0"/>
                  </a:solidFill>
                  <a:effectLst/>
                  <a:uLnTx/>
                  <a:uFillTx/>
                  <a:latin typeface="EYInterstate" panose="02000503020000020004" pitchFamily="2" charset="0"/>
                </a:rPr>
                <a:t>1</a:t>
              </a:r>
            </a:p>
          </p:txBody>
        </p:sp>
        <p:sp>
          <p:nvSpPr>
            <p:cNvPr id="199" name="TextBox 198"/>
            <p:cNvSpPr txBox="1"/>
            <p:nvPr/>
          </p:nvSpPr>
          <p:spPr>
            <a:xfrm rot="827548">
              <a:off x="2075405" y="3494470"/>
              <a:ext cx="114468"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999999"/>
                  </a:solidFill>
                  <a:effectLst/>
                  <a:uLnTx/>
                  <a:uFillTx/>
                  <a:latin typeface="EYInterstate" panose="02000503020000020004" pitchFamily="2" charset="0"/>
                </a:rPr>
                <a:t>1</a:t>
              </a:r>
            </a:p>
          </p:txBody>
        </p:sp>
        <p:sp>
          <p:nvSpPr>
            <p:cNvPr id="200" name="TextBox 199"/>
            <p:cNvSpPr txBox="1"/>
            <p:nvPr/>
          </p:nvSpPr>
          <p:spPr>
            <a:xfrm rot="20299652">
              <a:off x="2209609" y="3583940"/>
              <a:ext cx="114468"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01" name="TextBox 200"/>
            <p:cNvSpPr txBox="1"/>
            <p:nvPr/>
          </p:nvSpPr>
          <p:spPr>
            <a:xfrm rot="316227">
              <a:off x="2337923" y="3840440"/>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02" name="TextBox 201"/>
            <p:cNvSpPr txBox="1"/>
            <p:nvPr/>
          </p:nvSpPr>
          <p:spPr>
            <a:xfrm rot="316227">
              <a:off x="2172144" y="3327763"/>
              <a:ext cx="114468" cy="14738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6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03" name="TextBox 202"/>
            <p:cNvSpPr txBox="1"/>
            <p:nvPr/>
          </p:nvSpPr>
          <p:spPr>
            <a:xfrm rot="2589870">
              <a:off x="2415759" y="3446716"/>
              <a:ext cx="114468" cy="28100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400" b="0" i="0" u="none" strike="noStrike" kern="0" cap="none" spc="0" normalizeH="0" baseline="0" noProof="0" dirty="0" smtClean="0">
                  <a:ln>
                    <a:noFill/>
                  </a:ln>
                  <a:solidFill>
                    <a:srgbClr val="999999"/>
                  </a:solidFill>
                  <a:effectLst/>
                  <a:uLnTx/>
                  <a:uFillTx/>
                  <a:latin typeface="EYInterstate" panose="02000503020000020004" pitchFamily="2" charset="0"/>
                </a:rPr>
                <a:t>0</a:t>
              </a:r>
            </a:p>
          </p:txBody>
        </p:sp>
        <p:sp>
          <p:nvSpPr>
            <p:cNvPr id="204" name="TextBox 203"/>
            <p:cNvSpPr txBox="1"/>
            <p:nvPr/>
          </p:nvSpPr>
          <p:spPr>
            <a:xfrm rot="397545">
              <a:off x="2082639" y="3950600"/>
              <a:ext cx="114468"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808080"/>
                  </a:solidFill>
                  <a:effectLst/>
                  <a:uLnTx/>
                  <a:uFillTx/>
                  <a:latin typeface="EYInterstate" panose="02000503020000020004" pitchFamily="2" charset="0"/>
                </a:rPr>
                <a:t>0</a:t>
              </a:r>
            </a:p>
          </p:txBody>
        </p:sp>
        <p:sp>
          <p:nvSpPr>
            <p:cNvPr id="205" name="TextBox 204"/>
            <p:cNvSpPr txBox="1"/>
            <p:nvPr/>
          </p:nvSpPr>
          <p:spPr>
            <a:xfrm rot="20565181">
              <a:off x="2106879" y="3113903"/>
              <a:ext cx="114468" cy="22254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00" b="0" i="0" u="none" strike="noStrike" kern="0" cap="none" spc="0" normalizeH="0" baseline="0" noProof="0" dirty="0" smtClean="0">
                  <a:ln>
                    <a:noFill/>
                  </a:ln>
                  <a:solidFill>
                    <a:srgbClr val="F0F0F0"/>
                  </a:solidFill>
                  <a:effectLst/>
                  <a:uLnTx/>
                  <a:uFillTx/>
                  <a:latin typeface="EYInterstate" panose="02000503020000020004" pitchFamily="2" charset="0"/>
                </a:rPr>
                <a:t>1</a:t>
              </a:r>
            </a:p>
          </p:txBody>
        </p:sp>
        <p:sp>
          <p:nvSpPr>
            <p:cNvPr id="206" name="TextBox 205"/>
            <p:cNvSpPr txBox="1"/>
            <p:nvPr/>
          </p:nvSpPr>
          <p:spPr>
            <a:xfrm rot="2787016">
              <a:off x="2251488" y="2978577"/>
              <a:ext cx="114468" cy="24760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2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07" name="TextBox 206"/>
            <p:cNvSpPr txBox="1"/>
            <p:nvPr/>
          </p:nvSpPr>
          <p:spPr>
            <a:xfrm rot="20444321">
              <a:off x="2300363" y="3156109"/>
              <a:ext cx="290226" cy="22254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00" b="0" i="0" u="none" strike="noStrike" kern="0" cap="none" spc="0" normalizeH="0" baseline="0" noProof="0" dirty="0" smtClean="0">
                  <a:ln>
                    <a:noFill/>
                  </a:ln>
                  <a:solidFill>
                    <a:srgbClr val="F0F0F0"/>
                  </a:solidFill>
                  <a:effectLst/>
                  <a:uLnTx/>
                  <a:uFillTx/>
                  <a:latin typeface="EYInterstate" panose="02000503020000020004" pitchFamily="2" charset="0"/>
                </a:rPr>
                <a:t>10</a:t>
              </a:r>
            </a:p>
          </p:txBody>
        </p:sp>
        <p:sp>
          <p:nvSpPr>
            <p:cNvPr id="208" name="TextBox 207"/>
            <p:cNvSpPr txBox="1"/>
            <p:nvPr/>
          </p:nvSpPr>
          <p:spPr>
            <a:xfrm rot="19539567">
              <a:off x="1926698" y="3676686"/>
              <a:ext cx="290226" cy="22254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00" b="0" i="0" u="none" strike="noStrike" kern="0" cap="none" spc="0" normalizeH="0" baseline="0" noProof="0" dirty="0" smtClean="0">
                  <a:ln>
                    <a:noFill/>
                  </a:ln>
                  <a:solidFill>
                    <a:srgbClr val="999999"/>
                  </a:solidFill>
                  <a:effectLst/>
                  <a:uLnTx/>
                  <a:uFillTx/>
                  <a:latin typeface="EYInterstate" panose="02000503020000020004" pitchFamily="2" charset="0"/>
                </a:rPr>
                <a:t>10</a:t>
              </a:r>
            </a:p>
          </p:txBody>
        </p:sp>
        <p:sp>
          <p:nvSpPr>
            <p:cNvPr id="209" name="TextBox 208"/>
            <p:cNvSpPr txBox="1"/>
            <p:nvPr/>
          </p:nvSpPr>
          <p:spPr>
            <a:xfrm rot="6285647">
              <a:off x="2559524" y="3401327"/>
              <a:ext cx="290225"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F0F0F0"/>
                  </a:solidFill>
                  <a:effectLst/>
                  <a:uLnTx/>
                  <a:uFillTx/>
                  <a:latin typeface="EYInterstate" panose="02000503020000020004" pitchFamily="2" charset="0"/>
                </a:rPr>
                <a:t>10</a:t>
              </a:r>
            </a:p>
          </p:txBody>
        </p:sp>
        <p:sp>
          <p:nvSpPr>
            <p:cNvPr id="210" name="TextBox 209"/>
            <p:cNvSpPr txBox="1"/>
            <p:nvPr/>
          </p:nvSpPr>
          <p:spPr>
            <a:xfrm rot="2514242">
              <a:off x="2494569" y="3008284"/>
              <a:ext cx="329215" cy="28100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400" b="0" i="0" u="none" strike="noStrike" kern="0" cap="none" spc="0" normalizeH="0" baseline="0" noProof="0" dirty="0" smtClean="0">
                  <a:ln>
                    <a:noFill/>
                  </a:ln>
                  <a:solidFill>
                    <a:srgbClr val="999999"/>
                  </a:solidFill>
                  <a:effectLst/>
                  <a:uLnTx/>
                  <a:uFillTx/>
                  <a:latin typeface="EYInterstate" panose="02000503020000020004" pitchFamily="2" charset="0"/>
                </a:rPr>
                <a:t>10</a:t>
              </a:r>
            </a:p>
          </p:txBody>
        </p:sp>
        <p:sp>
          <p:nvSpPr>
            <p:cNvPr id="211" name="TextBox 210"/>
            <p:cNvSpPr txBox="1"/>
            <p:nvPr/>
          </p:nvSpPr>
          <p:spPr>
            <a:xfrm rot="17826668">
              <a:off x="2132217" y="2640458"/>
              <a:ext cx="329215" cy="230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50" b="0" i="0" u="none" strike="noStrike" kern="0" cap="none" spc="0" normalizeH="0" baseline="0" noProof="0" dirty="0" smtClean="0">
                  <a:ln>
                    <a:noFill/>
                  </a:ln>
                  <a:solidFill>
                    <a:srgbClr val="999999"/>
                  </a:solidFill>
                  <a:effectLst/>
                  <a:uLnTx/>
                  <a:uFillTx/>
                  <a:latin typeface="EYInterstate" panose="02000503020000020004" pitchFamily="2" charset="0"/>
                </a:rPr>
                <a:t>10</a:t>
              </a:r>
            </a:p>
          </p:txBody>
        </p:sp>
        <p:sp>
          <p:nvSpPr>
            <p:cNvPr id="212" name="TextBox 211"/>
            <p:cNvSpPr txBox="1"/>
            <p:nvPr/>
          </p:nvSpPr>
          <p:spPr>
            <a:xfrm rot="20565181">
              <a:off x="2794638" y="2710168"/>
              <a:ext cx="114468" cy="13067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500" b="0" i="0" u="none" strike="noStrike" kern="0" cap="none" spc="0" normalizeH="0" baseline="0" noProof="0" dirty="0" smtClean="0">
                  <a:ln>
                    <a:noFill/>
                  </a:ln>
                  <a:solidFill>
                    <a:srgbClr val="F0F0F0"/>
                  </a:solidFill>
                  <a:effectLst/>
                  <a:uLnTx/>
                  <a:uFillTx/>
                  <a:latin typeface="EYInterstate" panose="02000503020000020004" pitchFamily="2" charset="0"/>
                </a:rPr>
                <a:t>1</a:t>
              </a:r>
            </a:p>
          </p:txBody>
        </p:sp>
        <p:sp>
          <p:nvSpPr>
            <p:cNvPr id="213" name="TextBox 212"/>
            <p:cNvSpPr txBox="1"/>
            <p:nvPr/>
          </p:nvSpPr>
          <p:spPr>
            <a:xfrm rot="310641">
              <a:off x="4518029" y="5225395"/>
              <a:ext cx="114468" cy="22254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00" b="0" i="0" u="none" strike="noStrike" kern="0" cap="none" spc="0" normalizeH="0" baseline="0" noProof="0" dirty="0" smtClean="0">
                  <a:ln>
                    <a:noFill/>
                  </a:ln>
                  <a:solidFill>
                    <a:srgbClr val="F0F0F0"/>
                  </a:solidFill>
                  <a:effectLst/>
                  <a:uLnTx/>
                  <a:uFillTx/>
                  <a:latin typeface="EYInterstate" panose="02000503020000020004" pitchFamily="2" charset="0"/>
                </a:rPr>
                <a:t>0</a:t>
              </a:r>
            </a:p>
          </p:txBody>
        </p:sp>
        <p:sp>
          <p:nvSpPr>
            <p:cNvPr id="214" name="TextBox 213"/>
            <p:cNvSpPr txBox="1"/>
            <p:nvPr/>
          </p:nvSpPr>
          <p:spPr>
            <a:xfrm rot="310641">
              <a:off x="4678120" y="5074762"/>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646464"/>
                  </a:solidFill>
                  <a:effectLst/>
                  <a:uLnTx/>
                  <a:uFillTx/>
                  <a:latin typeface="EYInterstate" panose="02000503020000020004" pitchFamily="2" charset="0"/>
                </a:rPr>
                <a:t>0</a:t>
              </a:r>
            </a:p>
          </p:txBody>
        </p:sp>
        <p:sp>
          <p:nvSpPr>
            <p:cNvPr id="215" name="TextBox 214"/>
            <p:cNvSpPr txBox="1"/>
            <p:nvPr/>
          </p:nvSpPr>
          <p:spPr>
            <a:xfrm rot="310641">
              <a:off x="4542984" y="5070563"/>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F0F0F0"/>
                  </a:solidFill>
                  <a:effectLst/>
                  <a:uLnTx/>
                  <a:uFillTx/>
                  <a:latin typeface="EYInterstate" panose="02000503020000020004" pitchFamily="2" charset="0"/>
                </a:rPr>
                <a:t>0</a:t>
              </a:r>
            </a:p>
          </p:txBody>
        </p:sp>
        <p:sp>
          <p:nvSpPr>
            <p:cNvPr id="216" name="TextBox 215"/>
            <p:cNvSpPr txBox="1"/>
            <p:nvPr/>
          </p:nvSpPr>
          <p:spPr>
            <a:xfrm rot="260156">
              <a:off x="4801712" y="4989697"/>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F0F0F0"/>
                  </a:solidFill>
                  <a:effectLst/>
                  <a:uLnTx/>
                  <a:uFillTx/>
                  <a:latin typeface="EYInterstate" panose="02000503020000020004" pitchFamily="2" charset="0"/>
                </a:rPr>
                <a:t>0</a:t>
              </a:r>
            </a:p>
          </p:txBody>
        </p:sp>
        <p:sp>
          <p:nvSpPr>
            <p:cNvPr id="217" name="TextBox 216"/>
            <p:cNvSpPr txBox="1"/>
            <p:nvPr/>
          </p:nvSpPr>
          <p:spPr>
            <a:xfrm rot="20565181">
              <a:off x="4385316" y="5051518"/>
              <a:ext cx="114468" cy="14738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600" b="0" i="0" u="none" strike="noStrike" kern="0" cap="none" spc="0" normalizeH="0" baseline="0" noProof="0" dirty="0" smtClean="0">
                  <a:ln>
                    <a:noFill/>
                  </a:ln>
                  <a:solidFill>
                    <a:srgbClr val="646464"/>
                  </a:solidFill>
                  <a:effectLst/>
                  <a:uLnTx/>
                  <a:uFillTx/>
                  <a:latin typeface="EYInterstate" panose="02000503020000020004" pitchFamily="2" charset="0"/>
                </a:rPr>
                <a:t>1</a:t>
              </a:r>
            </a:p>
          </p:txBody>
        </p:sp>
        <p:sp>
          <p:nvSpPr>
            <p:cNvPr id="218" name="TextBox 217"/>
            <p:cNvSpPr txBox="1"/>
            <p:nvPr/>
          </p:nvSpPr>
          <p:spPr>
            <a:xfrm rot="656918">
              <a:off x="4472392" y="5184028"/>
              <a:ext cx="114468" cy="97273"/>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3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19" name="TextBox 218"/>
            <p:cNvSpPr txBox="1"/>
            <p:nvPr/>
          </p:nvSpPr>
          <p:spPr>
            <a:xfrm rot="2620205">
              <a:off x="5115127" y="4806369"/>
              <a:ext cx="114468" cy="22254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20" name="TextBox 219"/>
            <p:cNvSpPr txBox="1"/>
            <p:nvPr/>
          </p:nvSpPr>
          <p:spPr>
            <a:xfrm rot="20284244">
              <a:off x="4686822" y="5247539"/>
              <a:ext cx="114468" cy="14738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6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21" name="TextBox 220"/>
            <p:cNvSpPr txBox="1"/>
            <p:nvPr/>
          </p:nvSpPr>
          <p:spPr>
            <a:xfrm rot="18728585">
              <a:off x="4346926" y="4840470"/>
              <a:ext cx="232365" cy="197493"/>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900" b="0" i="0" u="none" strike="noStrike" kern="0" cap="none" spc="0" normalizeH="0" baseline="0" noProof="0" dirty="0" smtClean="0">
                  <a:ln>
                    <a:noFill/>
                  </a:ln>
                  <a:solidFill>
                    <a:srgbClr val="C0C0C0"/>
                  </a:solidFill>
                  <a:effectLst/>
                  <a:uLnTx/>
                  <a:uFillTx/>
                  <a:latin typeface="EYInterstate" panose="02000503020000020004" pitchFamily="2" charset="0"/>
                </a:rPr>
                <a:t>10</a:t>
              </a:r>
              <a:endParaRPr kumimoji="0" lang="pl-PL" sz="1000" b="0" i="0" u="none" strike="noStrike" kern="0" cap="none" spc="0" normalizeH="0" baseline="0" noProof="0" dirty="0" smtClean="0">
                <a:ln>
                  <a:noFill/>
                </a:ln>
                <a:solidFill>
                  <a:srgbClr val="C0C0C0"/>
                </a:solidFill>
                <a:effectLst/>
                <a:uLnTx/>
                <a:uFillTx/>
                <a:latin typeface="EYInterstate" panose="02000503020000020004" pitchFamily="2" charset="0"/>
              </a:endParaRPr>
            </a:p>
          </p:txBody>
        </p:sp>
        <p:sp>
          <p:nvSpPr>
            <p:cNvPr id="222" name="TextBox 221"/>
            <p:cNvSpPr txBox="1"/>
            <p:nvPr/>
          </p:nvSpPr>
          <p:spPr>
            <a:xfrm rot="2620205">
              <a:off x="4922504" y="5052672"/>
              <a:ext cx="114468" cy="222547"/>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1000" b="0" i="0" u="none" strike="noStrike" kern="0" cap="none" spc="0" normalizeH="0" baseline="0" noProof="0" dirty="0" smtClean="0">
                  <a:ln>
                    <a:noFill/>
                  </a:ln>
                  <a:solidFill>
                    <a:srgbClr val="999999"/>
                  </a:solidFill>
                  <a:effectLst/>
                  <a:uLnTx/>
                  <a:uFillTx/>
                  <a:latin typeface="EYInterstate" panose="02000503020000020004" pitchFamily="2" charset="0"/>
                </a:rPr>
                <a:t>1</a:t>
              </a:r>
            </a:p>
          </p:txBody>
        </p:sp>
        <p:sp>
          <p:nvSpPr>
            <p:cNvPr id="223" name="TextBox 222"/>
            <p:cNvSpPr txBox="1"/>
            <p:nvPr/>
          </p:nvSpPr>
          <p:spPr>
            <a:xfrm rot="656918">
              <a:off x="4829218" y="5253499"/>
              <a:ext cx="114468" cy="97273"/>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300" b="0" i="0" u="none" strike="noStrike" kern="0" cap="none" spc="0" normalizeH="0" baseline="0" noProof="0" dirty="0" smtClean="0">
                  <a:ln>
                    <a:noFill/>
                  </a:ln>
                  <a:solidFill>
                    <a:srgbClr val="646464"/>
                  </a:solidFill>
                  <a:effectLst/>
                  <a:uLnTx/>
                  <a:uFillTx/>
                  <a:latin typeface="EYInterstate" panose="02000503020000020004" pitchFamily="2" charset="0"/>
                </a:rPr>
                <a:t>1</a:t>
              </a:r>
            </a:p>
          </p:txBody>
        </p:sp>
        <p:sp>
          <p:nvSpPr>
            <p:cNvPr id="224" name="TextBox 223"/>
            <p:cNvSpPr txBox="1"/>
            <p:nvPr/>
          </p:nvSpPr>
          <p:spPr>
            <a:xfrm rot="20581676">
              <a:off x="5198672" y="5172016"/>
              <a:ext cx="114468" cy="97273"/>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300" b="0" i="0" u="none" strike="noStrike" kern="0" cap="none" spc="0" normalizeH="0" baseline="0" noProof="0" dirty="0" smtClean="0">
                  <a:ln>
                    <a:noFill/>
                  </a:ln>
                  <a:solidFill>
                    <a:srgbClr val="F0F0F0"/>
                  </a:solidFill>
                  <a:effectLst/>
                  <a:uLnTx/>
                  <a:uFillTx/>
                  <a:latin typeface="EYInterstate" panose="02000503020000020004" pitchFamily="2" charset="0"/>
                </a:rPr>
                <a:t>1</a:t>
              </a:r>
            </a:p>
          </p:txBody>
        </p:sp>
        <p:sp>
          <p:nvSpPr>
            <p:cNvPr id="225" name="TextBox 224"/>
            <p:cNvSpPr txBox="1"/>
            <p:nvPr/>
          </p:nvSpPr>
          <p:spPr>
            <a:xfrm rot="20282779">
              <a:off x="4824579" y="4847747"/>
              <a:ext cx="232365" cy="14738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600" b="0" i="0" u="none" strike="noStrike" kern="0" cap="none" spc="0" normalizeH="0" baseline="0" noProof="0" dirty="0" smtClean="0">
                  <a:ln>
                    <a:noFill/>
                  </a:ln>
                  <a:solidFill>
                    <a:srgbClr val="C0C0C0"/>
                  </a:solidFill>
                  <a:effectLst/>
                  <a:uLnTx/>
                  <a:uFillTx/>
                  <a:latin typeface="EYInterstate" panose="02000503020000020004" pitchFamily="2" charset="0"/>
                </a:rPr>
                <a:t>10</a:t>
              </a:r>
            </a:p>
          </p:txBody>
        </p:sp>
        <p:sp>
          <p:nvSpPr>
            <p:cNvPr id="226" name="TextBox 225"/>
            <p:cNvSpPr txBox="1"/>
            <p:nvPr/>
          </p:nvSpPr>
          <p:spPr>
            <a:xfrm rot="1904952">
              <a:off x="4996797" y="4634110"/>
              <a:ext cx="232365"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C0C0C0"/>
                  </a:solidFill>
                  <a:effectLst/>
                  <a:uLnTx/>
                  <a:uFillTx/>
                  <a:latin typeface="EYInterstate" panose="02000503020000020004" pitchFamily="2" charset="0"/>
                </a:rPr>
                <a:t>10</a:t>
              </a:r>
              <a:endParaRPr kumimoji="0" lang="pl-PL" sz="600" b="0" i="0" u="none" strike="noStrike" kern="0" cap="none" spc="0" normalizeH="0" baseline="0" noProof="0" dirty="0" smtClean="0">
                <a:ln>
                  <a:noFill/>
                </a:ln>
                <a:solidFill>
                  <a:srgbClr val="C0C0C0"/>
                </a:solidFill>
                <a:effectLst/>
                <a:uLnTx/>
                <a:uFillTx/>
                <a:latin typeface="EYInterstate" panose="02000503020000020004" pitchFamily="2" charset="0"/>
              </a:endParaRPr>
            </a:p>
          </p:txBody>
        </p:sp>
        <p:sp>
          <p:nvSpPr>
            <p:cNvPr id="227" name="TextBox 226"/>
            <p:cNvSpPr txBox="1"/>
            <p:nvPr/>
          </p:nvSpPr>
          <p:spPr>
            <a:xfrm rot="260156">
              <a:off x="4700663" y="4540176"/>
              <a:ext cx="114468" cy="14738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600" b="0" i="0" u="none" strike="noStrike" kern="0" cap="none" spc="0" normalizeH="0" baseline="0" noProof="0" dirty="0" smtClean="0">
                  <a:ln>
                    <a:noFill/>
                  </a:ln>
                  <a:solidFill>
                    <a:srgbClr val="F0F0F0"/>
                  </a:solidFill>
                  <a:effectLst/>
                  <a:uLnTx/>
                  <a:uFillTx/>
                  <a:latin typeface="EYInterstate" panose="02000503020000020004" pitchFamily="2" charset="0"/>
                </a:rPr>
                <a:t>0</a:t>
              </a:r>
              <a:endParaRPr kumimoji="0" lang="pl-PL" sz="700" b="0" i="0" u="none" strike="noStrike" kern="0" cap="none" spc="0" normalizeH="0" baseline="0" noProof="0" dirty="0" smtClean="0">
                <a:ln>
                  <a:noFill/>
                </a:ln>
                <a:solidFill>
                  <a:srgbClr val="F0F0F0"/>
                </a:solidFill>
                <a:effectLst/>
                <a:uLnTx/>
                <a:uFillTx/>
                <a:latin typeface="EYInterstate" panose="02000503020000020004" pitchFamily="2" charset="0"/>
              </a:endParaRPr>
            </a:p>
          </p:txBody>
        </p:sp>
        <p:sp>
          <p:nvSpPr>
            <p:cNvPr id="228" name="TextBox 227"/>
            <p:cNvSpPr txBox="1"/>
            <p:nvPr/>
          </p:nvSpPr>
          <p:spPr>
            <a:xfrm rot="867247">
              <a:off x="4397853" y="4690012"/>
              <a:ext cx="114468" cy="197493"/>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900" b="0" i="0" u="none" strike="noStrike" kern="0" cap="none" spc="0" normalizeH="0" baseline="0" noProof="0" dirty="0" smtClean="0">
                  <a:ln>
                    <a:noFill/>
                  </a:ln>
                  <a:solidFill>
                    <a:srgbClr val="C0C0C0"/>
                  </a:solidFill>
                  <a:effectLst/>
                  <a:uLnTx/>
                  <a:uFillTx/>
                  <a:latin typeface="EYInterstate" panose="02000503020000020004" pitchFamily="2" charset="0"/>
                </a:rPr>
                <a:t>1</a:t>
              </a:r>
            </a:p>
          </p:txBody>
        </p:sp>
        <p:sp>
          <p:nvSpPr>
            <p:cNvPr id="229" name="TextBox 228"/>
            <p:cNvSpPr txBox="1"/>
            <p:nvPr/>
          </p:nvSpPr>
          <p:spPr>
            <a:xfrm rot="20581676">
              <a:off x="4617648" y="4700599"/>
              <a:ext cx="114468" cy="13067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500" b="0" i="0" u="none" strike="noStrike" kern="0" cap="none" spc="0" normalizeH="0" baseline="0" noProof="0" dirty="0" smtClean="0">
                  <a:ln>
                    <a:noFill/>
                  </a:ln>
                  <a:solidFill>
                    <a:srgbClr val="F0F0F0"/>
                  </a:solidFill>
                  <a:effectLst/>
                  <a:uLnTx/>
                  <a:uFillTx/>
                  <a:latin typeface="EYInterstate" panose="02000503020000020004" pitchFamily="2" charset="0"/>
                </a:rPr>
                <a:t>1</a:t>
              </a:r>
            </a:p>
          </p:txBody>
        </p:sp>
        <p:sp>
          <p:nvSpPr>
            <p:cNvPr id="230" name="TextBox 229"/>
            <p:cNvSpPr txBox="1"/>
            <p:nvPr/>
          </p:nvSpPr>
          <p:spPr>
            <a:xfrm rot="20581676">
              <a:off x="4592386" y="4905853"/>
              <a:ext cx="114468" cy="13067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5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31" name="TextBox 230"/>
            <p:cNvSpPr txBox="1"/>
            <p:nvPr/>
          </p:nvSpPr>
          <p:spPr>
            <a:xfrm>
              <a:off x="2599024" y="5727882"/>
              <a:ext cx="583389" cy="97273"/>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300" b="1" i="0" u="none" strike="noStrike" kern="0" cap="none" spc="0" normalizeH="0" baseline="0" noProof="0" dirty="0" smtClean="0">
                  <a:ln>
                    <a:noFill/>
                  </a:ln>
                  <a:solidFill>
                    <a:srgbClr val="C0C0C0"/>
                  </a:solidFill>
                  <a:effectLst/>
                  <a:uLnTx/>
                  <a:uFillTx/>
                  <a:latin typeface="EYInterstate" panose="02000503020000020004" pitchFamily="2" charset="0"/>
                </a:rPr>
                <a:t>1000011101010101000</a:t>
              </a:r>
            </a:p>
          </p:txBody>
        </p:sp>
        <p:sp>
          <p:nvSpPr>
            <p:cNvPr id="232" name="TextBox 231"/>
            <p:cNvSpPr txBox="1"/>
            <p:nvPr/>
          </p:nvSpPr>
          <p:spPr>
            <a:xfrm>
              <a:off x="3575603" y="5389941"/>
              <a:ext cx="552684" cy="97273"/>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300" b="1" i="0" u="none" strike="noStrike" kern="0" cap="none" spc="0" normalizeH="0" baseline="0" noProof="0" dirty="0" smtClean="0">
                  <a:ln>
                    <a:noFill/>
                  </a:ln>
                  <a:solidFill>
                    <a:srgbClr val="C0C0C0"/>
                  </a:solidFill>
                  <a:effectLst/>
                  <a:uLnTx/>
                  <a:uFillTx/>
                  <a:latin typeface="EYInterstate" panose="02000503020000020004" pitchFamily="2" charset="0"/>
                </a:rPr>
                <a:t>100001110101010101</a:t>
              </a:r>
            </a:p>
          </p:txBody>
        </p:sp>
        <p:sp>
          <p:nvSpPr>
            <p:cNvPr id="233" name="TextBox 232"/>
            <p:cNvSpPr txBox="1"/>
            <p:nvPr/>
          </p:nvSpPr>
          <p:spPr>
            <a:xfrm rot="5400000">
              <a:off x="3088513" y="4886975"/>
              <a:ext cx="675502" cy="97273"/>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300" b="1" i="0" u="none" strike="noStrike" kern="0" cap="none" spc="0" normalizeH="0" baseline="0" noProof="0" dirty="0" smtClean="0">
                  <a:ln>
                    <a:noFill/>
                  </a:ln>
                  <a:solidFill>
                    <a:srgbClr val="C0C0C0"/>
                  </a:solidFill>
                  <a:effectLst/>
                  <a:uLnTx/>
                  <a:uFillTx/>
                  <a:latin typeface="EYInterstate" panose="02000503020000020004" pitchFamily="2" charset="0"/>
                </a:rPr>
                <a:t>1000011101010101010001</a:t>
              </a:r>
            </a:p>
          </p:txBody>
        </p:sp>
        <p:sp>
          <p:nvSpPr>
            <p:cNvPr id="234" name="TextBox 233"/>
            <p:cNvSpPr txBox="1"/>
            <p:nvPr/>
          </p:nvSpPr>
          <p:spPr>
            <a:xfrm rot="5400000">
              <a:off x="3033014" y="6440299"/>
              <a:ext cx="777850" cy="113975"/>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400" b="1" i="0" u="none" strike="noStrike" kern="0" cap="none" spc="0" normalizeH="0" baseline="0" noProof="0" dirty="0" smtClean="0">
                  <a:ln>
                    <a:noFill/>
                  </a:ln>
                  <a:solidFill>
                    <a:srgbClr val="C0C0C0"/>
                  </a:solidFill>
                  <a:effectLst/>
                  <a:uLnTx/>
                  <a:uFillTx/>
                  <a:latin typeface="EYInterstate" panose="02000503020000020004" pitchFamily="2" charset="0"/>
                </a:rPr>
                <a:t>1110101010101000101</a:t>
              </a:r>
            </a:p>
          </p:txBody>
        </p:sp>
        <p:sp>
          <p:nvSpPr>
            <p:cNvPr id="235" name="TextBox 234"/>
            <p:cNvSpPr txBox="1"/>
            <p:nvPr/>
          </p:nvSpPr>
          <p:spPr>
            <a:xfrm rot="310641">
              <a:off x="4929632" y="5350376"/>
              <a:ext cx="114468" cy="164086"/>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700" b="0" i="0" u="none" strike="noStrike" kern="0" cap="none" spc="0" normalizeH="0" baseline="0" noProof="0" dirty="0" smtClean="0">
                  <a:ln>
                    <a:noFill/>
                  </a:ln>
                  <a:solidFill>
                    <a:srgbClr val="C0C0C0"/>
                  </a:solidFill>
                  <a:effectLst/>
                  <a:uLnTx/>
                  <a:uFillTx/>
                  <a:latin typeface="EYInterstate" panose="02000503020000020004" pitchFamily="2" charset="0"/>
                </a:rPr>
                <a:t>0</a:t>
              </a:r>
            </a:p>
          </p:txBody>
        </p:sp>
        <p:sp>
          <p:nvSpPr>
            <p:cNvPr id="236" name="TextBox 235"/>
            <p:cNvSpPr txBox="1"/>
            <p:nvPr/>
          </p:nvSpPr>
          <p:spPr>
            <a:xfrm rot="656918">
              <a:off x="2999615" y="6588691"/>
              <a:ext cx="114468" cy="97273"/>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300" b="0" i="0" u="none" strike="noStrike" kern="0" cap="none" spc="0" normalizeH="0" baseline="0" noProof="0" dirty="0" smtClean="0">
                  <a:ln>
                    <a:noFill/>
                  </a:ln>
                  <a:solidFill>
                    <a:srgbClr val="808080"/>
                  </a:solidFill>
                  <a:effectLst/>
                  <a:uLnTx/>
                  <a:uFillTx/>
                  <a:latin typeface="EYInterstate" panose="02000503020000020004" pitchFamily="2" charset="0"/>
                </a:rPr>
                <a:t>0</a:t>
              </a:r>
            </a:p>
          </p:txBody>
        </p:sp>
        <p:sp>
          <p:nvSpPr>
            <p:cNvPr id="237" name="TextBox 236"/>
            <p:cNvSpPr txBox="1"/>
            <p:nvPr/>
          </p:nvSpPr>
          <p:spPr>
            <a:xfrm rot="18131256">
              <a:off x="2430372" y="6291836"/>
              <a:ext cx="232365" cy="197493"/>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900" b="0" i="0" u="none" strike="noStrike" kern="0" cap="none" spc="0" normalizeH="0" baseline="0" noProof="0" dirty="0" smtClean="0">
                  <a:ln>
                    <a:noFill/>
                  </a:ln>
                  <a:solidFill>
                    <a:srgbClr val="C0C0C0"/>
                  </a:solidFill>
                  <a:effectLst/>
                  <a:uLnTx/>
                  <a:uFillTx/>
                  <a:latin typeface="EYInterstate" panose="02000503020000020004" pitchFamily="2" charset="0"/>
                </a:rPr>
                <a:t>10</a:t>
              </a:r>
              <a:endParaRPr kumimoji="0" lang="pl-PL" sz="1000" b="0" i="0" u="none" strike="noStrike" kern="0" cap="none" spc="0" normalizeH="0" baseline="0" noProof="0" dirty="0" smtClean="0">
                <a:ln>
                  <a:noFill/>
                </a:ln>
                <a:solidFill>
                  <a:srgbClr val="C0C0C0"/>
                </a:solidFill>
                <a:effectLst/>
                <a:uLnTx/>
                <a:uFillTx/>
                <a:latin typeface="EYInterstate" panose="02000503020000020004" pitchFamily="2" charset="0"/>
              </a:endParaRPr>
            </a:p>
          </p:txBody>
        </p:sp>
        <p:sp>
          <p:nvSpPr>
            <p:cNvPr id="238" name="TextBox 237"/>
            <p:cNvSpPr txBox="1"/>
            <p:nvPr/>
          </p:nvSpPr>
          <p:spPr>
            <a:xfrm rot="867247">
              <a:off x="2764252" y="6836189"/>
              <a:ext cx="114468" cy="18078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800" b="0" i="0" u="none" strike="noStrike" kern="0" cap="none" spc="0" normalizeH="0" baseline="0" noProof="0" dirty="0" smtClean="0">
                  <a:ln>
                    <a:noFill/>
                  </a:ln>
                  <a:solidFill>
                    <a:srgbClr val="C0C0C0"/>
                  </a:solidFill>
                  <a:effectLst/>
                  <a:uLnTx/>
                  <a:uFillTx/>
                  <a:latin typeface="EYInterstate" panose="02000503020000020004" pitchFamily="2" charset="0"/>
                </a:rPr>
                <a:t>1</a:t>
              </a:r>
            </a:p>
          </p:txBody>
        </p:sp>
        <p:sp>
          <p:nvSpPr>
            <p:cNvPr id="239" name="TextBox 238"/>
            <p:cNvSpPr txBox="1"/>
            <p:nvPr/>
          </p:nvSpPr>
          <p:spPr>
            <a:xfrm rot="20581676">
              <a:off x="2808024" y="6351294"/>
              <a:ext cx="114468" cy="13067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5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40" name="TextBox 239"/>
            <p:cNvSpPr txBox="1"/>
            <p:nvPr/>
          </p:nvSpPr>
          <p:spPr>
            <a:xfrm rot="20581676">
              <a:off x="2776934" y="6692830"/>
              <a:ext cx="114468" cy="14738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6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41" name="TextBox 240"/>
            <p:cNvSpPr txBox="1"/>
            <p:nvPr/>
          </p:nvSpPr>
          <p:spPr>
            <a:xfrm rot="240609">
              <a:off x="2675166" y="6294376"/>
              <a:ext cx="114468" cy="11397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400" b="0" i="0" u="none" strike="noStrike" kern="0" cap="none" spc="0" normalizeH="0" baseline="0" noProof="0" dirty="0" smtClean="0">
                  <a:ln>
                    <a:noFill/>
                  </a:ln>
                  <a:solidFill>
                    <a:srgbClr val="808080"/>
                  </a:solidFill>
                  <a:effectLst/>
                  <a:uLnTx/>
                  <a:uFillTx/>
                  <a:latin typeface="EYInterstate" panose="02000503020000020004" pitchFamily="2" charset="0"/>
                </a:rPr>
                <a:t>1</a:t>
              </a:r>
            </a:p>
          </p:txBody>
        </p:sp>
        <p:sp>
          <p:nvSpPr>
            <p:cNvPr id="242" name="TextBox 241"/>
            <p:cNvSpPr txBox="1"/>
            <p:nvPr/>
          </p:nvSpPr>
          <p:spPr>
            <a:xfrm rot="656918">
              <a:off x="2766754" y="6537317"/>
              <a:ext cx="114468" cy="13067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500" b="0" i="0" u="none" strike="noStrike" kern="0" cap="none" spc="0" normalizeH="0" baseline="0" noProof="0" dirty="0" smtClean="0">
                  <a:ln>
                    <a:noFill/>
                  </a:ln>
                  <a:solidFill>
                    <a:srgbClr val="F0F0F0"/>
                  </a:solidFill>
                  <a:effectLst/>
                  <a:uLnTx/>
                  <a:uFillTx/>
                  <a:latin typeface="EYInterstate" panose="02000503020000020004" pitchFamily="2" charset="0"/>
                </a:rPr>
                <a:t>0</a:t>
              </a:r>
            </a:p>
          </p:txBody>
        </p:sp>
        <p:sp>
          <p:nvSpPr>
            <p:cNvPr id="243" name="TextBox 242"/>
            <p:cNvSpPr txBox="1"/>
            <p:nvPr/>
          </p:nvSpPr>
          <p:spPr>
            <a:xfrm rot="656918">
              <a:off x="2896619" y="6675114"/>
              <a:ext cx="114468" cy="147381"/>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600" b="0" i="0" u="none" strike="noStrike" kern="0" cap="none" spc="0" normalizeH="0" baseline="0" noProof="0" dirty="0" smtClean="0">
                  <a:ln>
                    <a:noFill/>
                  </a:ln>
                  <a:solidFill>
                    <a:srgbClr val="808080"/>
                  </a:solidFill>
                  <a:effectLst/>
                  <a:uLnTx/>
                  <a:uFillTx/>
                  <a:latin typeface="EYInterstate" panose="02000503020000020004" pitchFamily="2" charset="0"/>
                </a:rPr>
                <a:t>0</a:t>
              </a:r>
              <a:endParaRPr kumimoji="0" lang="pl-PL" sz="300" b="0" i="0" u="none" strike="noStrike" kern="0" cap="none" spc="0" normalizeH="0" baseline="0" noProof="0" dirty="0" smtClean="0">
                <a:ln>
                  <a:noFill/>
                </a:ln>
                <a:solidFill>
                  <a:srgbClr val="808080"/>
                </a:solidFill>
                <a:effectLst/>
                <a:uLnTx/>
                <a:uFillTx/>
                <a:latin typeface="EYInterstate" panose="02000503020000020004" pitchFamily="2" charset="0"/>
              </a:endParaRPr>
            </a:p>
          </p:txBody>
        </p:sp>
        <p:sp>
          <p:nvSpPr>
            <p:cNvPr id="244" name="TextBox 243"/>
            <p:cNvSpPr txBox="1"/>
            <p:nvPr/>
          </p:nvSpPr>
          <p:spPr>
            <a:xfrm rot="656918">
              <a:off x="2661556" y="6854267"/>
              <a:ext cx="114468" cy="11397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400" b="0" i="0" u="none" strike="noStrike" kern="0" cap="none" spc="0" normalizeH="0" baseline="0" noProof="0" dirty="0" smtClean="0">
                  <a:ln>
                    <a:noFill/>
                  </a:ln>
                  <a:solidFill>
                    <a:srgbClr val="808080"/>
                  </a:solidFill>
                  <a:effectLst/>
                  <a:uLnTx/>
                  <a:uFillTx/>
                  <a:latin typeface="EYInterstate" panose="02000503020000020004" pitchFamily="2" charset="0"/>
                </a:rPr>
                <a:t>0</a:t>
              </a:r>
            </a:p>
          </p:txBody>
        </p:sp>
        <p:sp>
          <p:nvSpPr>
            <p:cNvPr id="245" name="TextBox 244"/>
            <p:cNvSpPr txBox="1"/>
            <p:nvPr/>
          </p:nvSpPr>
          <p:spPr>
            <a:xfrm rot="656918">
              <a:off x="2640162" y="6507594"/>
              <a:ext cx="114468" cy="11397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400" b="0" i="0" u="none" strike="noStrike" kern="0" cap="none" spc="0" normalizeH="0" baseline="0" noProof="0" dirty="0" smtClean="0">
                  <a:ln>
                    <a:noFill/>
                  </a:ln>
                  <a:solidFill>
                    <a:srgbClr val="808080"/>
                  </a:solidFill>
                  <a:effectLst/>
                  <a:uLnTx/>
                  <a:uFillTx/>
                  <a:latin typeface="EYInterstate" panose="02000503020000020004" pitchFamily="2" charset="0"/>
                </a:rPr>
                <a:t>0</a:t>
              </a:r>
            </a:p>
          </p:txBody>
        </p:sp>
        <p:sp>
          <p:nvSpPr>
            <p:cNvPr id="246" name="TextBox 245"/>
            <p:cNvSpPr txBox="1"/>
            <p:nvPr/>
          </p:nvSpPr>
          <p:spPr>
            <a:xfrm rot="656918">
              <a:off x="2777098" y="6139586"/>
              <a:ext cx="114468" cy="11397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pl-PL" sz="400" b="0" i="0" u="none" strike="noStrike" kern="0" cap="none" spc="0" normalizeH="0" baseline="0" noProof="0" dirty="0" smtClean="0">
                  <a:ln>
                    <a:noFill/>
                  </a:ln>
                  <a:solidFill>
                    <a:srgbClr val="999999"/>
                  </a:solidFill>
                  <a:effectLst/>
                  <a:uLnTx/>
                  <a:uFillTx/>
                  <a:latin typeface="EYInterstate" panose="02000503020000020004" pitchFamily="2" charset="0"/>
                </a:rPr>
                <a:t>0</a:t>
              </a:r>
            </a:p>
          </p:txBody>
        </p:sp>
        <p:sp>
          <p:nvSpPr>
            <p:cNvPr id="247" name="Oval 246"/>
            <p:cNvSpPr/>
            <p:nvPr/>
          </p:nvSpPr>
          <p:spPr>
            <a:xfrm rot="20500289">
              <a:off x="4419177" y="8197119"/>
              <a:ext cx="143125" cy="139437"/>
            </a:xfrm>
            <a:prstGeom prst="ellipse">
              <a:avLst/>
            </a:pr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248" name="Oval 247"/>
            <p:cNvSpPr/>
            <p:nvPr/>
          </p:nvSpPr>
          <p:spPr>
            <a:xfrm rot="20500289">
              <a:off x="2972522" y="8430265"/>
              <a:ext cx="143125" cy="139437"/>
            </a:xfrm>
            <a:prstGeom prst="ellipse">
              <a:avLst/>
            </a:pr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cxnSp>
          <p:nvCxnSpPr>
            <p:cNvPr id="249" name="Straight Connector 248"/>
            <p:cNvCxnSpPr/>
            <p:nvPr/>
          </p:nvCxnSpPr>
          <p:spPr>
            <a:xfrm flipV="1">
              <a:off x="1935956" y="7465219"/>
              <a:ext cx="528638" cy="311944"/>
            </a:xfrm>
            <a:prstGeom prst="line">
              <a:avLst/>
            </a:prstGeom>
            <a:noFill/>
            <a:ln w="25400" cap="flat" cmpd="sng" algn="ctr">
              <a:solidFill>
                <a:srgbClr val="646464"/>
              </a:solidFill>
              <a:prstDash val="sysDot"/>
              <a:tailEnd type="none"/>
            </a:ln>
            <a:effectLst/>
          </p:spPr>
        </p:cxnSp>
        <p:sp>
          <p:nvSpPr>
            <p:cNvPr id="250" name="Oval 249"/>
            <p:cNvSpPr/>
            <p:nvPr/>
          </p:nvSpPr>
          <p:spPr>
            <a:xfrm rot="20500289">
              <a:off x="2301890" y="8165304"/>
              <a:ext cx="143125" cy="139437"/>
            </a:xfrm>
            <a:prstGeom prst="ellipse">
              <a:avLst/>
            </a:prstGeom>
            <a:solidFill>
              <a:srgbClr val="646464"/>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000" b="0" i="0" u="none" strike="noStrike" kern="0" cap="none" spc="0" normalizeH="0" baseline="0" noProof="0" dirty="0" smtClean="0">
                <a:ln>
                  <a:noFill/>
                </a:ln>
                <a:solidFill>
                  <a:srgbClr val="000000"/>
                </a:solidFill>
                <a:effectLst/>
                <a:uLnTx/>
                <a:uFillTx/>
                <a:latin typeface="Arial"/>
                <a:ea typeface="+mn-ea"/>
                <a:cs typeface="+mn-cs"/>
              </a:endParaRPr>
            </a:p>
          </p:txBody>
        </p:sp>
        <p:cxnSp>
          <p:nvCxnSpPr>
            <p:cNvPr id="251" name="Straight Connector 250"/>
            <p:cNvCxnSpPr/>
            <p:nvPr/>
          </p:nvCxnSpPr>
          <p:spPr>
            <a:xfrm flipH="1" flipV="1">
              <a:off x="4108450" y="7756525"/>
              <a:ext cx="349250" cy="482600"/>
            </a:xfrm>
            <a:prstGeom prst="line">
              <a:avLst/>
            </a:prstGeom>
            <a:noFill/>
            <a:ln w="25400" cap="flat" cmpd="sng" algn="ctr">
              <a:solidFill>
                <a:srgbClr val="646464"/>
              </a:solidFill>
              <a:prstDash val="sysDot"/>
              <a:tailEnd type="none"/>
            </a:ln>
            <a:effectLst/>
          </p:spPr>
        </p:cxnSp>
        <p:cxnSp>
          <p:nvCxnSpPr>
            <p:cNvPr id="252" name="Straight Connector 251"/>
            <p:cNvCxnSpPr/>
            <p:nvPr/>
          </p:nvCxnSpPr>
          <p:spPr>
            <a:xfrm flipH="1" flipV="1">
              <a:off x="4451350" y="7499351"/>
              <a:ext cx="466725" cy="349249"/>
            </a:xfrm>
            <a:prstGeom prst="line">
              <a:avLst/>
            </a:prstGeom>
            <a:noFill/>
            <a:ln w="25400" cap="flat" cmpd="sng" algn="ctr">
              <a:solidFill>
                <a:srgbClr val="646464"/>
              </a:solidFill>
              <a:prstDash val="sysDot"/>
              <a:tailEnd type="none"/>
            </a:ln>
            <a:effectLst/>
          </p:spPr>
        </p:cxnSp>
      </p:grpSp>
      <p:sp>
        <p:nvSpPr>
          <p:cNvPr id="255" name="Title 4"/>
          <p:cNvSpPr txBox="1">
            <a:spLocks/>
          </p:cNvSpPr>
          <p:nvPr/>
        </p:nvSpPr>
        <p:spPr>
          <a:xfrm>
            <a:off x="546076" y="976773"/>
            <a:ext cx="2515779" cy="394828"/>
          </a:xfrm>
          <a:prstGeom prst="rect">
            <a:avLst/>
          </a:prstGeom>
        </p:spPr>
        <p:txBody>
          <a:bodyPr vert="horz" lIns="0" tIns="0" rIns="0" bIns="0" rtlCol="0" anchor="t" anchorCtr="0">
            <a:noAutofit/>
          </a:bodyPr>
          <a:lstStyle>
            <a:lvl1pPr algn="l" defTabSz="1219170" rtl="0" eaLnBrk="1" latinLnBrk="0" hangingPunct="1">
              <a:lnSpc>
                <a:spcPct val="85000"/>
              </a:lnSpc>
              <a:spcBef>
                <a:spcPct val="0"/>
              </a:spcBef>
              <a:buNone/>
              <a:defRPr sz="2300" b="1" kern="1200">
                <a:solidFill>
                  <a:srgbClr val="404040"/>
                </a:solidFill>
                <a:latin typeface="EYInterstate" panose="02000503020000020004" pitchFamily="2" charset="0"/>
                <a:ea typeface="+mj-ea"/>
                <a:cs typeface="Arial" pitchFamily="34" charset="0"/>
              </a:defRPr>
            </a:lvl1pPr>
          </a:lstStyle>
          <a:p>
            <a:pPr marL="0" marR="0" lvl="0" indent="0" algn="l" defTabSz="1219170" rtl="0" eaLnBrk="1" fontAlgn="auto" latinLnBrk="0" hangingPunct="1">
              <a:lnSpc>
                <a:spcPct val="85000"/>
              </a:lnSpc>
              <a:spcBef>
                <a:spcPct val="0"/>
              </a:spcBef>
              <a:spcAft>
                <a:spcPts val="0"/>
              </a:spcAft>
              <a:buClrTx/>
              <a:buSzTx/>
              <a:buFontTx/>
              <a:buNone/>
              <a:tabLst/>
              <a:defRPr/>
            </a:pPr>
            <a:r>
              <a:rPr kumimoji="0" lang="en-IN" sz="2400" b="1" i="0" u="none" strike="noStrike" kern="1200" cap="none" spc="0" normalizeH="0" baseline="0" noProof="0" smtClean="0">
                <a:ln>
                  <a:noFill/>
                </a:ln>
                <a:solidFill>
                  <a:srgbClr val="404040"/>
                </a:solidFill>
                <a:effectLst/>
                <a:uLnTx/>
                <a:uFillTx/>
                <a:latin typeface="EYInterstate" panose="02000503020000020004" pitchFamily="2" charset="0"/>
                <a:ea typeface="+mj-ea"/>
                <a:cs typeface="Arial" pitchFamily="34" charset="0"/>
              </a:rPr>
              <a:t>What is EY Helix</a:t>
            </a:r>
            <a:endParaRPr kumimoji="0" lang="en-IN" sz="2400" b="1" i="0" u="none" strike="noStrike" kern="1200" cap="none" spc="0" normalizeH="0" baseline="0" noProof="0" dirty="0">
              <a:ln>
                <a:noFill/>
              </a:ln>
              <a:solidFill>
                <a:srgbClr val="404040"/>
              </a:solidFill>
              <a:effectLst/>
              <a:uLnTx/>
              <a:uFillTx/>
              <a:latin typeface="EYInterstate" panose="02000503020000020004" pitchFamily="2" charset="0"/>
              <a:ea typeface="+mj-ea"/>
              <a:cs typeface="Arial" pitchFamily="34" charset="0"/>
            </a:endParaRPr>
          </a:p>
        </p:txBody>
      </p:sp>
      <p:sp>
        <p:nvSpPr>
          <p:cNvPr id="256" name="Subtitle 5"/>
          <p:cNvSpPr txBox="1">
            <a:spLocks/>
          </p:cNvSpPr>
          <p:nvPr/>
        </p:nvSpPr>
        <p:spPr>
          <a:xfrm>
            <a:off x="546079" y="1466511"/>
            <a:ext cx="2515776" cy="505690"/>
          </a:xfrm>
          <a:prstGeom prst="rect">
            <a:avLst/>
          </a:prstGeom>
        </p:spPr>
        <p:txBody>
          <a:bodyPr vert="horz" lIns="0" tIns="0" rIns="0" bIns="0" rtlCol="0" anchor="t" anchorCtr="0">
            <a:noAutofit/>
          </a:bodyPr>
          <a:lstStyle>
            <a:lvl1pPr marL="0" indent="0" algn="l" defTabSz="1219170" rtl="0" eaLnBrk="1" latinLnBrk="0" hangingPunct="1">
              <a:spcBef>
                <a:spcPct val="20000"/>
              </a:spcBef>
              <a:buClr>
                <a:schemeClr val="accent2"/>
              </a:buClr>
              <a:buSzPct val="70000"/>
              <a:buFont typeface="Arial" pitchFamily="34" charset="0"/>
              <a:buNone/>
              <a:defRPr sz="1600" kern="1200">
                <a:solidFill>
                  <a:srgbClr val="404040"/>
                </a:solidFill>
                <a:latin typeface="EYInterstate Light" panose="02000506000000020004" pitchFamily="2" charset="0"/>
                <a:ea typeface="+mn-ea"/>
                <a:cs typeface="Arial" pitchFamily="34" charset="0"/>
              </a:defRPr>
            </a:lvl1pPr>
            <a:lvl2pPr marL="0" indent="0" algn="l" defTabSz="1219170" rtl="0" eaLnBrk="1" latinLnBrk="0" hangingPunct="1">
              <a:spcBef>
                <a:spcPct val="20000"/>
              </a:spcBef>
              <a:buClr>
                <a:schemeClr val="accent2"/>
              </a:buClr>
              <a:buSzPct val="70000"/>
              <a:buFont typeface="Arial" pitchFamily="34" charset="0"/>
              <a:buNone/>
              <a:defRPr sz="2133" kern="1200">
                <a:solidFill>
                  <a:srgbClr val="404040"/>
                </a:solidFill>
                <a:latin typeface="+mn-lt"/>
                <a:ea typeface="+mn-ea"/>
                <a:cs typeface="Arial" pitchFamily="34" charset="0"/>
              </a:defRPr>
            </a:lvl2pPr>
            <a:lvl3pPr marL="1219170" indent="0" algn="ctr" defTabSz="1219170" rtl="0" eaLnBrk="1" latinLnBrk="0" hangingPunct="1">
              <a:spcBef>
                <a:spcPct val="20000"/>
              </a:spcBef>
              <a:buClr>
                <a:schemeClr val="accent2"/>
              </a:buClr>
              <a:buSzPct val="70000"/>
              <a:buFont typeface="Arial" pitchFamily="34" charset="0"/>
              <a:buNone/>
              <a:defRPr sz="2400" kern="1200">
                <a:solidFill>
                  <a:schemeClr val="tx1">
                    <a:tint val="75000"/>
                  </a:schemeClr>
                </a:solidFill>
                <a:latin typeface="+mn-lt"/>
                <a:ea typeface="+mn-ea"/>
                <a:cs typeface="Arial" pitchFamily="34" charset="0"/>
              </a:defRPr>
            </a:lvl3pPr>
            <a:lvl4pPr marL="1828754" indent="0" algn="ctr" defTabSz="1219170" rtl="0" eaLnBrk="1" latinLnBrk="0" hangingPunct="1">
              <a:spcBef>
                <a:spcPct val="20000"/>
              </a:spcBef>
              <a:buClr>
                <a:schemeClr val="accent2"/>
              </a:buClr>
              <a:buSzPct val="70000"/>
              <a:buFont typeface="Arial" pitchFamily="34" charset="0"/>
              <a:buNone/>
              <a:defRPr sz="2133" kern="1200">
                <a:solidFill>
                  <a:schemeClr val="tx1">
                    <a:tint val="75000"/>
                  </a:schemeClr>
                </a:solidFill>
                <a:latin typeface="+mn-lt"/>
                <a:ea typeface="+mn-ea"/>
                <a:cs typeface="Arial" pitchFamily="34" charset="0"/>
              </a:defRPr>
            </a:lvl4pPr>
            <a:lvl5pPr marL="2438339" indent="0" algn="ctr" defTabSz="1219170" rtl="0" eaLnBrk="1" latinLnBrk="0" hangingPunct="1">
              <a:spcBef>
                <a:spcPct val="20000"/>
              </a:spcBef>
              <a:buClr>
                <a:schemeClr val="accent2"/>
              </a:buClr>
              <a:buSzPct val="70000"/>
              <a:buFont typeface="Arial" pitchFamily="34" charset="0"/>
              <a:buNone/>
              <a:defRPr sz="2133" kern="1200">
                <a:solidFill>
                  <a:schemeClr val="tx1">
                    <a:tint val="75000"/>
                  </a:schemeClr>
                </a:solidFill>
                <a:latin typeface="+mn-lt"/>
                <a:ea typeface="+mn-ea"/>
                <a:cs typeface="Arial" pitchFamily="34" charset="0"/>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
                <a:srgbClr val="FFE600"/>
              </a:buClr>
              <a:buSzPct val="70000"/>
              <a:buFont typeface="Arial" pitchFamily="34" charset="0"/>
              <a:buNone/>
              <a:tabLst/>
              <a:defRPr/>
            </a:pPr>
            <a:r>
              <a:rPr kumimoji="0" lang="en-IN" sz="1600" b="0" i="0" u="none" strike="noStrike" kern="1200" cap="none" spc="0" normalizeH="0" baseline="0" noProof="0" dirty="0" smtClean="0">
                <a:ln>
                  <a:noFill/>
                </a:ln>
                <a:solidFill>
                  <a:srgbClr val="404040"/>
                </a:solidFill>
                <a:effectLst/>
                <a:uLnTx/>
                <a:uFillTx/>
                <a:latin typeface="EYInterstate Light" panose="02000506000000020004" pitchFamily="2" charset="0"/>
                <a:ea typeface="+mn-ea"/>
                <a:cs typeface="Arial" pitchFamily="34" charset="0"/>
              </a:rPr>
              <a:t>Unlocking the power of analytics in the audit</a:t>
            </a:r>
          </a:p>
          <a:p>
            <a:pPr marL="0" marR="0" lvl="0" indent="0" algn="l" defTabSz="1219170" rtl="0" eaLnBrk="1" fontAlgn="auto" latinLnBrk="0" hangingPunct="1">
              <a:lnSpc>
                <a:spcPct val="100000"/>
              </a:lnSpc>
              <a:spcBef>
                <a:spcPct val="20000"/>
              </a:spcBef>
              <a:spcAft>
                <a:spcPts val="0"/>
              </a:spcAft>
              <a:buClr>
                <a:srgbClr val="FFE600"/>
              </a:buClr>
              <a:buSzPct val="70000"/>
              <a:buFont typeface="Arial" pitchFamily="34" charset="0"/>
              <a:buNone/>
              <a:tabLst/>
              <a:defRPr/>
            </a:pPr>
            <a:endParaRPr lang="en-IN" dirty="0"/>
          </a:p>
          <a:p>
            <a:pPr marL="0" marR="0" lvl="0" indent="0" algn="l" defTabSz="1219170" rtl="0" eaLnBrk="1" fontAlgn="auto" latinLnBrk="0" hangingPunct="1">
              <a:lnSpc>
                <a:spcPct val="100000"/>
              </a:lnSpc>
              <a:spcBef>
                <a:spcPct val="20000"/>
              </a:spcBef>
              <a:spcAft>
                <a:spcPts val="0"/>
              </a:spcAft>
              <a:buClr>
                <a:srgbClr val="FFE600"/>
              </a:buClr>
              <a:buSzPct val="70000"/>
              <a:buFont typeface="Arial" pitchFamily="34" charset="0"/>
              <a:buNone/>
              <a:tabLst/>
              <a:defRPr/>
            </a:pPr>
            <a:endParaRPr kumimoji="0" lang="en-IN" sz="1600" b="0" i="0" u="none" strike="noStrike" kern="1200" cap="none" spc="0" normalizeH="0" baseline="0" noProof="0" dirty="0" smtClean="0">
              <a:ln>
                <a:noFill/>
              </a:ln>
              <a:solidFill>
                <a:srgbClr val="404040"/>
              </a:solidFill>
              <a:effectLst/>
              <a:uLnTx/>
              <a:uFillTx/>
              <a:latin typeface="EYInterstate Light" panose="02000506000000020004" pitchFamily="2" charset="0"/>
              <a:ea typeface="+mn-ea"/>
              <a:cs typeface="Arial" pitchFamily="34" charset="0"/>
            </a:endParaRPr>
          </a:p>
          <a:p>
            <a:pPr marL="0" marR="0" lvl="0" indent="0" algn="l" defTabSz="1219170" rtl="0" eaLnBrk="1" fontAlgn="auto" latinLnBrk="0" hangingPunct="1">
              <a:lnSpc>
                <a:spcPct val="100000"/>
              </a:lnSpc>
              <a:spcBef>
                <a:spcPct val="20000"/>
              </a:spcBef>
              <a:spcAft>
                <a:spcPts val="0"/>
              </a:spcAft>
              <a:buClr>
                <a:srgbClr val="FFE600"/>
              </a:buClr>
              <a:buSzPct val="70000"/>
              <a:buFont typeface="Arial" pitchFamily="34" charset="0"/>
              <a:buNone/>
              <a:tabLst/>
              <a:defRPr/>
            </a:pPr>
            <a:endParaRPr lang="en-IN" dirty="0"/>
          </a:p>
          <a:p>
            <a:pPr marL="0" marR="0" lvl="0" indent="0" algn="l" defTabSz="1219170" rtl="0" eaLnBrk="1" fontAlgn="auto" latinLnBrk="0" hangingPunct="1">
              <a:lnSpc>
                <a:spcPct val="100000"/>
              </a:lnSpc>
              <a:spcBef>
                <a:spcPct val="20000"/>
              </a:spcBef>
              <a:spcAft>
                <a:spcPts val="0"/>
              </a:spcAft>
              <a:buClr>
                <a:srgbClr val="FFE600"/>
              </a:buClr>
              <a:buSzPct val="70000"/>
              <a:buFont typeface="Arial" pitchFamily="34" charset="0"/>
              <a:buNone/>
              <a:tabLst/>
              <a:defRPr/>
            </a:pPr>
            <a:endParaRPr kumimoji="0" lang="en-IN" sz="1600" b="0" i="0" u="none" strike="noStrike" kern="1200" cap="none" spc="0" normalizeH="0" baseline="0" noProof="0" dirty="0" smtClean="0">
              <a:ln>
                <a:noFill/>
              </a:ln>
              <a:solidFill>
                <a:srgbClr val="404040"/>
              </a:solidFill>
              <a:effectLst/>
              <a:uLnTx/>
              <a:uFillTx/>
              <a:latin typeface="EYInterstate Light" panose="02000506000000020004" pitchFamily="2" charset="0"/>
              <a:ea typeface="+mn-ea"/>
              <a:cs typeface="Arial" pitchFamily="34" charset="0"/>
            </a:endParaRPr>
          </a:p>
          <a:p>
            <a:pPr>
              <a:buClr>
                <a:srgbClr val="FFE600"/>
              </a:buClr>
            </a:pPr>
            <a:r>
              <a:rPr lang="en-US" u="sng" dirty="0">
                <a:hlinkClick r:id="rId4"/>
              </a:rPr>
              <a:t>https://www.youtube.com/watch?v=81W-ITN2wWg</a:t>
            </a:r>
            <a:r>
              <a:rPr lang="en-US" dirty="0"/>
              <a:t>  </a:t>
            </a:r>
          </a:p>
          <a:p>
            <a:pPr marL="0" marR="0" lvl="0" indent="0" algn="l" defTabSz="1219170" rtl="0" eaLnBrk="1" fontAlgn="auto" latinLnBrk="0" hangingPunct="1">
              <a:lnSpc>
                <a:spcPct val="100000"/>
              </a:lnSpc>
              <a:spcBef>
                <a:spcPct val="20000"/>
              </a:spcBef>
              <a:spcAft>
                <a:spcPts val="0"/>
              </a:spcAft>
              <a:buClr>
                <a:srgbClr val="FFE600"/>
              </a:buClr>
              <a:buSzPct val="70000"/>
              <a:buFont typeface="Arial" pitchFamily="34" charset="0"/>
              <a:buNone/>
              <a:tabLst/>
              <a:defRPr/>
            </a:pPr>
            <a:endParaRPr kumimoji="0" lang="en-IN" sz="1600" b="0" i="0" u="none" strike="noStrike" kern="1200" cap="none" spc="0" normalizeH="0" baseline="0" noProof="0" dirty="0">
              <a:ln>
                <a:noFill/>
              </a:ln>
              <a:solidFill>
                <a:srgbClr val="404040"/>
              </a:solidFill>
              <a:effectLst/>
              <a:uLnTx/>
              <a:uFillTx/>
              <a:latin typeface="EYInterstate Light" panose="02000506000000020004" pitchFamily="2" charset="0"/>
              <a:ea typeface="+mn-ea"/>
              <a:cs typeface="Arial" pitchFamily="34" charset="0"/>
            </a:endParaRPr>
          </a:p>
        </p:txBody>
      </p:sp>
    </p:spTree>
    <p:extLst>
      <p:ext uri="{BB962C8B-B14F-4D97-AF65-F5344CB8AC3E}">
        <p14:creationId xmlns:p14="http://schemas.microsoft.com/office/powerpoint/2010/main" val="1372845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4"/>
          <p:cNvSpPr txBox="1">
            <a:spLocks/>
          </p:cNvSpPr>
          <p:nvPr/>
        </p:nvSpPr>
        <p:spPr>
          <a:xfrm>
            <a:off x="475735" y="361208"/>
            <a:ext cx="4829689" cy="424170"/>
          </a:xfrm>
          <a:prstGeom prst="rect">
            <a:avLst/>
          </a:prstGeom>
        </p:spPr>
        <p:txBody>
          <a:bodyPr vert="horz" lIns="0" tIns="0" rIns="0" bIns="0" rtlCol="0" anchor="t" anchorCtr="0">
            <a:noAutofit/>
          </a:bodyPr>
          <a:lstStyle>
            <a:lvl1pPr algn="l" defTabSz="1219170" rtl="0" eaLnBrk="1" latinLnBrk="0" hangingPunct="1">
              <a:lnSpc>
                <a:spcPct val="85000"/>
              </a:lnSpc>
              <a:spcBef>
                <a:spcPct val="0"/>
              </a:spcBef>
              <a:buNone/>
              <a:defRPr sz="3600" b="1" kern="1200">
                <a:solidFill>
                  <a:schemeClr val="bg2"/>
                </a:solidFill>
                <a:latin typeface="EYInterstate" panose="02000503020000020004" pitchFamily="2" charset="0"/>
                <a:ea typeface="+mj-ea"/>
                <a:cs typeface="Arial" pitchFamily="34" charset="0"/>
              </a:defRPr>
            </a:lvl1pPr>
          </a:lstStyle>
          <a:p>
            <a:pPr marL="0" marR="0" lvl="0" indent="0" algn="l" defTabSz="1219170" rtl="0" eaLnBrk="1" fontAlgn="auto" latinLnBrk="0" hangingPunct="1">
              <a:lnSpc>
                <a:spcPct val="85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404040"/>
                </a:solidFill>
                <a:effectLst/>
                <a:uLnTx/>
                <a:uFillTx/>
                <a:latin typeface="EYInterstate" panose="02000503020000020004" pitchFamily="2" charset="0"/>
                <a:ea typeface="+mj-ea"/>
                <a:cs typeface="Arial" pitchFamily="34" charset="0"/>
              </a:rPr>
              <a:t>EY Helix</a:t>
            </a:r>
            <a:endParaRPr kumimoji="0" lang="en-IN" sz="3600" b="1" i="0" u="none" strike="noStrike" kern="1200" cap="none" spc="0" normalizeH="0" baseline="0" noProof="0" dirty="0">
              <a:ln>
                <a:noFill/>
              </a:ln>
              <a:solidFill>
                <a:srgbClr val="404040"/>
              </a:solidFill>
              <a:effectLst/>
              <a:uLnTx/>
              <a:uFillTx/>
              <a:latin typeface="EYInterstate" panose="02000503020000020004" pitchFamily="2" charset="0"/>
              <a:ea typeface="+mj-ea"/>
              <a:cs typeface="Arial" pitchFamily="34" charset="0"/>
            </a:endParaRPr>
          </a:p>
        </p:txBody>
      </p:sp>
      <p:sp>
        <p:nvSpPr>
          <p:cNvPr id="7" name="Subtitle 5"/>
          <p:cNvSpPr txBox="1">
            <a:spLocks/>
          </p:cNvSpPr>
          <p:nvPr/>
        </p:nvSpPr>
        <p:spPr>
          <a:xfrm>
            <a:off x="475735" y="850945"/>
            <a:ext cx="4486789" cy="344007"/>
          </a:xfrm>
          <a:prstGeom prst="rect">
            <a:avLst/>
          </a:prstGeom>
        </p:spPr>
        <p:txBody>
          <a:bodyPr vert="horz" lIns="0" tIns="0" rIns="0" bIns="0" rtlCol="0" anchor="t" anchorCtr="0">
            <a:noAutofit/>
          </a:bodyPr>
          <a:lstStyle>
            <a:lvl1pPr marL="0" indent="0" algn="l" defTabSz="1219170" rtl="0" eaLnBrk="1" latinLnBrk="0" hangingPunct="1">
              <a:spcBef>
                <a:spcPct val="20000"/>
              </a:spcBef>
              <a:buClr>
                <a:schemeClr val="accent2"/>
              </a:buClr>
              <a:buSzPct val="70000"/>
              <a:buFont typeface="Arial" pitchFamily="34" charset="0"/>
              <a:buNone/>
              <a:defRPr sz="2000" kern="1200">
                <a:solidFill>
                  <a:schemeClr val="bg2"/>
                </a:solidFill>
                <a:latin typeface="EYInterstate Light" panose="02000506000000020004" pitchFamily="2" charset="0"/>
                <a:ea typeface="+mn-ea"/>
                <a:cs typeface="Arial" pitchFamily="34" charset="0"/>
              </a:defRPr>
            </a:lvl1pPr>
            <a:lvl2pPr marL="0" indent="0" algn="l" defTabSz="1219170" rtl="0" eaLnBrk="1" latinLnBrk="0" hangingPunct="1">
              <a:spcBef>
                <a:spcPct val="20000"/>
              </a:spcBef>
              <a:buClr>
                <a:schemeClr val="accent2"/>
              </a:buClr>
              <a:buSzPct val="70000"/>
              <a:buFont typeface="Arial" pitchFamily="34" charset="0"/>
              <a:buNone/>
              <a:defRPr sz="2133" kern="1200">
                <a:solidFill>
                  <a:srgbClr val="404040"/>
                </a:solidFill>
                <a:latin typeface="+mn-lt"/>
                <a:ea typeface="+mn-ea"/>
                <a:cs typeface="Arial" pitchFamily="34" charset="0"/>
              </a:defRPr>
            </a:lvl2pPr>
            <a:lvl3pPr marL="1219170" indent="0" algn="ctr" defTabSz="1219170" rtl="0" eaLnBrk="1" latinLnBrk="0" hangingPunct="1">
              <a:spcBef>
                <a:spcPct val="20000"/>
              </a:spcBef>
              <a:buClr>
                <a:schemeClr val="accent2"/>
              </a:buClr>
              <a:buSzPct val="70000"/>
              <a:buFont typeface="Arial" pitchFamily="34" charset="0"/>
              <a:buNone/>
              <a:defRPr sz="2400" kern="1200">
                <a:solidFill>
                  <a:schemeClr val="tx1">
                    <a:tint val="75000"/>
                  </a:schemeClr>
                </a:solidFill>
                <a:latin typeface="+mn-lt"/>
                <a:ea typeface="+mn-ea"/>
                <a:cs typeface="Arial" pitchFamily="34" charset="0"/>
              </a:defRPr>
            </a:lvl3pPr>
            <a:lvl4pPr marL="1828754" indent="0" algn="ctr" defTabSz="1219170" rtl="0" eaLnBrk="1" latinLnBrk="0" hangingPunct="1">
              <a:spcBef>
                <a:spcPct val="20000"/>
              </a:spcBef>
              <a:buClr>
                <a:schemeClr val="accent2"/>
              </a:buClr>
              <a:buSzPct val="70000"/>
              <a:buFont typeface="Arial" pitchFamily="34" charset="0"/>
              <a:buNone/>
              <a:defRPr sz="2133" kern="1200">
                <a:solidFill>
                  <a:schemeClr val="tx1">
                    <a:tint val="75000"/>
                  </a:schemeClr>
                </a:solidFill>
                <a:latin typeface="+mn-lt"/>
                <a:ea typeface="+mn-ea"/>
                <a:cs typeface="Arial" pitchFamily="34" charset="0"/>
              </a:defRPr>
            </a:lvl4pPr>
            <a:lvl5pPr marL="2438339" indent="0" algn="ctr" defTabSz="1219170" rtl="0" eaLnBrk="1" latinLnBrk="0" hangingPunct="1">
              <a:spcBef>
                <a:spcPct val="20000"/>
              </a:spcBef>
              <a:buClr>
                <a:schemeClr val="accent2"/>
              </a:buClr>
              <a:buSzPct val="70000"/>
              <a:buFont typeface="Arial" pitchFamily="34" charset="0"/>
              <a:buNone/>
              <a:defRPr sz="2133" kern="1200">
                <a:solidFill>
                  <a:schemeClr val="tx1">
                    <a:tint val="75000"/>
                  </a:schemeClr>
                </a:solidFill>
                <a:latin typeface="+mn-lt"/>
                <a:ea typeface="+mn-ea"/>
                <a:cs typeface="Arial" pitchFamily="34" charset="0"/>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
                <a:srgbClr val="FFE600"/>
              </a:buClr>
              <a:buSzPct val="70000"/>
              <a:buFont typeface="Arial" pitchFamily="34" charset="0"/>
              <a:buNone/>
              <a:tabLst/>
              <a:defRPr/>
            </a:pPr>
            <a:r>
              <a:rPr kumimoji="0" lang="en-IN" sz="2000" b="0" i="0" u="none" strike="noStrike" kern="1200" cap="none" spc="0" normalizeH="0" baseline="0" noProof="0" dirty="0" smtClean="0">
                <a:ln>
                  <a:noFill/>
                </a:ln>
                <a:solidFill>
                  <a:srgbClr val="404040"/>
                </a:solidFill>
                <a:effectLst/>
                <a:uLnTx/>
                <a:uFillTx/>
                <a:latin typeface="EYInterstate Light" panose="02000506000000020004" pitchFamily="2" charset="0"/>
                <a:ea typeface="+mn-ea"/>
                <a:cs typeface="Arial" pitchFamily="34" charset="0"/>
              </a:rPr>
              <a:t>Our global suite of data and analytics</a:t>
            </a:r>
            <a:endParaRPr kumimoji="0" lang="en-IN" sz="2000" b="0" i="0" u="none" strike="noStrike" kern="1200" cap="none" spc="0" normalizeH="0" baseline="0" noProof="0" dirty="0">
              <a:ln>
                <a:noFill/>
              </a:ln>
              <a:solidFill>
                <a:srgbClr val="404040"/>
              </a:solidFill>
              <a:effectLst/>
              <a:uLnTx/>
              <a:uFillTx/>
              <a:latin typeface="EYInterstate Light" panose="02000506000000020004" pitchFamily="2" charset="0"/>
              <a:ea typeface="+mn-ea"/>
              <a:cs typeface="Arial" pitchFamily="34" charset="0"/>
            </a:endParaRPr>
          </a:p>
        </p:txBody>
      </p:sp>
      <p:sp>
        <p:nvSpPr>
          <p:cNvPr id="9" name="TextBox 8"/>
          <p:cNvSpPr txBox="1"/>
          <p:nvPr/>
        </p:nvSpPr>
        <p:spPr>
          <a:xfrm>
            <a:off x="475735" y="1610807"/>
            <a:ext cx="9977520" cy="4807470"/>
          </a:xfrm>
          <a:prstGeom prst="rect">
            <a:avLst/>
          </a:prstGeom>
          <a:noFill/>
        </p:spPr>
        <p:txBody>
          <a:bodyPr wrap="square" lIns="0" tIns="36576" rIns="0" bIns="0" rtlCol="0">
            <a:spAutoFit/>
          </a:bodyPr>
          <a:lstStyle/>
          <a:p>
            <a:pPr>
              <a:spcAft>
                <a:spcPts val="1200"/>
              </a:spcAft>
              <a:buClr>
                <a:schemeClr val="accent2"/>
              </a:buClr>
              <a:buSzPct val="70000"/>
            </a:pPr>
            <a:r>
              <a:rPr lang="en-IN" sz="2000" dirty="0">
                <a:solidFill>
                  <a:srgbClr val="404040"/>
                </a:solidFill>
                <a:latin typeface="EYInterstate Light" panose="02000506000000020004" pitchFamily="2" charset="0"/>
              </a:rPr>
              <a:t>EY Helix, combined with our service approach that is </a:t>
            </a:r>
            <a:r>
              <a:rPr lang="en-IN" sz="2000" dirty="0" smtClean="0">
                <a:solidFill>
                  <a:srgbClr val="404040"/>
                </a:solidFill>
                <a:latin typeface="EYInterstate Light" panose="02000506000000020004" pitchFamily="2" charset="0"/>
              </a:rPr>
              <a:t>connected, responsive </a:t>
            </a:r>
            <a:r>
              <a:rPr lang="en-IN" sz="2000" dirty="0">
                <a:solidFill>
                  <a:srgbClr val="404040"/>
                </a:solidFill>
                <a:latin typeface="EYInterstate Light" panose="02000506000000020004" pitchFamily="2" charset="0"/>
              </a:rPr>
              <a:t>and insightful, enables us to provide a </a:t>
            </a:r>
            <a:r>
              <a:rPr lang="en-IN" sz="2000" dirty="0" smtClean="0">
                <a:solidFill>
                  <a:srgbClr val="404040"/>
                </a:solidFill>
                <a:latin typeface="EYInterstate Light" panose="02000506000000020004" pitchFamily="2" charset="0"/>
              </a:rPr>
              <a:t>higher–quality audit </a:t>
            </a:r>
            <a:r>
              <a:rPr lang="en-IN" sz="2000" dirty="0">
                <a:solidFill>
                  <a:srgbClr val="404040"/>
                </a:solidFill>
                <a:latin typeface="EYInterstate Light" panose="02000506000000020004" pitchFamily="2" charset="0"/>
              </a:rPr>
              <a:t>by:</a:t>
            </a:r>
          </a:p>
          <a:p>
            <a:pPr marL="319088" indent="-319088">
              <a:spcAft>
                <a:spcPts val="1200"/>
              </a:spcAft>
              <a:buClr>
                <a:schemeClr val="accent2"/>
              </a:buClr>
              <a:buSzPct val="70000"/>
              <a:buFont typeface="Arial" pitchFamily="34" charset="0"/>
              <a:buChar char="►"/>
            </a:pPr>
            <a:r>
              <a:rPr lang="en-IN" sz="2000" dirty="0" smtClean="0">
                <a:solidFill>
                  <a:srgbClr val="404040"/>
                </a:solidFill>
                <a:latin typeface="EYInterstate Light" panose="02000506000000020004" pitchFamily="2" charset="0"/>
              </a:rPr>
              <a:t>Providing </a:t>
            </a:r>
            <a:r>
              <a:rPr lang="en-IN" sz="2000" b="1" dirty="0">
                <a:solidFill>
                  <a:srgbClr val="404040"/>
                </a:solidFill>
                <a:latin typeface="EYInterstate" panose="02000503020000020004" pitchFamily="2" charset="0"/>
              </a:rPr>
              <a:t>greater confidence </a:t>
            </a:r>
            <a:r>
              <a:rPr lang="en-IN" sz="2000" dirty="0">
                <a:solidFill>
                  <a:srgbClr val="404040"/>
                </a:solidFill>
                <a:latin typeface="EYInterstate Light" panose="02000506000000020004" pitchFamily="2" charset="0"/>
              </a:rPr>
              <a:t>in financial reporting as </a:t>
            </a:r>
            <a:r>
              <a:rPr lang="en-IN" sz="2000" dirty="0" smtClean="0">
                <a:solidFill>
                  <a:srgbClr val="404040"/>
                </a:solidFill>
                <a:latin typeface="EYInterstate Light" panose="02000506000000020004" pitchFamily="2" charset="0"/>
              </a:rPr>
              <a:t>we identify </a:t>
            </a:r>
            <a:r>
              <a:rPr lang="en-IN" sz="2000" dirty="0">
                <a:solidFill>
                  <a:srgbClr val="404040"/>
                </a:solidFill>
                <a:latin typeface="EYInterstate Light" panose="02000506000000020004" pitchFamily="2" charset="0"/>
              </a:rPr>
              <a:t>hidden patterns and trends in your financial data </a:t>
            </a:r>
            <a:r>
              <a:rPr lang="en-IN" sz="2000" dirty="0" smtClean="0">
                <a:solidFill>
                  <a:srgbClr val="404040"/>
                </a:solidFill>
                <a:latin typeface="EYInterstate Light" panose="02000506000000020004" pitchFamily="2" charset="0"/>
              </a:rPr>
              <a:t>and provide </a:t>
            </a:r>
            <a:r>
              <a:rPr lang="en-IN" sz="2000" dirty="0">
                <a:solidFill>
                  <a:srgbClr val="404040"/>
                </a:solidFill>
                <a:latin typeface="EYInterstate Light" panose="02000506000000020004" pitchFamily="2" charset="0"/>
              </a:rPr>
              <a:t>better business insights</a:t>
            </a:r>
          </a:p>
          <a:p>
            <a:pPr marL="319088" indent="-319088">
              <a:spcAft>
                <a:spcPts val="1200"/>
              </a:spcAft>
              <a:buClr>
                <a:schemeClr val="accent2"/>
              </a:buClr>
              <a:buSzPct val="70000"/>
              <a:buFont typeface="Arial" pitchFamily="34" charset="0"/>
              <a:buChar char="►"/>
            </a:pPr>
            <a:r>
              <a:rPr lang="en-IN" sz="2000" dirty="0" smtClean="0">
                <a:solidFill>
                  <a:srgbClr val="404040"/>
                </a:solidFill>
                <a:latin typeface="EYInterstate Light" panose="02000506000000020004" pitchFamily="2" charset="0"/>
              </a:rPr>
              <a:t>Allowing </a:t>
            </a:r>
            <a:r>
              <a:rPr lang="en-IN" sz="2000" dirty="0">
                <a:solidFill>
                  <a:srgbClr val="404040"/>
                </a:solidFill>
                <a:latin typeface="EYInterstate Light" panose="02000506000000020004" pitchFamily="2" charset="0"/>
              </a:rPr>
              <a:t>us a </a:t>
            </a:r>
            <a:r>
              <a:rPr lang="en-IN" sz="2000" b="1" dirty="0">
                <a:solidFill>
                  <a:srgbClr val="404040"/>
                </a:solidFill>
                <a:latin typeface="EYInterstate" panose="02000503020000020004" pitchFamily="2" charset="0"/>
              </a:rPr>
              <a:t>deeper understanding of your business</a:t>
            </a:r>
            <a:r>
              <a:rPr lang="en-IN" sz="2000" dirty="0">
                <a:solidFill>
                  <a:srgbClr val="404040"/>
                </a:solidFill>
                <a:latin typeface="EYInterstate Light" panose="02000506000000020004" pitchFamily="2" charset="0"/>
              </a:rPr>
              <a:t> </a:t>
            </a:r>
            <a:r>
              <a:rPr lang="en-IN" sz="2000" dirty="0" smtClean="0">
                <a:solidFill>
                  <a:srgbClr val="404040"/>
                </a:solidFill>
                <a:latin typeface="EYInterstate Light" panose="02000506000000020004" pitchFamily="2" charset="0"/>
              </a:rPr>
              <a:t>by </a:t>
            </a:r>
            <a:r>
              <a:rPr lang="en-IN" sz="2000" dirty="0" err="1" smtClean="0">
                <a:solidFill>
                  <a:srgbClr val="404040"/>
                </a:solidFill>
                <a:latin typeface="EYInterstate Light" panose="02000506000000020004" pitchFamily="2" charset="0"/>
              </a:rPr>
              <a:t>analyzing</a:t>
            </a:r>
            <a:r>
              <a:rPr lang="en-IN" sz="2000" dirty="0" smtClean="0">
                <a:solidFill>
                  <a:srgbClr val="404040"/>
                </a:solidFill>
                <a:latin typeface="EYInterstate Light" panose="02000506000000020004" pitchFamily="2" charset="0"/>
              </a:rPr>
              <a:t> </a:t>
            </a:r>
            <a:r>
              <a:rPr lang="en-IN" sz="2000" dirty="0">
                <a:solidFill>
                  <a:srgbClr val="404040"/>
                </a:solidFill>
                <a:latin typeface="EYInterstate Light" panose="02000506000000020004" pitchFamily="2" charset="0"/>
              </a:rPr>
              <a:t>larger populations of audit-relevant data to present </a:t>
            </a:r>
            <a:r>
              <a:rPr lang="en-IN" sz="2000" dirty="0" smtClean="0">
                <a:solidFill>
                  <a:srgbClr val="404040"/>
                </a:solidFill>
                <a:latin typeface="EYInterstate Light" panose="02000506000000020004" pitchFamily="2" charset="0"/>
              </a:rPr>
              <a:t>a fuller picture</a:t>
            </a:r>
            <a:br>
              <a:rPr lang="en-IN" sz="2000" dirty="0" smtClean="0">
                <a:solidFill>
                  <a:srgbClr val="404040"/>
                </a:solidFill>
                <a:latin typeface="EYInterstate Light" panose="02000506000000020004" pitchFamily="2" charset="0"/>
              </a:rPr>
            </a:br>
            <a:r>
              <a:rPr lang="en-IN" sz="2000" dirty="0" smtClean="0">
                <a:solidFill>
                  <a:srgbClr val="404040"/>
                </a:solidFill>
                <a:latin typeface="EYInterstate Light" panose="02000506000000020004" pitchFamily="2" charset="0"/>
              </a:rPr>
              <a:t>of </a:t>
            </a:r>
            <a:r>
              <a:rPr lang="en-IN" sz="2000" b="1" dirty="0">
                <a:solidFill>
                  <a:srgbClr val="404040"/>
                </a:solidFill>
                <a:latin typeface="EYInterstate" panose="02000503020000020004" pitchFamily="2" charset="0"/>
              </a:rPr>
              <a:t>activities</a:t>
            </a:r>
            <a:r>
              <a:rPr lang="en-IN" sz="2000" dirty="0">
                <a:solidFill>
                  <a:srgbClr val="404040"/>
                </a:solidFill>
                <a:latin typeface="EYInterstate Light" panose="02000506000000020004" pitchFamily="2" charset="0"/>
              </a:rPr>
              <a:t> and </a:t>
            </a:r>
            <a:r>
              <a:rPr lang="en-IN" sz="2000" b="1" dirty="0">
                <a:solidFill>
                  <a:srgbClr val="404040"/>
                </a:solidFill>
                <a:latin typeface="EYInterstate" panose="02000503020000020004" pitchFamily="2" charset="0"/>
              </a:rPr>
              <a:t>identify</a:t>
            </a:r>
            <a:r>
              <a:rPr lang="en-IN" sz="2000" dirty="0">
                <a:solidFill>
                  <a:srgbClr val="404040"/>
                </a:solidFill>
                <a:latin typeface="EYInterstate Light" panose="02000506000000020004" pitchFamily="2" charset="0"/>
              </a:rPr>
              <a:t> the risks that matter</a:t>
            </a:r>
          </a:p>
          <a:p>
            <a:pPr marL="319088" indent="-319088">
              <a:spcAft>
                <a:spcPts val="1200"/>
              </a:spcAft>
              <a:buClr>
                <a:schemeClr val="accent2"/>
              </a:buClr>
              <a:buSzPct val="70000"/>
              <a:buFont typeface="Arial" pitchFamily="34" charset="0"/>
              <a:buChar char="►"/>
            </a:pPr>
            <a:r>
              <a:rPr lang="en-IN" sz="2000" dirty="0" smtClean="0">
                <a:solidFill>
                  <a:srgbClr val="404040"/>
                </a:solidFill>
                <a:latin typeface="EYInterstate Light" panose="02000506000000020004" pitchFamily="2" charset="0"/>
              </a:rPr>
              <a:t>Identifying </a:t>
            </a:r>
            <a:r>
              <a:rPr lang="en-IN" sz="2000" b="1" dirty="0">
                <a:solidFill>
                  <a:srgbClr val="404040"/>
                </a:solidFill>
                <a:latin typeface="EYInterstate" panose="02000503020000020004" pitchFamily="2" charset="0"/>
              </a:rPr>
              <a:t>trends and anomalies </a:t>
            </a:r>
            <a:r>
              <a:rPr lang="en-IN" sz="2000" dirty="0">
                <a:solidFill>
                  <a:srgbClr val="404040"/>
                </a:solidFill>
                <a:latin typeface="EYInterstate Light" panose="02000506000000020004" pitchFamily="2" charset="0"/>
              </a:rPr>
              <a:t>in your processes </a:t>
            </a:r>
            <a:r>
              <a:rPr lang="en-IN" sz="2000" dirty="0" smtClean="0">
                <a:solidFill>
                  <a:srgbClr val="404040"/>
                </a:solidFill>
                <a:latin typeface="EYInterstate Light" panose="02000506000000020004" pitchFamily="2" charset="0"/>
              </a:rPr>
              <a:t>and controls</a:t>
            </a:r>
            <a:br>
              <a:rPr lang="en-IN" sz="2000" dirty="0" smtClean="0">
                <a:solidFill>
                  <a:srgbClr val="404040"/>
                </a:solidFill>
                <a:latin typeface="EYInterstate Light" panose="02000506000000020004" pitchFamily="2" charset="0"/>
              </a:rPr>
            </a:br>
            <a:r>
              <a:rPr lang="en-IN" sz="2000" dirty="0" smtClean="0">
                <a:solidFill>
                  <a:srgbClr val="404040"/>
                </a:solidFill>
                <a:latin typeface="EYInterstate Light" panose="02000506000000020004" pitchFamily="2" charset="0"/>
              </a:rPr>
              <a:t>to </a:t>
            </a:r>
            <a:r>
              <a:rPr lang="en-IN" sz="2000" dirty="0">
                <a:solidFill>
                  <a:srgbClr val="404040"/>
                </a:solidFill>
                <a:latin typeface="EYInterstate Light" panose="02000506000000020004" pitchFamily="2" charset="0"/>
              </a:rPr>
              <a:t>help direct our investigative effort in the </a:t>
            </a:r>
            <a:r>
              <a:rPr lang="en-IN" sz="2000" b="1" dirty="0">
                <a:solidFill>
                  <a:srgbClr val="404040"/>
                </a:solidFill>
                <a:latin typeface="EYInterstate" panose="02000503020000020004" pitchFamily="2" charset="0"/>
              </a:rPr>
              <a:t>right areas</a:t>
            </a:r>
          </a:p>
          <a:p>
            <a:pPr marL="319088" indent="-319088">
              <a:spcAft>
                <a:spcPts val="1200"/>
              </a:spcAft>
              <a:buClr>
                <a:schemeClr val="accent2"/>
              </a:buClr>
              <a:buSzPct val="70000"/>
              <a:buFont typeface="Arial" pitchFamily="34" charset="0"/>
              <a:buChar char="►"/>
            </a:pPr>
            <a:r>
              <a:rPr lang="en-IN" sz="2000" dirty="0" smtClean="0">
                <a:solidFill>
                  <a:srgbClr val="404040"/>
                </a:solidFill>
                <a:latin typeface="EYInterstate Light" panose="02000506000000020004" pitchFamily="2" charset="0"/>
              </a:rPr>
              <a:t>Providing </a:t>
            </a:r>
            <a:r>
              <a:rPr lang="en-IN" sz="2000" b="1" dirty="0">
                <a:solidFill>
                  <a:srgbClr val="404040"/>
                </a:solidFill>
                <a:latin typeface="EYInterstate" panose="02000503020000020004" pitchFamily="2" charset="0"/>
              </a:rPr>
              <a:t>relevant feedback and insights </a:t>
            </a:r>
            <a:r>
              <a:rPr lang="en-IN" sz="2000" dirty="0">
                <a:solidFill>
                  <a:srgbClr val="404040"/>
                </a:solidFill>
                <a:latin typeface="EYInterstate Light" panose="02000506000000020004" pitchFamily="2" charset="0"/>
              </a:rPr>
              <a:t>during the audit, </a:t>
            </a:r>
            <a:r>
              <a:rPr lang="en-IN" sz="2000" dirty="0" smtClean="0">
                <a:solidFill>
                  <a:srgbClr val="404040"/>
                </a:solidFill>
                <a:latin typeface="EYInterstate Light" panose="02000506000000020004" pitchFamily="2" charset="0"/>
              </a:rPr>
              <a:t>so you</a:t>
            </a:r>
            <a:br>
              <a:rPr lang="en-IN" sz="2000" dirty="0" smtClean="0">
                <a:solidFill>
                  <a:srgbClr val="404040"/>
                </a:solidFill>
                <a:latin typeface="EYInterstate Light" panose="02000506000000020004" pitchFamily="2" charset="0"/>
              </a:rPr>
            </a:br>
            <a:r>
              <a:rPr lang="en-IN" sz="2000" dirty="0" smtClean="0">
                <a:solidFill>
                  <a:srgbClr val="404040"/>
                </a:solidFill>
                <a:latin typeface="EYInterstate Light" panose="02000506000000020004" pitchFamily="2" charset="0"/>
              </a:rPr>
              <a:t>can </a:t>
            </a:r>
            <a:r>
              <a:rPr lang="en-IN" sz="2000" b="1" dirty="0">
                <a:solidFill>
                  <a:srgbClr val="404040"/>
                </a:solidFill>
                <a:latin typeface="EYInterstate" panose="02000503020000020004" pitchFamily="2" charset="0"/>
              </a:rPr>
              <a:t>optimize</a:t>
            </a:r>
            <a:r>
              <a:rPr lang="en-IN" sz="2000" dirty="0">
                <a:solidFill>
                  <a:srgbClr val="404040"/>
                </a:solidFill>
                <a:latin typeface="EYInterstate Light" panose="02000506000000020004" pitchFamily="2" charset="0"/>
              </a:rPr>
              <a:t> your business processes and controls</a:t>
            </a:r>
          </a:p>
          <a:p>
            <a:pPr marL="319088" indent="-319088">
              <a:spcAft>
                <a:spcPts val="1200"/>
              </a:spcAft>
              <a:buClr>
                <a:schemeClr val="accent2"/>
              </a:buClr>
              <a:buSzPct val="70000"/>
              <a:buFont typeface="Arial" pitchFamily="34" charset="0"/>
              <a:buChar char="►"/>
            </a:pPr>
            <a:r>
              <a:rPr lang="en-IN" sz="2000" dirty="0" smtClean="0">
                <a:solidFill>
                  <a:srgbClr val="404040"/>
                </a:solidFill>
                <a:latin typeface="EYInterstate Light" panose="02000506000000020004" pitchFamily="2" charset="0"/>
              </a:rPr>
              <a:t>Saving </a:t>
            </a:r>
            <a:r>
              <a:rPr lang="en-IN" sz="2000" dirty="0">
                <a:solidFill>
                  <a:srgbClr val="404040"/>
                </a:solidFill>
                <a:latin typeface="EYInterstate Light" panose="02000506000000020004" pitchFamily="2" charset="0"/>
              </a:rPr>
              <a:t>your team </a:t>
            </a:r>
            <a:r>
              <a:rPr lang="en-IN" sz="2000" b="1" dirty="0">
                <a:solidFill>
                  <a:srgbClr val="404040"/>
                </a:solidFill>
                <a:latin typeface="EYInterstate" panose="02000503020000020004" pitchFamily="2" charset="0"/>
              </a:rPr>
              <a:t>valuable time and effort </a:t>
            </a:r>
            <a:r>
              <a:rPr lang="en-IN" sz="2000" dirty="0">
                <a:solidFill>
                  <a:srgbClr val="404040"/>
                </a:solidFill>
                <a:latin typeface="EYInterstate Light" panose="02000506000000020004" pitchFamily="2" charset="0"/>
              </a:rPr>
              <a:t>through our </a:t>
            </a:r>
            <a:r>
              <a:rPr lang="en-IN" sz="2000" dirty="0" smtClean="0">
                <a:solidFill>
                  <a:srgbClr val="404040"/>
                </a:solidFill>
                <a:latin typeface="EYInterstate Light" panose="02000506000000020004" pitchFamily="2" charset="0"/>
              </a:rPr>
              <a:t>globally integrated </a:t>
            </a:r>
            <a:r>
              <a:rPr lang="en-IN" sz="2000" dirty="0">
                <a:solidFill>
                  <a:srgbClr val="404040"/>
                </a:solidFill>
                <a:latin typeface="EYInterstate Light" panose="02000506000000020004" pitchFamily="2" charset="0"/>
              </a:rPr>
              <a:t>data capture and extraction tools</a:t>
            </a:r>
            <a:endParaRPr lang="en-IN" sz="2000" dirty="0" smtClean="0">
              <a:solidFill>
                <a:srgbClr val="404040"/>
              </a:solidFill>
              <a:latin typeface="EYInterstate Light" panose="02000506000000020004" pitchFamily="2" charset="0"/>
            </a:endParaRPr>
          </a:p>
        </p:txBody>
      </p:sp>
      <p:grpSp>
        <p:nvGrpSpPr>
          <p:cNvPr id="10" name="Group 9"/>
          <p:cNvGrpSpPr/>
          <p:nvPr/>
        </p:nvGrpSpPr>
        <p:grpSpPr>
          <a:xfrm>
            <a:off x="8552540" y="3878254"/>
            <a:ext cx="2552259" cy="1538902"/>
            <a:chOff x="4067944" y="1526947"/>
            <a:chExt cx="4833554" cy="2914424"/>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526947"/>
              <a:ext cx="4833554" cy="291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ryande1\Desktop\HAYLEY holding\Customer Overview pictur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9" r="-172"/>
            <a:stretch/>
          </p:blipFill>
          <p:spPr bwMode="auto">
            <a:xfrm>
              <a:off x="4630739" y="1695450"/>
              <a:ext cx="3690126" cy="2205768"/>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4798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9591"/>
            <a:ext cx="9144000" cy="2387600"/>
          </a:xfrm>
        </p:spPr>
        <p:txBody>
          <a:bodyPr/>
          <a:lstStyle/>
          <a:p>
            <a:r>
              <a:rPr lang="en-US" b="1" dirty="0" smtClean="0">
                <a:solidFill>
                  <a:srgbClr val="FFFF00"/>
                </a:solidFill>
                <a:latin typeface="Arial" panose="020B0604020202020204" pitchFamily="34" charset="0"/>
                <a:cs typeface="Arial" panose="020B0604020202020204" pitchFamily="34" charset="0"/>
              </a:rPr>
              <a:t>Questions?</a:t>
            </a:r>
            <a:endParaRPr lang="en-US" b="1"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Autofit/>
          </a:bodyPr>
          <a:lstStyle/>
          <a:p>
            <a:r>
              <a:rPr lang="en-US" sz="4000" b="1" dirty="0" smtClean="0">
                <a:latin typeface="Arial" panose="020B0604020202020204" pitchFamily="34" charset="0"/>
                <a:cs typeface="Arial" panose="020B0604020202020204" pitchFamily="34" charset="0"/>
              </a:rPr>
              <a:t>dunnc@gvsu.edu </a:t>
            </a:r>
            <a:br>
              <a:rPr lang="en-US" sz="4000" b="1" dirty="0" smtClean="0">
                <a:latin typeface="Arial" panose="020B0604020202020204" pitchFamily="34" charset="0"/>
                <a:cs typeface="Arial" panose="020B0604020202020204" pitchFamily="34" charset="0"/>
              </a:rPr>
            </a:br>
            <a:endParaRPr lang="en-US" sz="4000" b="1" dirty="0" smtClean="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Laura.Kline@ey.com</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342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1484" y="0"/>
            <a:ext cx="8849032" cy="6858000"/>
          </a:xfrm>
          <a:prstGeom prst="rect">
            <a:avLst/>
          </a:prstGeom>
        </p:spPr>
      </p:pic>
    </p:spTree>
    <p:extLst>
      <p:ext uri="{BB962C8B-B14F-4D97-AF65-F5344CB8AC3E}">
        <p14:creationId xmlns:p14="http://schemas.microsoft.com/office/powerpoint/2010/main" val="79827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0190" y="102870"/>
            <a:ext cx="9151620" cy="6652260"/>
          </a:xfrm>
          <a:prstGeom prst="rect">
            <a:avLst/>
          </a:prstGeom>
        </p:spPr>
      </p:pic>
    </p:spTree>
    <p:extLst>
      <p:ext uri="{BB962C8B-B14F-4D97-AF65-F5344CB8AC3E}">
        <p14:creationId xmlns:p14="http://schemas.microsoft.com/office/powerpoint/2010/main" val="2781811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68" y="99199"/>
            <a:ext cx="10515600" cy="1325563"/>
          </a:xfrm>
        </p:spPr>
        <p:txBody>
          <a:bodyPr>
            <a:normAutofit/>
          </a:bodyPr>
          <a:lstStyle/>
          <a:p>
            <a:r>
              <a:rPr lang="en-US" sz="5400" b="1" dirty="0" smtClean="0">
                <a:latin typeface="Arial" panose="020B0604020202020204" pitchFamily="34" charset="0"/>
                <a:cs typeface="Arial" panose="020B0604020202020204" pitchFamily="34" charset="0"/>
              </a:rPr>
              <a:t>Database Concepts: REA</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6337" y="1250085"/>
            <a:ext cx="11925461" cy="5188979"/>
          </a:xfrm>
        </p:spPr>
        <p:txBody>
          <a:bodyPr>
            <a:noAutofit/>
          </a:bodyPr>
          <a:lstStyle/>
          <a:p>
            <a:r>
              <a:rPr lang="en-US" sz="3200" b="1" dirty="0" smtClean="0">
                <a:latin typeface="Arial" panose="020B0604020202020204" pitchFamily="34" charset="0"/>
                <a:cs typeface="Arial" panose="020B0604020202020204" pitchFamily="34" charset="0"/>
              </a:rPr>
              <a:t>Resources-Events-Agents</a:t>
            </a:r>
            <a:r>
              <a:rPr lang="en-US" b="1" dirty="0" smtClean="0">
                <a:latin typeface="Arial" panose="020B0604020202020204" pitchFamily="34" charset="0"/>
                <a:cs typeface="Arial" panose="020B0604020202020204" pitchFamily="34" charset="0"/>
              </a:rPr>
              <a:t> </a:t>
            </a:r>
          </a:p>
          <a:p>
            <a:pPr lvl="1"/>
            <a:r>
              <a:rPr lang="en-US" sz="2800" b="1" dirty="0" smtClean="0">
                <a:latin typeface="Arial" panose="020B0604020202020204" pitchFamily="34" charset="0"/>
                <a:cs typeface="Arial" panose="020B0604020202020204" pitchFamily="34" charset="0"/>
              </a:rPr>
              <a:t>A design pattern for enterprise systems</a:t>
            </a:r>
          </a:p>
          <a:p>
            <a:pPr lvl="1"/>
            <a:r>
              <a:rPr lang="en-US" sz="2800" b="1" dirty="0" smtClean="0">
                <a:latin typeface="Arial" panose="020B0604020202020204" pitchFamily="34" charset="0"/>
                <a:cs typeface="Arial" panose="020B0604020202020204" pitchFamily="34" charset="0"/>
              </a:rPr>
              <a:t>A great way to understand business processes and ERP systems</a:t>
            </a:r>
          </a:p>
          <a:p>
            <a:pPr lvl="1"/>
            <a:r>
              <a:rPr lang="en-US" sz="2800" b="1" dirty="0" smtClean="0">
                <a:latin typeface="Arial" panose="020B0604020202020204" pitchFamily="34" charset="0"/>
                <a:cs typeface="Arial" panose="020B0604020202020204" pitchFamily="34" charset="0"/>
              </a:rPr>
              <a:t>To understand how to extract data, students must understand how it is stored – which requires at least the rudiments of database design</a:t>
            </a:r>
          </a:p>
          <a:p>
            <a:pPr lvl="1"/>
            <a:r>
              <a:rPr lang="en-US" sz="2800" b="1" dirty="0">
                <a:latin typeface="Arial" panose="020B0604020202020204" pitchFamily="34" charset="0"/>
                <a:cs typeface="Arial" panose="020B0604020202020204" pitchFamily="34" charset="0"/>
              </a:rPr>
              <a:t>T</a:t>
            </a:r>
            <a:r>
              <a:rPr lang="en-US" sz="2800" b="1" dirty="0" smtClean="0">
                <a:latin typeface="Arial" panose="020B0604020202020204" pitchFamily="34" charset="0"/>
                <a:cs typeface="Arial" panose="020B0604020202020204" pitchFamily="34" charset="0"/>
              </a:rPr>
              <a:t>imeless - implement in any database environment using any conceptual modeling format: E-R diagrams, UML class diagrams, triple-store databases, AI languages</a:t>
            </a:r>
          </a:p>
          <a:p>
            <a:pPr lvl="1"/>
            <a:r>
              <a:rPr lang="en-US" sz="2800" b="1" dirty="0" smtClean="0">
                <a:latin typeface="Arial" panose="020B0604020202020204" pitchFamily="34" charset="0"/>
                <a:cs typeface="Arial" panose="020B0604020202020204" pitchFamily="34" charset="0"/>
              </a:rPr>
              <a:t>Promotes pattern-based thinking and modeling reality with symbols – pairing abstract with concrete – good for critical thinking</a:t>
            </a:r>
          </a:p>
        </p:txBody>
      </p:sp>
    </p:spTree>
    <p:extLst>
      <p:ext uri="{BB962C8B-B14F-4D97-AF65-F5344CB8AC3E}">
        <p14:creationId xmlns:p14="http://schemas.microsoft.com/office/powerpoint/2010/main" val="36650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bwMode="auto">
          <a:xfrm>
            <a:off x="764771" y="0"/>
            <a:ext cx="10706793" cy="6858000"/>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109571" name="Rectangle 2"/>
          <p:cNvSpPr>
            <a:spLocks noGrp="1" noChangeArrowheads="1"/>
          </p:cNvSpPr>
          <p:nvPr>
            <p:ph type="title" idx="4294967295"/>
          </p:nvPr>
        </p:nvSpPr>
        <p:spPr>
          <a:xfrm>
            <a:off x="816769" y="234953"/>
            <a:ext cx="8382000" cy="609600"/>
          </a:xfrm>
        </p:spPr>
        <p:txBody>
          <a:bodyPr/>
          <a:lstStyle/>
          <a:p>
            <a:pPr eaLnBrk="1" hangingPunct="1"/>
            <a:r>
              <a:rPr lang="en-US" sz="2800" b="1" u="sng" dirty="0">
                <a:solidFill>
                  <a:srgbClr val="FF3300"/>
                </a:solidFill>
                <a:latin typeface="Tahoma" pitchFamily="34" charset="0"/>
              </a:rPr>
              <a:t>Accounting Through The Ages</a:t>
            </a:r>
          </a:p>
        </p:txBody>
      </p:sp>
      <p:grpSp>
        <p:nvGrpSpPr>
          <p:cNvPr id="109572" name="Group 3"/>
          <p:cNvGrpSpPr>
            <a:grpSpLocks/>
          </p:cNvGrpSpPr>
          <p:nvPr/>
        </p:nvGrpSpPr>
        <p:grpSpPr bwMode="auto">
          <a:xfrm>
            <a:off x="1600200" y="990600"/>
            <a:ext cx="8686800" cy="1055688"/>
            <a:chOff x="48" y="624"/>
            <a:chExt cx="5472" cy="665"/>
          </a:xfrm>
        </p:grpSpPr>
        <p:sp>
          <p:nvSpPr>
            <p:cNvPr id="109702" name="Freeform 3"/>
            <p:cNvSpPr>
              <a:spLocks/>
            </p:cNvSpPr>
            <p:nvPr/>
          </p:nvSpPr>
          <p:spPr bwMode="auto">
            <a:xfrm>
              <a:off x="792" y="624"/>
              <a:ext cx="72" cy="665"/>
            </a:xfrm>
            <a:custGeom>
              <a:avLst/>
              <a:gdLst>
                <a:gd name="T0" fmla="*/ 104775 w 72"/>
                <a:gd name="T1" fmla="*/ 1 h 1330"/>
                <a:gd name="T2" fmla="*/ 84137 w 72"/>
                <a:gd name="T3" fmla="*/ 1 h 1330"/>
                <a:gd name="T4" fmla="*/ 65087 w 72"/>
                <a:gd name="T5" fmla="*/ 1 h 1330"/>
                <a:gd name="T6" fmla="*/ 53975 w 72"/>
                <a:gd name="T7" fmla="*/ 1 h 1330"/>
                <a:gd name="T8" fmla="*/ 50800 w 72"/>
                <a:gd name="T9" fmla="*/ 1 h 1330"/>
                <a:gd name="T10" fmla="*/ 60325 w 72"/>
                <a:gd name="T11" fmla="*/ 1 h 1330"/>
                <a:gd name="T12" fmla="*/ 34925 w 72"/>
                <a:gd name="T13" fmla="*/ 1 h 1330"/>
                <a:gd name="T14" fmla="*/ 31750 w 72"/>
                <a:gd name="T15" fmla="*/ 1 h 1330"/>
                <a:gd name="T16" fmla="*/ 26988 w 72"/>
                <a:gd name="T17" fmla="*/ 1 h 1330"/>
                <a:gd name="T18" fmla="*/ 23812 w 72"/>
                <a:gd name="T19" fmla="*/ 1 h 1330"/>
                <a:gd name="T20" fmla="*/ 7937 w 72"/>
                <a:gd name="T21" fmla="*/ 1 h 1330"/>
                <a:gd name="T22" fmla="*/ 0 w 72"/>
                <a:gd name="T23" fmla="*/ 1 h 1330"/>
                <a:gd name="T24" fmla="*/ 7937 w 72"/>
                <a:gd name="T25" fmla="*/ 1 h 1330"/>
                <a:gd name="T26" fmla="*/ 23812 w 72"/>
                <a:gd name="T27" fmla="*/ 1 h 1330"/>
                <a:gd name="T28" fmla="*/ 31750 w 72"/>
                <a:gd name="T29" fmla="*/ 1 h 1330"/>
                <a:gd name="T30" fmla="*/ 38100 w 72"/>
                <a:gd name="T31" fmla="*/ 1 h 1330"/>
                <a:gd name="T32" fmla="*/ 41275 w 72"/>
                <a:gd name="T33" fmla="*/ 1 h 1330"/>
                <a:gd name="T34" fmla="*/ 46037 w 72"/>
                <a:gd name="T35" fmla="*/ 1 h 1330"/>
                <a:gd name="T36" fmla="*/ 50800 w 72"/>
                <a:gd name="T37" fmla="*/ 1 h 1330"/>
                <a:gd name="T38" fmla="*/ 53975 w 72"/>
                <a:gd name="T39" fmla="*/ 1 h 1330"/>
                <a:gd name="T40" fmla="*/ 68262 w 72"/>
                <a:gd name="T41" fmla="*/ 1 h 1330"/>
                <a:gd name="T42" fmla="*/ 88900 w 72"/>
                <a:gd name="T43" fmla="*/ 1 h 1330"/>
                <a:gd name="T44" fmla="*/ 114300 w 72"/>
                <a:gd name="T45" fmla="*/ 1 h 1330"/>
                <a:gd name="T46" fmla="*/ 104775 w 72"/>
                <a:gd name="T47" fmla="*/ 1 h 1330"/>
                <a:gd name="T48" fmla="*/ 93662 w 72"/>
                <a:gd name="T49" fmla="*/ 1 h 1330"/>
                <a:gd name="T50" fmla="*/ 88900 w 72"/>
                <a:gd name="T51" fmla="*/ 1 h 1330"/>
                <a:gd name="T52" fmla="*/ 85725 w 72"/>
                <a:gd name="T53" fmla="*/ 1 h 1330"/>
                <a:gd name="T54" fmla="*/ 82550 w 72"/>
                <a:gd name="T55" fmla="*/ 1 h 1330"/>
                <a:gd name="T56" fmla="*/ 79375 w 72"/>
                <a:gd name="T57" fmla="*/ 1 h 1330"/>
                <a:gd name="T58" fmla="*/ 74612 w 72"/>
                <a:gd name="T59" fmla="*/ 1 h 1330"/>
                <a:gd name="T60" fmla="*/ 58737 w 72"/>
                <a:gd name="T61" fmla="*/ 1 h 1330"/>
                <a:gd name="T62" fmla="*/ 38100 w 72"/>
                <a:gd name="T63" fmla="*/ 1 h 1330"/>
                <a:gd name="T64" fmla="*/ 12700 w 72"/>
                <a:gd name="T65" fmla="*/ 1 h 1330"/>
                <a:gd name="T66" fmla="*/ 23812 w 72"/>
                <a:gd name="T67" fmla="*/ 1 h 1330"/>
                <a:gd name="T68" fmla="*/ 26988 w 72"/>
                <a:gd name="T69" fmla="*/ 1 h 1330"/>
                <a:gd name="T70" fmla="*/ 12700 w 72"/>
                <a:gd name="T71" fmla="*/ 1 h 1330"/>
                <a:gd name="T72" fmla="*/ 28575 w 72"/>
                <a:gd name="T73" fmla="*/ 1 h 1330"/>
                <a:gd name="T74" fmla="*/ 52388 w 72"/>
                <a:gd name="T75" fmla="*/ 1 h 1330"/>
                <a:gd name="T76" fmla="*/ 68262 w 72"/>
                <a:gd name="T77" fmla="*/ 1 h 1330"/>
                <a:gd name="T78" fmla="*/ 74612 w 72"/>
                <a:gd name="T79" fmla="*/ 1 h 1330"/>
                <a:gd name="T80" fmla="*/ 79375 w 72"/>
                <a:gd name="T81" fmla="*/ 1 h 1330"/>
                <a:gd name="T82" fmla="*/ 66675 w 72"/>
                <a:gd name="T83" fmla="*/ 1 h 1330"/>
                <a:gd name="T84" fmla="*/ 92075 w 72"/>
                <a:gd name="T85" fmla="*/ 1 h 1330"/>
                <a:gd name="T86" fmla="*/ 95250 w 72"/>
                <a:gd name="T87" fmla="*/ 1 h 1330"/>
                <a:gd name="T88" fmla="*/ 101600 w 72"/>
                <a:gd name="T89" fmla="*/ 1 h 1330"/>
                <a:gd name="T90" fmla="*/ 104775 w 72"/>
                <a:gd name="T91" fmla="*/ 1 h 13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
                <a:gd name="T139" fmla="*/ 0 h 1330"/>
                <a:gd name="T140" fmla="*/ 72 w 72"/>
                <a:gd name="T141" fmla="*/ 1330 h 13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 h="1330">
                  <a:moveTo>
                    <a:pt x="72" y="33"/>
                  </a:moveTo>
                  <a:lnTo>
                    <a:pt x="72" y="0"/>
                  </a:lnTo>
                  <a:lnTo>
                    <a:pt x="66" y="2"/>
                  </a:lnTo>
                  <a:lnTo>
                    <a:pt x="62" y="2"/>
                  </a:lnTo>
                  <a:lnTo>
                    <a:pt x="56" y="8"/>
                  </a:lnTo>
                  <a:lnTo>
                    <a:pt x="53" y="12"/>
                  </a:lnTo>
                  <a:lnTo>
                    <a:pt x="48" y="24"/>
                  </a:lnTo>
                  <a:lnTo>
                    <a:pt x="46" y="27"/>
                  </a:lnTo>
                  <a:lnTo>
                    <a:pt x="41" y="41"/>
                  </a:lnTo>
                  <a:lnTo>
                    <a:pt x="37" y="57"/>
                  </a:lnTo>
                  <a:lnTo>
                    <a:pt x="34" y="75"/>
                  </a:lnTo>
                  <a:lnTo>
                    <a:pt x="34" y="82"/>
                  </a:lnTo>
                  <a:lnTo>
                    <a:pt x="32" y="102"/>
                  </a:lnTo>
                  <a:lnTo>
                    <a:pt x="32" y="124"/>
                  </a:lnTo>
                  <a:lnTo>
                    <a:pt x="32" y="556"/>
                  </a:lnTo>
                  <a:lnTo>
                    <a:pt x="31" y="577"/>
                  </a:lnTo>
                  <a:lnTo>
                    <a:pt x="29" y="599"/>
                  </a:lnTo>
                  <a:lnTo>
                    <a:pt x="38" y="599"/>
                  </a:lnTo>
                  <a:lnTo>
                    <a:pt x="30" y="591"/>
                  </a:lnTo>
                  <a:lnTo>
                    <a:pt x="26" y="611"/>
                  </a:lnTo>
                  <a:lnTo>
                    <a:pt x="22" y="627"/>
                  </a:lnTo>
                  <a:lnTo>
                    <a:pt x="31" y="632"/>
                  </a:lnTo>
                  <a:lnTo>
                    <a:pt x="24" y="621"/>
                  </a:lnTo>
                  <a:lnTo>
                    <a:pt x="20" y="634"/>
                  </a:lnTo>
                  <a:lnTo>
                    <a:pt x="14" y="644"/>
                  </a:lnTo>
                  <a:lnTo>
                    <a:pt x="20" y="656"/>
                  </a:lnTo>
                  <a:lnTo>
                    <a:pt x="17" y="640"/>
                  </a:lnTo>
                  <a:lnTo>
                    <a:pt x="10" y="646"/>
                  </a:lnTo>
                  <a:lnTo>
                    <a:pt x="15" y="662"/>
                  </a:lnTo>
                  <a:lnTo>
                    <a:pt x="15" y="644"/>
                  </a:lnTo>
                  <a:lnTo>
                    <a:pt x="8" y="648"/>
                  </a:lnTo>
                  <a:lnTo>
                    <a:pt x="5" y="648"/>
                  </a:lnTo>
                  <a:lnTo>
                    <a:pt x="2" y="652"/>
                  </a:lnTo>
                  <a:lnTo>
                    <a:pt x="0" y="658"/>
                  </a:lnTo>
                  <a:lnTo>
                    <a:pt x="0" y="664"/>
                  </a:lnTo>
                  <a:lnTo>
                    <a:pt x="0" y="670"/>
                  </a:lnTo>
                  <a:lnTo>
                    <a:pt x="2" y="676"/>
                  </a:lnTo>
                  <a:lnTo>
                    <a:pt x="5" y="680"/>
                  </a:lnTo>
                  <a:lnTo>
                    <a:pt x="8" y="682"/>
                  </a:lnTo>
                  <a:lnTo>
                    <a:pt x="15" y="684"/>
                  </a:lnTo>
                  <a:lnTo>
                    <a:pt x="15" y="666"/>
                  </a:lnTo>
                  <a:lnTo>
                    <a:pt x="10" y="682"/>
                  </a:lnTo>
                  <a:lnTo>
                    <a:pt x="17" y="687"/>
                  </a:lnTo>
                  <a:lnTo>
                    <a:pt x="20" y="672"/>
                  </a:lnTo>
                  <a:lnTo>
                    <a:pt x="14" y="684"/>
                  </a:lnTo>
                  <a:lnTo>
                    <a:pt x="20" y="695"/>
                  </a:lnTo>
                  <a:lnTo>
                    <a:pt x="24" y="707"/>
                  </a:lnTo>
                  <a:lnTo>
                    <a:pt x="31" y="695"/>
                  </a:lnTo>
                  <a:lnTo>
                    <a:pt x="22" y="703"/>
                  </a:lnTo>
                  <a:lnTo>
                    <a:pt x="26" y="719"/>
                  </a:lnTo>
                  <a:lnTo>
                    <a:pt x="30" y="737"/>
                  </a:lnTo>
                  <a:lnTo>
                    <a:pt x="38" y="731"/>
                  </a:lnTo>
                  <a:lnTo>
                    <a:pt x="29" y="731"/>
                  </a:lnTo>
                  <a:lnTo>
                    <a:pt x="31" y="750"/>
                  </a:lnTo>
                  <a:lnTo>
                    <a:pt x="32" y="772"/>
                  </a:lnTo>
                  <a:lnTo>
                    <a:pt x="32" y="1204"/>
                  </a:lnTo>
                  <a:lnTo>
                    <a:pt x="32" y="1226"/>
                  </a:lnTo>
                  <a:lnTo>
                    <a:pt x="34" y="1247"/>
                  </a:lnTo>
                  <a:lnTo>
                    <a:pt x="34" y="1253"/>
                  </a:lnTo>
                  <a:lnTo>
                    <a:pt x="37" y="1273"/>
                  </a:lnTo>
                  <a:lnTo>
                    <a:pt x="41" y="1289"/>
                  </a:lnTo>
                  <a:lnTo>
                    <a:pt x="43" y="1293"/>
                  </a:lnTo>
                  <a:lnTo>
                    <a:pt x="48" y="1306"/>
                  </a:lnTo>
                  <a:lnTo>
                    <a:pt x="53" y="1316"/>
                  </a:lnTo>
                  <a:lnTo>
                    <a:pt x="56" y="1320"/>
                  </a:lnTo>
                  <a:lnTo>
                    <a:pt x="62" y="1326"/>
                  </a:lnTo>
                  <a:lnTo>
                    <a:pt x="66" y="1326"/>
                  </a:lnTo>
                  <a:lnTo>
                    <a:pt x="72" y="1330"/>
                  </a:lnTo>
                  <a:lnTo>
                    <a:pt x="72" y="1296"/>
                  </a:lnTo>
                  <a:lnTo>
                    <a:pt x="66" y="1293"/>
                  </a:lnTo>
                  <a:lnTo>
                    <a:pt x="66" y="1310"/>
                  </a:lnTo>
                  <a:lnTo>
                    <a:pt x="69" y="1294"/>
                  </a:lnTo>
                  <a:lnTo>
                    <a:pt x="64" y="1289"/>
                  </a:lnTo>
                  <a:lnTo>
                    <a:pt x="59" y="1304"/>
                  </a:lnTo>
                  <a:lnTo>
                    <a:pt x="66" y="1293"/>
                  </a:lnTo>
                  <a:lnTo>
                    <a:pt x="60" y="1283"/>
                  </a:lnTo>
                  <a:lnTo>
                    <a:pt x="56" y="1269"/>
                  </a:lnTo>
                  <a:lnTo>
                    <a:pt x="50" y="1281"/>
                  </a:lnTo>
                  <a:lnTo>
                    <a:pt x="58" y="1275"/>
                  </a:lnTo>
                  <a:lnTo>
                    <a:pt x="54" y="1259"/>
                  </a:lnTo>
                  <a:lnTo>
                    <a:pt x="51" y="1239"/>
                  </a:lnTo>
                  <a:lnTo>
                    <a:pt x="42" y="1247"/>
                  </a:lnTo>
                  <a:lnTo>
                    <a:pt x="52" y="1247"/>
                  </a:lnTo>
                  <a:lnTo>
                    <a:pt x="50" y="1226"/>
                  </a:lnTo>
                  <a:lnTo>
                    <a:pt x="50" y="1204"/>
                  </a:lnTo>
                  <a:lnTo>
                    <a:pt x="50" y="772"/>
                  </a:lnTo>
                  <a:lnTo>
                    <a:pt x="49" y="750"/>
                  </a:lnTo>
                  <a:lnTo>
                    <a:pt x="47" y="731"/>
                  </a:lnTo>
                  <a:lnTo>
                    <a:pt x="47" y="723"/>
                  </a:lnTo>
                  <a:lnTo>
                    <a:pt x="43" y="705"/>
                  </a:lnTo>
                  <a:lnTo>
                    <a:pt x="39" y="689"/>
                  </a:lnTo>
                  <a:lnTo>
                    <a:pt x="37" y="684"/>
                  </a:lnTo>
                  <a:lnTo>
                    <a:pt x="33" y="672"/>
                  </a:lnTo>
                  <a:lnTo>
                    <a:pt x="26" y="660"/>
                  </a:lnTo>
                  <a:lnTo>
                    <a:pt x="24" y="656"/>
                  </a:lnTo>
                  <a:lnTo>
                    <a:pt x="18" y="650"/>
                  </a:lnTo>
                  <a:lnTo>
                    <a:pt x="15" y="650"/>
                  </a:lnTo>
                  <a:lnTo>
                    <a:pt x="8" y="648"/>
                  </a:lnTo>
                  <a:lnTo>
                    <a:pt x="8" y="680"/>
                  </a:lnTo>
                  <a:lnTo>
                    <a:pt x="11" y="680"/>
                  </a:lnTo>
                  <a:lnTo>
                    <a:pt x="15" y="676"/>
                  </a:lnTo>
                  <a:lnTo>
                    <a:pt x="17" y="670"/>
                  </a:lnTo>
                  <a:lnTo>
                    <a:pt x="17" y="664"/>
                  </a:lnTo>
                  <a:lnTo>
                    <a:pt x="17" y="658"/>
                  </a:lnTo>
                  <a:lnTo>
                    <a:pt x="15" y="652"/>
                  </a:lnTo>
                  <a:lnTo>
                    <a:pt x="11" y="648"/>
                  </a:lnTo>
                  <a:lnTo>
                    <a:pt x="8" y="664"/>
                  </a:lnTo>
                  <a:lnTo>
                    <a:pt x="8" y="682"/>
                  </a:lnTo>
                  <a:lnTo>
                    <a:pt x="15" y="678"/>
                  </a:lnTo>
                  <a:lnTo>
                    <a:pt x="18" y="678"/>
                  </a:lnTo>
                  <a:lnTo>
                    <a:pt x="24" y="672"/>
                  </a:lnTo>
                  <a:lnTo>
                    <a:pt x="26" y="668"/>
                  </a:lnTo>
                  <a:lnTo>
                    <a:pt x="33" y="658"/>
                  </a:lnTo>
                  <a:lnTo>
                    <a:pt x="37" y="644"/>
                  </a:lnTo>
                  <a:lnTo>
                    <a:pt x="39" y="640"/>
                  </a:lnTo>
                  <a:lnTo>
                    <a:pt x="43" y="625"/>
                  </a:lnTo>
                  <a:lnTo>
                    <a:pt x="47" y="605"/>
                  </a:lnTo>
                  <a:lnTo>
                    <a:pt x="47" y="599"/>
                  </a:lnTo>
                  <a:lnTo>
                    <a:pt x="49" y="577"/>
                  </a:lnTo>
                  <a:lnTo>
                    <a:pt x="50" y="556"/>
                  </a:lnTo>
                  <a:lnTo>
                    <a:pt x="50" y="124"/>
                  </a:lnTo>
                  <a:lnTo>
                    <a:pt x="50" y="102"/>
                  </a:lnTo>
                  <a:lnTo>
                    <a:pt x="52" y="82"/>
                  </a:lnTo>
                  <a:lnTo>
                    <a:pt x="42" y="82"/>
                  </a:lnTo>
                  <a:lnTo>
                    <a:pt x="51" y="88"/>
                  </a:lnTo>
                  <a:lnTo>
                    <a:pt x="54" y="71"/>
                  </a:lnTo>
                  <a:lnTo>
                    <a:pt x="58" y="55"/>
                  </a:lnTo>
                  <a:lnTo>
                    <a:pt x="63" y="41"/>
                  </a:lnTo>
                  <a:lnTo>
                    <a:pt x="54" y="35"/>
                  </a:lnTo>
                  <a:lnTo>
                    <a:pt x="60" y="47"/>
                  </a:lnTo>
                  <a:lnTo>
                    <a:pt x="66" y="35"/>
                  </a:lnTo>
                  <a:lnTo>
                    <a:pt x="59" y="24"/>
                  </a:lnTo>
                  <a:lnTo>
                    <a:pt x="64" y="39"/>
                  </a:lnTo>
                  <a:lnTo>
                    <a:pt x="69" y="33"/>
                  </a:lnTo>
                  <a:lnTo>
                    <a:pt x="66" y="18"/>
                  </a:lnTo>
                  <a:lnTo>
                    <a:pt x="66" y="35"/>
                  </a:lnTo>
                  <a:lnTo>
                    <a:pt x="7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solidFill>
                  <a:srgbClr val="0070C0"/>
                </a:solidFill>
              </a:endParaRPr>
            </a:p>
          </p:txBody>
        </p:sp>
        <p:sp>
          <p:nvSpPr>
            <p:cNvPr id="109703" name="Rectangle 4"/>
            <p:cNvSpPr>
              <a:spLocks noChangeArrowheads="1"/>
            </p:cNvSpPr>
            <p:nvPr/>
          </p:nvSpPr>
          <p:spPr bwMode="auto">
            <a:xfrm>
              <a:off x="1296" y="768"/>
              <a:ext cx="41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2400" b="1" dirty="0">
                  <a:solidFill>
                    <a:srgbClr val="0070C0"/>
                  </a:solidFill>
                  <a:latin typeface="Arial" pitchFamily="34" charset="0"/>
                  <a:cs typeface="Arial" pitchFamily="34" charset="0"/>
                </a:rPr>
                <a:t>Enterprise Economic Activities (Give &amp; Take)</a:t>
              </a:r>
              <a:endParaRPr lang="en-US" sz="2400" b="1" dirty="0">
                <a:solidFill>
                  <a:srgbClr val="0070C0"/>
                </a:solidFill>
                <a:latin typeface="Times New Roman" pitchFamily="18" charset="0"/>
                <a:cs typeface="Arial" pitchFamily="34" charset="0"/>
              </a:endParaRPr>
            </a:p>
          </p:txBody>
        </p:sp>
        <p:sp>
          <p:nvSpPr>
            <p:cNvPr id="109704" name="Freeform 5"/>
            <p:cNvSpPr>
              <a:spLocks noEditPoints="1"/>
            </p:cNvSpPr>
            <p:nvPr/>
          </p:nvSpPr>
          <p:spPr bwMode="auto">
            <a:xfrm>
              <a:off x="1008" y="624"/>
              <a:ext cx="4512" cy="549"/>
            </a:xfrm>
            <a:custGeom>
              <a:avLst/>
              <a:gdLst>
                <a:gd name="T0" fmla="*/ 2147483647 w 3741"/>
                <a:gd name="T1" fmla="*/ 1 h 1098"/>
                <a:gd name="T2" fmla="*/ 2147483647 w 3741"/>
                <a:gd name="T3" fmla="*/ 1 h 1098"/>
                <a:gd name="T4" fmla="*/ 2147483647 w 3741"/>
                <a:gd name="T5" fmla="*/ 1 h 1098"/>
                <a:gd name="T6" fmla="*/ 2147483647 w 3741"/>
                <a:gd name="T7" fmla="*/ 1 h 1098"/>
                <a:gd name="T8" fmla="*/ 2147483647 w 3741"/>
                <a:gd name="T9" fmla="*/ 1 h 1098"/>
                <a:gd name="T10" fmla="*/ 1952179352 w 3741"/>
                <a:gd name="T11" fmla="*/ 1 h 1098"/>
                <a:gd name="T12" fmla="*/ 1786016818 w 3741"/>
                <a:gd name="T13" fmla="*/ 1 h 1098"/>
                <a:gd name="T14" fmla="*/ 1681120694 w 3741"/>
                <a:gd name="T15" fmla="*/ 1 h 1098"/>
                <a:gd name="T16" fmla="*/ 1465758656 w 3741"/>
                <a:gd name="T17" fmla="*/ 1 h 1098"/>
                <a:gd name="T18" fmla="*/ 1250397759 w 3741"/>
                <a:gd name="T19" fmla="*/ 1 h 1098"/>
                <a:gd name="T20" fmla="*/ 871657790 w 3741"/>
                <a:gd name="T21" fmla="*/ 1 h 1098"/>
                <a:gd name="T22" fmla="*/ 493846453 w 3741"/>
                <a:gd name="T23" fmla="*/ 1 h 1098"/>
                <a:gd name="T24" fmla="*/ 277556568 w 3741"/>
                <a:gd name="T25" fmla="*/ 1 h 1098"/>
                <a:gd name="T26" fmla="*/ 62194694 w 3741"/>
                <a:gd name="T27" fmla="*/ 1 h 1098"/>
                <a:gd name="T28" fmla="*/ 0 w 3741"/>
                <a:gd name="T29" fmla="*/ 1 h 1098"/>
                <a:gd name="T30" fmla="*/ 64979649 w 3741"/>
                <a:gd name="T31" fmla="*/ 1 h 1098"/>
                <a:gd name="T32" fmla="*/ 169875836 w 3741"/>
                <a:gd name="T33" fmla="*/ 1 h 1098"/>
                <a:gd name="T34" fmla="*/ 386165999 w 3741"/>
                <a:gd name="T35" fmla="*/ 1 h 1098"/>
                <a:gd name="T36" fmla="*/ 656295751 w 3741"/>
                <a:gd name="T37" fmla="*/ 1 h 1098"/>
                <a:gd name="T38" fmla="*/ 1087948317 w 3741"/>
                <a:gd name="T39" fmla="*/ 1 h 1098"/>
                <a:gd name="T40" fmla="*/ 1358078202 w 3741"/>
                <a:gd name="T41" fmla="*/ 1 h 1098"/>
                <a:gd name="T42" fmla="*/ 1573439100 w 3741"/>
                <a:gd name="T43" fmla="*/ 1 h 1098"/>
                <a:gd name="T44" fmla="*/ 1737745803 w 3741"/>
                <a:gd name="T45" fmla="*/ 1 h 1098"/>
                <a:gd name="T46" fmla="*/ 1842640786 w 3741"/>
                <a:gd name="T47" fmla="*/ 1 h 1098"/>
                <a:gd name="T48" fmla="*/ 2059862094 w 3741"/>
                <a:gd name="T49" fmla="*/ 1 h 1098"/>
                <a:gd name="T50" fmla="*/ 2147483647 w 3741"/>
                <a:gd name="T51" fmla="*/ 1 h 1098"/>
                <a:gd name="T52" fmla="*/ 2147483647 w 3741"/>
                <a:gd name="T53" fmla="*/ 1 h 1098"/>
                <a:gd name="T54" fmla="*/ 2147483647 w 3741"/>
                <a:gd name="T55" fmla="*/ 1 h 1098"/>
                <a:gd name="T56" fmla="*/ 2147483647 w 3741"/>
                <a:gd name="T57" fmla="*/ 1 h 1098"/>
                <a:gd name="T58" fmla="*/ 2147483647 w 3741"/>
                <a:gd name="T59" fmla="*/ 1 h 1098"/>
                <a:gd name="T60" fmla="*/ 2147483647 w 3741"/>
                <a:gd name="T61" fmla="*/ 1 h 1098"/>
                <a:gd name="T62" fmla="*/ 2147483647 w 3741"/>
                <a:gd name="T63" fmla="*/ 1 h 1098"/>
                <a:gd name="T64" fmla="*/ 2147483647 w 3741"/>
                <a:gd name="T65" fmla="*/ 1 h 1098"/>
                <a:gd name="T66" fmla="*/ 2147483647 w 3741"/>
                <a:gd name="T67" fmla="*/ 1 h 1098"/>
                <a:gd name="T68" fmla="*/ 2147483647 w 3741"/>
                <a:gd name="T69" fmla="*/ 1 h 1098"/>
                <a:gd name="T70" fmla="*/ 2147483647 w 3741"/>
                <a:gd name="T71" fmla="*/ 1 h 1098"/>
                <a:gd name="T72" fmla="*/ 2147483647 w 3741"/>
                <a:gd name="T73" fmla="*/ 1 h 1098"/>
                <a:gd name="T74" fmla="*/ 2147483647 w 3741"/>
                <a:gd name="T75" fmla="*/ 1 h 1098"/>
                <a:gd name="T76" fmla="*/ 2005090517 w 3741"/>
                <a:gd name="T77" fmla="*/ 1 h 1098"/>
                <a:gd name="T78" fmla="*/ 1789729621 w 3741"/>
                <a:gd name="T79" fmla="*/ 1 h 1098"/>
                <a:gd name="T80" fmla="*/ 1681120694 w 3741"/>
                <a:gd name="T81" fmla="*/ 1 h 1098"/>
                <a:gd name="T82" fmla="*/ 1519599446 w 3741"/>
                <a:gd name="T83" fmla="*/ 1 h 1098"/>
                <a:gd name="T84" fmla="*/ 1303310067 w 3741"/>
                <a:gd name="T85" fmla="*/ 1 h 1098"/>
                <a:gd name="T86" fmla="*/ 980266726 w 3741"/>
                <a:gd name="T87" fmla="*/ 1 h 1098"/>
                <a:gd name="T88" fmla="*/ 548615447 w 3741"/>
                <a:gd name="T89" fmla="*/ 1 h 1098"/>
                <a:gd name="T90" fmla="*/ 332325496 w 3741"/>
                <a:gd name="T91" fmla="*/ 1 h 1098"/>
                <a:gd name="T92" fmla="*/ 116035216 w 3741"/>
                <a:gd name="T93" fmla="*/ 1 h 1098"/>
                <a:gd name="T94" fmla="*/ 8354415 w 3741"/>
                <a:gd name="T95" fmla="*/ 1 h 1098"/>
                <a:gd name="T96" fmla="*/ 10210999 w 3741"/>
                <a:gd name="T97" fmla="*/ 1 h 1098"/>
                <a:gd name="T98" fmla="*/ 116035216 w 3741"/>
                <a:gd name="T99" fmla="*/ 1 h 1098"/>
                <a:gd name="T100" fmla="*/ 332325496 w 3741"/>
                <a:gd name="T101" fmla="*/ 1 h 1098"/>
                <a:gd name="T102" fmla="*/ 548615447 w 3741"/>
                <a:gd name="T103" fmla="*/ 1 h 1098"/>
                <a:gd name="T104" fmla="*/ 980266726 w 3741"/>
                <a:gd name="T105" fmla="*/ 1 h 1098"/>
                <a:gd name="T106" fmla="*/ 1303310067 w 3741"/>
                <a:gd name="T107" fmla="*/ 1 h 1098"/>
                <a:gd name="T108" fmla="*/ 1519599446 w 3741"/>
                <a:gd name="T109" fmla="*/ 1 h 1098"/>
                <a:gd name="T110" fmla="*/ 1684833494 w 3741"/>
                <a:gd name="T111" fmla="*/ 1 h 1098"/>
                <a:gd name="T112" fmla="*/ 1789729621 w 3741"/>
                <a:gd name="T113" fmla="*/ 1 h 1098"/>
                <a:gd name="T114" fmla="*/ 2005090517 w 3741"/>
                <a:gd name="T115" fmla="*/ 1 h 1098"/>
                <a:gd name="T116" fmla="*/ 2147483647 w 3741"/>
                <a:gd name="T117" fmla="*/ 1 h 1098"/>
                <a:gd name="T118" fmla="*/ 2147483647 w 3741"/>
                <a:gd name="T119" fmla="*/ 1 h 1098"/>
                <a:gd name="T120" fmla="*/ 2147483647 w 3741"/>
                <a:gd name="T121" fmla="*/ 1 h 1098"/>
                <a:gd name="T122" fmla="*/ 2147483647 w 3741"/>
                <a:gd name="T123" fmla="*/ 1 h 1098"/>
                <a:gd name="T124" fmla="*/ 2147483647 w 3741"/>
                <a:gd name="T125" fmla="*/ 1 h 10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41"/>
                <a:gd name="T190" fmla="*/ 0 h 1098"/>
                <a:gd name="T191" fmla="*/ 3741 w 3741"/>
                <a:gd name="T192" fmla="*/ 1098 h 10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41" h="1098">
                  <a:moveTo>
                    <a:pt x="3670" y="94"/>
                  </a:moveTo>
                  <a:lnTo>
                    <a:pt x="3673" y="110"/>
                  </a:lnTo>
                  <a:lnTo>
                    <a:pt x="3673" y="92"/>
                  </a:lnTo>
                  <a:lnTo>
                    <a:pt x="3615" y="110"/>
                  </a:lnTo>
                  <a:lnTo>
                    <a:pt x="3557" y="122"/>
                  </a:lnTo>
                  <a:lnTo>
                    <a:pt x="3498" y="131"/>
                  </a:lnTo>
                  <a:lnTo>
                    <a:pt x="3441" y="137"/>
                  </a:lnTo>
                  <a:lnTo>
                    <a:pt x="3382" y="141"/>
                  </a:lnTo>
                  <a:lnTo>
                    <a:pt x="3324" y="141"/>
                  </a:lnTo>
                  <a:lnTo>
                    <a:pt x="3266" y="139"/>
                  </a:lnTo>
                  <a:lnTo>
                    <a:pt x="3208" y="135"/>
                  </a:lnTo>
                  <a:lnTo>
                    <a:pt x="3149" y="130"/>
                  </a:lnTo>
                  <a:lnTo>
                    <a:pt x="3033" y="114"/>
                  </a:lnTo>
                  <a:lnTo>
                    <a:pt x="2917" y="94"/>
                  </a:lnTo>
                  <a:lnTo>
                    <a:pt x="2801" y="71"/>
                  </a:lnTo>
                  <a:lnTo>
                    <a:pt x="2684" y="49"/>
                  </a:lnTo>
                  <a:lnTo>
                    <a:pt x="2568" y="27"/>
                  </a:lnTo>
                  <a:lnTo>
                    <a:pt x="2452" y="12"/>
                  </a:lnTo>
                  <a:lnTo>
                    <a:pt x="2393" y="6"/>
                  </a:lnTo>
                  <a:lnTo>
                    <a:pt x="2335" y="2"/>
                  </a:lnTo>
                  <a:lnTo>
                    <a:pt x="2277" y="0"/>
                  </a:lnTo>
                  <a:lnTo>
                    <a:pt x="2219" y="2"/>
                  </a:lnTo>
                  <a:lnTo>
                    <a:pt x="2160" y="4"/>
                  </a:lnTo>
                  <a:lnTo>
                    <a:pt x="2103" y="12"/>
                  </a:lnTo>
                  <a:lnTo>
                    <a:pt x="2044" y="21"/>
                  </a:lnTo>
                  <a:lnTo>
                    <a:pt x="1985" y="33"/>
                  </a:lnTo>
                  <a:lnTo>
                    <a:pt x="1928" y="51"/>
                  </a:lnTo>
                  <a:lnTo>
                    <a:pt x="1924" y="51"/>
                  </a:lnTo>
                  <a:lnTo>
                    <a:pt x="1868" y="73"/>
                  </a:lnTo>
                  <a:lnTo>
                    <a:pt x="1808" y="94"/>
                  </a:lnTo>
                  <a:lnTo>
                    <a:pt x="1811" y="110"/>
                  </a:lnTo>
                  <a:lnTo>
                    <a:pt x="1811" y="92"/>
                  </a:lnTo>
                  <a:lnTo>
                    <a:pt x="1753" y="110"/>
                  </a:lnTo>
                  <a:lnTo>
                    <a:pt x="1695" y="122"/>
                  </a:lnTo>
                  <a:lnTo>
                    <a:pt x="1637" y="131"/>
                  </a:lnTo>
                  <a:lnTo>
                    <a:pt x="1579" y="137"/>
                  </a:lnTo>
                  <a:lnTo>
                    <a:pt x="1521" y="141"/>
                  </a:lnTo>
                  <a:lnTo>
                    <a:pt x="1463" y="141"/>
                  </a:lnTo>
                  <a:lnTo>
                    <a:pt x="1404" y="139"/>
                  </a:lnTo>
                  <a:lnTo>
                    <a:pt x="1347" y="135"/>
                  </a:lnTo>
                  <a:lnTo>
                    <a:pt x="1288" y="130"/>
                  </a:lnTo>
                  <a:lnTo>
                    <a:pt x="1172" y="114"/>
                  </a:lnTo>
                  <a:lnTo>
                    <a:pt x="1056" y="94"/>
                  </a:lnTo>
                  <a:lnTo>
                    <a:pt x="939" y="71"/>
                  </a:lnTo>
                  <a:lnTo>
                    <a:pt x="823" y="49"/>
                  </a:lnTo>
                  <a:lnTo>
                    <a:pt x="707" y="27"/>
                  </a:lnTo>
                  <a:lnTo>
                    <a:pt x="591" y="12"/>
                  </a:lnTo>
                  <a:lnTo>
                    <a:pt x="532" y="6"/>
                  </a:lnTo>
                  <a:lnTo>
                    <a:pt x="474" y="2"/>
                  </a:lnTo>
                  <a:lnTo>
                    <a:pt x="416" y="0"/>
                  </a:lnTo>
                  <a:lnTo>
                    <a:pt x="358" y="2"/>
                  </a:lnTo>
                  <a:lnTo>
                    <a:pt x="299" y="4"/>
                  </a:lnTo>
                  <a:lnTo>
                    <a:pt x="242" y="12"/>
                  </a:lnTo>
                  <a:lnTo>
                    <a:pt x="183" y="21"/>
                  </a:lnTo>
                  <a:lnTo>
                    <a:pt x="125" y="33"/>
                  </a:lnTo>
                  <a:lnTo>
                    <a:pt x="67" y="51"/>
                  </a:lnTo>
                  <a:lnTo>
                    <a:pt x="63" y="51"/>
                  </a:lnTo>
                  <a:lnTo>
                    <a:pt x="7" y="73"/>
                  </a:lnTo>
                  <a:lnTo>
                    <a:pt x="0" y="75"/>
                  </a:lnTo>
                  <a:lnTo>
                    <a:pt x="0" y="88"/>
                  </a:lnTo>
                  <a:lnTo>
                    <a:pt x="0" y="1010"/>
                  </a:lnTo>
                  <a:lnTo>
                    <a:pt x="0" y="1029"/>
                  </a:lnTo>
                  <a:lnTo>
                    <a:pt x="11" y="1025"/>
                  </a:lnTo>
                  <a:lnTo>
                    <a:pt x="70" y="1004"/>
                  </a:lnTo>
                  <a:lnTo>
                    <a:pt x="67" y="988"/>
                  </a:lnTo>
                  <a:lnTo>
                    <a:pt x="67" y="1006"/>
                  </a:lnTo>
                  <a:lnTo>
                    <a:pt x="125" y="988"/>
                  </a:lnTo>
                  <a:lnTo>
                    <a:pt x="183" y="976"/>
                  </a:lnTo>
                  <a:lnTo>
                    <a:pt x="242" y="966"/>
                  </a:lnTo>
                  <a:lnTo>
                    <a:pt x="299" y="960"/>
                  </a:lnTo>
                  <a:lnTo>
                    <a:pt x="358" y="956"/>
                  </a:lnTo>
                  <a:lnTo>
                    <a:pt x="416" y="956"/>
                  </a:lnTo>
                  <a:lnTo>
                    <a:pt x="474" y="958"/>
                  </a:lnTo>
                  <a:lnTo>
                    <a:pt x="532" y="962"/>
                  </a:lnTo>
                  <a:lnTo>
                    <a:pt x="591" y="968"/>
                  </a:lnTo>
                  <a:lnTo>
                    <a:pt x="707" y="984"/>
                  </a:lnTo>
                  <a:lnTo>
                    <a:pt x="823" y="1004"/>
                  </a:lnTo>
                  <a:lnTo>
                    <a:pt x="939" y="1027"/>
                  </a:lnTo>
                  <a:lnTo>
                    <a:pt x="1056" y="1049"/>
                  </a:lnTo>
                  <a:lnTo>
                    <a:pt x="1172" y="1070"/>
                  </a:lnTo>
                  <a:lnTo>
                    <a:pt x="1288" y="1086"/>
                  </a:lnTo>
                  <a:lnTo>
                    <a:pt x="1347" y="1092"/>
                  </a:lnTo>
                  <a:lnTo>
                    <a:pt x="1404" y="1096"/>
                  </a:lnTo>
                  <a:lnTo>
                    <a:pt x="1463" y="1098"/>
                  </a:lnTo>
                  <a:lnTo>
                    <a:pt x="1521" y="1096"/>
                  </a:lnTo>
                  <a:lnTo>
                    <a:pt x="1579" y="1094"/>
                  </a:lnTo>
                  <a:lnTo>
                    <a:pt x="1637" y="1086"/>
                  </a:lnTo>
                  <a:lnTo>
                    <a:pt x="1695" y="1076"/>
                  </a:lnTo>
                  <a:lnTo>
                    <a:pt x="1753" y="1065"/>
                  </a:lnTo>
                  <a:lnTo>
                    <a:pt x="1811" y="1047"/>
                  </a:lnTo>
                  <a:lnTo>
                    <a:pt x="1815" y="1047"/>
                  </a:lnTo>
                  <a:lnTo>
                    <a:pt x="1872" y="1025"/>
                  </a:lnTo>
                  <a:lnTo>
                    <a:pt x="1931" y="1004"/>
                  </a:lnTo>
                  <a:lnTo>
                    <a:pt x="1928" y="988"/>
                  </a:lnTo>
                  <a:lnTo>
                    <a:pt x="1928" y="1006"/>
                  </a:lnTo>
                  <a:lnTo>
                    <a:pt x="1985" y="988"/>
                  </a:lnTo>
                  <a:lnTo>
                    <a:pt x="2044" y="976"/>
                  </a:lnTo>
                  <a:lnTo>
                    <a:pt x="2103" y="966"/>
                  </a:lnTo>
                  <a:lnTo>
                    <a:pt x="2160" y="960"/>
                  </a:lnTo>
                  <a:lnTo>
                    <a:pt x="2219" y="956"/>
                  </a:lnTo>
                  <a:lnTo>
                    <a:pt x="2277" y="956"/>
                  </a:lnTo>
                  <a:lnTo>
                    <a:pt x="2335" y="958"/>
                  </a:lnTo>
                  <a:lnTo>
                    <a:pt x="2393" y="962"/>
                  </a:lnTo>
                  <a:lnTo>
                    <a:pt x="2452" y="968"/>
                  </a:lnTo>
                  <a:lnTo>
                    <a:pt x="2568" y="984"/>
                  </a:lnTo>
                  <a:lnTo>
                    <a:pt x="2684" y="1004"/>
                  </a:lnTo>
                  <a:lnTo>
                    <a:pt x="2801" y="1027"/>
                  </a:lnTo>
                  <a:lnTo>
                    <a:pt x="2917" y="1049"/>
                  </a:lnTo>
                  <a:lnTo>
                    <a:pt x="3033" y="1070"/>
                  </a:lnTo>
                  <a:lnTo>
                    <a:pt x="3149" y="1086"/>
                  </a:lnTo>
                  <a:lnTo>
                    <a:pt x="3208" y="1092"/>
                  </a:lnTo>
                  <a:lnTo>
                    <a:pt x="3266" y="1096"/>
                  </a:lnTo>
                  <a:lnTo>
                    <a:pt x="3324" y="1098"/>
                  </a:lnTo>
                  <a:lnTo>
                    <a:pt x="3382" y="1096"/>
                  </a:lnTo>
                  <a:lnTo>
                    <a:pt x="3441" y="1094"/>
                  </a:lnTo>
                  <a:lnTo>
                    <a:pt x="3498" y="1086"/>
                  </a:lnTo>
                  <a:lnTo>
                    <a:pt x="3557" y="1076"/>
                  </a:lnTo>
                  <a:lnTo>
                    <a:pt x="3615" y="1065"/>
                  </a:lnTo>
                  <a:lnTo>
                    <a:pt x="3673" y="1047"/>
                  </a:lnTo>
                  <a:lnTo>
                    <a:pt x="3677" y="1047"/>
                  </a:lnTo>
                  <a:lnTo>
                    <a:pt x="3733" y="1025"/>
                  </a:lnTo>
                  <a:lnTo>
                    <a:pt x="3740" y="1023"/>
                  </a:lnTo>
                  <a:lnTo>
                    <a:pt x="3741" y="1010"/>
                  </a:lnTo>
                  <a:lnTo>
                    <a:pt x="3741" y="88"/>
                  </a:lnTo>
                  <a:lnTo>
                    <a:pt x="3741" y="69"/>
                  </a:lnTo>
                  <a:lnTo>
                    <a:pt x="3730" y="73"/>
                  </a:lnTo>
                  <a:lnTo>
                    <a:pt x="3670" y="94"/>
                  </a:lnTo>
                  <a:close/>
                  <a:moveTo>
                    <a:pt x="3733" y="104"/>
                  </a:moveTo>
                  <a:lnTo>
                    <a:pt x="3731" y="88"/>
                  </a:lnTo>
                  <a:lnTo>
                    <a:pt x="3723" y="88"/>
                  </a:lnTo>
                  <a:lnTo>
                    <a:pt x="3723" y="1010"/>
                  </a:lnTo>
                  <a:lnTo>
                    <a:pt x="3731" y="1010"/>
                  </a:lnTo>
                  <a:lnTo>
                    <a:pt x="3730" y="994"/>
                  </a:lnTo>
                  <a:lnTo>
                    <a:pt x="3670" y="1015"/>
                  </a:lnTo>
                  <a:lnTo>
                    <a:pt x="3673" y="1031"/>
                  </a:lnTo>
                  <a:lnTo>
                    <a:pt x="3673" y="1013"/>
                  </a:lnTo>
                  <a:lnTo>
                    <a:pt x="3615" y="1031"/>
                  </a:lnTo>
                  <a:lnTo>
                    <a:pt x="3557" y="1043"/>
                  </a:lnTo>
                  <a:lnTo>
                    <a:pt x="3498" y="1053"/>
                  </a:lnTo>
                  <a:lnTo>
                    <a:pt x="3441" y="1061"/>
                  </a:lnTo>
                  <a:lnTo>
                    <a:pt x="3382" y="1063"/>
                  </a:lnTo>
                  <a:lnTo>
                    <a:pt x="3324" y="1065"/>
                  </a:lnTo>
                  <a:lnTo>
                    <a:pt x="3266" y="1063"/>
                  </a:lnTo>
                  <a:lnTo>
                    <a:pt x="3208" y="1059"/>
                  </a:lnTo>
                  <a:lnTo>
                    <a:pt x="3149" y="1053"/>
                  </a:lnTo>
                  <a:lnTo>
                    <a:pt x="3033" y="1037"/>
                  </a:lnTo>
                  <a:lnTo>
                    <a:pt x="2917" y="1015"/>
                  </a:lnTo>
                  <a:lnTo>
                    <a:pt x="2801" y="994"/>
                  </a:lnTo>
                  <a:lnTo>
                    <a:pt x="2684" y="970"/>
                  </a:lnTo>
                  <a:lnTo>
                    <a:pt x="2568" y="951"/>
                  </a:lnTo>
                  <a:lnTo>
                    <a:pt x="2452" y="935"/>
                  </a:lnTo>
                  <a:lnTo>
                    <a:pt x="2393" y="929"/>
                  </a:lnTo>
                  <a:lnTo>
                    <a:pt x="2335" y="925"/>
                  </a:lnTo>
                  <a:lnTo>
                    <a:pt x="2277" y="923"/>
                  </a:lnTo>
                  <a:lnTo>
                    <a:pt x="2219" y="923"/>
                  </a:lnTo>
                  <a:lnTo>
                    <a:pt x="2160" y="927"/>
                  </a:lnTo>
                  <a:lnTo>
                    <a:pt x="2103" y="933"/>
                  </a:lnTo>
                  <a:lnTo>
                    <a:pt x="2044" y="943"/>
                  </a:lnTo>
                  <a:lnTo>
                    <a:pt x="1985" y="955"/>
                  </a:lnTo>
                  <a:lnTo>
                    <a:pt x="1928" y="972"/>
                  </a:lnTo>
                  <a:lnTo>
                    <a:pt x="1924" y="972"/>
                  </a:lnTo>
                  <a:lnTo>
                    <a:pt x="1868" y="994"/>
                  </a:lnTo>
                  <a:lnTo>
                    <a:pt x="1808" y="1015"/>
                  </a:lnTo>
                  <a:lnTo>
                    <a:pt x="1811" y="1031"/>
                  </a:lnTo>
                  <a:lnTo>
                    <a:pt x="1811" y="1013"/>
                  </a:lnTo>
                  <a:lnTo>
                    <a:pt x="1753" y="1031"/>
                  </a:lnTo>
                  <a:lnTo>
                    <a:pt x="1695" y="1043"/>
                  </a:lnTo>
                  <a:lnTo>
                    <a:pt x="1637" y="1053"/>
                  </a:lnTo>
                  <a:lnTo>
                    <a:pt x="1579" y="1061"/>
                  </a:lnTo>
                  <a:lnTo>
                    <a:pt x="1521" y="1063"/>
                  </a:lnTo>
                  <a:lnTo>
                    <a:pt x="1463" y="1065"/>
                  </a:lnTo>
                  <a:lnTo>
                    <a:pt x="1404" y="1063"/>
                  </a:lnTo>
                  <a:lnTo>
                    <a:pt x="1347" y="1059"/>
                  </a:lnTo>
                  <a:lnTo>
                    <a:pt x="1288" y="1053"/>
                  </a:lnTo>
                  <a:lnTo>
                    <a:pt x="1172" y="1037"/>
                  </a:lnTo>
                  <a:lnTo>
                    <a:pt x="1056" y="1015"/>
                  </a:lnTo>
                  <a:lnTo>
                    <a:pt x="939" y="994"/>
                  </a:lnTo>
                  <a:lnTo>
                    <a:pt x="823" y="970"/>
                  </a:lnTo>
                  <a:lnTo>
                    <a:pt x="707" y="951"/>
                  </a:lnTo>
                  <a:lnTo>
                    <a:pt x="591" y="935"/>
                  </a:lnTo>
                  <a:lnTo>
                    <a:pt x="532" y="929"/>
                  </a:lnTo>
                  <a:lnTo>
                    <a:pt x="474" y="925"/>
                  </a:lnTo>
                  <a:lnTo>
                    <a:pt x="416" y="923"/>
                  </a:lnTo>
                  <a:lnTo>
                    <a:pt x="358" y="923"/>
                  </a:lnTo>
                  <a:lnTo>
                    <a:pt x="299" y="927"/>
                  </a:lnTo>
                  <a:lnTo>
                    <a:pt x="242" y="933"/>
                  </a:lnTo>
                  <a:lnTo>
                    <a:pt x="183" y="943"/>
                  </a:lnTo>
                  <a:lnTo>
                    <a:pt x="125" y="955"/>
                  </a:lnTo>
                  <a:lnTo>
                    <a:pt x="67" y="972"/>
                  </a:lnTo>
                  <a:lnTo>
                    <a:pt x="63" y="972"/>
                  </a:lnTo>
                  <a:lnTo>
                    <a:pt x="7" y="994"/>
                  </a:lnTo>
                  <a:lnTo>
                    <a:pt x="9" y="1010"/>
                  </a:lnTo>
                  <a:lnTo>
                    <a:pt x="18" y="1010"/>
                  </a:lnTo>
                  <a:lnTo>
                    <a:pt x="18" y="88"/>
                  </a:lnTo>
                  <a:lnTo>
                    <a:pt x="9" y="88"/>
                  </a:lnTo>
                  <a:lnTo>
                    <a:pt x="11" y="104"/>
                  </a:lnTo>
                  <a:lnTo>
                    <a:pt x="70" y="82"/>
                  </a:lnTo>
                  <a:lnTo>
                    <a:pt x="67" y="67"/>
                  </a:lnTo>
                  <a:lnTo>
                    <a:pt x="67" y="84"/>
                  </a:lnTo>
                  <a:lnTo>
                    <a:pt x="125" y="67"/>
                  </a:lnTo>
                  <a:lnTo>
                    <a:pt x="183" y="55"/>
                  </a:lnTo>
                  <a:lnTo>
                    <a:pt x="242" y="45"/>
                  </a:lnTo>
                  <a:lnTo>
                    <a:pt x="299" y="37"/>
                  </a:lnTo>
                  <a:lnTo>
                    <a:pt x="358" y="35"/>
                  </a:lnTo>
                  <a:lnTo>
                    <a:pt x="416" y="33"/>
                  </a:lnTo>
                  <a:lnTo>
                    <a:pt x="474" y="35"/>
                  </a:lnTo>
                  <a:lnTo>
                    <a:pt x="532" y="39"/>
                  </a:lnTo>
                  <a:lnTo>
                    <a:pt x="591" y="45"/>
                  </a:lnTo>
                  <a:lnTo>
                    <a:pt x="707" y="61"/>
                  </a:lnTo>
                  <a:lnTo>
                    <a:pt x="823" y="82"/>
                  </a:lnTo>
                  <a:lnTo>
                    <a:pt x="939" y="104"/>
                  </a:lnTo>
                  <a:lnTo>
                    <a:pt x="1056" y="128"/>
                  </a:lnTo>
                  <a:lnTo>
                    <a:pt x="1172" y="147"/>
                  </a:lnTo>
                  <a:lnTo>
                    <a:pt x="1288" y="163"/>
                  </a:lnTo>
                  <a:lnTo>
                    <a:pt x="1347" y="169"/>
                  </a:lnTo>
                  <a:lnTo>
                    <a:pt x="1404" y="173"/>
                  </a:lnTo>
                  <a:lnTo>
                    <a:pt x="1463" y="175"/>
                  </a:lnTo>
                  <a:lnTo>
                    <a:pt x="1521" y="175"/>
                  </a:lnTo>
                  <a:lnTo>
                    <a:pt x="1579" y="171"/>
                  </a:lnTo>
                  <a:lnTo>
                    <a:pt x="1637" y="165"/>
                  </a:lnTo>
                  <a:lnTo>
                    <a:pt x="1695" y="155"/>
                  </a:lnTo>
                  <a:lnTo>
                    <a:pt x="1753" y="143"/>
                  </a:lnTo>
                  <a:lnTo>
                    <a:pt x="1811" y="126"/>
                  </a:lnTo>
                  <a:lnTo>
                    <a:pt x="1815" y="126"/>
                  </a:lnTo>
                  <a:lnTo>
                    <a:pt x="1872" y="104"/>
                  </a:lnTo>
                  <a:lnTo>
                    <a:pt x="1931" y="82"/>
                  </a:lnTo>
                  <a:lnTo>
                    <a:pt x="1928" y="67"/>
                  </a:lnTo>
                  <a:lnTo>
                    <a:pt x="1928" y="84"/>
                  </a:lnTo>
                  <a:lnTo>
                    <a:pt x="1985" y="67"/>
                  </a:lnTo>
                  <a:lnTo>
                    <a:pt x="2044" y="55"/>
                  </a:lnTo>
                  <a:lnTo>
                    <a:pt x="2103" y="45"/>
                  </a:lnTo>
                  <a:lnTo>
                    <a:pt x="2160" y="37"/>
                  </a:lnTo>
                  <a:lnTo>
                    <a:pt x="2219" y="35"/>
                  </a:lnTo>
                  <a:lnTo>
                    <a:pt x="2277" y="33"/>
                  </a:lnTo>
                  <a:lnTo>
                    <a:pt x="2335" y="35"/>
                  </a:lnTo>
                  <a:lnTo>
                    <a:pt x="2393" y="39"/>
                  </a:lnTo>
                  <a:lnTo>
                    <a:pt x="2452" y="45"/>
                  </a:lnTo>
                  <a:lnTo>
                    <a:pt x="2568" y="61"/>
                  </a:lnTo>
                  <a:lnTo>
                    <a:pt x="2684" y="82"/>
                  </a:lnTo>
                  <a:lnTo>
                    <a:pt x="2801" y="104"/>
                  </a:lnTo>
                  <a:lnTo>
                    <a:pt x="2917" y="128"/>
                  </a:lnTo>
                  <a:lnTo>
                    <a:pt x="3033" y="147"/>
                  </a:lnTo>
                  <a:lnTo>
                    <a:pt x="3149" y="163"/>
                  </a:lnTo>
                  <a:lnTo>
                    <a:pt x="3208" y="169"/>
                  </a:lnTo>
                  <a:lnTo>
                    <a:pt x="3266" y="173"/>
                  </a:lnTo>
                  <a:lnTo>
                    <a:pt x="3324" y="175"/>
                  </a:lnTo>
                  <a:lnTo>
                    <a:pt x="3382" y="175"/>
                  </a:lnTo>
                  <a:lnTo>
                    <a:pt x="3441" y="171"/>
                  </a:lnTo>
                  <a:lnTo>
                    <a:pt x="3498" y="165"/>
                  </a:lnTo>
                  <a:lnTo>
                    <a:pt x="3557" y="155"/>
                  </a:lnTo>
                  <a:lnTo>
                    <a:pt x="3615" y="143"/>
                  </a:lnTo>
                  <a:lnTo>
                    <a:pt x="3673" y="126"/>
                  </a:lnTo>
                  <a:lnTo>
                    <a:pt x="3677" y="126"/>
                  </a:lnTo>
                  <a:lnTo>
                    <a:pt x="3733"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solidFill>
                  <a:srgbClr val="0070C0"/>
                </a:solidFill>
              </a:endParaRPr>
            </a:p>
          </p:txBody>
        </p:sp>
        <p:sp>
          <p:nvSpPr>
            <p:cNvPr id="109705" name="Rectangle 6"/>
            <p:cNvSpPr>
              <a:spLocks noChangeArrowheads="1"/>
            </p:cNvSpPr>
            <p:nvPr/>
          </p:nvSpPr>
          <p:spPr bwMode="auto">
            <a:xfrm>
              <a:off x="48" y="816"/>
              <a:ext cx="5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600" b="1" dirty="0">
                  <a:solidFill>
                    <a:srgbClr val="0070C0"/>
                  </a:solidFill>
                  <a:latin typeface="Arial" pitchFamily="34" charset="0"/>
                  <a:cs typeface="Arial" pitchFamily="34" charset="0"/>
                </a:rPr>
                <a:t>Principal</a:t>
              </a:r>
              <a:endParaRPr lang="en-US" sz="2400" b="1" dirty="0">
                <a:solidFill>
                  <a:srgbClr val="0070C0"/>
                </a:solidFill>
                <a:latin typeface="Times New Roman" pitchFamily="18" charset="0"/>
                <a:cs typeface="Arial" pitchFamily="34" charset="0"/>
              </a:endParaRPr>
            </a:p>
          </p:txBody>
        </p:sp>
      </p:grpSp>
      <p:sp>
        <p:nvSpPr>
          <p:cNvPr id="109573" name="Rectangle 7"/>
          <p:cNvSpPr>
            <a:spLocks noChangeArrowheads="1"/>
          </p:cNvSpPr>
          <p:nvPr/>
        </p:nvSpPr>
        <p:spPr bwMode="auto">
          <a:xfrm>
            <a:off x="1752600" y="4105275"/>
            <a:ext cx="14224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grpSp>
        <p:nvGrpSpPr>
          <p:cNvPr id="109574" name="Group 9"/>
          <p:cNvGrpSpPr>
            <a:grpSpLocks/>
          </p:cNvGrpSpPr>
          <p:nvPr/>
        </p:nvGrpSpPr>
        <p:grpSpPr bwMode="auto">
          <a:xfrm>
            <a:off x="1600201" y="2606676"/>
            <a:ext cx="1260475" cy="3459163"/>
            <a:chOff x="48" y="1642"/>
            <a:chExt cx="794" cy="2179"/>
          </a:xfrm>
        </p:grpSpPr>
        <p:sp>
          <p:nvSpPr>
            <p:cNvPr id="109700" name="Rectangle 8"/>
            <p:cNvSpPr>
              <a:spLocks noChangeArrowheads="1"/>
            </p:cNvSpPr>
            <p:nvPr/>
          </p:nvSpPr>
          <p:spPr bwMode="auto">
            <a:xfrm>
              <a:off x="48" y="2617"/>
              <a:ext cx="6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600">
                  <a:solidFill>
                    <a:srgbClr val="000000"/>
                  </a:solidFill>
                  <a:latin typeface="Arial" pitchFamily="34" charset="0"/>
                  <a:cs typeface="Arial" pitchFamily="34" charset="0"/>
                </a:rPr>
                <a:t>Surrogates</a:t>
              </a:r>
              <a:endParaRPr lang="en-US" sz="2400">
                <a:latin typeface="Times New Roman" pitchFamily="18" charset="0"/>
                <a:cs typeface="Arial" pitchFamily="34" charset="0"/>
              </a:endParaRPr>
            </a:p>
          </p:txBody>
        </p:sp>
        <p:sp>
          <p:nvSpPr>
            <p:cNvPr id="109701" name="Freeform 9"/>
            <p:cNvSpPr>
              <a:spLocks/>
            </p:cNvSpPr>
            <p:nvPr/>
          </p:nvSpPr>
          <p:spPr bwMode="auto">
            <a:xfrm>
              <a:off x="768" y="1642"/>
              <a:ext cx="74" cy="2179"/>
            </a:xfrm>
            <a:custGeom>
              <a:avLst/>
              <a:gdLst>
                <a:gd name="T0" fmla="*/ 107950 w 74"/>
                <a:gd name="T1" fmla="*/ 0 h 4359"/>
                <a:gd name="T2" fmla="*/ 92075 w 74"/>
                <a:gd name="T3" fmla="*/ 0 h 4359"/>
                <a:gd name="T4" fmla="*/ 80962 w 74"/>
                <a:gd name="T5" fmla="*/ 0 h 4359"/>
                <a:gd name="T6" fmla="*/ 68262 w 74"/>
                <a:gd name="T7" fmla="*/ 0 h 4359"/>
                <a:gd name="T8" fmla="*/ 60325 w 74"/>
                <a:gd name="T9" fmla="*/ 0 h 4359"/>
                <a:gd name="T10" fmla="*/ 50800 w 74"/>
                <a:gd name="T11" fmla="*/ 0 h 4359"/>
                <a:gd name="T12" fmla="*/ 49212 w 74"/>
                <a:gd name="T13" fmla="*/ 0 h 4359"/>
                <a:gd name="T14" fmla="*/ 36512 w 74"/>
                <a:gd name="T15" fmla="*/ 0 h 4359"/>
                <a:gd name="T16" fmla="*/ 46037 w 74"/>
                <a:gd name="T17" fmla="*/ 0 h 4359"/>
                <a:gd name="T18" fmla="*/ 23812 w 74"/>
                <a:gd name="T19" fmla="*/ 0 h 4359"/>
                <a:gd name="T20" fmla="*/ 9525 w 74"/>
                <a:gd name="T21" fmla="*/ 0 h 4359"/>
                <a:gd name="T22" fmla="*/ 7937 w 74"/>
                <a:gd name="T23" fmla="*/ 0 h 4359"/>
                <a:gd name="T24" fmla="*/ 17462 w 74"/>
                <a:gd name="T25" fmla="*/ 0 h 4359"/>
                <a:gd name="T26" fmla="*/ 7937 w 74"/>
                <a:gd name="T27" fmla="*/ 0 h 4359"/>
                <a:gd name="T28" fmla="*/ 0 w 74"/>
                <a:gd name="T29" fmla="*/ 0 h 4359"/>
                <a:gd name="T30" fmla="*/ 7937 w 74"/>
                <a:gd name="T31" fmla="*/ 0 h 4359"/>
                <a:gd name="T32" fmla="*/ 17462 w 74"/>
                <a:gd name="T33" fmla="*/ 0 h 4359"/>
                <a:gd name="T34" fmla="*/ 12700 w 74"/>
                <a:gd name="T35" fmla="*/ 0 h 4359"/>
                <a:gd name="T36" fmla="*/ 14288 w 74"/>
                <a:gd name="T37" fmla="*/ 0 h 4359"/>
                <a:gd name="T38" fmla="*/ 28575 w 74"/>
                <a:gd name="T39" fmla="*/ 0 h 4359"/>
                <a:gd name="T40" fmla="*/ 30162 w 74"/>
                <a:gd name="T41" fmla="*/ 0 h 4359"/>
                <a:gd name="T42" fmla="*/ 39687 w 74"/>
                <a:gd name="T43" fmla="*/ 0 h 4359"/>
                <a:gd name="T44" fmla="*/ 49212 w 74"/>
                <a:gd name="T45" fmla="*/ 0 h 4359"/>
                <a:gd name="T46" fmla="*/ 50800 w 74"/>
                <a:gd name="T47" fmla="*/ 0 h 4359"/>
                <a:gd name="T48" fmla="*/ 57150 w 74"/>
                <a:gd name="T49" fmla="*/ 0 h 4359"/>
                <a:gd name="T50" fmla="*/ 66675 w 74"/>
                <a:gd name="T51" fmla="*/ 0 h 4359"/>
                <a:gd name="T52" fmla="*/ 76200 w 74"/>
                <a:gd name="T53" fmla="*/ 0 h 4359"/>
                <a:gd name="T54" fmla="*/ 88900 w 74"/>
                <a:gd name="T55" fmla="*/ 0 h 4359"/>
                <a:gd name="T56" fmla="*/ 103188 w 74"/>
                <a:gd name="T57" fmla="*/ 0 h 4359"/>
                <a:gd name="T58" fmla="*/ 112713 w 74"/>
                <a:gd name="T59" fmla="*/ 0 h 4359"/>
                <a:gd name="T60" fmla="*/ 107950 w 74"/>
                <a:gd name="T61" fmla="*/ 0 h 4359"/>
                <a:gd name="T62" fmla="*/ 103188 w 74"/>
                <a:gd name="T63" fmla="*/ 0 h 4359"/>
                <a:gd name="T64" fmla="*/ 107950 w 74"/>
                <a:gd name="T65" fmla="*/ 0 h 4359"/>
                <a:gd name="T66" fmla="*/ 95250 w 74"/>
                <a:gd name="T67" fmla="*/ 0 h 4359"/>
                <a:gd name="T68" fmla="*/ 92075 w 74"/>
                <a:gd name="T69" fmla="*/ 0 h 4359"/>
                <a:gd name="T70" fmla="*/ 84137 w 74"/>
                <a:gd name="T71" fmla="*/ 0 h 4359"/>
                <a:gd name="T72" fmla="*/ 79375 w 74"/>
                <a:gd name="T73" fmla="*/ 0 h 4359"/>
                <a:gd name="T74" fmla="*/ 74612 w 74"/>
                <a:gd name="T75" fmla="*/ 0 h 4359"/>
                <a:gd name="T76" fmla="*/ 65087 w 74"/>
                <a:gd name="T77" fmla="*/ 0 h 4359"/>
                <a:gd name="T78" fmla="*/ 58738 w 74"/>
                <a:gd name="T79" fmla="*/ 0 h 4359"/>
                <a:gd name="T80" fmla="*/ 46037 w 74"/>
                <a:gd name="T81" fmla="*/ 0 h 4359"/>
                <a:gd name="T82" fmla="*/ 33337 w 74"/>
                <a:gd name="T83" fmla="*/ 0 h 4359"/>
                <a:gd name="T84" fmla="*/ 17462 w 74"/>
                <a:gd name="T85" fmla="*/ 0 h 4359"/>
                <a:gd name="T86" fmla="*/ 17462 w 74"/>
                <a:gd name="T87" fmla="*/ 0 h 4359"/>
                <a:gd name="T88" fmla="*/ 26988 w 74"/>
                <a:gd name="T89" fmla="*/ 0 h 4359"/>
                <a:gd name="T90" fmla="*/ 17462 w 74"/>
                <a:gd name="T91" fmla="*/ 0 h 4359"/>
                <a:gd name="T92" fmla="*/ 17462 w 74"/>
                <a:gd name="T93" fmla="*/ 0 h 4359"/>
                <a:gd name="T94" fmla="*/ 33337 w 74"/>
                <a:gd name="T95" fmla="*/ 0 h 4359"/>
                <a:gd name="T96" fmla="*/ 46037 w 74"/>
                <a:gd name="T97" fmla="*/ 0 h 4359"/>
                <a:gd name="T98" fmla="*/ 58738 w 74"/>
                <a:gd name="T99" fmla="*/ 0 h 4359"/>
                <a:gd name="T100" fmla="*/ 63500 w 74"/>
                <a:gd name="T101" fmla="*/ 0 h 4359"/>
                <a:gd name="T102" fmla="*/ 74612 w 74"/>
                <a:gd name="T103" fmla="*/ 0 h 4359"/>
                <a:gd name="T104" fmla="*/ 79375 w 74"/>
                <a:gd name="T105" fmla="*/ 0 h 4359"/>
                <a:gd name="T106" fmla="*/ 85725 w 74"/>
                <a:gd name="T107" fmla="*/ 0 h 4359"/>
                <a:gd name="T108" fmla="*/ 95250 w 74"/>
                <a:gd name="T109" fmla="*/ 0 h 4359"/>
                <a:gd name="T110" fmla="*/ 100012 w 74"/>
                <a:gd name="T111" fmla="*/ 0 h 4359"/>
                <a:gd name="T112" fmla="*/ 111125 w 74"/>
                <a:gd name="T113" fmla="*/ 0 h 4359"/>
                <a:gd name="T114" fmla="*/ 112713 w 74"/>
                <a:gd name="T115" fmla="*/ 0 h 4359"/>
                <a:gd name="T116" fmla="*/ 107950 w 74"/>
                <a:gd name="T117" fmla="*/ 0 h 4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4359"/>
                <a:gd name="T179" fmla="*/ 74 w 74"/>
                <a:gd name="T180" fmla="*/ 4359 h 4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4359">
                  <a:moveTo>
                    <a:pt x="71" y="33"/>
                  </a:moveTo>
                  <a:lnTo>
                    <a:pt x="71" y="0"/>
                  </a:lnTo>
                  <a:lnTo>
                    <a:pt x="68" y="0"/>
                  </a:lnTo>
                  <a:lnTo>
                    <a:pt x="65" y="2"/>
                  </a:lnTo>
                  <a:lnTo>
                    <a:pt x="62" y="6"/>
                  </a:lnTo>
                  <a:lnTo>
                    <a:pt x="58" y="12"/>
                  </a:lnTo>
                  <a:lnTo>
                    <a:pt x="56" y="16"/>
                  </a:lnTo>
                  <a:lnTo>
                    <a:pt x="53" y="26"/>
                  </a:lnTo>
                  <a:lnTo>
                    <a:pt x="51" y="37"/>
                  </a:lnTo>
                  <a:lnTo>
                    <a:pt x="48" y="53"/>
                  </a:lnTo>
                  <a:lnTo>
                    <a:pt x="46" y="71"/>
                  </a:lnTo>
                  <a:lnTo>
                    <a:pt x="43" y="92"/>
                  </a:lnTo>
                  <a:lnTo>
                    <a:pt x="42" y="98"/>
                  </a:lnTo>
                  <a:lnTo>
                    <a:pt x="40" y="122"/>
                  </a:lnTo>
                  <a:lnTo>
                    <a:pt x="38" y="147"/>
                  </a:lnTo>
                  <a:lnTo>
                    <a:pt x="36" y="175"/>
                  </a:lnTo>
                  <a:lnTo>
                    <a:pt x="34" y="238"/>
                  </a:lnTo>
                  <a:lnTo>
                    <a:pt x="32" y="304"/>
                  </a:lnTo>
                  <a:lnTo>
                    <a:pt x="32" y="377"/>
                  </a:lnTo>
                  <a:lnTo>
                    <a:pt x="32" y="1819"/>
                  </a:lnTo>
                  <a:lnTo>
                    <a:pt x="31" y="1892"/>
                  </a:lnTo>
                  <a:lnTo>
                    <a:pt x="29" y="1958"/>
                  </a:lnTo>
                  <a:lnTo>
                    <a:pt x="25" y="2019"/>
                  </a:lnTo>
                  <a:lnTo>
                    <a:pt x="23" y="2047"/>
                  </a:lnTo>
                  <a:lnTo>
                    <a:pt x="22" y="2072"/>
                  </a:lnTo>
                  <a:lnTo>
                    <a:pt x="19" y="2096"/>
                  </a:lnTo>
                  <a:lnTo>
                    <a:pt x="29" y="2096"/>
                  </a:lnTo>
                  <a:lnTo>
                    <a:pt x="20" y="2090"/>
                  </a:lnTo>
                  <a:lnTo>
                    <a:pt x="18" y="2110"/>
                  </a:lnTo>
                  <a:lnTo>
                    <a:pt x="15" y="2127"/>
                  </a:lnTo>
                  <a:lnTo>
                    <a:pt x="11" y="2143"/>
                  </a:lnTo>
                  <a:lnTo>
                    <a:pt x="9" y="2155"/>
                  </a:lnTo>
                  <a:lnTo>
                    <a:pt x="6" y="2165"/>
                  </a:lnTo>
                  <a:lnTo>
                    <a:pt x="15" y="2171"/>
                  </a:lnTo>
                  <a:lnTo>
                    <a:pt x="8" y="2159"/>
                  </a:lnTo>
                  <a:lnTo>
                    <a:pt x="5" y="2165"/>
                  </a:lnTo>
                  <a:lnTo>
                    <a:pt x="11" y="2177"/>
                  </a:lnTo>
                  <a:lnTo>
                    <a:pt x="8" y="2161"/>
                  </a:lnTo>
                  <a:lnTo>
                    <a:pt x="11" y="2161"/>
                  </a:lnTo>
                  <a:lnTo>
                    <a:pt x="8" y="2163"/>
                  </a:lnTo>
                  <a:lnTo>
                    <a:pt x="5" y="2163"/>
                  </a:lnTo>
                  <a:lnTo>
                    <a:pt x="2" y="2167"/>
                  </a:lnTo>
                  <a:lnTo>
                    <a:pt x="0" y="2173"/>
                  </a:lnTo>
                  <a:lnTo>
                    <a:pt x="0" y="2178"/>
                  </a:lnTo>
                  <a:lnTo>
                    <a:pt x="0" y="2184"/>
                  </a:lnTo>
                  <a:lnTo>
                    <a:pt x="2" y="2190"/>
                  </a:lnTo>
                  <a:lnTo>
                    <a:pt x="5" y="2194"/>
                  </a:lnTo>
                  <a:lnTo>
                    <a:pt x="8" y="2196"/>
                  </a:lnTo>
                  <a:lnTo>
                    <a:pt x="11" y="2196"/>
                  </a:lnTo>
                  <a:lnTo>
                    <a:pt x="11" y="2180"/>
                  </a:lnTo>
                  <a:lnTo>
                    <a:pt x="8" y="2196"/>
                  </a:lnTo>
                  <a:lnTo>
                    <a:pt x="5" y="2192"/>
                  </a:lnTo>
                  <a:lnTo>
                    <a:pt x="8" y="2198"/>
                  </a:lnTo>
                  <a:lnTo>
                    <a:pt x="15" y="2186"/>
                  </a:lnTo>
                  <a:lnTo>
                    <a:pt x="6" y="2192"/>
                  </a:lnTo>
                  <a:lnTo>
                    <a:pt x="9" y="2202"/>
                  </a:lnTo>
                  <a:lnTo>
                    <a:pt x="11" y="2214"/>
                  </a:lnTo>
                  <a:lnTo>
                    <a:pt x="15" y="2230"/>
                  </a:lnTo>
                  <a:lnTo>
                    <a:pt x="18" y="2247"/>
                  </a:lnTo>
                  <a:lnTo>
                    <a:pt x="20" y="2267"/>
                  </a:lnTo>
                  <a:lnTo>
                    <a:pt x="29" y="2261"/>
                  </a:lnTo>
                  <a:lnTo>
                    <a:pt x="19" y="2261"/>
                  </a:lnTo>
                  <a:lnTo>
                    <a:pt x="22" y="2285"/>
                  </a:lnTo>
                  <a:lnTo>
                    <a:pt x="23" y="2310"/>
                  </a:lnTo>
                  <a:lnTo>
                    <a:pt x="25" y="2338"/>
                  </a:lnTo>
                  <a:lnTo>
                    <a:pt x="27" y="2367"/>
                  </a:lnTo>
                  <a:lnTo>
                    <a:pt x="29" y="2398"/>
                  </a:lnTo>
                  <a:lnTo>
                    <a:pt x="31" y="2467"/>
                  </a:lnTo>
                  <a:lnTo>
                    <a:pt x="32" y="2540"/>
                  </a:lnTo>
                  <a:lnTo>
                    <a:pt x="32" y="3980"/>
                  </a:lnTo>
                  <a:lnTo>
                    <a:pt x="32" y="4052"/>
                  </a:lnTo>
                  <a:lnTo>
                    <a:pt x="34" y="4121"/>
                  </a:lnTo>
                  <a:lnTo>
                    <a:pt x="35" y="4153"/>
                  </a:lnTo>
                  <a:lnTo>
                    <a:pt x="36" y="4182"/>
                  </a:lnTo>
                  <a:lnTo>
                    <a:pt x="38" y="4210"/>
                  </a:lnTo>
                  <a:lnTo>
                    <a:pt x="40" y="4235"/>
                  </a:lnTo>
                  <a:lnTo>
                    <a:pt x="42" y="4259"/>
                  </a:lnTo>
                  <a:lnTo>
                    <a:pt x="43" y="4267"/>
                  </a:lnTo>
                  <a:lnTo>
                    <a:pt x="46" y="4286"/>
                  </a:lnTo>
                  <a:lnTo>
                    <a:pt x="48" y="4304"/>
                  </a:lnTo>
                  <a:lnTo>
                    <a:pt x="51" y="4320"/>
                  </a:lnTo>
                  <a:lnTo>
                    <a:pt x="53" y="4331"/>
                  </a:lnTo>
                  <a:lnTo>
                    <a:pt x="56" y="4341"/>
                  </a:lnTo>
                  <a:lnTo>
                    <a:pt x="58" y="4345"/>
                  </a:lnTo>
                  <a:lnTo>
                    <a:pt x="62" y="4351"/>
                  </a:lnTo>
                  <a:lnTo>
                    <a:pt x="65" y="4355"/>
                  </a:lnTo>
                  <a:lnTo>
                    <a:pt x="68" y="4357"/>
                  </a:lnTo>
                  <a:lnTo>
                    <a:pt x="71" y="4359"/>
                  </a:lnTo>
                  <a:lnTo>
                    <a:pt x="71" y="4326"/>
                  </a:lnTo>
                  <a:lnTo>
                    <a:pt x="68" y="4324"/>
                  </a:lnTo>
                  <a:lnTo>
                    <a:pt x="71" y="4324"/>
                  </a:lnTo>
                  <a:lnTo>
                    <a:pt x="68" y="4339"/>
                  </a:lnTo>
                  <a:lnTo>
                    <a:pt x="74" y="4327"/>
                  </a:lnTo>
                  <a:lnTo>
                    <a:pt x="71" y="4322"/>
                  </a:lnTo>
                  <a:lnTo>
                    <a:pt x="65" y="4333"/>
                  </a:lnTo>
                  <a:lnTo>
                    <a:pt x="73" y="4327"/>
                  </a:lnTo>
                  <a:lnTo>
                    <a:pt x="70" y="4318"/>
                  </a:lnTo>
                  <a:lnTo>
                    <a:pt x="68" y="4306"/>
                  </a:lnTo>
                  <a:lnTo>
                    <a:pt x="65" y="4290"/>
                  </a:lnTo>
                  <a:lnTo>
                    <a:pt x="63" y="4272"/>
                  </a:lnTo>
                  <a:lnTo>
                    <a:pt x="60" y="4253"/>
                  </a:lnTo>
                  <a:lnTo>
                    <a:pt x="52" y="4259"/>
                  </a:lnTo>
                  <a:lnTo>
                    <a:pt x="60" y="4259"/>
                  </a:lnTo>
                  <a:lnTo>
                    <a:pt x="58" y="4235"/>
                  </a:lnTo>
                  <a:lnTo>
                    <a:pt x="56" y="4210"/>
                  </a:lnTo>
                  <a:lnTo>
                    <a:pt x="54" y="4182"/>
                  </a:lnTo>
                  <a:lnTo>
                    <a:pt x="53" y="4153"/>
                  </a:lnTo>
                  <a:lnTo>
                    <a:pt x="52" y="4121"/>
                  </a:lnTo>
                  <a:lnTo>
                    <a:pt x="50" y="4052"/>
                  </a:lnTo>
                  <a:lnTo>
                    <a:pt x="50" y="3980"/>
                  </a:lnTo>
                  <a:lnTo>
                    <a:pt x="50" y="2540"/>
                  </a:lnTo>
                  <a:lnTo>
                    <a:pt x="49" y="2467"/>
                  </a:lnTo>
                  <a:lnTo>
                    <a:pt x="47" y="2398"/>
                  </a:lnTo>
                  <a:lnTo>
                    <a:pt x="46" y="2367"/>
                  </a:lnTo>
                  <a:lnTo>
                    <a:pt x="43" y="2338"/>
                  </a:lnTo>
                  <a:lnTo>
                    <a:pt x="41" y="2310"/>
                  </a:lnTo>
                  <a:lnTo>
                    <a:pt x="40" y="2285"/>
                  </a:lnTo>
                  <a:lnTo>
                    <a:pt x="37" y="2261"/>
                  </a:lnTo>
                  <a:lnTo>
                    <a:pt x="37" y="2253"/>
                  </a:lnTo>
                  <a:lnTo>
                    <a:pt x="35" y="2233"/>
                  </a:lnTo>
                  <a:lnTo>
                    <a:pt x="32" y="2216"/>
                  </a:lnTo>
                  <a:lnTo>
                    <a:pt x="29" y="2200"/>
                  </a:lnTo>
                  <a:lnTo>
                    <a:pt x="26" y="2188"/>
                  </a:lnTo>
                  <a:lnTo>
                    <a:pt x="23" y="2178"/>
                  </a:lnTo>
                  <a:lnTo>
                    <a:pt x="21" y="2175"/>
                  </a:lnTo>
                  <a:lnTo>
                    <a:pt x="18" y="2169"/>
                  </a:lnTo>
                  <a:lnTo>
                    <a:pt x="15" y="2165"/>
                  </a:lnTo>
                  <a:lnTo>
                    <a:pt x="11" y="2163"/>
                  </a:lnTo>
                  <a:lnTo>
                    <a:pt x="8" y="2163"/>
                  </a:lnTo>
                  <a:lnTo>
                    <a:pt x="8" y="2194"/>
                  </a:lnTo>
                  <a:lnTo>
                    <a:pt x="11" y="2194"/>
                  </a:lnTo>
                  <a:lnTo>
                    <a:pt x="15" y="2190"/>
                  </a:lnTo>
                  <a:lnTo>
                    <a:pt x="17" y="2184"/>
                  </a:lnTo>
                  <a:lnTo>
                    <a:pt x="17" y="2178"/>
                  </a:lnTo>
                  <a:lnTo>
                    <a:pt x="17" y="2173"/>
                  </a:lnTo>
                  <a:lnTo>
                    <a:pt x="15" y="2167"/>
                  </a:lnTo>
                  <a:lnTo>
                    <a:pt x="11" y="2163"/>
                  </a:lnTo>
                  <a:lnTo>
                    <a:pt x="8" y="2178"/>
                  </a:lnTo>
                  <a:lnTo>
                    <a:pt x="8" y="2196"/>
                  </a:lnTo>
                  <a:lnTo>
                    <a:pt x="11" y="2194"/>
                  </a:lnTo>
                  <a:lnTo>
                    <a:pt x="15" y="2192"/>
                  </a:lnTo>
                  <a:lnTo>
                    <a:pt x="18" y="2188"/>
                  </a:lnTo>
                  <a:lnTo>
                    <a:pt x="21" y="2182"/>
                  </a:lnTo>
                  <a:lnTo>
                    <a:pt x="23" y="2178"/>
                  </a:lnTo>
                  <a:lnTo>
                    <a:pt x="26" y="2169"/>
                  </a:lnTo>
                  <a:lnTo>
                    <a:pt x="29" y="2157"/>
                  </a:lnTo>
                  <a:lnTo>
                    <a:pt x="32" y="2141"/>
                  </a:lnTo>
                  <a:lnTo>
                    <a:pt x="35" y="2123"/>
                  </a:lnTo>
                  <a:lnTo>
                    <a:pt x="37" y="2104"/>
                  </a:lnTo>
                  <a:lnTo>
                    <a:pt x="37" y="2096"/>
                  </a:lnTo>
                  <a:lnTo>
                    <a:pt x="40" y="2072"/>
                  </a:lnTo>
                  <a:lnTo>
                    <a:pt x="41" y="2047"/>
                  </a:lnTo>
                  <a:lnTo>
                    <a:pt x="43" y="2019"/>
                  </a:lnTo>
                  <a:lnTo>
                    <a:pt x="47" y="1958"/>
                  </a:lnTo>
                  <a:lnTo>
                    <a:pt x="49" y="1892"/>
                  </a:lnTo>
                  <a:lnTo>
                    <a:pt x="50" y="1819"/>
                  </a:lnTo>
                  <a:lnTo>
                    <a:pt x="50" y="377"/>
                  </a:lnTo>
                  <a:lnTo>
                    <a:pt x="50" y="304"/>
                  </a:lnTo>
                  <a:lnTo>
                    <a:pt x="52" y="238"/>
                  </a:lnTo>
                  <a:lnTo>
                    <a:pt x="54" y="175"/>
                  </a:lnTo>
                  <a:lnTo>
                    <a:pt x="56" y="147"/>
                  </a:lnTo>
                  <a:lnTo>
                    <a:pt x="58" y="122"/>
                  </a:lnTo>
                  <a:lnTo>
                    <a:pt x="60" y="98"/>
                  </a:lnTo>
                  <a:lnTo>
                    <a:pt x="52" y="98"/>
                  </a:lnTo>
                  <a:lnTo>
                    <a:pt x="60" y="106"/>
                  </a:lnTo>
                  <a:lnTo>
                    <a:pt x="63" y="84"/>
                  </a:lnTo>
                  <a:lnTo>
                    <a:pt x="65" y="67"/>
                  </a:lnTo>
                  <a:lnTo>
                    <a:pt x="68" y="51"/>
                  </a:lnTo>
                  <a:lnTo>
                    <a:pt x="70" y="39"/>
                  </a:lnTo>
                  <a:lnTo>
                    <a:pt x="73" y="29"/>
                  </a:lnTo>
                  <a:lnTo>
                    <a:pt x="65" y="24"/>
                  </a:lnTo>
                  <a:lnTo>
                    <a:pt x="71" y="35"/>
                  </a:lnTo>
                  <a:lnTo>
                    <a:pt x="74" y="29"/>
                  </a:lnTo>
                  <a:lnTo>
                    <a:pt x="71" y="33"/>
                  </a:lnTo>
                  <a:lnTo>
                    <a:pt x="68" y="18"/>
                  </a:lnTo>
                  <a:lnTo>
                    <a:pt x="68" y="33"/>
                  </a:lnTo>
                  <a:lnTo>
                    <a:pt x="7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9575" name="Rectangle 14"/>
          <p:cNvSpPr>
            <a:spLocks noChangeArrowheads="1"/>
          </p:cNvSpPr>
          <p:nvPr/>
        </p:nvSpPr>
        <p:spPr bwMode="auto">
          <a:xfrm>
            <a:off x="3448051" y="6261100"/>
            <a:ext cx="14271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grpSp>
        <p:nvGrpSpPr>
          <p:cNvPr id="109576" name="Group 13"/>
          <p:cNvGrpSpPr>
            <a:grpSpLocks/>
          </p:cNvGrpSpPr>
          <p:nvPr/>
        </p:nvGrpSpPr>
        <p:grpSpPr bwMode="auto">
          <a:xfrm>
            <a:off x="2819400" y="1752600"/>
            <a:ext cx="1371600" cy="4775200"/>
            <a:chOff x="816" y="1104"/>
            <a:chExt cx="864" cy="3008"/>
          </a:xfrm>
        </p:grpSpPr>
        <p:sp>
          <p:nvSpPr>
            <p:cNvPr id="109687" name="Freeform 10"/>
            <p:cNvSpPr>
              <a:spLocks/>
            </p:cNvSpPr>
            <p:nvPr/>
          </p:nvSpPr>
          <p:spPr bwMode="auto">
            <a:xfrm>
              <a:off x="1383" y="1104"/>
              <a:ext cx="297" cy="624"/>
            </a:xfrm>
            <a:custGeom>
              <a:avLst/>
              <a:gdLst>
                <a:gd name="T0" fmla="*/ 1 w 446"/>
                <a:gd name="T1" fmla="*/ 3 h 824"/>
                <a:gd name="T2" fmla="*/ 1 w 446"/>
                <a:gd name="T3" fmla="*/ 0 h 824"/>
                <a:gd name="T4" fmla="*/ 0 w 446"/>
                <a:gd name="T5" fmla="*/ 99 h 824"/>
                <a:gd name="T6" fmla="*/ 1 w 446"/>
                <a:gd name="T7" fmla="*/ 103 h 824"/>
                <a:gd name="T8" fmla="*/ 1 w 446"/>
                <a:gd name="T9" fmla="*/ 3 h 824"/>
                <a:gd name="T10" fmla="*/ 0 60000 65536"/>
                <a:gd name="T11" fmla="*/ 0 60000 65536"/>
                <a:gd name="T12" fmla="*/ 0 60000 65536"/>
                <a:gd name="T13" fmla="*/ 0 60000 65536"/>
                <a:gd name="T14" fmla="*/ 0 60000 65536"/>
                <a:gd name="T15" fmla="*/ 0 w 446"/>
                <a:gd name="T16" fmla="*/ 0 h 824"/>
                <a:gd name="T17" fmla="*/ 446 w 446"/>
                <a:gd name="T18" fmla="*/ 824 h 824"/>
              </a:gdLst>
              <a:ahLst/>
              <a:cxnLst>
                <a:cxn ang="T10">
                  <a:pos x="T0" y="T1"/>
                </a:cxn>
                <a:cxn ang="T11">
                  <a:pos x="T2" y="T3"/>
                </a:cxn>
                <a:cxn ang="T12">
                  <a:pos x="T4" y="T5"/>
                </a:cxn>
                <a:cxn ang="T13">
                  <a:pos x="T6" y="T7"/>
                </a:cxn>
                <a:cxn ang="T14">
                  <a:pos x="T8" y="T9"/>
                </a:cxn>
              </a:cxnLst>
              <a:rect l="T15" t="T16" r="T17" b="T18"/>
              <a:pathLst>
                <a:path w="446" h="824">
                  <a:moveTo>
                    <a:pt x="446" y="24"/>
                  </a:moveTo>
                  <a:lnTo>
                    <a:pt x="433" y="0"/>
                  </a:lnTo>
                  <a:lnTo>
                    <a:pt x="0" y="800"/>
                  </a:lnTo>
                  <a:lnTo>
                    <a:pt x="13" y="824"/>
                  </a:lnTo>
                  <a:lnTo>
                    <a:pt x="44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8" name="Freeform 11"/>
            <p:cNvSpPr>
              <a:spLocks/>
            </p:cNvSpPr>
            <p:nvPr/>
          </p:nvSpPr>
          <p:spPr bwMode="auto">
            <a:xfrm>
              <a:off x="1344" y="1667"/>
              <a:ext cx="68" cy="144"/>
            </a:xfrm>
            <a:custGeom>
              <a:avLst/>
              <a:gdLst>
                <a:gd name="T0" fmla="*/ 1 w 102"/>
                <a:gd name="T1" fmla="*/ 0 h 191"/>
                <a:gd name="T2" fmla="*/ 0 w 102"/>
                <a:gd name="T3" fmla="*/ 20 h 191"/>
                <a:gd name="T4" fmla="*/ 1 w 102"/>
                <a:gd name="T5" fmla="*/ 14 h 191"/>
                <a:gd name="T6" fmla="*/ 1 w 102"/>
                <a:gd name="T7" fmla="*/ 0 h 191"/>
                <a:gd name="T8" fmla="*/ 0 60000 65536"/>
                <a:gd name="T9" fmla="*/ 0 60000 65536"/>
                <a:gd name="T10" fmla="*/ 0 60000 65536"/>
                <a:gd name="T11" fmla="*/ 0 60000 65536"/>
                <a:gd name="T12" fmla="*/ 0 w 102"/>
                <a:gd name="T13" fmla="*/ 0 h 191"/>
                <a:gd name="T14" fmla="*/ 102 w 102"/>
                <a:gd name="T15" fmla="*/ 191 h 191"/>
              </a:gdLst>
              <a:ahLst/>
              <a:cxnLst>
                <a:cxn ang="T8">
                  <a:pos x="T0" y="T1"/>
                </a:cxn>
                <a:cxn ang="T9">
                  <a:pos x="T2" y="T3"/>
                </a:cxn>
                <a:cxn ang="T10">
                  <a:pos x="T4" y="T5"/>
                </a:cxn>
                <a:cxn ang="T11">
                  <a:pos x="T6" y="T7"/>
                </a:cxn>
              </a:cxnLst>
              <a:rect l="T12" t="T13" r="T14" b="T15"/>
              <a:pathLst>
                <a:path w="102" h="191">
                  <a:moveTo>
                    <a:pt x="34" y="0"/>
                  </a:moveTo>
                  <a:lnTo>
                    <a:pt x="0" y="191"/>
                  </a:lnTo>
                  <a:lnTo>
                    <a:pt x="102" y="126"/>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9" name="Freeform 15"/>
            <p:cNvSpPr>
              <a:spLocks noEditPoints="1"/>
            </p:cNvSpPr>
            <p:nvPr/>
          </p:nvSpPr>
          <p:spPr bwMode="auto">
            <a:xfrm>
              <a:off x="1008" y="1872"/>
              <a:ext cx="401" cy="370"/>
            </a:xfrm>
            <a:custGeom>
              <a:avLst/>
              <a:gdLst>
                <a:gd name="T0" fmla="*/ 147638 w 401"/>
                <a:gd name="T1" fmla="*/ 0 h 741"/>
                <a:gd name="T2" fmla="*/ 96838 w 401"/>
                <a:gd name="T3" fmla="*/ 0 h 741"/>
                <a:gd name="T4" fmla="*/ 44450 w 401"/>
                <a:gd name="T5" fmla="*/ 0 h 741"/>
                <a:gd name="T6" fmla="*/ 17463 w 401"/>
                <a:gd name="T7" fmla="*/ 0 h 741"/>
                <a:gd name="T8" fmla="*/ 1588 w 401"/>
                <a:gd name="T9" fmla="*/ 0 h 741"/>
                <a:gd name="T10" fmla="*/ 0 w 401"/>
                <a:gd name="T11" fmla="*/ 0 h 741"/>
                <a:gd name="T12" fmla="*/ 6350 w 401"/>
                <a:gd name="T13" fmla="*/ 0 h 741"/>
                <a:gd name="T14" fmla="*/ 26988 w 401"/>
                <a:gd name="T15" fmla="*/ 0 h 741"/>
                <a:gd name="T16" fmla="*/ 58738 w 401"/>
                <a:gd name="T17" fmla="*/ 0 h 741"/>
                <a:gd name="T18" fmla="*/ 119063 w 401"/>
                <a:gd name="T19" fmla="*/ 0 h 741"/>
                <a:gd name="T20" fmla="*/ 200025 w 401"/>
                <a:gd name="T21" fmla="*/ 0 h 741"/>
                <a:gd name="T22" fmla="*/ 379413 w 401"/>
                <a:gd name="T23" fmla="*/ 0 h 741"/>
                <a:gd name="T24" fmla="*/ 511175 w 401"/>
                <a:gd name="T25" fmla="*/ 0 h 741"/>
                <a:gd name="T26" fmla="*/ 557213 w 401"/>
                <a:gd name="T27" fmla="*/ 0 h 741"/>
                <a:gd name="T28" fmla="*/ 603250 w 401"/>
                <a:gd name="T29" fmla="*/ 0 h 741"/>
                <a:gd name="T30" fmla="*/ 625475 w 401"/>
                <a:gd name="T31" fmla="*/ 0 h 741"/>
                <a:gd name="T32" fmla="*/ 635000 w 401"/>
                <a:gd name="T33" fmla="*/ 0 h 741"/>
                <a:gd name="T34" fmla="*/ 635000 w 401"/>
                <a:gd name="T35" fmla="*/ 0 h 741"/>
                <a:gd name="T36" fmla="*/ 625475 w 401"/>
                <a:gd name="T37" fmla="*/ 0 h 741"/>
                <a:gd name="T38" fmla="*/ 603250 w 401"/>
                <a:gd name="T39" fmla="*/ 0 h 741"/>
                <a:gd name="T40" fmla="*/ 557213 w 401"/>
                <a:gd name="T41" fmla="*/ 0 h 741"/>
                <a:gd name="T42" fmla="*/ 511175 w 401"/>
                <a:gd name="T43" fmla="*/ 0 h 741"/>
                <a:gd name="T44" fmla="*/ 379413 w 401"/>
                <a:gd name="T45" fmla="*/ 0 h 741"/>
                <a:gd name="T46" fmla="*/ 317500 w 401"/>
                <a:gd name="T47" fmla="*/ 0 h 741"/>
                <a:gd name="T48" fmla="*/ 487363 w 401"/>
                <a:gd name="T49" fmla="*/ 0 h 741"/>
                <a:gd name="T50" fmla="*/ 504825 w 401"/>
                <a:gd name="T51" fmla="*/ 0 h 741"/>
                <a:gd name="T52" fmla="*/ 565150 w 401"/>
                <a:gd name="T53" fmla="*/ 0 h 741"/>
                <a:gd name="T54" fmla="*/ 598488 w 401"/>
                <a:gd name="T55" fmla="*/ 0 h 741"/>
                <a:gd name="T56" fmla="*/ 604838 w 401"/>
                <a:gd name="T57" fmla="*/ 0 h 741"/>
                <a:gd name="T58" fmla="*/ 606425 w 401"/>
                <a:gd name="T59" fmla="*/ 0 h 741"/>
                <a:gd name="T60" fmla="*/ 608013 w 401"/>
                <a:gd name="T61" fmla="*/ 0 h 741"/>
                <a:gd name="T62" fmla="*/ 620713 w 401"/>
                <a:gd name="T63" fmla="*/ 0 h 741"/>
                <a:gd name="T64" fmla="*/ 615950 w 401"/>
                <a:gd name="T65" fmla="*/ 0 h 741"/>
                <a:gd name="T66" fmla="*/ 588963 w 401"/>
                <a:gd name="T67" fmla="*/ 0 h 741"/>
                <a:gd name="T68" fmla="*/ 579438 w 401"/>
                <a:gd name="T69" fmla="*/ 0 h 741"/>
                <a:gd name="T70" fmla="*/ 527050 w 401"/>
                <a:gd name="T71" fmla="*/ 0 h 741"/>
                <a:gd name="T72" fmla="*/ 511175 w 401"/>
                <a:gd name="T73" fmla="*/ 0 h 741"/>
                <a:gd name="T74" fmla="*/ 379413 w 401"/>
                <a:gd name="T75" fmla="*/ 0 h 741"/>
                <a:gd name="T76" fmla="*/ 200025 w 401"/>
                <a:gd name="T77" fmla="*/ 0 h 741"/>
                <a:gd name="T78" fmla="*/ 123825 w 401"/>
                <a:gd name="T79" fmla="*/ 0 h 741"/>
                <a:gd name="T80" fmla="*/ 87313 w 401"/>
                <a:gd name="T81" fmla="*/ 0 h 741"/>
                <a:gd name="T82" fmla="*/ 44450 w 401"/>
                <a:gd name="T83" fmla="*/ 0 h 741"/>
                <a:gd name="T84" fmla="*/ 38100 w 401"/>
                <a:gd name="T85" fmla="*/ 0 h 741"/>
                <a:gd name="T86" fmla="*/ 33338 w 401"/>
                <a:gd name="T87" fmla="*/ 0 h 741"/>
                <a:gd name="T88" fmla="*/ 28575 w 401"/>
                <a:gd name="T89" fmla="*/ 0 h 741"/>
                <a:gd name="T90" fmla="*/ 28575 w 401"/>
                <a:gd name="T91" fmla="*/ 0 h 741"/>
                <a:gd name="T92" fmla="*/ 33338 w 401"/>
                <a:gd name="T93" fmla="*/ 0 h 741"/>
                <a:gd name="T94" fmla="*/ 38100 w 401"/>
                <a:gd name="T95" fmla="*/ 0 h 741"/>
                <a:gd name="T96" fmla="*/ 44450 w 401"/>
                <a:gd name="T97" fmla="*/ 0 h 741"/>
                <a:gd name="T98" fmla="*/ 87313 w 401"/>
                <a:gd name="T99" fmla="*/ 0 h 741"/>
                <a:gd name="T100" fmla="*/ 123825 w 401"/>
                <a:gd name="T101" fmla="*/ 0 h 741"/>
                <a:gd name="T102" fmla="*/ 200025 w 401"/>
                <a:gd name="T103" fmla="*/ 0 h 7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1"/>
                <a:gd name="T157" fmla="*/ 0 h 741"/>
                <a:gd name="T158" fmla="*/ 401 w 401"/>
                <a:gd name="T159" fmla="*/ 741 h 7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1" h="741">
                  <a:moveTo>
                    <a:pt x="162" y="0"/>
                  </a:moveTo>
                  <a:lnTo>
                    <a:pt x="126" y="6"/>
                  </a:lnTo>
                  <a:lnTo>
                    <a:pt x="93" y="14"/>
                  </a:lnTo>
                  <a:lnTo>
                    <a:pt x="78" y="20"/>
                  </a:lnTo>
                  <a:lnTo>
                    <a:pt x="75" y="22"/>
                  </a:lnTo>
                  <a:lnTo>
                    <a:pt x="61" y="28"/>
                  </a:lnTo>
                  <a:lnTo>
                    <a:pt x="48" y="34"/>
                  </a:lnTo>
                  <a:lnTo>
                    <a:pt x="37" y="40"/>
                  </a:lnTo>
                  <a:lnTo>
                    <a:pt x="28" y="48"/>
                  </a:lnTo>
                  <a:lnTo>
                    <a:pt x="20" y="55"/>
                  </a:lnTo>
                  <a:lnTo>
                    <a:pt x="17" y="59"/>
                  </a:lnTo>
                  <a:lnTo>
                    <a:pt x="11" y="67"/>
                  </a:lnTo>
                  <a:lnTo>
                    <a:pt x="7" y="75"/>
                  </a:lnTo>
                  <a:lnTo>
                    <a:pt x="4" y="81"/>
                  </a:lnTo>
                  <a:lnTo>
                    <a:pt x="1" y="89"/>
                  </a:lnTo>
                  <a:lnTo>
                    <a:pt x="0" y="97"/>
                  </a:lnTo>
                  <a:lnTo>
                    <a:pt x="0" y="105"/>
                  </a:lnTo>
                  <a:lnTo>
                    <a:pt x="0" y="635"/>
                  </a:lnTo>
                  <a:lnTo>
                    <a:pt x="0" y="645"/>
                  </a:lnTo>
                  <a:lnTo>
                    <a:pt x="1" y="651"/>
                  </a:lnTo>
                  <a:lnTo>
                    <a:pt x="4" y="660"/>
                  </a:lnTo>
                  <a:lnTo>
                    <a:pt x="7" y="664"/>
                  </a:lnTo>
                  <a:lnTo>
                    <a:pt x="11" y="672"/>
                  </a:lnTo>
                  <a:lnTo>
                    <a:pt x="17" y="682"/>
                  </a:lnTo>
                  <a:lnTo>
                    <a:pt x="20" y="686"/>
                  </a:lnTo>
                  <a:lnTo>
                    <a:pt x="28" y="694"/>
                  </a:lnTo>
                  <a:lnTo>
                    <a:pt x="37" y="700"/>
                  </a:lnTo>
                  <a:lnTo>
                    <a:pt x="48" y="708"/>
                  </a:lnTo>
                  <a:lnTo>
                    <a:pt x="61" y="714"/>
                  </a:lnTo>
                  <a:lnTo>
                    <a:pt x="75" y="719"/>
                  </a:lnTo>
                  <a:lnTo>
                    <a:pt x="78" y="719"/>
                  </a:lnTo>
                  <a:lnTo>
                    <a:pt x="93" y="725"/>
                  </a:lnTo>
                  <a:lnTo>
                    <a:pt x="126" y="733"/>
                  </a:lnTo>
                  <a:lnTo>
                    <a:pt x="162" y="739"/>
                  </a:lnTo>
                  <a:lnTo>
                    <a:pt x="200" y="741"/>
                  </a:lnTo>
                  <a:lnTo>
                    <a:pt x="239" y="739"/>
                  </a:lnTo>
                  <a:lnTo>
                    <a:pt x="275" y="733"/>
                  </a:lnTo>
                  <a:lnTo>
                    <a:pt x="307" y="725"/>
                  </a:lnTo>
                  <a:lnTo>
                    <a:pt x="322" y="719"/>
                  </a:lnTo>
                  <a:lnTo>
                    <a:pt x="326" y="719"/>
                  </a:lnTo>
                  <a:lnTo>
                    <a:pt x="340" y="714"/>
                  </a:lnTo>
                  <a:lnTo>
                    <a:pt x="351" y="708"/>
                  </a:lnTo>
                  <a:lnTo>
                    <a:pt x="363" y="700"/>
                  </a:lnTo>
                  <a:lnTo>
                    <a:pt x="373" y="694"/>
                  </a:lnTo>
                  <a:lnTo>
                    <a:pt x="380" y="686"/>
                  </a:lnTo>
                  <a:lnTo>
                    <a:pt x="383" y="682"/>
                  </a:lnTo>
                  <a:lnTo>
                    <a:pt x="390" y="672"/>
                  </a:lnTo>
                  <a:lnTo>
                    <a:pt x="394" y="664"/>
                  </a:lnTo>
                  <a:lnTo>
                    <a:pt x="396" y="660"/>
                  </a:lnTo>
                  <a:lnTo>
                    <a:pt x="399" y="651"/>
                  </a:lnTo>
                  <a:lnTo>
                    <a:pt x="400" y="645"/>
                  </a:lnTo>
                  <a:lnTo>
                    <a:pt x="401" y="635"/>
                  </a:lnTo>
                  <a:lnTo>
                    <a:pt x="401" y="105"/>
                  </a:lnTo>
                  <a:lnTo>
                    <a:pt x="400" y="97"/>
                  </a:lnTo>
                  <a:lnTo>
                    <a:pt x="399" y="89"/>
                  </a:lnTo>
                  <a:lnTo>
                    <a:pt x="396" y="81"/>
                  </a:lnTo>
                  <a:lnTo>
                    <a:pt x="394" y="75"/>
                  </a:lnTo>
                  <a:lnTo>
                    <a:pt x="390" y="67"/>
                  </a:lnTo>
                  <a:lnTo>
                    <a:pt x="383" y="59"/>
                  </a:lnTo>
                  <a:lnTo>
                    <a:pt x="380" y="55"/>
                  </a:lnTo>
                  <a:lnTo>
                    <a:pt x="373" y="48"/>
                  </a:lnTo>
                  <a:lnTo>
                    <a:pt x="363" y="40"/>
                  </a:lnTo>
                  <a:lnTo>
                    <a:pt x="351" y="34"/>
                  </a:lnTo>
                  <a:lnTo>
                    <a:pt x="340" y="28"/>
                  </a:lnTo>
                  <a:lnTo>
                    <a:pt x="326" y="22"/>
                  </a:lnTo>
                  <a:lnTo>
                    <a:pt x="322" y="20"/>
                  </a:lnTo>
                  <a:lnTo>
                    <a:pt x="307" y="14"/>
                  </a:lnTo>
                  <a:lnTo>
                    <a:pt x="275" y="6"/>
                  </a:lnTo>
                  <a:lnTo>
                    <a:pt x="239" y="0"/>
                  </a:lnTo>
                  <a:lnTo>
                    <a:pt x="200" y="0"/>
                  </a:lnTo>
                  <a:lnTo>
                    <a:pt x="162" y="0"/>
                  </a:lnTo>
                  <a:close/>
                  <a:moveTo>
                    <a:pt x="200" y="34"/>
                  </a:moveTo>
                  <a:lnTo>
                    <a:pt x="239" y="34"/>
                  </a:lnTo>
                  <a:lnTo>
                    <a:pt x="275" y="40"/>
                  </a:lnTo>
                  <a:lnTo>
                    <a:pt x="307" y="48"/>
                  </a:lnTo>
                  <a:lnTo>
                    <a:pt x="322" y="53"/>
                  </a:lnTo>
                  <a:lnTo>
                    <a:pt x="322" y="38"/>
                  </a:lnTo>
                  <a:lnTo>
                    <a:pt x="318" y="53"/>
                  </a:lnTo>
                  <a:lnTo>
                    <a:pt x="332" y="59"/>
                  </a:lnTo>
                  <a:lnTo>
                    <a:pt x="344" y="65"/>
                  </a:lnTo>
                  <a:lnTo>
                    <a:pt x="356" y="71"/>
                  </a:lnTo>
                  <a:lnTo>
                    <a:pt x="365" y="79"/>
                  </a:lnTo>
                  <a:lnTo>
                    <a:pt x="373" y="87"/>
                  </a:lnTo>
                  <a:lnTo>
                    <a:pt x="377" y="71"/>
                  </a:lnTo>
                  <a:lnTo>
                    <a:pt x="371" y="83"/>
                  </a:lnTo>
                  <a:lnTo>
                    <a:pt x="377" y="91"/>
                  </a:lnTo>
                  <a:lnTo>
                    <a:pt x="381" y="99"/>
                  </a:lnTo>
                  <a:lnTo>
                    <a:pt x="388" y="87"/>
                  </a:lnTo>
                  <a:lnTo>
                    <a:pt x="379" y="95"/>
                  </a:lnTo>
                  <a:lnTo>
                    <a:pt x="382" y="103"/>
                  </a:lnTo>
                  <a:lnTo>
                    <a:pt x="391" y="97"/>
                  </a:lnTo>
                  <a:lnTo>
                    <a:pt x="382" y="97"/>
                  </a:lnTo>
                  <a:lnTo>
                    <a:pt x="383" y="105"/>
                  </a:lnTo>
                  <a:lnTo>
                    <a:pt x="383" y="635"/>
                  </a:lnTo>
                  <a:lnTo>
                    <a:pt x="382" y="645"/>
                  </a:lnTo>
                  <a:lnTo>
                    <a:pt x="391" y="645"/>
                  </a:lnTo>
                  <a:lnTo>
                    <a:pt x="382" y="637"/>
                  </a:lnTo>
                  <a:lnTo>
                    <a:pt x="379" y="647"/>
                  </a:lnTo>
                  <a:lnTo>
                    <a:pt x="388" y="653"/>
                  </a:lnTo>
                  <a:lnTo>
                    <a:pt x="381" y="641"/>
                  </a:lnTo>
                  <a:lnTo>
                    <a:pt x="377" y="649"/>
                  </a:lnTo>
                  <a:lnTo>
                    <a:pt x="371" y="659"/>
                  </a:lnTo>
                  <a:lnTo>
                    <a:pt x="377" y="670"/>
                  </a:lnTo>
                  <a:lnTo>
                    <a:pt x="373" y="655"/>
                  </a:lnTo>
                  <a:lnTo>
                    <a:pt x="365" y="662"/>
                  </a:lnTo>
                  <a:lnTo>
                    <a:pt x="356" y="668"/>
                  </a:lnTo>
                  <a:lnTo>
                    <a:pt x="344" y="676"/>
                  </a:lnTo>
                  <a:lnTo>
                    <a:pt x="332" y="682"/>
                  </a:lnTo>
                  <a:lnTo>
                    <a:pt x="318" y="688"/>
                  </a:lnTo>
                  <a:lnTo>
                    <a:pt x="322" y="704"/>
                  </a:lnTo>
                  <a:lnTo>
                    <a:pt x="322" y="686"/>
                  </a:lnTo>
                  <a:lnTo>
                    <a:pt x="307" y="692"/>
                  </a:lnTo>
                  <a:lnTo>
                    <a:pt x="275" y="700"/>
                  </a:lnTo>
                  <a:lnTo>
                    <a:pt x="239" y="706"/>
                  </a:lnTo>
                  <a:lnTo>
                    <a:pt x="200" y="708"/>
                  </a:lnTo>
                  <a:lnTo>
                    <a:pt x="162" y="706"/>
                  </a:lnTo>
                  <a:lnTo>
                    <a:pt x="126" y="700"/>
                  </a:lnTo>
                  <a:lnTo>
                    <a:pt x="93" y="692"/>
                  </a:lnTo>
                  <a:lnTo>
                    <a:pt x="78" y="686"/>
                  </a:lnTo>
                  <a:lnTo>
                    <a:pt x="78" y="704"/>
                  </a:lnTo>
                  <a:lnTo>
                    <a:pt x="82" y="688"/>
                  </a:lnTo>
                  <a:lnTo>
                    <a:pt x="68" y="682"/>
                  </a:lnTo>
                  <a:lnTo>
                    <a:pt x="55" y="676"/>
                  </a:lnTo>
                  <a:lnTo>
                    <a:pt x="45" y="668"/>
                  </a:lnTo>
                  <a:lnTo>
                    <a:pt x="35" y="662"/>
                  </a:lnTo>
                  <a:lnTo>
                    <a:pt x="28" y="655"/>
                  </a:lnTo>
                  <a:lnTo>
                    <a:pt x="24" y="670"/>
                  </a:lnTo>
                  <a:lnTo>
                    <a:pt x="30" y="659"/>
                  </a:lnTo>
                  <a:lnTo>
                    <a:pt x="24" y="649"/>
                  </a:lnTo>
                  <a:lnTo>
                    <a:pt x="19" y="641"/>
                  </a:lnTo>
                  <a:lnTo>
                    <a:pt x="13" y="653"/>
                  </a:lnTo>
                  <a:lnTo>
                    <a:pt x="21" y="647"/>
                  </a:lnTo>
                  <a:lnTo>
                    <a:pt x="18" y="637"/>
                  </a:lnTo>
                  <a:lnTo>
                    <a:pt x="10" y="645"/>
                  </a:lnTo>
                  <a:lnTo>
                    <a:pt x="18" y="645"/>
                  </a:lnTo>
                  <a:lnTo>
                    <a:pt x="18" y="635"/>
                  </a:lnTo>
                  <a:lnTo>
                    <a:pt x="18" y="105"/>
                  </a:lnTo>
                  <a:lnTo>
                    <a:pt x="18" y="97"/>
                  </a:lnTo>
                  <a:lnTo>
                    <a:pt x="10" y="97"/>
                  </a:lnTo>
                  <a:lnTo>
                    <a:pt x="18" y="103"/>
                  </a:lnTo>
                  <a:lnTo>
                    <a:pt x="21" y="95"/>
                  </a:lnTo>
                  <a:lnTo>
                    <a:pt x="13" y="87"/>
                  </a:lnTo>
                  <a:lnTo>
                    <a:pt x="19" y="99"/>
                  </a:lnTo>
                  <a:lnTo>
                    <a:pt x="24" y="91"/>
                  </a:lnTo>
                  <a:lnTo>
                    <a:pt x="30" y="83"/>
                  </a:lnTo>
                  <a:lnTo>
                    <a:pt x="24" y="71"/>
                  </a:lnTo>
                  <a:lnTo>
                    <a:pt x="28" y="87"/>
                  </a:lnTo>
                  <a:lnTo>
                    <a:pt x="35" y="79"/>
                  </a:lnTo>
                  <a:lnTo>
                    <a:pt x="45" y="71"/>
                  </a:lnTo>
                  <a:lnTo>
                    <a:pt x="55" y="65"/>
                  </a:lnTo>
                  <a:lnTo>
                    <a:pt x="68" y="59"/>
                  </a:lnTo>
                  <a:lnTo>
                    <a:pt x="82" y="53"/>
                  </a:lnTo>
                  <a:lnTo>
                    <a:pt x="78" y="38"/>
                  </a:lnTo>
                  <a:lnTo>
                    <a:pt x="78" y="53"/>
                  </a:lnTo>
                  <a:lnTo>
                    <a:pt x="93" y="48"/>
                  </a:lnTo>
                  <a:lnTo>
                    <a:pt x="126" y="40"/>
                  </a:lnTo>
                  <a:lnTo>
                    <a:pt x="162" y="34"/>
                  </a:lnTo>
                  <a:lnTo>
                    <a:pt x="20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90" name="Freeform 16"/>
            <p:cNvSpPr>
              <a:spLocks/>
            </p:cNvSpPr>
            <p:nvPr/>
          </p:nvSpPr>
          <p:spPr bwMode="auto">
            <a:xfrm>
              <a:off x="1008" y="1924"/>
              <a:ext cx="401" cy="53"/>
            </a:xfrm>
            <a:custGeom>
              <a:avLst/>
              <a:gdLst>
                <a:gd name="T0" fmla="*/ 0 w 401"/>
                <a:gd name="T1" fmla="*/ 0 h 106"/>
                <a:gd name="T2" fmla="*/ 1588 w 401"/>
                <a:gd name="T3" fmla="*/ 1 h 106"/>
                <a:gd name="T4" fmla="*/ 11113 w 401"/>
                <a:gd name="T5" fmla="*/ 1 h 106"/>
                <a:gd name="T6" fmla="*/ 26988 w 401"/>
                <a:gd name="T7" fmla="*/ 1 h 106"/>
                <a:gd name="T8" fmla="*/ 44450 w 401"/>
                <a:gd name="T9" fmla="*/ 1 h 106"/>
                <a:gd name="T10" fmla="*/ 76200 w 401"/>
                <a:gd name="T11" fmla="*/ 1 h 106"/>
                <a:gd name="T12" fmla="*/ 119063 w 401"/>
                <a:gd name="T13" fmla="*/ 1 h 106"/>
                <a:gd name="T14" fmla="*/ 147638 w 401"/>
                <a:gd name="T15" fmla="*/ 1 h 106"/>
                <a:gd name="T16" fmla="*/ 257175 w 401"/>
                <a:gd name="T17" fmla="*/ 1 h 106"/>
                <a:gd name="T18" fmla="*/ 379413 w 401"/>
                <a:gd name="T19" fmla="*/ 1 h 106"/>
                <a:gd name="T20" fmla="*/ 487363 w 401"/>
                <a:gd name="T21" fmla="*/ 1 h 106"/>
                <a:gd name="T22" fmla="*/ 517525 w 401"/>
                <a:gd name="T23" fmla="*/ 1 h 106"/>
                <a:gd name="T24" fmla="*/ 557213 w 401"/>
                <a:gd name="T25" fmla="*/ 1 h 106"/>
                <a:gd name="T26" fmla="*/ 592138 w 401"/>
                <a:gd name="T27" fmla="*/ 1 h 106"/>
                <a:gd name="T28" fmla="*/ 608013 w 401"/>
                <a:gd name="T29" fmla="*/ 1 h 106"/>
                <a:gd name="T30" fmla="*/ 625475 w 401"/>
                <a:gd name="T31" fmla="*/ 1 h 106"/>
                <a:gd name="T32" fmla="*/ 633413 w 401"/>
                <a:gd name="T33" fmla="*/ 1 h 106"/>
                <a:gd name="T34" fmla="*/ 636588 w 401"/>
                <a:gd name="T35" fmla="*/ 0 h 106"/>
                <a:gd name="T36" fmla="*/ 606425 w 401"/>
                <a:gd name="T37" fmla="*/ 1 h 106"/>
                <a:gd name="T38" fmla="*/ 606425 w 401"/>
                <a:gd name="T39" fmla="*/ 1 h 106"/>
                <a:gd name="T40" fmla="*/ 615950 w 401"/>
                <a:gd name="T41" fmla="*/ 1 h 106"/>
                <a:gd name="T42" fmla="*/ 598488 w 401"/>
                <a:gd name="T43" fmla="*/ 1 h 106"/>
                <a:gd name="T44" fmla="*/ 598488 w 401"/>
                <a:gd name="T45" fmla="*/ 1 h 106"/>
                <a:gd name="T46" fmla="*/ 579438 w 401"/>
                <a:gd name="T47" fmla="*/ 1 h 106"/>
                <a:gd name="T48" fmla="*/ 546100 w 401"/>
                <a:gd name="T49" fmla="*/ 1 h 106"/>
                <a:gd name="T50" fmla="*/ 504825 w 401"/>
                <a:gd name="T51" fmla="*/ 1 h 106"/>
                <a:gd name="T52" fmla="*/ 511175 w 401"/>
                <a:gd name="T53" fmla="*/ 1 h 106"/>
                <a:gd name="T54" fmla="*/ 436563 w 401"/>
                <a:gd name="T55" fmla="*/ 1 h 106"/>
                <a:gd name="T56" fmla="*/ 317500 w 401"/>
                <a:gd name="T57" fmla="*/ 1 h 106"/>
                <a:gd name="T58" fmla="*/ 200025 w 401"/>
                <a:gd name="T59" fmla="*/ 1 h 106"/>
                <a:gd name="T60" fmla="*/ 123825 w 401"/>
                <a:gd name="T61" fmla="*/ 1 h 106"/>
                <a:gd name="T62" fmla="*/ 130175 w 401"/>
                <a:gd name="T63" fmla="*/ 1 h 106"/>
                <a:gd name="T64" fmla="*/ 87313 w 401"/>
                <a:gd name="T65" fmla="*/ 1 h 106"/>
                <a:gd name="T66" fmla="*/ 55563 w 401"/>
                <a:gd name="T67" fmla="*/ 1 h 106"/>
                <a:gd name="T68" fmla="*/ 38100 w 401"/>
                <a:gd name="T69" fmla="*/ 1 h 106"/>
                <a:gd name="T70" fmla="*/ 38100 w 401"/>
                <a:gd name="T71" fmla="*/ 1 h 106"/>
                <a:gd name="T72" fmla="*/ 20638 w 401"/>
                <a:gd name="T73" fmla="*/ 1 h 106"/>
                <a:gd name="T74" fmla="*/ 28575 w 401"/>
                <a:gd name="T75" fmla="*/ 1 h 106"/>
                <a:gd name="T76" fmla="*/ 28575 w 401"/>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1"/>
                <a:gd name="T118" fmla="*/ 0 h 106"/>
                <a:gd name="T119" fmla="*/ 401 w 401"/>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1" h="106">
                  <a:moveTo>
                    <a:pt x="18" y="0"/>
                  </a:moveTo>
                  <a:lnTo>
                    <a:pt x="0" y="0"/>
                  </a:lnTo>
                  <a:lnTo>
                    <a:pt x="0" y="9"/>
                  </a:lnTo>
                  <a:lnTo>
                    <a:pt x="1" y="15"/>
                  </a:lnTo>
                  <a:lnTo>
                    <a:pt x="4" y="25"/>
                  </a:lnTo>
                  <a:lnTo>
                    <a:pt x="7" y="29"/>
                  </a:lnTo>
                  <a:lnTo>
                    <a:pt x="11" y="37"/>
                  </a:lnTo>
                  <a:lnTo>
                    <a:pt x="17" y="47"/>
                  </a:lnTo>
                  <a:lnTo>
                    <a:pt x="20" y="51"/>
                  </a:lnTo>
                  <a:lnTo>
                    <a:pt x="28" y="59"/>
                  </a:lnTo>
                  <a:lnTo>
                    <a:pt x="37" y="64"/>
                  </a:lnTo>
                  <a:lnTo>
                    <a:pt x="48" y="72"/>
                  </a:lnTo>
                  <a:lnTo>
                    <a:pt x="61" y="78"/>
                  </a:lnTo>
                  <a:lnTo>
                    <a:pt x="75" y="84"/>
                  </a:lnTo>
                  <a:lnTo>
                    <a:pt x="78" y="84"/>
                  </a:lnTo>
                  <a:lnTo>
                    <a:pt x="93" y="90"/>
                  </a:lnTo>
                  <a:lnTo>
                    <a:pt x="126" y="98"/>
                  </a:lnTo>
                  <a:lnTo>
                    <a:pt x="162" y="104"/>
                  </a:lnTo>
                  <a:lnTo>
                    <a:pt x="200" y="106"/>
                  </a:lnTo>
                  <a:lnTo>
                    <a:pt x="239" y="104"/>
                  </a:lnTo>
                  <a:lnTo>
                    <a:pt x="275" y="98"/>
                  </a:lnTo>
                  <a:lnTo>
                    <a:pt x="307" y="90"/>
                  </a:lnTo>
                  <a:lnTo>
                    <a:pt x="322" y="84"/>
                  </a:lnTo>
                  <a:lnTo>
                    <a:pt x="326" y="84"/>
                  </a:lnTo>
                  <a:lnTo>
                    <a:pt x="340" y="78"/>
                  </a:lnTo>
                  <a:lnTo>
                    <a:pt x="351" y="72"/>
                  </a:lnTo>
                  <a:lnTo>
                    <a:pt x="363" y="64"/>
                  </a:lnTo>
                  <a:lnTo>
                    <a:pt x="373" y="59"/>
                  </a:lnTo>
                  <a:lnTo>
                    <a:pt x="380" y="51"/>
                  </a:lnTo>
                  <a:lnTo>
                    <a:pt x="383" y="47"/>
                  </a:lnTo>
                  <a:lnTo>
                    <a:pt x="390" y="37"/>
                  </a:lnTo>
                  <a:lnTo>
                    <a:pt x="394" y="29"/>
                  </a:lnTo>
                  <a:lnTo>
                    <a:pt x="396" y="25"/>
                  </a:lnTo>
                  <a:lnTo>
                    <a:pt x="399" y="15"/>
                  </a:lnTo>
                  <a:lnTo>
                    <a:pt x="400" y="9"/>
                  </a:lnTo>
                  <a:lnTo>
                    <a:pt x="401" y="0"/>
                  </a:lnTo>
                  <a:lnTo>
                    <a:pt x="383" y="0"/>
                  </a:lnTo>
                  <a:lnTo>
                    <a:pt x="382" y="9"/>
                  </a:lnTo>
                  <a:lnTo>
                    <a:pt x="391" y="9"/>
                  </a:lnTo>
                  <a:lnTo>
                    <a:pt x="382" y="2"/>
                  </a:lnTo>
                  <a:lnTo>
                    <a:pt x="379" y="11"/>
                  </a:lnTo>
                  <a:lnTo>
                    <a:pt x="388" y="17"/>
                  </a:lnTo>
                  <a:lnTo>
                    <a:pt x="381" y="5"/>
                  </a:lnTo>
                  <a:lnTo>
                    <a:pt x="377" y="13"/>
                  </a:lnTo>
                  <a:lnTo>
                    <a:pt x="371" y="23"/>
                  </a:lnTo>
                  <a:lnTo>
                    <a:pt x="377" y="35"/>
                  </a:lnTo>
                  <a:lnTo>
                    <a:pt x="373" y="19"/>
                  </a:lnTo>
                  <a:lnTo>
                    <a:pt x="365" y="27"/>
                  </a:lnTo>
                  <a:lnTo>
                    <a:pt x="356" y="33"/>
                  </a:lnTo>
                  <a:lnTo>
                    <a:pt x="344" y="41"/>
                  </a:lnTo>
                  <a:lnTo>
                    <a:pt x="332" y="47"/>
                  </a:lnTo>
                  <a:lnTo>
                    <a:pt x="318" y="53"/>
                  </a:lnTo>
                  <a:lnTo>
                    <a:pt x="322" y="68"/>
                  </a:lnTo>
                  <a:lnTo>
                    <a:pt x="322" y="51"/>
                  </a:lnTo>
                  <a:lnTo>
                    <a:pt x="307" y="57"/>
                  </a:lnTo>
                  <a:lnTo>
                    <a:pt x="275" y="64"/>
                  </a:lnTo>
                  <a:lnTo>
                    <a:pt x="239" y="70"/>
                  </a:lnTo>
                  <a:lnTo>
                    <a:pt x="200" y="72"/>
                  </a:lnTo>
                  <a:lnTo>
                    <a:pt x="162" y="70"/>
                  </a:lnTo>
                  <a:lnTo>
                    <a:pt x="126" y="64"/>
                  </a:lnTo>
                  <a:lnTo>
                    <a:pt x="93" y="57"/>
                  </a:lnTo>
                  <a:lnTo>
                    <a:pt x="78" y="51"/>
                  </a:lnTo>
                  <a:lnTo>
                    <a:pt x="78" y="68"/>
                  </a:lnTo>
                  <a:lnTo>
                    <a:pt x="82" y="53"/>
                  </a:lnTo>
                  <a:lnTo>
                    <a:pt x="68" y="47"/>
                  </a:lnTo>
                  <a:lnTo>
                    <a:pt x="55" y="41"/>
                  </a:lnTo>
                  <a:lnTo>
                    <a:pt x="45" y="33"/>
                  </a:lnTo>
                  <a:lnTo>
                    <a:pt x="35" y="27"/>
                  </a:lnTo>
                  <a:lnTo>
                    <a:pt x="28" y="19"/>
                  </a:lnTo>
                  <a:lnTo>
                    <a:pt x="24" y="35"/>
                  </a:lnTo>
                  <a:lnTo>
                    <a:pt x="30" y="23"/>
                  </a:lnTo>
                  <a:lnTo>
                    <a:pt x="24" y="13"/>
                  </a:lnTo>
                  <a:lnTo>
                    <a:pt x="19" y="5"/>
                  </a:lnTo>
                  <a:lnTo>
                    <a:pt x="13" y="17"/>
                  </a:lnTo>
                  <a:lnTo>
                    <a:pt x="21" y="11"/>
                  </a:lnTo>
                  <a:lnTo>
                    <a:pt x="18" y="2"/>
                  </a:lnTo>
                  <a:lnTo>
                    <a:pt x="10" y="9"/>
                  </a:lnTo>
                  <a:lnTo>
                    <a:pt x="18" y="9"/>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91" name="Rectangle 17"/>
            <p:cNvSpPr>
              <a:spLocks noChangeArrowheads="1"/>
            </p:cNvSpPr>
            <p:nvPr/>
          </p:nvSpPr>
          <p:spPr bwMode="auto">
            <a:xfrm>
              <a:off x="1152" y="2016"/>
              <a:ext cx="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jar</a:t>
              </a:r>
              <a:endParaRPr lang="en-US" sz="2400">
                <a:latin typeface="Times New Roman" pitchFamily="18" charset="0"/>
                <a:cs typeface="Arial" pitchFamily="34" charset="0"/>
              </a:endParaRPr>
            </a:p>
          </p:txBody>
        </p:sp>
        <p:sp>
          <p:nvSpPr>
            <p:cNvPr id="109692" name="Rectangle 18"/>
            <p:cNvSpPr>
              <a:spLocks noChangeArrowheads="1"/>
            </p:cNvSpPr>
            <p:nvPr/>
          </p:nvSpPr>
          <p:spPr bwMode="auto">
            <a:xfrm>
              <a:off x="972" y="2476"/>
              <a:ext cx="95" cy="66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sp>
          <p:nvSpPr>
            <p:cNvPr id="109693" name="Freeform 19"/>
            <p:cNvSpPr>
              <a:spLocks/>
            </p:cNvSpPr>
            <p:nvPr/>
          </p:nvSpPr>
          <p:spPr bwMode="auto">
            <a:xfrm>
              <a:off x="1003" y="2534"/>
              <a:ext cx="63" cy="59"/>
            </a:xfrm>
            <a:custGeom>
              <a:avLst/>
              <a:gdLst>
                <a:gd name="T0" fmla="*/ 0 w 63"/>
                <a:gd name="T1" fmla="*/ 1 h 118"/>
                <a:gd name="T2" fmla="*/ 100012 w 63"/>
                <a:gd name="T3" fmla="*/ 0 h 118"/>
                <a:gd name="T4" fmla="*/ 100012 w 63"/>
                <a:gd name="T5" fmla="*/ 1 h 118"/>
                <a:gd name="T6" fmla="*/ 0 w 63"/>
                <a:gd name="T7" fmla="*/ 1 h 118"/>
                <a:gd name="T8" fmla="*/ 0 60000 65536"/>
                <a:gd name="T9" fmla="*/ 0 60000 65536"/>
                <a:gd name="T10" fmla="*/ 0 60000 65536"/>
                <a:gd name="T11" fmla="*/ 0 60000 65536"/>
                <a:gd name="T12" fmla="*/ 0 w 63"/>
                <a:gd name="T13" fmla="*/ 0 h 118"/>
                <a:gd name="T14" fmla="*/ 63 w 63"/>
                <a:gd name="T15" fmla="*/ 118 h 118"/>
              </a:gdLst>
              <a:ahLst/>
              <a:cxnLst>
                <a:cxn ang="T8">
                  <a:pos x="T0" y="T1"/>
                </a:cxn>
                <a:cxn ang="T9">
                  <a:pos x="T2" y="T3"/>
                </a:cxn>
                <a:cxn ang="T10">
                  <a:pos x="T4" y="T5"/>
                </a:cxn>
                <a:cxn ang="T11">
                  <a:pos x="T6" y="T7"/>
                </a:cxn>
              </a:cxnLst>
              <a:rect l="T12" t="T13" r="T14" b="T15"/>
              <a:pathLst>
                <a:path w="63" h="118">
                  <a:moveTo>
                    <a:pt x="0" y="59"/>
                  </a:moveTo>
                  <a:lnTo>
                    <a:pt x="63" y="0"/>
                  </a:lnTo>
                  <a:lnTo>
                    <a:pt x="63" y="118"/>
                  </a:lnTo>
                  <a:lnTo>
                    <a:pt x="0" y="59"/>
                  </a:lnTo>
                  <a:close/>
                </a:path>
              </a:pathLst>
            </a:custGeom>
            <a:solidFill>
              <a:srgbClr val="000000"/>
            </a:solidFill>
            <a:ln w="9525">
              <a:solidFill>
                <a:srgbClr val="000000"/>
              </a:solidFill>
              <a:prstDash val="solid"/>
              <a:round/>
              <a:headEnd/>
              <a:tailEnd/>
            </a:ln>
          </p:spPr>
          <p:txBody>
            <a:bodyPr/>
            <a:lstStyle/>
            <a:p>
              <a:endParaRPr lang="en-US"/>
            </a:p>
          </p:txBody>
        </p:sp>
        <p:sp>
          <p:nvSpPr>
            <p:cNvPr id="109694" name="Freeform 20"/>
            <p:cNvSpPr>
              <a:spLocks/>
            </p:cNvSpPr>
            <p:nvPr/>
          </p:nvSpPr>
          <p:spPr bwMode="auto">
            <a:xfrm>
              <a:off x="1003" y="2652"/>
              <a:ext cx="63" cy="59"/>
            </a:xfrm>
            <a:custGeom>
              <a:avLst/>
              <a:gdLst>
                <a:gd name="T0" fmla="*/ 0 w 63"/>
                <a:gd name="T1" fmla="*/ 1 h 118"/>
                <a:gd name="T2" fmla="*/ 100012 w 63"/>
                <a:gd name="T3" fmla="*/ 0 h 118"/>
                <a:gd name="T4" fmla="*/ 100012 w 63"/>
                <a:gd name="T5" fmla="*/ 1 h 118"/>
                <a:gd name="T6" fmla="*/ 0 w 63"/>
                <a:gd name="T7" fmla="*/ 1 h 118"/>
                <a:gd name="T8" fmla="*/ 0 60000 65536"/>
                <a:gd name="T9" fmla="*/ 0 60000 65536"/>
                <a:gd name="T10" fmla="*/ 0 60000 65536"/>
                <a:gd name="T11" fmla="*/ 0 60000 65536"/>
                <a:gd name="T12" fmla="*/ 0 w 63"/>
                <a:gd name="T13" fmla="*/ 0 h 118"/>
                <a:gd name="T14" fmla="*/ 63 w 63"/>
                <a:gd name="T15" fmla="*/ 118 h 118"/>
              </a:gdLst>
              <a:ahLst/>
              <a:cxnLst>
                <a:cxn ang="T8">
                  <a:pos x="T0" y="T1"/>
                </a:cxn>
                <a:cxn ang="T9">
                  <a:pos x="T2" y="T3"/>
                </a:cxn>
                <a:cxn ang="T10">
                  <a:pos x="T4" y="T5"/>
                </a:cxn>
                <a:cxn ang="T11">
                  <a:pos x="T6" y="T7"/>
                </a:cxn>
              </a:cxnLst>
              <a:rect l="T12" t="T13" r="T14" b="T15"/>
              <a:pathLst>
                <a:path w="63" h="118">
                  <a:moveTo>
                    <a:pt x="0" y="59"/>
                  </a:moveTo>
                  <a:lnTo>
                    <a:pt x="63" y="0"/>
                  </a:lnTo>
                  <a:lnTo>
                    <a:pt x="63" y="118"/>
                  </a:lnTo>
                  <a:lnTo>
                    <a:pt x="0" y="59"/>
                  </a:lnTo>
                  <a:close/>
                </a:path>
              </a:pathLst>
            </a:custGeom>
            <a:solidFill>
              <a:srgbClr val="000000"/>
            </a:solidFill>
            <a:ln w="9525">
              <a:solidFill>
                <a:srgbClr val="000000"/>
              </a:solidFill>
              <a:prstDash val="solid"/>
              <a:round/>
              <a:headEnd/>
              <a:tailEnd/>
            </a:ln>
          </p:spPr>
          <p:txBody>
            <a:bodyPr/>
            <a:lstStyle/>
            <a:p>
              <a:endParaRPr lang="en-US"/>
            </a:p>
          </p:txBody>
        </p:sp>
        <p:sp>
          <p:nvSpPr>
            <p:cNvPr id="109695" name="Freeform 21"/>
            <p:cNvSpPr>
              <a:spLocks/>
            </p:cNvSpPr>
            <p:nvPr/>
          </p:nvSpPr>
          <p:spPr bwMode="auto">
            <a:xfrm>
              <a:off x="1003" y="2770"/>
              <a:ext cx="63" cy="58"/>
            </a:xfrm>
            <a:custGeom>
              <a:avLst/>
              <a:gdLst>
                <a:gd name="T0" fmla="*/ 0 w 63"/>
                <a:gd name="T1" fmla="*/ 0 h 118"/>
                <a:gd name="T2" fmla="*/ 100012 w 63"/>
                <a:gd name="T3" fmla="*/ 0 h 118"/>
                <a:gd name="T4" fmla="*/ 100012 w 63"/>
                <a:gd name="T5" fmla="*/ 0 h 118"/>
                <a:gd name="T6" fmla="*/ 0 w 63"/>
                <a:gd name="T7" fmla="*/ 0 h 118"/>
                <a:gd name="T8" fmla="*/ 0 60000 65536"/>
                <a:gd name="T9" fmla="*/ 0 60000 65536"/>
                <a:gd name="T10" fmla="*/ 0 60000 65536"/>
                <a:gd name="T11" fmla="*/ 0 60000 65536"/>
                <a:gd name="T12" fmla="*/ 0 w 63"/>
                <a:gd name="T13" fmla="*/ 0 h 118"/>
                <a:gd name="T14" fmla="*/ 63 w 63"/>
                <a:gd name="T15" fmla="*/ 118 h 118"/>
              </a:gdLst>
              <a:ahLst/>
              <a:cxnLst>
                <a:cxn ang="T8">
                  <a:pos x="T0" y="T1"/>
                </a:cxn>
                <a:cxn ang="T9">
                  <a:pos x="T2" y="T3"/>
                </a:cxn>
                <a:cxn ang="T10">
                  <a:pos x="T4" y="T5"/>
                </a:cxn>
                <a:cxn ang="T11">
                  <a:pos x="T6" y="T7"/>
                </a:cxn>
              </a:cxnLst>
              <a:rect l="T12" t="T13" r="T14" b="T15"/>
              <a:pathLst>
                <a:path w="63" h="118">
                  <a:moveTo>
                    <a:pt x="0" y="59"/>
                  </a:moveTo>
                  <a:lnTo>
                    <a:pt x="63" y="0"/>
                  </a:lnTo>
                  <a:lnTo>
                    <a:pt x="63" y="118"/>
                  </a:lnTo>
                  <a:lnTo>
                    <a:pt x="0" y="59"/>
                  </a:lnTo>
                  <a:close/>
                </a:path>
              </a:pathLst>
            </a:custGeom>
            <a:solidFill>
              <a:srgbClr val="000000"/>
            </a:solidFill>
            <a:ln w="9525">
              <a:solidFill>
                <a:srgbClr val="000000"/>
              </a:solidFill>
              <a:prstDash val="solid"/>
              <a:round/>
              <a:headEnd/>
              <a:tailEnd/>
            </a:ln>
          </p:spPr>
          <p:txBody>
            <a:bodyPr/>
            <a:lstStyle/>
            <a:p>
              <a:endParaRPr lang="en-US"/>
            </a:p>
          </p:txBody>
        </p:sp>
        <p:sp>
          <p:nvSpPr>
            <p:cNvPr id="109696" name="Rectangle 22"/>
            <p:cNvSpPr>
              <a:spLocks noChangeArrowheads="1"/>
            </p:cNvSpPr>
            <p:nvPr/>
          </p:nvSpPr>
          <p:spPr bwMode="auto">
            <a:xfrm>
              <a:off x="1241" y="2639"/>
              <a:ext cx="31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notched</a:t>
              </a:r>
              <a:endParaRPr lang="en-US" sz="2400">
                <a:latin typeface="Times New Roman" pitchFamily="18" charset="0"/>
                <a:cs typeface="Arial" pitchFamily="34" charset="0"/>
              </a:endParaRPr>
            </a:p>
          </p:txBody>
        </p:sp>
        <p:sp>
          <p:nvSpPr>
            <p:cNvPr id="109697" name="Rectangle 23"/>
            <p:cNvSpPr>
              <a:spLocks noChangeArrowheads="1"/>
            </p:cNvSpPr>
            <p:nvPr/>
          </p:nvSpPr>
          <p:spPr bwMode="auto">
            <a:xfrm>
              <a:off x="1241" y="2746"/>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stick</a:t>
              </a:r>
              <a:endParaRPr lang="en-US" sz="2400">
                <a:latin typeface="Times New Roman" pitchFamily="18" charset="0"/>
                <a:cs typeface="Arial" pitchFamily="34" charset="0"/>
              </a:endParaRPr>
            </a:p>
          </p:txBody>
        </p:sp>
        <p:sp>
          <p:nvSpPr>
            <p:cNvPr id="109698" name="Freeform 24"/>
            <p:cNvSpPr>
              <a:spLocks/>
            </p:cNvSpPr>
            <p:nvPr/>
          </p:nvSpPr>
          <p:spPr bwMode="auto">
            <a:xfrm>
              <a:off x="816" y="3840"/>
              <a:ext cx="830" cy="67"/>
            </a:xfrm>
            <a:custGeom>
              <a:avLst/>
              <a:gdLst>
                <a:gd name="T0" fmla="*/ 1588 w 830"/>
                <a:gd name="T1" fmla="*/ 1 h 133"/>
                <a:gd name="T2" fmla="*/ 11112 w 830"/>
                <a:gd name="T3" fmla="*/ 1 h 133"/>
                <a:gd name="T4" fmla="*/ 38100 w 830"/>
                <a:gd name="T5" fmla="*/ 1 h 133"/>
                <a:gd name="T6" fmla="*/ 79375 w 830"/>
                <a:gd name="T7" fmla="*/ 1 h 133"/>
                <a:gd name="T8" fmla="*/ 550863 w 830"/>
                <a:gd name="T9" fmla="*/ 1 h 133"/>
                <a:gd name="T10" fmla="*/ 593725 w 830"/>
                <a:gd name="T11" fmla="*/ 1 h 133"/>
                <a:gd name="T12" fmla="*/ 620713 w 830"/>
                <a:gd name="T13" fmla="*/ 1 h 133"/>
                <a:gd name="T14" fmla="*/ 628650 w 830"/>
                <a:gd name="T15" fmla="*/ 1 h 133"/>
                <a:gd name="T16" fmla="*/ 635000 w 830"/>
                <a:gd name="T17" fmla="*/ 1 h 133"/>
                <a:gd name="T18" fmla="*/ 639763 w 830"/>
                <a:gd name="T19" fmla="*/ 1 h 133"/>
                <a:gd name="T20" fmla="*/ 644525 w 830"/>
                <a:gd name="T21" fmla="*/ 1 h 133"/>
                <a:gd name="T22" fmla="*/ 657225 w 830"/>
                <a:gd name="T23" fmla="*/ 1 h 133"/>
                <a:gd name="T24" fmla="*/ 671512 w 830"/>
                <a:gd name="T25" fmla="*/ 1 h 133"/>
                <a:gd name="T26" fmla="*/ 658813 w 830"/>
                <a:gd name="T27" fmla="*/ 1 h 133"/>
                <a:gd name="T28" fmla="*/ 665162 w 830"/>
                <a:gd name="T29" fmla="*/ 1 h 133"/>
                <a:gd name="T30" fmla="*/ 676275 w 830"/>
                <a:gd name="T31" fmla="*/ 1 h 133"/>
                <a:gd name="T32" fmla="*/ 711200 w 830"/>
                <a:gd name="T33" fmla="*/ 1 h 133"/>
                <a:gd name="T34" fmla="*/ 723900 w 830"/>
                <a:gd name="T35" fmla="*/ 1 h 133"/>
                <a:gd name="T36" fmla="*/ 1195388 w 830"/>
                <a:gd name="T37" fmla="*/ 1 h 133"/>
                <a:gd name="T38" fmla="*/ 1241425 w 830"/>
                <a:gd name="T39" fmla="*/ 1 h 133"/>
                <a:gd name="T40" fmla="*/ 1290638 w 830"/>
                <a:gd name="T41" fmla="*/ 1 h 133"/>
                <a:gd name="T42" fmla="*/ 1308100 w 830"/>
                <a:gd name="T43" fmla="*/ 1 h 133"/>
                <a:gd name="T44" fmla="*/ 1317625 w 830"/>
                <a:gd name="T45" fmla="*/ 0 h 133"/>
                <a:gd name="T46" fmla="*/ 1301750 w 830"/>
                <a:gd name="T47" fmla="*/ 1 h 133"/>
                <a:gd name="T48" fmla="*/ 1293813 w 830"/>
                <a:gd name="T49" fmla="*/ 1 h 133"/>
                <a:gd name="T50" fmla="*/ 1284288 w 830"/>
                <a:gd name="T51" fmla="*/ 1 h 133"/>
                <a:gd name="T52" fmla="*/ 1249363 w 830"/>
                <a:gd name="T53" fmla="*/ 1 h 133"/>
                <a:gd name="T54" fmla="*/ 1236663 w 830"/>
                <a:gd name="T55" fmla="*/ 1 h 133"/>
                <a:gd name="T56" fmla="*/ 765175 w 830"/>
                <a:gd name="T57" fmla="*/ 1 h 133"/>
                <a:gd name="T58" fmla="*/ 717550 w 830"/>
                <a:gd name="T59" fmla="*/ 1 h 133"/>
                <a:gd name="T60" fmla="*/ 671512 w 830"/>
                <a:gd name="T61" fmla="*/ 1 h 133"/>
                <a:gd name="T62" fmla="*/ 652463 w 830"/>
                <a:gd name="T63" fmla="*/ 1 h 133"/>
                <a:gd name="T64" fmla="*/ 646113 w 830"/>
                <a:gd name="T65" fmla="*/ 1 h 133"/>
                <a:gd name="T66" fmla="*/ 671512 w 830"/>
                <a:gd name="T67" fmla="*/ 1 h 133"/>
                <a:gd name="T68" fmla="*/ 657225 w 830"/>
                <a:gd name="T69" fmla="*/ 1 h 133"/>
                <a:gd name="T70" fmla="*/ 644525 w 830"/>
                <a:gd name="T71" fmla="*/ 1 h 133"/>
                <a:gd name="T72" fmla="*/ 673100 w 830"/>
                <a:gd name="T73" fmla="*/ 1 h 133"/>
                <a:gd name="T74" fmla="*/ 661987 w 830"/>
                <a:gd name="T75" fmla="*/ 1 h 133"/>
                <a:gd name="T76" fmla="*/ 646113 w 830"/>
                <a:gd name="T77" fmla="*/ 1 h 133"/>
                <a:gd name="T78" fmla="*/ 598488 w 830"/>
                <a:gd name="T79" fmla="*/ 1 h 133"/>
                <a:gd name="T80" fmla="*/ 550863 w 830"/>
                <a:gd name="T81" fmla="*/ 1 h 133"/>
                <a:gd name="T82" fmla="*/ 79375 w 830"/>
                <a:gd name="T83" fmla="*/ 1 h 133"/>
                <a:gd name="T84" fmla="*/ 68263 w 830"/>
                <a:gd name="T85" fmla="*/ 1 h 133"/>
                <a:gd name="T86" fmla="*/ 31750 w 830"/>
                <a:gd name="T87" fmla="*/ 1 h 133"/>
                <a:gd name="T88" fmla="*/ 25400 w 830"/>
                <a:gd name="T89" fmla="*/ 0 h 133"/>
                <a:gd name="T90" fmla="*/ 30163 w 830"/>
                <a:gd name="T91" fmla="*/ 1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0"/>
                <a:gd name="T139" fmla="*/ 0 h 133"/>
                <a:gd name="T140" fmla="*/ 830 w 830"/>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0" h="133">
                  <a:moveTo>
                    <a:pt x="18" y="0"/>
                  </a:moveTo>
                  <a:lnTo>
                    <a:pt x="0" y="0"/>
                  </a:lnTo>
                  <a:lnTo>
                    <a:pt x="1" y="11"/>
                  </a:lnTo>
                  <a:lnTo>
                    <a:pt x="2" y="17"/>
                  </a:lnTo>
                  <a:lnTo>
                    <a:pt x="3" y="23"/>
                  </a:lnTo>
                  <a:lnTo>
                    <a:pt x="7" y="33"/>
                  </a:lnTo>
                  <a:lnTo>
                    <a:pt x="14" y="45"/>
                  </a:lnTo>
                  <a:lnTo>
                    <a:pt x="17" y="49"/>
                  </a:lnTo>
                  <a:lnTo>
                    <a:pt x="24" y="57"/>
                  </a:lnTo>
                  <a:lnTo>
                    <a:pt x="35" y="64"/>
                  </a:lnTo>
                  <a:lnTo>
                    <a:pt x="47" y="70"/>
                  </a:lnTo>
                  <a:lnTo>
                    <a:pt x="50" y="70"/>
                  </a:lnTo>
                  <a:lnTo>
                    <a:pt x="63" y="74"/>
                  </a:lnTo>
                  <a:lnTo>
                    <a:pt x="77" y="76"/>
                  </a:lnTo>
                  <a:lnTo>
                    <a:pt x="347" y="76"/>
                  </a:lnTo>
                  <a:lnTo>
                    <a:pt x="361" y="76"/>
                  </a:lnTo>
                  <a:lnTo>
                    <a:pt x="374" y="80"/>
                  </a:lnTo>
                  <a:lnTo>
                    <a:pt x="374" y="63"/>
                  </a:lnTo>
                  <a:lnTo>
                    <a:pt x="369" y="78"/>
                  </a:lnTo>
                  <a:lnTo>
                    <a:pt x="381" y="84"/>
                  </a:lnTo>
                  <a:lnTo>
                    <a:pt x="391" y="92"/>
                  </a:lnTo>
                  <a:lnTo>
                    <a:pt x="399" y="100"/>
                  </a:lnTo>
                  <a:lnTo>
                    <a:pt x="402" y="84"/>
                  </a:lnTo>
                  <a:lnTo>
                    <a:pt x="396" y="96"/>
                  </a:lnTo>
                  <a:lnTo>
                    <a:pt x="402" y="106"/>
                  </a:lnTo>
                  <a:lnTo>
                    <a:pt x="409" y="94"/>
                  </a:lnTo>
                  <a:lnTo>
                    <a:pt x="400" y="102"/>
                  </a:lnTo>
                  <a:lnTo>
                    <a:pt x="404" y="112"/>
                  </a:lnTo>
                  <a:lnTo>
                    <a:pt x="413" y="106"/>
                  </a:lnTo>
                  <a:lnTo>
                    <a:pt x="403" y="106"/>
                  </a:lnTo>
                  <a:lnTo>
                    <a:pt x="406" y="118"/>
                  </a:lnTo>
                  <a:lnTo>
                    <a:pt x="406" y="123"/>
                  </a:lnTo>
                  <a:lnTo>
                    <a:pt x="408" y="129"/>
                  </a:lnTo>
                  <a:lnTo>
                    <a:pt x="411" y="133"/>
                  </a:lnTo>
                  <a:lnTo>
                    <a:pt x="414" y="133"/>
                  </a:lnTo>
                  <a:lnTo>
                    <a:pt x="417" y="133"/>
                  </a:lnTo>
                  <a:lnTo>
                    <a:pt x="420" y="129"/>
                  </a:lnTo>
                  <a:lnTo>
                    <a:pt x="423" y="123"/>
                  </a:lnTo>
                  <a:lnTo>
                    <a:pt x="424" y="118"/>
                  </a:lnTo>
                  <a:lnTo>
                    <a:pt x="425" y="106"/>
                  </a:lnTo>
                  <a:lnTo>
                    <a:pt x="415" y="106"/>
                  </a:lnTo>
                  <a:lnTo>
                    <a:pt x="424" y="112"/>
                  </a:lnTo>
                  <a:lnTo>
                    <a:pt x="428" y="102"/>
                  </a:lnTo>
                  <a:lnTo>
                    <a:pt x="419" y="94"/>
                  </a:lnTo>
                  <a:lnTo>
                    <a:pt x="426" y="106"/>
                  </a:lnTo>
                  <a:lnTo>
                    <a:pt x="432" y="96"/>
                  </a:lnTo>
                  <a:lnTo>
                    <a:pt x="426" y="84"/>
                  </a:lnTo>
                  <a:lnTo>
                    <a:pt x="430" y="100"/>
                  </a:lnTo>
                  <a:lnTo>
                    <a:pt x="437" y="92"/>
                  </a:lnTo>
                  <a:lnTo>
                    <a:pt x="448" y="84"/>
                  </a:lnTo>
                  <a:lnTo>
                    <a:pt x="460" y="78"/>
                  </a:lnTo>
                  <a:lnTo>
                    <a:pt x="456" y="63"/>
                  </a:lnTo>
                  <a:lnTo>
                    <a:pt x="456" y="80"/>
                  </a:lnTo>
                  <a:lnTo>
                    <a:pt x="468" y="76"/>
                  </a:lnTo>
                  <a:lnTo>
                    <a:pt x="482" y="76"/>
                  </a:lnTo>
                  <a:lnTo>
                    <a:pt x="753" y="76"/>
                  </a:lnTo>
                  <a:lnTo>
                    <a:pt x="766" y="74"/>
                  </a:lnTo>
                  <a:lnTo>
                    <a:pt x="779" y="70"/>
                  </a:lnTo>
                  <a:lnTo>
                    <a:pt x="782" y="70"/>
                  </a:lnTo>
                  <a:lnTo>
                    <a:pt x="794" y="64"/>
                  </a:lnTo>
                  <a:lnTo>
                    <a:pt x="805" y="57"/>
                  </a:lnTo>
                  <a:lnTo>
                    <a:pt x="813" y="49"/>
                  </a:lnTo>
                  <a:lnTo>
                    <a:pt x="815" y="45"/>
                  </a:lnTo>
                  <a:lnTo>
                    <a:pt x="822" y="33"/>
                  </a:lnTo>
                  <a:lnTo>
                    <a:pt x="824" y="29"/>
                  </a:lnTo>
                  <a:lnTo>
                    <a:pt x="828" y="17"/>
                  </a:lnTo>
                  <a:lnTo>
                    <a:pt x="828" y="11"/>
                  </a:lnTo>
                  <a:lnTo>
                    <a:pt x="830" y="0"/>
                  </a:lnTo>
                  <a:lnTo>
                    <a:pt x="812" y="0"/>
                  </a:lnTo>
                  <a:lnTo>
                    <a:pt x="810" y="11"/>
                  </a:lnTo>
                  <a:lnTo>
                    <a:pt x="820" y="11"/>
                  </a:lnTo>
                  <a:lnTo>
                    <a:pt x="811" y="4"/>
                  </a:lnTo>
                  <a:lnTo>
                    <a:pt x="807" y="15"/>
                  </a:lnTo>
                  <a:lnTo>
                    <a:pt x="815" y="21"/>
                  </a:lnTo>
                  <a:lnTo>
                    <a:pt x="809" y="9"/>
                  </a:lnTo>
                  <a:lnTo>
                    <a:pt x="803" y="21"/>
                  </a:lnTo>
                  <a:lnTo>
                    <a:pt x="809" y="33"/>
                  </a:lnTo>
                  <a:lnTo>
                    <a:pt x="806" y="17"/>
                  </a:lnTo>
                  <a:lnTo>
                    <a:pt x="797" y="25"/>
                  </a:lnTo>
                  <a:lnTo>
                    <a:pt x="787" y="33"/>
                  </a:lnTo>
                  <a:lnTo>
                    <a:pt x="775" y="39"/>
                  </a:lnTo>
                  <a:lnTo>
                    <a:pt x="779" y="55"/>
                  </a:lnTo>
                  <a:lnTo>
                    <a:pt x="779" y="37"/>
                  </a:lnTo>
                  <a:lnTo>
                    <a:pt x="766" y="41"/>
                  </a:lnTo>
                  <a:lnTo>
                    <a:pt x="753" y="43"/>
                  </a:lnTo>
                  <a:lnTo>
                    <a:pt x="482" y="43"/>
                  </a:lnTo>
                  <a:lnTo>
                    <a:pt x="468" y="43"/>
                  </a:lnTo>
                  <a:lnTo>
                    <a:pt x="456" y="47"/>
                  </a:lnTo>
                  <a:lnTo>
                    <a:pt x="452" y="47"/>
                  </a:lnTo>
                  <a:lnTo>
                    <a:pt x="441" y="53"/>
                  </a:lnTo>
                  <a:lnTo>
                    <a:pt x="430" y="61"/>
                  </a:lnTo>
                  <a:lnTo>
                    <a:pt x="423" y="68"/>
                  </a:lnTo>
                  <a:lnTo>
                    <a:pt x="419" y="72"/>
                  </a:lnTo>
                  <a:lnTo>
                    <a:pt x="413" y="82"/>
                  </a:lnTo>
                  <a:lnTo>
                    <a:pt x="411" y="88"/>
                  </a:lnTo>
                  <a:lnTo>
                    <a:pt x="407" y="98"/>
                  </a:lnTo>
                  <a:lnTo>
                    <a:pt x="407" y="106"/>
                  </a:lnTo>
                  <a:lnTo>
                    <a:pt x="406" y="118"/>
                  </a:lnTo>
                  <a:lnTo>
                    <a:pt x="423" y="118"/>
                  </a:lnTo>
                  <a:lnTo>
                    <a:pt x="423" y="112"/>
                  </a:lnTo>
                  <a:lnTo>
                    <a:pt x="420" y="106"/>
                  </a:lnTo>
                  <a:lnTo>
                    <a:pt x="417" y="102"/>
                  </a:lnTo>
                  <a:lnTo>
                    <a:pt x="414" y="102"/>
                  </a:lnTo>
                  <a:lnTo>
                    <a:pt x="411" y="102"/>
                  </a:lnTo>
                  <a:lnTo>
                    <a:pt x="408" y="106"/>
                  </a:lnTo>
                  <a:lnTo>
                    <a:pt x="406" y="112"/>
                  </a:lnTo>
                  <a:lnTo>
                    <a:pt x="406" y="118"/>
                  </a:lnTo>
                  <a:lnTo>
                    <a:pt x="414" y="118"/>
                  </a:lnTo>
                  <a:lnTo>
                    <a:pt x="424" y="118"/>
                  </a:lnTo>
                  <a:lnTo>
                    <a:pt x="422" y="106"/>
                  </a:lnTo>
                  <a:lnTo>
                    <a:pt x="422" y="98"/>
                  </a:lnTo>
                  <a:lnTo>
                    <a:pt x="417" y="88"/>
                  </a:lnTo>
                  <a:lnTo>
                    <a:pt x="415" y="82"/>
                  </a:lnTo>
                  <a:lnTo>
                    <a:pt x="409" y="72"/>
                  </a:lnTo>
                  <a:lnTo>
                    <a:pt x="407" y="68"/>
                  </a:lnTo>
                  <a:lnTo>
                    <a:pt x="398" y="61"/>
                  </a:lnTo>
                  <a:lnTo>
                    <a:pt x="389" y="53"/>
                  </a:lnTo>
                  <a:lnTo>
                    <a:pt x="377" y="47"/>
                  </a:lnTo>
                  <a:lnTo>
                    <a:pt x="374" y="47"/>
                  </a:lnTo>
                  <a:lnTo>
                    <a:pt x="361" y="43"/>
                  </a:lnTo>
                  <a:lnTo>
                    <a:pt x="347" y="43"/>
                  </a:lnTo>
                  <a:lnTo>
                    <a:pt x="77" y="43"/>
                  </a:lnTo>
                  <a:lnTo>
                    <a:pt x="63" y="41"/>
                  </a:lnTo>
                  <a:lnTo>
                    <a:pt x="50" y="37"/>
                  </a:lnTo>
                  <a:lnTo>
                    <a:pt x="50" y="55"/>
                  </a:lnTo>
                  <a:lnTo>
                    <a:pt x="54" y="39"/>
                  </a:lnTo>
                  <a:lnTo>
                    <a:pt x="43" y="33"/>
                  </a:lnTo>
                  <a:lnTo>
                    <a:pt x="32" y="25"/>
                  </a:lnTo>
                  <a:lnTo>
                    <a:pt x="24" y="17"/>
                  </a:lnTo>
                  <a:lnTo>
                    <a:pt x="20" y="33"/>
                  </a:lnTo>
                  <a:lnTo>
                    <a:pt x="27" y="21"/>
                  </a:lnTo>
                  <a:lnTo>
                    <a:pt x="20" y="9"/>
                  </a:lnTo>
                  <a:lnTo>
                    <a:pt x="16" y="0"/>
                  </a:lnTo>
                  <a:lnTo>
                    <a:pt x="18" y="6"/>
                  </a:lnTo>
                  <a:lnTo>
                    <a:pt x="10" y="11"/>
                  </a:lnTo>
                  <a:lnTo>
                    <a:pt x="19"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99" name="Rectangle 25"/>
            <p:cNvSpPr>
              <a:spLocks noChangeArrowheads="1"/>
            </p:cNvSpPr>
            <p:nvPr/>
          </p:nvSpPr>
          <p:spPr bwMode="auto">
            <a:xfrm>
              <a:off x="816" y="3976"/>
              <a:ext cx="6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400">
                  <a:solidFill>
                    <a:srgbClr val="000000"/>
                  </a:solidFill>
                  <a:latin typeface="Arial" pitchFamily="34" charset="0"/>
                  <a:cs typeface="Arial" pitchFamily="34" charset="0"/>
                </a:rPr>
                <a:t> Agrarian Age</a:t>
              </a:r>
              <a:endParaRPr lang="en-US" sz="2400">
                <a:latin typeface="Times New Roman" pitchFamily="18" charset="0"/>
                <a:cs typeface="Arial" pitchFamily="34" charset="0"/>
              </a:endParaRPr>
            </a:p>
          </p:txBody>
        </p:sp>
      </p:grpSp>
      <p:sp>
        <p:nvSpPr>
          <p:cNvPr id="109577" name="Rectangle 55"/>
          <p:cNvSpPr>
            <a:spLocks noChangeArrowheads="1"/>
          </p:cNvSpPr>
          <p:nvPr/>
        </p:nvSpPr>
        <p:spPr bwMode="auto">
          <a:xfrm>
            <a:off x="5554664" y="2976563"/>
            <a:ext cx="1247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grpSp>
        <p:nvGrpSpPr>
          <p:cNvPr id="109578" name="Group 28"/>
          <p:cNvGrpSpPr>
            <a:grpSpLocks/>
          </p:cNvGrpSpPr>
          <p:nvPr/>
        </p:nvGrpSpPr>
        <p:grpSpPr bwMode="auto">
          <a:xfrm>
            <a:off x="5605463" y="1905001"/>
            <a:ext cx="1466850" cy="4632325"/>
            <a:chOff x="2571" y="1200"/>
            <a:chExt cx="924" cy="2918"/>
          </a:xfrm>
        </p:grpSpPr>
        <p:sp>
          <p:nvSpPr>
            <p:cNvPr id="109664" name="Freeform 12"/>
            <p:cNvSpPr>
              <a:spLocks/>
            </p:cNvSpPr>
            <p:nvPr/>
          </p:nvSpPr>
          <p:spPr bwMode="auto">
            <a:xfrm>
              <a:off x="2823" y="1200"/>
              <a:ext cx="18" cy="443"/>
            </a:xfrm>
            <a:custGeom>
              <a:avLst/>
              <a:gdLst>
                <a:gd name="T0" fmla="*/ 4546 w 19"/>
                <a:gd name="T1" fmla="*/ 0 h 427"/>
                <a:gd name="T2" fmla="*/ 0 w 19"/>
                <a:gd name="T3" fmla="*/ 0 h 427"/>
                <a:gd name="T4" fmla="*/ 253 w 19"/>
                <a:gd name="T5" fmla="*/ 2367671 h 427"/>
                <a:gd name="T6" fmla="*/ 4799 w 19"/>
                <a:gd name="T7" fmla="*/ 2367671 h 427"/>
                <a:gd name="T8" fmla="*/ 4546 w 19"/>
                <a:gd name="T9" fmla="*/ 0 h 427"/>
                <a:gd name="T10" fmla="*/ 0 60000 65536"/>
                <a:gd name="T11" fmla="*/ 0 60000 65536"/>
                <a:gd name="T12" fmla="*/ 0 60000 65536"/>
                <a:gd name="T13" fmla="*/ 0 60000 65536"/>
                <a:gd name="T14" fmla="*/ 0 60000 65536"/>
                <a:gd name="T15" fmla="*/ 0 w 19"/>
                <a:gd name="T16" fmla="*/ 0 h 427"/>
                <a:gd name="T17" fmla="*/ 19 w 19"/>
                <a:gd name="T18" fmla="*/ 427 h 427"/>
              </a:gdLst>
              <a:ahLst/>
              <a:cxnLst>
                <a:cxn ang="T10">
                  <a:pos x="T0" y="T1"/>
                </a:cxn>
                <a:cxn ang="T11">
                  <a:pos x="T2" y="T3"/>
                </a:cxn>
                <a:cxn ang="T12">
                  <a:pos x="T4" y="T5"/>
                </a:cxn>
                <a:cxn ang="T13">
                  <a:pos x="T6" y="T7"/>
                </a:cxn>
                <a:cxn ang="T14">
                  <a:pos x="T8" y="T9"/>
                </a:cxn>
              </a:cxnLst>
              <a:rect l="T15" t="T16" r="T17" b="T18"/>
              <a:pathLst>
                <a:path w="19" h="427">
                  <a:moveTo>
                    <a:pt x="18" y="0"/>
                  </a:moveTo>
                  <a:lnTo>
                    <a:pt x="0" y="0"/>
                  </a:lnTo>
                  <a:lnTo>
                    <a:pt x="1" y="427"/>
                  </a:lnTo>
                  <a:lnTo>
                    <a:pt x="19" y="427"/>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5" name="Freeform 13"/>
            <p:cNvSpPr>
              <a:spLocks/>
            </p:cNvSpPr>
            <p:nvPr/>
          </p:nvSpPr>
          <p:spPr bwMode="auto">
            <a:xfrm>
              <a:off x="2784" y="1639"/>
              <a:ext cx="96" cy="185"/>
            </a:xfrm>
            <a:custGeom>
              <a:avLst/>
              <a:gdLst>
                <a:gd name="T0" fmla="*/ 0 w 97"/>
                <a:gd name="T1" fmla="*/ 0 h 178"/>
                <a:gd name="T2" fmla="*/ 54688 w 97"/>
                <a:gd name="T3" fmla="*/ 1048803 h 178"/>
                <a:gd name="T4" fmla="*/ 108263 w 97"/>
                <a:gd name="T5" fmla="*/ 0 h 178"/>
                <a:gd name="T6" fmla="*/ 0 w 97"/>
                <a:gd name="T7" fmla="*/ 0 h 178"/>
                <a:gd name="T8" fmla="*/ 0 60000 65536"/>
                <a:gd name="T9" fmla="*/ 0 60000 65536"/>
                <a:gd name="T10" fmla="*/ 0 60000 65536"/>
                <a:gd name="T11" fmla="*/ 0 60000 65536"/>
                <a:gd name="T12" fmla="*/ 0 w 97"/>
                <a:gd name="T13" fmla="*/ 0 h 178"/>
                <a:gd name="T14" fmla="*/ 97 w 97"/>
                <a:gd name="T15" fmla="*/ 178 h 178"/>
              </a:gdLst>
              <a:ahLst/>
              <a:cxnLst>
                <a:cxn ang="T8">
                  <a:pos x="T0" y="T1"/>
                </a:cxn>
                <a:cxn ang="T9">
                  <a:pos x="T2" y="T3"/>
                </a:cxn>
                <a:cxn ang="T10">
                  <a:pos x="T4" y="T5"/>
                </a:cxn>
                <a:cxn ang="T11">
                  <a:pos x="T6" y="T7"/>
                </a:cxn>
              </a:cxnLst>
              <a:rect l="T12" t="T13" r="T14" b="T15"/>
              <a:pathLst>
                <a:path w="97" h="178">
                  <a:moveTo>
                    <a:pt x="0" y="0"/>
                  </a:moveTo>
                  <a:lnTo>
                    <a:pt x="49" y="178"/>
                  </a:lnTo>
                  <a:lnTo>
                    <a:pt x="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6" name="Rectangle 56"/>
            <p:cNvSpPr>
              <a:spLocks noChangeArrowheads="1"/>
            </p:cNvSpPr>
            <p:nvPr/>
          </p:nvSpPr>
          <p:spPr bwMode="auto">
            <a:xfrm>
              <a:off x="2735" y="1902"/>
              <a:ext cx="2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source</a:t>
              </a:r>
              <a:endParaRPr lang="en-US" sz="2400">
                <a:latin typeface="Times New Roman" pitchFamily="18" charset="0"/>
                <a:cs typeface="Arial" pitchFamily="34" charset="0"/>
              </a:endParaRPr>
            </a:p>
          </p:txBody>
        </p:sp>
        <p:sp>
          <p:nvSpPr>
            <p:cNvPr id="109667" name="Rectangle 57"/>
            <p:cNvSpPr>
              <a:spLocks noChangeArrowheads="1"/>
            </p:cNvSpPr>
            <p:nvPr/>
          </p:nvSpPr>
          <p:spPr bwMode="auto">
            <a:xfrm>
              <a:off x="2699" y="2009"/>
              <a:ext cx="3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document</a:t>
              </a:r>
              <a:endParaRPr lang="en-US" sz="2400">
                <a:latin typeface="Times New Roman" pitchFamily="18" charset="0"/>
                <a:cs typeface="Arial" pitchFamily="34" charset="0"/>
              </a:endParaRPr>
            </a:p>
          </p:txBody>
        </p:sp>
        <p:sp>
          <p:nvSpPr>
            <p:cNvPr id="109668" name="Freeform 58"/>
            <p:cNvSpPr>
              <a:spLocks noEditPoints="1"/>
            </p:cNvSpPr>
            <p:nvPr/>
          </p:nvSpPr>
          <p:spPr bwMode="auto">
            <a:xfrm>
              <a:off x="2571" y="1888"/>
              <a:ext cx="728" cy="394"/>
            </a:xfrm>
            <a:custGeom>
              <a:avLst/>
              <a:gdLst>
                <a:gd name="T0" fmla="*/ 85725 w 728"/>
                <a:gd name="T1" fmla="*/ 0 h 790"/>
                <a:gd name="T2" fmla="*/ 220663 w 728"/>
                <a:gd name="T3" fmla="*/ 0 h 790"/>
                <a:gd name="T4" fmla="*/ 280988 w 728"/>
                <a:gd name="T5" fmla="*/ 0 h 790"/>
                <a:gd name="T6" fmla="*/ 314325 w 728"/>
                <a:gd name="T7" fmla="*/ 0 h 790"/>
                <a:gd name="T8" fmla="*/ 388937 w 728"/>
                <a:gd name="T9" fmla="*/ 0 h 790"/>
                <a:gd name="T10" fmla="*/ 430213 w 728"/>
                <a:gd name="T11" fmla="*/ 0 h 790"/>
                <a:gd name="T12" fmla="*/ 441325 w 728"/>
                <a:gd name="T13" fmla="*/ 0 h 790"/>
                <a:gd name="T14" fmla="*/ 530225 w 728"/>
                <a:gd name="T15" fmla="*/ 0 h 790"/>
                <a:gd name="T16" fmla="*/ 573088 w 728"/>
                <a:gd name="T17" fmla="*/ 0 h 790"/>
                <a:gd name="T18" fmla="*/ 604837 w 728"/>
                <a:gd name="T19" fmla="*/ 0 h 790"/>
                <a:gd name="T20" fmla="*/ 650875 w 728"/>
                <a:gd name="T21" fmla="*/ 0 h 790"/>
                <a:gd name="T22" fmla="*/ 688975 w 728"/>
                <a:gd name="T23" fmla="*/ 0 h 790"/>
                <a:gd name="T24" fmla="*/ 774700 w 728"/>
                <a:gd name="T25" fmla="*/ 0 h 790"/>
                <a:gd name="T26" fmla="*/ 804862 w 728"/>
                <a:gd name="T27" fmla="*/ 0 h 790"/>
                <a:gd name="T28" fmla="*/ 849313 w 728"/>
                <a:gd name="T29" fmla="*/ 0 h 790"/>
                <a:gd name="T30" fmla="*/ 877888 w 728"/>
                <a:gd name="T31" fmla="*/ 0 h 790"/>
                <a:gd name="T32" fmla="*/ 933450 w 728"/>
                <a:gd name="T33" fmla="*/ 0 h 790"/>
                <a:gd name="T34" fmla="*/ 993775 w 728"/>
                <a:gd name="T35" fmla="*/ 0 h 790"/>
                <a:gd name="T36" fmla="*/ 1141413 w 728"/>
                <a:gd name="T37" fmla="*/ 0 h 790"/>
                <a:gd name="T38" fmla="*/ 1155700 w 728"/>
                <a:gd name="T39" fmla="*/ 0 h 790"/>
                <a:gd name="T40" fmla="*/ 14288 w 728"/>
                <a:gd name="T41" fmla="*/ 0 h 790"/>
                <a:gd name="T42" fmla="*/ 0 w 728"/>
                <a:gd name="T43" fmla="*/ 0 h 790"/>
                <a:gd name="T44" fmla="*/ 44450 w 728"/>
                <a:gd name="T45" fmla="*/ 0 h 790"/>
                <a:gd name="T46" fmla="*/ 28575 w 728"/>
                <a:gd name="T47" fmla="*/ 0 h 790"/>
                <a:gd name="T48" fmla="*/ 14288 w 728"/>
                <a:gd name="T49" fmla="*/ 0 h 790"/>
                <a:gd name="T50" fmla="*/ 1127125 w 728"/>
                <a:gd name="T51" fmla="*/ 0 h 790"/>
                <a:gd name="T52" fmla="*/ 1141413 w 728"/>
                <a:gd name="T53" fmla="*/ 0 h 790"/>
                <a:gd name="T54" fmla="*/ 992188 w 728"/>
                <a:gd name="T55" fmla="*/ 0 h 790"/>
                <a:gd name="T56" fmla="*/ 933450 w 728"/>
                <a:gd name="T57" fmla="*/ 0 h 790"/>
                <a:gd name="T58" fmla="*/ 873125 w 728"/>
                <a:gd name="T59" fmla="*/ 0 h 790"/>
                <a:gd name="T60" fmla="*/ 842963 w 728"/>
                <a:gd name="T61" fmla="*/ 0 h 790"/>
                <a:gd name="T62" fmla="*/ 798512 w 728"/>
                <a:gd name="T63" fmla="*/ 0 h 790"/>
                <a:gd name="T64" fmla="*/ 766762 w 728"/>
                <a:gd name="T65" fmla="*/ 0 h 790"/>
                <a:gd name="T66" fmla="*/ 682625 w 728"/>
                <a:gd name="T67" fmla="*/ 0 h 790"/>
                <a:gd name="T68" fmla="*/ 639762 w 728"/>
                <a:gd name="T69" fmla="*/ 0 h 790"/>
                <a:gd name="T70" fmla="*/ 603250 w 728"/>
                <a:gd name="T71" fmla="*/ 0 h 790"/>
                <a:gd name="T72" fmla="*/ 579437 w 728"/>
                <a:gd name="T73" fmla="*/ 0 h 790"/>
                <a:gd name="T74" fmla="*/ 527050 w 728"/>
                <a:gd name="T75" fmla="*/ 0 h 790"/>
                <a:gd name="T76" fmla="*/ 484188 w 728"/>
                <a:gd name="T77" fmla="*/ 0 h 790"/>
                <a:gd name="T78" fmla="*/ 439738 w 728"/>
                <a:gd name="T79" fmla="*/ 0 h 790"/>
                <a:gd name="T80" fmla="*/ 404812 w 728"/>
                <a:gd name="T81" fmla="*/ 0 h 790"/>
                <a:gd name="T82" fmla="*/ 342900 w 728"/>
                <a:gd name="T83" fmla="*/ 0 h 790"/>
                <a:gd name="T84" fmla="*/ 277813 w 728"/>
                <a:gd name="T85" fmla="*/ 0 h 790"/>
                <a:gd name="T86" fmla="*/ 249238 w 728"/>
                <a:gd name="T87" fmla="*/ 0 h 790"/>
                <a:gd name="T88" fmla="*/ 161925 w 728"/>
                <a:gd name="T89" fmla="*/ 0 h 790"/>
                <a:gd name="T90" fmla="*/ 50800 w 728"/>
                <a:gd name="T91" fmla="*/ 0 h 7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8"/>
                <a:gd name="T139" fmla="*/ 0 h 790"/>
                <a:gd name="T140" fmla="*/ 728 w 728"/>
                <a:gd name="T141" fmla="*/ 790 h 7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8" h="790">
                  <a:moveTo>
                    <a:pt x="28" y="749"/>
                  </a:moveTo>
                  <a:lnTo>
                    <a:pt x="32" y="749"/>
                  </a:lnTo>
                  <a:lnTo>
                    <a:pt x="54" y="756"/>
                  </a:lnTo>
                  <a:lnTo>
                    <a:pt x="99" y="770"/>
                  </a:lnTo>
                  <a:lnTo>
                    <a:pt x="119" y="776"/>
                  </a:lnTo>
                  <a:lnTo>
                    <a:pt x="139" y="780"/>
                  </a:lnTo>
                  <a:lnTo>
                    <a:pt x="157" y="784"/>
                  </a:lnTo>
                  <a:lnTo>
                    <a:pt x="174" y="788"/>
                  </a:lnTo>
                  <a:lnTo>
                    <a:pt x="177" y="788"/>
                  </a:lnTo>
                  <a:lnTo>
                    <a:pt x="175" y="790"/>
                  </a:lnTo>
                  <a:lnTo>
                    <a:pt x="186" y="788"/>
                  </a:lnTo>
                  <a:lnTo>
                    <a:pt x="198" y="788"/>
                  </a:lnTo>
                  <a:lnTo>
                    <a:pt x="216" y="788"/>
                  </a:lnTo>
                  <a:lnTo>
                    <a:pt x="232" y="786"/>
                  </a:lnTo>
                  <a:lnTo>
                    <a:pt x="245" y="784"/>
                  </a:lnTo>
                  <a:lnTo>
                    <a:pt x="255" y="784"/>
                  </a:lnTo>
                  <a:lnTo>
                    <a:pt x="263" y="782"/>
                  </a:lnTo>
                  <a:lnTo>
                    <a:pt x="271" y="780"/>
                  </a:lnTo>
                  <a:lnTo>
                    <a:pt x="278" y="780"/>
                  </a:lnTo>
                  <a:lnTo>
                    <a:pt x="279" y="778"/>
                  </a:lnTo>
                  <a:lnTo>
                    <a:pt x="278" y="780"/>
                  </a:lnTo>
                  <a:lnTo>
                    <a:pt x="305" y="770"/>
                  </a:lnTo>
                  <a:lnTo>
                    <a:pt x="319" y="766"/>
                  </a:lnTo>
                  <a:lnTo>
                    <a:pt x="334" y="760"/>
                  </a:lnTo>
                  <a:lnTo>
                    <a:pt x="337" y="760"/>
                  </a:lnTo>
                  <a:lnTo>
                    <a:pt x="334" y="760"/>
                  </a:lnTo>
                  <a:lnTo>
                    <a:pt x="361" y="749"/>
                  </a:lnTo>
                  <a:lnTo>
                    <a:pt x="373" y="743"/>
                  </a:lnTo>
                  <a:lnTo>
                    <a:pt x="384" y="735"/>
                  </a:lnTo>
                  <a:lnTo>
                    <a:pt x="381" y="719"/>
                  </a:lnTo>
                  <a:lnTo>
                    <a:pt x="383" y="735"/>
                  </a:lnTo>
                  <a:lnTo>
                    <a:pt x="406" y="725"/>
                  </a:lnTo>
                  <a:lnTo>
                    <a:pt x="410" y="725"/>
                  </a:lnTo>
                  <a:lnTo>
                    <a:pt x="436" y="711"/>
                  </a:lnTo>
                  <a:lnTo>
                    <a:pt x="432" y="695"/>
                  </a:lnTo>
                  <a:lnTo>
                    <a:pt x="434" y="711"/>
                  </a:lnTo>
                  <a:lnTo>
                    <a:pt x="463" y="699"/>
                  </a:lnTo>
                  <a:lnTo>
                    <a:pt x="490" y="686"/>
                  </a:lnTo>
                  <a:lnTo>
                    <a:pt x="488" y="670"/>
                  </a:lnTo>
                  <a:lnTo>
                    <a:pt x="489" y="686"/>
                  </a:lnTo>
                  <a:lnTo>
                    <a:pt x="503" y="682"/>
                  </a:lnTo>
                  <a:lnTo>
                    <a:pt x="507" y="680"/>
                  </a:lnTo>
                  <a:lnTo>
                    <a:pt x="523" y="674"/>
                  </a:lnTo>
                  <a:lnTo>
                    <a:pt x="539" y="666"/>
                  </a:lnTo>
                  <a:lnTo>
                    <a:pt x="535" y="650"/>
                  </a:lnTo>
                  <a:lnTo>
                    <a:pt x="535" y="666"/>
                  </a:lnTo>
                  <a:lnTo>
                    <a:pt x="554" y="662"/>
                  </a:lnTo>
                  <a:lnTo>
                    <a:pt x="553" y="644"/>
                  </a:lnTo>
                  <a:lnTo>
                    <a:pt x="554" y="662"/>
                  </a:lnTo>
                  <a:lnTo>
                    <a:pt x="570" y="658"/>
                  </a:lnTo>
                  <a:lnTo>
                    <a:pt x="588" y="652"/>
                  </a:lnTo>
                  <a:lnTo>
                    <a:pt x="606" y="648"/>
                  </a:lnTo>
                  <a:lnTo>
                    <a:pt x="627" y="644"/>
                  </a:lnTo>
                  <a:lnTo>
                    <a:pt x="626" y="627"/>
                  </a:lnTo>
                  <a:lnTo>
                    <a:pt x="626" y="644"/>
                  </a:lnTo>
                  <a:lnTo>
                    <a:pt x="671" y="642"/>
                  </a:lnTo>
                  <a:lnTo>
                    <a:pt x="719" y="640"/>
                  </a:lnTo>
                  <a:lnTo>
                    <a:pt x="727" y="639"/>
                  </a:lnTo>
                  <a:lnTo>
                    <a:pt x="728" y="623"/>
                  </a:lnTo>
                  <a:lnTo>
                    <a:pt x="728" y="16"/>
                  </a:lnTo>
                  <a:lnTo>
                    <a:pt x="728" y="0"/>
                  </a:lnTo>
                  <a:lnTo>
                    <a:pt x="719" y="0"/>
                  </a:lnTo>
                  <a:lnTo>
                    <a:pt x="9" y="0"/>
                  </a:lnTo>
                  <a:lnTo>
                    <a:pt x="0" y="0"/>
                  </a:lnTo>
                  <a:lnTo>
                    <a:pt x="0" y="16"/>
                  </a:lnTo>
                  <a:lnTo>
                    <a:pt x="0" y="723"/>
                  </a:lnTo>
                  <a:lnTo>
                    <a:pt x="0" y="737"/>
                  </a:lnTo>
                  <a:lnTo>
                    <a:pt x="6" y="739"/>
                  </a:lnTo>
                  <a:lnTo>
                    <a:pt x="28" y="749"/>
                  </a:lnTo>
                  <a:close/>
                  <a:moveTo>
                    <a:pt x="11" y="707"/>
                  </a:moveTo>
                  <a:lnTo>
                    <a:pt x="9" y="723"/>
                  </a:lnTo>
                  <a:lnTo>
                    <a:pt x="18" y="723"/>
                  </a:lnTo>
                  <a:lnTo>
                    <a:pt x="18" y="16"/>
                  </a:lnTo>
                  <a:lnTo>
                    <a:pt x="9" y="16"/>
                  </a:lnTo>
                  <a:lnTo>
                    <a:pt x="9" y="33"/>
                  </a:lnTo>
                  <a:lnTo>
                    <a:pt x="719" y="33"/>
                  </a:lnTo>
                  <a:lnTo>
                    <a:pt x="719" y="16"/>
                  </a:lnTo>
                  <a:lnTo>
                    <a:pt x="710" y="16"/>
                  </a:lnTo>
                  <a:lnTo>
                    <a:pt x="710" y="623"/>
                  </a:lnTo>
                  <a:lnTo>
                    <a:pt x="719" y="623"/>
                  </a:lnTo>
                  <a:lnTo>
                    <a:pt x="719" y="607"/>
                  </a:lnTo>
                  <a:lnTo>
                    <a:pt x="671" y="609"/>
                  </a:lnTo>
                  <a:lnTo>
                    <a:pt x="626" y="611"/>
                  </a:lnTo>
                  <a:lnTo>
                    <a:pt x="625" y="611"/>
                  </a:lnTo>
                  <a:lnTo>
                    <a:pt x="626" y="611"/>
                  </a:lnTo>
                  <a:lnTo>
                    <a:pt x="606" y="615"/>
                  </a:lnTo>
                  <a:lnTo>
                    <a:pt x="588" y="619"/>
                  </a:lnTo>
                  <a:lnTo>
                    <a:pt x="570" y="625"/>
                  </a:lnTo>
                  <a:lnTo>
                    <a:pt x="553" y="629"/>
                  </a:lnTo>
                  <a:lnTo>
                    <a:pt x="550" y="629"/>
                  </a:lnTo>
                  <a:lnTo>
                    <a:pt x="552" y="629"/>
                  </a:lnTo>
                  <a:lnTo>
                    <a:pt x="535" y="633"/>
                  </a:lnTo>
                  <a:lnTo>
                    <a:pt x="531" y="635"/>
                  </a:lnTo>
                  <a:lnTo>
                    <a:pt x="515" y="642"/>
                  </a:lnTo>
                  <a:lnTo>
                    <a:pt x="499" y="648"/>
                  </a:lnTo>
                  <a:lnTo>
                    <a:pt x="503" y="664"/>
                  </a:lnTo>
                  <a:lnTo>
                    <a:pt x="503" y="648"/>
                  </a:lnTo>
                  <a:lnTo>
                    <a:pt x="487" y="654"/>
                  </a:lnTo>
                  <a:lnTo>
                    <a:pt x="483" y="656"/>
                  </a:lnTo>
                  <a:lnTo>
                    <a:pt x="487" y="654"/>
                  </a:lnTo>
                  <a:lnTo>
                    <a:pt x="456" y="668"/>
                  </a:lnTo>
                  <a:lnTo>
                    <a:pt x="430" y="680"/>
                  </a:lnTo>
                  <a:lnTo>
                    <a:pt x="423" y="684"/>
                  </a:lnTo>
                  <a:lnTo>
                    <a:pt x="430" y="680"/>
                  </a:lnTo>
                  <a:lnTo>
                    <a:pt x="403" y="694"/>
                  </a:lnTo>
                  <a:lnTo>
                    <a:pt x="406" y="709"/>
                  </a:lnTo>
                  <a:lnTo>
                    <a:pt x="406" y="692"/>
                  </a:lnTo>
                  <a:lnTo>
                    <a:pt x="380" y="703"/>
                  </a:lnTo>
                  <a:lnTo>
                    <a:pt x="375" y="705"/>
                  </a:lnTo>
                  <a:lnTo>
                    <a:pt x="378" y="703"/>
                  </a:lnTo>
                  <a:lnTo>
                    <a:pt x="365" y="711"/>
                  </a:lnTo>
                  <a:lnTo>
                    <a:pt x="354" y="717"/>
                  </a:lnTo>
                  <a:lnTo>
                    <a:pt x="330" y="729"/>
                  </a:lnTo>
                  <a:lnTo>
                    <a:pt x="332" y="745"/>
                  </a:lnTo>
                  <a:lnTo>
                    <a:pt x="331" y="729"/>
                  </a:lnTo>
                  <a:lnTo>
                    <a:pt x="319" y="733"/>
                  </a:lnTo>
                  <a:lnTo>
                    <a:pt x="305" y="737"/>
                  </a:lnTo>
                  <a:lnTo>
                    <a:pt x="276" y="747"/>
                  </a:lnTo>
                  <a:lnTo>
                    <a:pt x="277" y="762"/>
                  </a:lnTo>
                  <a:lnTo>
                    <a:pt x="277" y="747"/>
                  </a:lnTo>
                  <a:lnTo>
                    <a:pt x="271" y="747"/>
                  </a:lnTo>
                  <a:lnTo>
                    <a:pt x="263" y="749"/>
                  </a:lnTo>
                  <a:lnTo>
                    <a:pt x="255" y="750"/>
                  </a:lnTo>
                  <a:lnTo>
                    <a:pt x="245" y="750"/>
                  </a:lnTo>
                  <a:lnTo>
                    <a:pt x="232" y="752"/>
                  </a:lnTo>
                  <a:lnTo>
                    <a:pt x="216" y="754"/>
                  </a:lnTo>
                  <a:lnTo>
                    <a:pt x="198" y="754"/>
                  </a:lnTo>
                  <a:lnTo>
                    <a:pt x="186" y="754"/>
                  </a:lnTo>
                  <a:lnTo>
                    <a:pt x="175" y="756"/>
                  </a:lnTo>
                  <a:lnTo>
                    <a:pt x="175" y="772"/>
                  </a:lnTo>
                  <a:lnTo>
                    <a:pt x="177" y="756"/>
                  </a:lnTo>
                  <a:lnTo>
                    <a:pt x="157" y="750"/>
                  </a:lnTo>
                  <a:lnTo>
                    <a:pt x="139" y="747"/>
                  </a:lnTo>
                  <a:lnTo>
                    <a:pt x="119" y="743"/>
                  </a:lnTo>
                  <a:lnTo>
                    <a:pt x="102" y="739"/>
                  </a:lnTo>
                  <a:lnTo>
                    <a:pt x="54" y="723"/>
                  </a:lnTo>
                  <a:lnTo>
                    <a:pt x="32" y="715"/>
                  </a:lnTo>
                  <a:lnTo>
                    <a:pt x="32" y="733"/>
                  </a:lnTo>
                  <a:lnTo>
                    <a:pt x="35" y="717"/>
                  </a:lnTo>
                  <a:lnTo>
                    <a:pt x="11" y="7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9" name="Freeform 59"/>
            <p:cNvSpPr>
              <a:spLocks noEditPoints="1"/>
            </p:cNvSpPr>
            <p:nvPr/>
          </p:nvSpPr>
          <p:spPr bwMode="auto">
            <a:xfrm>
              <a:off x="2750" y="2438"/>
              <a:ext cx="510" cy="606"/>
            </a:xfrm>
            <a:custGeom>
              <a:avLst/>
              <a:gdLst>
                <a:gd name="T0" fmla="*/ 287338 w 510"/>
                <a:gd name="T1" fmla="*/ 1 h 1212"/>
                <a:gd name="T2" fmla="*/ 211138 w 510"/>
                <a:gd name="T3" fmla="*/ 1 h 1212"/>
                <a:gd name="T4" fmla="*/ 122238 w 510"/>
                <a:gd name="T5" fmla="*/ 1 h 1212"/>
                <a:gd name="T6" fmla="*/ 69850 w 510"/>
                <a:gd name="T7" fmla="*/ 1 h 1212"/>
                <a:gd name="T8" fmla="*/ 20638 w 510"/>
                <a:gd name="T9" fmla="*/ 1 h 1212"/>
                <a:gd name="T10" fmla="*/ 1588 w 510"/>
                <a:gd name="T11" fmla="*/ 1 h 1212"/>
                <a:gd name="T12" fmla="*/ 0 w 510"/>
                <a:gd name="T13" fmla="*/ 1 h 1212"/>
                <a:gd name="T14" fmla="*/ 7938 w 510"/>
                <a:gd name="T15" fmla="*/ 1 h 1212"/>
                <a:gd name="T16" fmla="*/ 33338 w 510"/>
                <a:gd name="T17" fmla="*/ 1 h 1212"/>
                <a:gd name="T18" fmla="*/ 74613 w 510"/>
                <a:gd name="T19" fmla="*/ 1 h 1212"/>
                <a:gd name="T20" fmla="*/ 149225 w 510"/>
                <a:gd name="T21" fmla="*/ 1 h 1212"/>
                <a:gd name="T22" fmla="*/ 217488 w 510"/>
                <a:gd name="T23" fmla="*/ 1 h 1212"/>
                <a:gd name="T24" fmla="*/ 323850 w 510"/>
                <a:gd name="T25" fmla="*/ 1 h 1212"/>
                <a:gd name="T26" fmla="*/ 520700 w 510"/>
                <a:gd name="T27" fmla="*/ 1 h 1212"/>
                <a:gd name="T28" fmla="*/ 596900 w 510"/>
                <a:gd name="T29" fmla="*/ 1 h 1212"/>
                <a:gd name="T30" fmla="*/ 685800 w 510"/>
                <a:gd name="T31" fmla="*/ 1 h 1212"/>
                <a:gd name="T32" fmla="*/ 754063 w 510"/>
                <a:gd name="T33" fmla="*/ 1 h 1212"/>
                <a:gd name="T34" fmla="*/ 787400 w 510"/>
                <a:gd name="T35" fmla="*/ 1 h 1212"/>
                <a:gd name="T36" fmla="*/ 806450 w 510"/>
                <a:gd name="T37" fmla="*/ 1 h 1212"/>
                <a:gd name="T38" fmla="*/ 809625 w 510"/>
                <a:gd name="T39" fmla="*/ 1 h 1212"/>
                <a:gd name="T40" fmla="*/ 798513 w 510"/>
                <a:gd name="T41" fmla="*/ 1 h 1212"/>
                <a:gd name="T42" fmla="*/ 774700 w 510"/>
                <a:gd name="T43" fmla="*/ 1 h 1212"/>
                <a:gd name="T44" fmla="*/ 733425 w 510"/>
                <a:gd name="T45" fmla="*/ 1 h 1212"/>
                <a:gd name="T46" fmla="*/ 658813 w 510"/>
                <a:gd name="T47" fmla="*/ 1 h 1212"/>
                <a:gd name="T48" fmla="*/ 588963 w 510"/>
                <a:gd name="T49" fmla="*/ 1 h 1212"/>
                <a:gd name="T50" fmla="*/ 482600 w 510"/>
                <a:gd name="T51" fmla="*/ 1 h 1212"/>
                <a:gd name="T52" fmla="*/ 363538 w 510"/>
                <a:gd name="T53" fmla="*/ 0 h 1212"/>
                <a:gd name="T54" fmla="*/ 482600 w 510"/>
                <a:gd name="T55" fmla="*/ 1 h 1212"/>
                <a:gd name="T56" fmla="*/ 588963 w 510"/>
                <a:gd name="T57" fmla="*/ 1 h 1212"/>
                <a:gd name="T58" fmla="*/ 617538 w 510"/>
                <a:gd name="T59" fmla="*/ 1 h 1212"/>
                <a:gd name="T60" fmla="*/ 700088 w 510"/>
                <a:gd name="T61" fmla="*/ 1 h 1212"/>
                <a:gd name="T62" fmla="*/ 717550 w 510"/>
                <a:gd name="T63" fmla="*/ 1 h 1212"/>
                <a:gd name="T64" fmla="*/ 766763 w 510"/>
                <a:gd name="T65" fmla="*/ 1 h 1212"/>
                <a:gd name="T66" fmla="*/ 771525 w 510"/>
                <a:gd name="T67" fmla="*/ 1 h 1212"/>
                <a:gd name="T68" fmla="*/ 777875 w 510"/>
                <a:gd name="T69" fmla="*/ 1 h 1212"/>
                <a:gd name="T70" fmla="*/ 777875 w 510"/>
                <a:gd name="T71" fmla="*/ 1 h 1212"/>
                <a:gd name="T72" fmla="*/ 771525 w 510"/>
                <a:gd name="T73" fmla="*/ 1 h 1212"/>
                <a:gd name="T74" fmla="*/ 766763 w 510"/>
                <a:gd name="T75" fmla="*/ 1 h 1212"/>
                <a:gd name="T76" fmla="*/ 746125 w 510"/>
                <a:gd name="T77" fmla="*/ 1 h 1212"/>
                <a:gd name="T78" fmla="*/ 700088 w 510"/>
                <a:gd name="T79" fmla="*/ 1 h 1212"/>
                <a:gd name="T80" fmla="*/ 617538 w 510"/>
                <a:gd name="T81" fmla="*/ 1 h 1212"/>
                <a:gd name="T82" fmla="*/ 588963 w 510"/>
                <a:gd name="T83" fmla="*/ 1 h 1212"/>
                <a:gd name="T84" fmla="*/ 482600 w 510"/>
                <a:gd name="T85" fmla="*/ 1 h 1212"/>
                <a:gd name="T86" fmla="*/ 287338 w 510"/>
                <a:gd name="T87" fmla="*/ 1 h 1212"/>
                <a:gd name="T88" fmla="*/ 217488 w 510"/>
                <a:gd name="T89" fmla="*/ 1 h 1212"/>
                <a:gd name="T90" fmla="*/ 160338 w 510"/>
                <a:gd name="T91" fmla="*/ 1 h 1212"/>
                <a:gd name="T92" fmla="*/ 85725 w 510"/>
                <a:gd name="T93" fmla="*/ 1 h 1212"/>
                <a:gd name="T94" fmla="*/ 71438 w 510"/>
                <a:gd name="T95" fmla="*/ 1 h 1212"/>
                <a:gd name="T96" fmla="*/ 30163 w 510"/>
                <a:gd name="T97" fmla="*/ 1 h 1212"/>
                <a:gd name="T98" fmla="*/ 28575 w 510"/>
                <a:gd name="T99" fmla="*/ 1 h 1212"/>
                <a:gd name="T100" fmla="*/ 28575 w 510"/>
                <a:gd name="T101" fmla="*/ 1 h 1212"/>
                <a:gd name="T102" fmla="*/ 15875 w 510"/>
                <a:gd name="T103" fmla="*/ 1 h 1212"/>
                <a:gd name="T104" fmla="*/ 44450 w 510"/>
                <a:gd name="T105" fmla="*/ 1 h 1212"/>
                <a:gd name="T106" fmla="*/ 53975 w 510"/>
                <a:gd name="T107" fmla="*/ 1 h 1212"/>
                <a:gd name="T108" fmla="*/ 79375 w 510"/>
                <a:gd name="T109" fmla="*/ 1 h 1212"/>
                <a:gd name="T110" fmla="*/ 133350 w 510"/>
                <a:gd name="T111" fmla="*/ 1 h 1212"/>
                <a:gd name="T112" fmla="*/ 222250 w 510"/>
                <a:gd name="T113" fmla="*/ 1 h 1212"/>
                <a:gd name="T114" fmla="*/ 252413 w 510"/>
                <a:gd name="T115" fmla="*/ 1 h 1212"/>
                <a:gd name="T116" fmla="*/ 363538 w 510"/>
                <a:gd name="T117" fmla="*/ 1 h 12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0"/>
                <a:gd name="T178" fmla="*/ 0 h 1212"/>
                <a:gd name="T179" fmla="*/ 510 w 510"/>
                <a:gd name="T180" fmla="*/ 1212 h 12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0" h="1212">
                  <a:moveTo>
                    <a:pt x="229" y="0"/>
                  </a:moveTo>
                  <a:lnTo>
                    <a:pt x="204" y="2"/>
                  </a:lnTo>
                  <a:lnTo>
                    <a:pt x="181" y="8"/>
                  </a:lnTo>
                  <a:lnTo>
                    <a:pt x="159" y="14"/>
                  </a:lnTo>
                  <a:lnTo>
                    <a:pt x="137" y="22"/>
                  </a:lnTo>
                  <a:lnTo>
                    <a:pt x="133" y="24"/>
                  </a:lnTo>
                  <a:lnTo>
                    <a:pt x="113" y="32"/>
                  </a:lnTo>
                  <a:lnTo>
                    <a:pt x="94" y="43"/>
                  </a:lnTo>
                  <a:lnTo>
                    <a:pt x="77" y="55"/>
                  </a:lnTo>
                  <a:lnTo>
                    <a:pt x="61" y="69"/>
                  </a:lnTo>
                  <a:lnTo>
                    <a:pt x="47" y="83"/>
                  </a:lnTo>
                  <a:lnTo>
                    <a:pt x="44" y="87"/>
                  </a:lnTo>
                  <a:lnTo>
                    <a:pt x="32" y="102"/>
                  </a:lnTo>
                  <a:lnTo>
                    <a:pt x="21" y="118"/>
                  </a:lnTo>
                  <a:lnTo>
                    <a:pt x="13" y="136"/>
                  </a:lnTo>
                  <a:lnTo>
                    <a:pt x="11" y="140"/>
                  </a:lnTo>
                  <a:lnTo>
                    <a:pt x="5" y="159"/>
                  </a:lnTo>
                  <a:lnTo>
                    <a:pt x="1" y="177"/>
                  </a:lnTo>
                  <a:lnTo>
                    <a:pt x="1" y="183"/>
                  </a:lnTo>
                  <a:lnTo>
                    <a:pt x="0" y="202"/>
                  </a:lnTo>
                  <a:lnTo>
                    <a:pt x="0" y="1010"/>
                  </a:lnTo>
                  <a:lnTo>
                    <a:pt x="1" y="1029"/>
                  </a:lnTo>
                  <a:lnTo>
                    <a:pt x="1" y="1035"/>
                  </a:lnTo>
                  <a:lnTo>
                    <a:pt x="5" y="1055"/>
                  </a:lnTo>
                  <a:lnTo>
                    <a:pt x="11" y="1073"/>
                  </a:lnTo>
                  <a:lnTo>
                    <a:pt x="13" y="1077"/>
                  </a:lnTo>
                  <a:lnTo>
                    <a:pt x="21" y="1094"/>
                  </a:lnTo>
                  <a:lnTo>
                    <a:pt x="32" y="1110"/>
                  </a:lnTo>
                  <a:lnTo>
                    <a:pt x="44" y="1126"/>
                  </a:lnTo>
                  <a:lnTo>
                    <a:pt x="47" y="1130"/>
                  </a:lnTo>
                  <a:lnTo>
                    <a:pt x="61" y="1143"/>
                  </a:lnTo>
                  <a:lnTo>
                    <a:pt x="77" y="1157"/>
                  </a:lnTo>
                  <a:lnTo>
                    <a:pt x="94" y="1169"/>
                  </a:lnTo>
                  <a:lnTo>
                    <a:pt x="113" y="1179"/>
                  </a:lnTo>
                  <a:lnTo>
                    <a:pt x="133" y="1189"/>
                  </a:lnTo>
                  <a:lnTo>
                    <a:pt x="137" y="1189"/>
                  </a:lnTo>
                  <a:lnTo>
                    <a:pt x="159" y="1196"/>
                  </a:lnTo>
                  <a:lnTo>
                    <a:pt x="181" y="1202"/>
                  </a:lnTo>
                  <a:lnTo>
                    <a:pt x="204" y="1208"/>
                  </a:lnTo>
                  <a:lnTo>
                    <a:pt x="254" y="1212"/>
                  </a:lnTo>
                  <a:lnTo>
                    <a:pt x="304" y="1208"/>
                  </a:lnTo>
                  <a:lnTo>
                    <a:pt x="328" y="1202"/>
                  </a:lnTo>
                  <a:lnTo>
                    <a:pt x="350" y="1196"/>
                  </a:lnTo>
                  <a:lnTo>
                    <a:pt x="371" y="1189"/>
                  </a:lnTo>
                  <a:lnTo>
                    <a:pt x="376" y="1189"/>
                  </a:lnTo>
                  <a:lnTo>
                    <a:pt x="396" y="1179"/>
                  </a:lnTo>
                  <a:lnTo>
                    <a:pt x="415" y="1169"/>
                  </a:lnTo>
                  <a:lnTo>
                    <a:pt x="432" y="1157"/>
                  </a:lnTo>
                  <a:lnTo>
                    <a:pt x="448" y="1143"/>
                  </a:lnTo>
                  <a:lnTo>
                    <a:pt x="462" y="1130"/>
                  </a:lnTo>
                  <a:lnTo>
                    <a:pt x="475" y="1114"/>
                  </a:lnTo>
                  <a:lnTo>
                    <a:pt x="477" y="1110"/>
                  </a:lnTo>
                  <a:lnTo>
                    <a:pt x="488" y="1094"/>
                  </a:lnTo>
                  <a:lnTo>
                    <a:pt x="496" y="1077"/>
                  </a:lnTo>
                  <a:lnTo>
                    <a:pt x="498" y="1073"/>
                  </a:lnTo>
                  <a:lnTo>
                    <a:pt x="503" y="1055"/>
                  </a:lnTo>
                  <a:lnTo>
                    <a:pt x="508" y="1035"/>
                  </a:lnTo>
                  <a:lnTo>
                    <a:pt x="508" y="1029"/>
                  </a:lnTo>
                  <a:lnTo>
                    <a:pt x="510" y="1010"/>
                  </a:lnTo>
                  <a:lnTo>
                    <a:pt x="510" y="202"/>
                  </a:lnTo>
                  <a:lnTo>
                    <a:pt x="508" y="183"/>
                  </a:lnTo>
                  <a:lnTo>
                    <a:pt x="508" y="177"/>
                  </a:lnTo>
                  <a:lnTo>
                    <a:pt x="503" y="159"/>
                  </a:lnTo>
                  <a:lnTo>
                    <a:pt x="498" y="140"/>
                  </a:lnTo>
                  <a:lnTo>
                    <a:pt x="496" y="136"/>
                  </a:lnTo>
                  <a:lnTo>
                    <a:pt x="488" y="118"/>
                  </a:lnTo>
                  <a:lnTo>
                    <a:pt x="477" y="102"/>
                  </a:lnTo>
                  <a:lnTo>
                    <a:pt x="465" y="87"/>
                  </a:lnTo>
                  <a:lnTo>
                    <a:pt x="462" y="83"/>
                  </a:lnTo>
                  <a:lnTo>
                    <a:pt x="448" y="69"/>
                  </a:lnTo>
                  <a:lnTo>
                    <a:pt x="432" y="55"/>
                  </a:lnTo>
                  <a:lnTo>
                    <a:pt x="415" y="43"/>
                  </a:lnTo>
                  <a:lnTo>
                    <a:pt x="396" y="32"/>
                  </a:lnTo>
                  <a:lnTo>
                    <a:pt x="376" y="24"/>
                  </a:lnTo>
                  <a:lnTo>
                    <a:pt x="371" y="22"/>
                  </a:lnTo>
                  <a:lnTo>
                    <a:pt x="350" y="14"/>
                  </a:lnTo>
                  <a:lnTo>
                    <a:pt x="328" y="8"/>
                  </a:lnTo>
                  <a:lnTo>
                    <a:pt x="304" y="2"/>
                  </a:lnTo>
                  <a:lnTo>
                    <a:pt x="280" y="0"/>
                  </a:lnTo>
                  <a:lnTo>
                    <a:pt x="254" y="0"/>
                  </a:lnTo>
                  <a:lnTo>
                    <a:pt x="229" y="0"/>
                  </a:lnTo>
                  <a:close/>
                  <a:moveTo>
                    <a:pt x="254" y="34"/>
                  </a:moveTo>
                  <a:lnTo>
                    <a:pt x="280" y="34"/>
                  </a:lnTo>
                  <a:lnTo>
                    <a:pt x="304" y="35"/>
                  </a:lnTo>
                  <a:lnTo>
                    <a:pt x="328" y="41"/>
                  </a:lnTo>
                  <a:lnTo>
                    <a:pt x="350" y="47"/>
                  </a:lnTo>
                  <a:lnTo>
                    <a:pt x="371" y="55"/>
                  </a:lnTo>
                  <a:lnTo>
                    <a:pt x="371" y="39"/>
                  </a:lnTo>
                  <a:lnTo>
                    <a:pt x="368" y="55"/>
                  </a:lnTo>
                  <a:lnTo>
                    <a:pt x="389" y="63"/>
                  </a:lnTo>
                  <a:lnTo>
                    <a:pt x="408" y="75"/>
                  </a:lnTo>
                  <a:lnTo>
                    <a:pt x="425" y="87"/>
                  </a:lnTo>
                  <a:lnTo>
                    <a:pt x="441" y="100"/>
                  </a:lnTo>
                  <a:lnTo>
                    <a:pt x="455" y="114"/>
                  </a:lnTo>
                  <a:lnTo>
                    <a:pt x="459" y="98"/>
                  </a:lnTo>
                  <a:lnTo>
                    <a:pt x="452" y="110"/>
                  </a:lnTo>
                  <a:lnTo>
                    <a:pt x="464" y="126"/>
                  </a:lnTo>
                  <a:lnTo>
                    <a:pt x="475" y="142"/>
                  </a:lnTo>
                  <a:lnTo>
                    <a:pt x="483" y="159"/>
                  </a:lnTo>
                  <a:lnTo>
                    <a:pt x="490" y="147"/>
                  </a:lnTo>
                  <a:lnTo>
                    <a:pt x="481" y="153"/>
                  </a:lnTo>
                  <a:lnTo>
                    <a:pt x="486" y="173"/>
                  </a:lnTo>
                  <a:lnTo>
                    <a:pt x="491" y="191"/>
                  </a:lnTo>
                  <a:lnTo>
                    <a:pt x="499" y="183"/>
                  </a:lnTo>
                  <a:lnTo>
                    <a:pt x="490" y="183"/>
                  </a:lnTo>
                  <a:lnTo>
                    <a:pt x="492" y="202"/>
                  </a:lnTo>
                  <a:lnTo>
                    <a:pt x="492" y="1010"/>
                  </a:lnTo>
                  <a:lnTo>
                    <a:pt x="490" y="1029"/>
                  </a:lnTo>
                  <a:lnTo>
                    <a:pt x="499" y="1029"/>
                  </a:lnTo>
                  <a:lnTo>
                    <a:pt x="491" y="1022"/>
                  </a:lnTo>
                  <a:lnTo>
                    <a:pt x="486" y="1041"/>
                  </a:lnTo>
                  <a:lnTo>
                    <a:pt x="481" y="1059"/>
                  </a:lnTo>
                  <a:lnTo>
                    <a:pt x="490" y="1065"/>
                  </a:lnTo>
                  <a:lnTo>
                    <a:pt x="483" y="1053"/>
                  </a:lnTo>
                  <a:lnTo>
                    <a:pt x="475" y="1071"/>
                  </a:lnTo>
                  <a:lnTo>
                    <a:pt x="464" y="1086"/>
                  </a:lnTo>
                  <a:lnTo>
                    <a:pt x="470" y="1098"/>
                  </a:lnTo>
                  <a:lnTo>
                    <a:pt x="467" y="1082"/>
                  </a:lnTo>
                  <a:lnTo>
                    <a:pt x="455" y="1098"/>
                  </a:lnTo>
                  <a:lnTo>
                    <a:pt x="441" y="1112"/>
                  </a:lnTo>
                  <a:lnTo>
                    <a:pt x="425" y="1126"/>
                  </a:lnTo>
                  <a:lnTo>
                    <a:pt x="408" y="1137"/>
                  </a:lnTo>
                  <a:lnTo>
                    <a:pt x="389" y="1147"/>
                  </a:lnTo>
                  <a:lnTo>
                    <a:pt x="368" y="1157"/>
                  </a:lnTo>
                  <a:lnTo>
                    <a:pt x="371" y="1173"/>
                  </a:lnTo>
                  <a:lnTo>
                    <a:pt x="371" y="1155"/>
                  </a:lnTo>
                  <a:lnTo>
                    <a:pt x="350" y="1163"/>
                  </a:lnTo>
                  <a:lnTo>
                    <a:pt x="328" y="1169"/>
                  </a:lnTo>
                  <a:lnTo>
                    <a:pt x="304" y="1175"/>
                  </a:lnTo>
                  <a:lnTo>
                    <a:pt x="254" y="1179"/>
                  </a:lnTo>
                  <a:lnTo>
                    <a:pt x="204" y="1175"/>
                  </a:lnTo>
                  <a:lnTo>
                    <a:pt x="181" y="1169"/>
                  </a:lnTo>
                  <a:lnTo>
                    <a:pt x="159" y="1163"/>
                  </a:lnTo>
                  <a:lnTo>
                    <a:pt x="137" y="1155"/>
                  </a:lnTo>
                  <a:lnTo>
                    <a:pt x="137" y="1173"/>
                  </a:lnTo>
                  <a:lnTo>
                    <a:pt x="140" y="1157"/>
                  </a:lnTo>
                  <a:lnTo>
                    <a:pt x="120" y="1147"/>
                  </a:lnTo>
                  <a:lnTo>
                    <a:pt x="101" y="1137"/>
                  </a:lnTo>
                  <a:lnTo>
                    <a:pt x="84" y="1126"/>
                  </a:lnTo>
                  <a:lnTo>
                    <a:pt x="68" y="1112"/>
                  </a:lnTo>
                  <a:lnTo>
                    <a:pt x="54" y="1098"/>
                  </a:lnTo>
                  <a:lnTo>
                    <a:pt x="50" y="1114"/>
                  </a:lnTo>
                  <a:lnTo>
                    <a:pt x="56" y="1102"/>
                  </a:lnTo>
                  <a:lnTo>
                    <a:pt x="45" y="1086"/>
                  </a:lnTo>
                  <a:lnTo>
                    <a:pt x="34" y="1071"/>
                  </a:lnTo>
                  <a:lnTo>
                    <a:pt x="26" y="1053"/>
                  </a:lnTo>
                  <a:lnTo>
                    <a:pt x="19" y="1065"/>
                  </a:lnTo>
                  <a:lnTo>
                    <a:pt x="28" y="1059"/>
                  </a:lnTo>
                  <a:lnTo>
                    <a:pt x="22" y="1041"/>
                  </a:lnTo>
                  <a:lnTo>
                    <a:pt x="18" y="1022"/>
                  </a:lnTo>
                  <a:lnTo>
                    <a:pt x="10" y="1029"/>
                  </a:lnTo>
                  <a:lnTo>
                    <a:pt x="19" y="1029"/>
                  </a:lnTo>
                  <a:lnTo>
                    <a:pt x="18" y="1010"/>
                  </a:lnTo>
                  <a:lnTo>
                    <a:pt x="18" y="202"/>
                  </a:lnTo>
                  <a:lnTo>
                    <a:pt x="19" y="183"/>
                  </a:lnTo>
                  <a:lnTo>
                    <a:pt x="10" y="183"/>
                  </a:lnTo>
                  <a:lnTo>
                    <a:pt x="18" y="191"/>
                  </a:lnTo>
                  <a:lnTo>
                    <a:pt x="22" y="173"/>
                  </a:lnTo>
                  <a:lnTo>
                    <a:pt x="28" y="153"/>
                  </a:lnTo>
                  <a:lnTo>
                    <a:pt x="19" y="147"/>
                  </a:lnTo>
                  <a:lnTo>
                    <a:pt x="26" y="159"/>
                  </a:lnTo>
                  <a:lnTo>
                    <a:pt x="34" y="142"/>
                  </a:lnTo>
                  <a:lnTo>
                    <a:pt x="45" y="126"/>
                  </a:lnTo>
                  <a:lnTo>
                    <a:pt x="56" y="110"/>
                  </a:lnTo>
                  <a:lnTo>
                    <a:pt x="50" y="98"/>
                  </a:lnTo>
                  <a:lnTo>
                    <a:pt x="54" y="114"/>
                  </a:lnTo>
                  <a:lnTo>
                    <a:pt x="68" y="100"/>
                  </a:lnTo>
                  <a:lnTo>
                    <a:pt x="84" y="87"/>
                  </a:lnTo>
                  <a:lnTo>
                    <a:pt x="101" y="75"/>
                  </a:lnTo>
                  <a:lnTo>
                    <a:pt x="120" y="63"/>
                  </a:lnTo>
                  <a:lnTo>
                    <a:pt x="140" y="55"/>
                  </a:lnTo>
                  <a:lnTo>
                    <a:pt x="137" y="39"/>
                  </a:lnTo>
                  <a:lnTo>
                    <a:pt x="137" y="55"/>
                  </a:lnTo>
                  <a:lnTo>
                    <a:pt x="159" y="47"/>
                  </a:lnTo>
                  <a:lnTo>
                    <a:pt x="181" y="41"/>
                  </a:lnTo>
                  <a:lnTo>
                    <a:pt x="204" y="35"/>
                  </a:lnTo>
                  <a:lnTo>
                    <a:pt x="229" y="34"/>
                  </a:lnTo>
                  <a:lnTo>
                    <a:pt x="25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0" name="Freeform 60"/>
            <p:cNvSpPr>
              <a:spLocks/>
            </p:cNvSpPr>
            <p:nvPr/>
          </p:nvSpPr>
          <p:spPr bwMode="auto">
            <a:xfrm>
              <a:off x="2750" y="2539"/>
              <a:ext cx="510" cy="101"/>
            </a:xfrm>
            <a:custGeom>
              <a:avLst/>
              <a:gdLst>
                <a:gd name="T0" fmla="*/ 0 w 510"/>
                <a:gd name="T1" fmla="*/ 0 h 203"/>
                <a:gd name="T2" fmla="*/ 1588 w 510"/>
                <a:gd name="T3" fmla="*/ 0 h 203"/>
                <a:gd name="T4" fmla="*/ 17463 w 510"/>
                <a:gd name="T5" fmla="*/ 0 h 203"/>
                <a:gd name="T6" fmla="*/ 33338 w 510"/>
                <a:gd name="T7" fmla="*/ 0 h 203"/>
                <a:gd name="T8" fmla="*/ 69850 w 510"/>
                <a:gd name="T9" fmla="*/ 0 h 203"/>
                <a:gd name="T10" fmla="*/ 96838 w 510"/>
                <a:gd name="T11" fmla="*/ 0 h 203"/>
                <a:gd name="T12" fmla="*/ 149225 w 510"/>
                <a:gd name="T13" fmla="*/ 0 h 203"/>
                <a:gd name="T14" fmla="*/ 211138 w 510"/>
                <a:gd name="T15" fmla="*/ 0 h 203"/>
                <a:gd name="T16" fmla="*/ 252413 w 510"/>
                <a:gd name="T17" fmla="*/ 0 h 203"/>
                <a:gd name="T18" fmla="*/ 323850 w 510"/>
                <a:gd name="T19" fmla="*/ 0 h 203"/>
                <a:gd name="T20" fmla="*/ 482600 w 510"/>
                <a:gd name="T21" fmla="*/ 0 h 203"/>
                <a:gd name="T22" fmla="*/ 555625 w 510"/>
                <a:gd name="T23" fmla="*/ 0 h 203"/>
                <a:gd name="T24" fmla="*/ 596900 w 510"/>
                <a:gd name="T25" fmla="*/ 0 h 203"/>
                <a:gd name="T26" fmla="*/ 658813 w 510"/>
                <a:gd name="T27" fmla="*/ 0 h 203"/>
                <a:gd name="T28" fmla="*/ 711200 w 510"/>
                <a:gd name="T29" fmla="*/ 0 h 203"/>
                <a:gd name="T30" fmla="*/ 754063 w 510"/>
                <a:gd name="T31" fmla="*/ 0 h 203"/>
                <a:gd name="T32" fmla="*/ 774700 w 510"/>
                <a:gd name="T33" fmla="*/ 0 h 203"/>
                <a:gd name="T34" fmla="*/ 790575 w 510"/>
                <a:gd name="T35" fmla="*/ 0 h 203"/>
                <a:gd name="T36" fmla="*/ 806450 w 510"/>
                <a:gd name="T37" fmla="*/ 0 h 203"/>
                <a:gd name="T38" fmla="*/ 809625 w 510"/>
                <a:gd name="T39" fmla="*/ 0 h 203"/>
                <a:gd name="T40" fmla="*/ 777875 w 510"/>
                <a:gd name="T41" fmla="*/ 0 h 203"/>
                <a:gd name="T42" fmla="*/ 779463 w 510"/>
                <a:gd name="T43" fmla="*/ 0 h 203"/>
                <a:gd name="T44" fmla="*/ 763588 w 510"/>
                <a:gd name="T45" fmla="*/ 0 h 203"/>
                <a:gd name="T46" fmla="*/ 766763 w 510"/>
                <a:gd name="T47" fmla="*/ 0 h 203"/>
                <a:gd name="T48" fmla="*/ 736600 w 510"/>
                <a:gd name="T49" fmla="*/ 0 h 203"/>
                <a:gd name="T50" fmla="*/ 741363 w 510"/>
                <a:gd name="T51" fmla="*/ 0 h 203"/>
                <a:gd name="T52" fmla="*/ 700088 w 510"/>
                <a:gd name="T53" fmla="*/ 0 h 203"/>
                <a:gd name="T54" fmla="*/ 647700 w 510"/>
                <a:gd name="T55" fmla="*/ 0 h 203"/>
                <a:gd name="T56" fmla="*/ 584200 w 510"/>
                <a:gd name="T57" fmla="*/ 0 h 203"/>
                <a:gd name="T58" fmla="*/ 588963 w 510"/>
                <a:gd name="T59" fmla="*/ 0 h 203"/>
                <a:gd name="T60" fmla="*/ 520700 w 510"/>
                <a:gd name="T61" fmla="*/ 0 h 203"/>
                <a:gd name="T62" fmla="*/ 403225 w 510"/>
                <a:gd name="T63" fmla="*/ 0 h 203"/>
                <a:gd name="T64" fmla="*/ 287338 w 510"/>
                <a:gd name="T65" fmla="*/ 0 h 203"/>
                <a:gd name="T66" fmla="*/ 217488 w 510"/>
                <a:gd name="T67" fmla="*/ 0 h 203"/>
                <a:gd name="T68" fmla="*/ 222250 w 510"/>
                <a:gd name="T69" fmla="*/ 0 h 203"/>
                <a:gd name="T70" fmla="*/ 160338 w 510"/>
                <a:gd name="T71" fmla="*/ 0 h 203"/>
                <a:gd name="T72" fmla="*/ 107950 w 510"/>
                <a:gd name="T73" fmla="*/ 0 h 203"/>
                <a:gd name="T74" fmla="*/ 79375 w 510"/>
                <a:gd name="T75" fmla="*/ 0 h 203"/>
                <a:gd name="T76" fmla="*/ 71438 w 510"/>
                <a:gd name="T77" fmla="*/ 0 h 203"/>
                <a:gd name="T78" fmla="*/ 41275 w 510"/>
                <a:gd name="T79" fmla="*/ 0 h 203"/>
                <a:gd name="T80" fmla="*/ 44450 w 510"/>
                <a:gd name="T81" fmla="*/ 0 h 203"/>
                <a:gd name="T82" fmla="*/ 28575 w 510"/>
                <a:gd name="T83" fmla="*/ 0 h 203"/>
                <a:gd name="T84" fmla="*/ 30163 w 510"/>
                <a:gd name="T85" fmla="*/ 0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203"/>
                <a:gd name="T131" fmla="*/ 510 w 510"/>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203">
                  <a:moveTo>
                    <a:pt x="18" y="0"/>
                  </a:moveTo>
                  <a:lnTo>
                    <a:pt x="0" y="0"/>
                  </a:lnTo>
                  <a:lnTo>
                    <a:pt x="1" y="20"/>
                  </a:lnTo>
                  <a:lnTo>
                    <a:pt x="1" y="26"/>
                  </a:lnTo>
                  <a:lnTo>
                    <a:pt x="5" y="46"/>
                  </a:lnTo>
                  <a:lnTo>
                    <a:pt x="11" y="63"/>
                  </a:lnTo>
                  <a:lnTo>
                    <a:pt x="13" y="67"/>
                  </a:lnTo>
                  <a:lnTo>
                    <a:pt x="21" y="85"/>
                  </a:lnTo>
                  <a:lnTo>
                    <a:pt x="32" y="101"/>
                  </a:lnTo>
                  <a:lnTo>
                    <a:pt x="44" y="116"/>
                  </a:lnTo>
                  <a:lnTo>
                    <a:pt x="47" y="120"/>
                  </a:lnTo>
                  <a:lnTo>
                    <a:pt x="61" y="134"/>
                  </a:lnTo>
                  <a:lnTo>
                    <a:pt x="77" y="148"/>
                  </a:lnTo>
                  <a:lnTo>
                    <a:pt x="94" y="160"/>
                  </a:lnTo>
                  <a:lnTo>
                    <a:pt x="113" y="169"/>
                  </a:lnTo>
                  <a:lnTo>
                    <a:pt x="133" y="179"/>
                  </a:lnTo>
                  <a:lnTo>
                    <a:pt x="137" y="179"/>
                  </a:lnTo>
                  <a:lnTo>
                    <a:pt x="159" y="187"/>
                  </a:lnTo>
                  <a:lnTo>
                    <a:pt x="181" y="193"/>
                  </a:lnTo>
                  <a:lnTo>
                    <a:pt x="204" y="199"/>
                  </a:lnTo>
                  <a:lnTo>
                    <a:pt x="254" y="203"/>
                  </a:lnTo>
                  <a:lnTo>
                    <a:pt x="304" y="199"/>
                  </a:lnTo>
                  <a:lnTo>
                    <a:pt x="328" y="193"/>
                  </a:lnTo>
                  <a:lnTo>
                    <a:pt x="350" y="187"/>
                  </a:lnTo>
                  <a:lnTo>
                    <a:pt x="371" y="179"/>
                  </a:lnTo>
                  <a:lnTo>
                    <a:pt x="376" y="179"/>
                  </a:lnTo>
                  <a:lnTo>
                    <a:pt x="396" y="169"/>
                  </a:lnTo>
                  <a:lnTo>
                    <a:pt x="415" y="160"/>
                  </a:lnTo>
                  <a:lnTo>
                    <a:pt x="432" y="148"/>
                  </a:lnTo>
                  <a:lnTo>
                    <a:pt x="448" y="134"/>
                  </a:lnTo>
                  <a:lnTo>
                    <a:pt x="462" y="120"/>
                  </a:lnTo>
                  <a:lnTo>
                    <a:pt x="475" y="105"/>
                  </a:lnTo>
                  <a:lnTo>
                    <a:pt x="477" y="101"/>
                  </a:lnTo>
                  <a:lnTo>
                    <a:pt x="488" y="85"/>
                  </a:lnTo>
                  <a:lnTo>
                    <a:pt x="496" y="67"/>
                  </a:lnTo>
                  <a:lnTo>
                    <a:pt x="498" y="63"/>
                  </a:lnTo>
                  <a:lnTo>
                    <a:pt x="503" y="46"/>
                  </a:lnTo>
                  <a:lnTo>
                    <a:pt x="508" y="26"/>
                  </a:lnTo>
                  <a:lnTo>
                    <a:pt x="508" y="20"/>
                  </a:lnTo>
                  <a:lnTo>
                    <a:pt x="510" y="0"/>
                  </a:lnTo>
                  <a:lnTo>
                    <a:pt x="492" y="0"/>
                  </a:lnTo>
                  <a:lnTo>
                    <a:pt x="490" y="20"/>
                  </a:lnTo>
                  <a:lnTo>
                    <a:pt x="499" y="20"/>
                  </a:lnTo>
                  <a:lnTo>
                    <a:pt x="491" y="12"/>
                  </a:lnTo>
                  <a:lnTo>
                    <a:pt x="486" y="32"/>
                  </a:lnTo>
                  <a:lnTo>
                    <a:pt x="481" y="50"/>
                  </a:lnTo>
                  <a:lnTo>
                    <a:pt x="490" y="55"/>
                  </a:lnTo>
                  <a:lnTo>
                    <a:pt x="483" y="44"/>
                  </a:lnTo>
                  <a:lnTo>
                    <a:pt x="475" y="61"/>
                  </a:lnTo>
                  <a:lnTo>
                    <a:pt x="464" y="77"/>
                  </a:lnTo>
                  <a:lnTo>
                    <a:pt x="470" y="89"/>
                  </a:lnTo>
                  <a:lnTo>
                    <a:pt x="467" y="73"/>
                  </a:lnTo>
                  <a:lnTo>
                    <a:pt x="455" y="89"/>
                  </a:lnTo>
                  <a:lnTo>
                    <a:pt x="441" y="103"/>
                  </a:lnTo>
                  <a:lnTo>
                    <a:pt x="425" y="116"/>
                  </a:lnTo>
                  <a:lnTo>
                    <a:pt x="408" y="128"/>
                  </a:lnTo>
                  <a:lnTo>
                    <a:pt x="389" y="138"/>
                  </a:lnTo>
                  <a:lnTo>
                    <a:pt x="368" y="148"/>
                  </a:lnTo>
                  <a:lnTo>
                    <a:pt x="371" y="164"/>
                  </a:lnTo>
                  <a:lnTo>
                    <a:pt x="371" y="146"/>
                  </a:lnTo>
                  <a:lnTo>
                    <a:pt x="350" y="154"/>
                  </a:lnTo>
                  <a:lnTo>
                    <a:pt x="328" y="160"/>
                  </a:lnTo>
                  <a:lnTo>
                    <a:pt x="304" y="165"/>
                  </a:lnTo>
                  <a:lnTo>
                    <a:pt x="254" y="169"/>
                  </a:lnTo>
                  <a:lnTo>
                    <a:pt x="204" y="165"/>
                  </a:lnTo>
                  <a:lnTo>
                    <a:pt x="181" y="160"/>
                  </a:lnTo>
                  <a:lnTo>
                    <a:pt x="159" y="154"/>
                  </a:lnTo>
                  <a:lnTo>
                    <a:pt x="137" y="146"/>
                  </a:lnTo>
                  <a:lnTo>
                    <a:pt x="137" y="164"/>
                  </a:lnTo>
                  <a:lnTo>
                    <a:pt x="140" y="148"/>
                  </a:lnTo>
                  <a:lnTo>
                    <a:pt x="120" y="138"/>
                  </a:lnTo>
                  <a:lnTo>
                    <a:pt x="101" y="128"/>
                  </a:lnTo>
                  <a:lnTo>
                    <a:pt x="84" y="116"/>
                  </a:lnTo>
                  <a:lnTo>
                    <a:pt x="68" y="103"/>
                  </a:lnTo>
                  <a:lnTo>
                    <a:pt x="54" y="89"/>
                  </a:lnTo>
                  <a:lnTo>
                    <a:pt x="50" y="105"/>
                  </a:lnTo>
                  <a:lnTo>
                    <a:pt x="56" y="93"/>
                  </a:lnTo>
                  <a:lnTo>
                    <a:pt x="45" y="77"/>
                  </a:lnTo>
                  <a:lnTo>
                    <a:pt x="34" y="61"/>
                  </a:lnTo>
                  <a:lnTo>
                    <a:pt x="26" y="44"/>
                  </a:lnTo>
                  <a:lnTo>
                    <a:pt x="19" y="55"/>
                  </a:lnTo>
                  <a:lnTo>
                    <a:pt x="28" y="50"/>
                  </a:lnTo>
                  <a:lnTo>
                    <a:pt x="22" y="32"/>
                  </a:lnTo>
                  <a:lnTo>
                    <a:pt x="18" y="12"/>
                  </a:lnTo>
                  <a:lnTo>
                    <a:pt x="10" y="20"/>
                  </a:lnTo>
                  <a:lnTo>
                    <a:pt x="19" y="2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1" name="Rectangle 61"/>
            <p:cNvSpPr>
              <a:spLocks noChangeArrowheads="1"/>
            </p:cNvSpPr>
            <p:nvPr/>
          </p:nvSpPr>
          <p:spPr bwMode="auto">
            <a:xfrm>
              <a:off x="2752" y="2606"/>
              <a:ext cx="59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72" name="Rectangle 62"/>
            <p:cNvSpPr>
              <a:spLocks noChangeArrowheads="1"/>
            </p:cNvSpPr>
            <p:nvPr/>
          </p:nvSpPr>
          <p:spPr bwMode="auto">
            <a:xfrm>
              <a:off x="2815" y="2636"/>
              <a:ext cx="3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computer</a:t>
              </a:r>
              <a:endParaRPr lang="en-US" sz="2400">
                <a:latin typeface="Times New Roman" pitchFamily="18" charset="0"/>
                <a:cs typeface="Arial" pitchFamily="34" charset="0"/>
              </a:endParaRPr>
            </a:p>
          </p:txBody>
        </p:sp>
        <p:sp>
          <p:nvSpPr>
            <p:cNvPr id="109673" name="Rectangle 63"/>
            <p:cNvSpPr>
              <a:spLocks noChangeArrowheads="1"/>
            </p:cNvSpPr>
            <p:nvPr/>
          </p:nvSpPr>
          <p:spPr bwMode="auto">
            <a:xfrm>
              <a:off x="2815" y="2730"/>
              <a:ext cx="28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files and</a:t>
              </a:r>
              <a:endParaRPr lang="en-US" sz="2400">
                <a:latin typeface="Times New Roman" pitchFamily="18" charset="0"/>
                <a:cs typeface="Arial" pitchFamily="34" charset="0"/>
              </a:endParaRPr>
            </a:p>
          </p:txBody>
        </p:sp>
        <p:sp>
          <p:nvSpPr>
            <p:cNvPr id="109674" name="Rectangle 64"/>
            <p:cNvSpPr>
              <a:spLocks noChangeArrowheads="1"/>
            </p:cNvSpPr>
            <p:nvPr/>
          </p:nvSpPr>
          <p:spPr bwMode="auto">
            <a:xfrm>
              <a:off x="2815" y="2825"/>
              <a:ext cx="2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General</a:t>
              </a:r>
              <a:endParaRPr lang="en-US" sz="2400">
                <a:latin typeface="Times New Roman" pitchFamily="18" charset="0"/>
                <a:cs typeface="Arial" pitchFamily="34" charset="0"/>
              </a:endParaRPr>
            </a:p>
          </p:txBody>
        </p:sp>
        <p:sp>
          <p:nvSpPr>
            <p:cNvPr id="109675" name="Rectangle 65"/>
            <p:cNvSpPr>
              <a:spLocks noChangeArrowheads="1"/>
            </p:cNvSpPr>
            <p:nvPr/>
          </p:nvSpPr>
          <p:spPr bwMode="auto">
            <a:xfrm>
              <a:off x="2815" y="2920"/>
              <a:ext cx="2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 Ledger</a:t>
              </a:r>
              <a:endParaRPr lang="en-US" sz="2400">
                <a:latin typeface="Times New Roman" pitchFamily="18" charset="0"/>
                <a:cs typeface="Arial" pitchFamily="34" charset="0"/>
              </a:endParaRPr>
            </a:p>
          </p:txBody>
        </p:sp>
        <p:sp>
          <p:nvSpPr>
            <p:cNvPr id="109676" name="Rectangle 66"/>
            <p:cNvSpPr>
              <a:spLocks noChangeArrowheads="1"/>
            </p:cNvSpPr>
            <p:nvPr/>
          </p:nvSpPr>
          <p:spPr bwMode="auto">
            <a:xfrm>
              <a:off x="2658" y="3219"/>
              <a:ext cx="787"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77" name="Rectangle 67"/>
            <p:cNvSpPr>
              <a:spLocks noChangeArrowheads="1"/>
            </p:cNvSpPr>
            <p:nvPr/>
          </p:nvSpPr>
          <p:spPr bwMode="auto">
            <a:xfrm>
              <a:off x="2722" y="3247"/>
              <a:ext cx="3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 Financial</a:t>
              </a:r>
              <a:endParaRPr lang="en-US" sz="2400">
                <a:latin typeface="Times New Roman" pitchFamily="18" charset="0"/>
                <a:cs typeface="Arial" pitchFamily="34" charset="0"/>
              </a:endParaRPr>
            </a:p>
          </p:txBody>
        </p:sp>
        <p:sp>
          <p:nvSpPr>
            <p:cNvPr id="109678" name="Rectangle 68"/>
            <p:cNvSpPr>
              <a:spLocks noChangeArrowheads="1"/>
            </p:cNvSpPr>
            <p:nvPr/>
          </p:nvSpPr>
          <p:spPr bwMode="auto">
            <a:xfrm>
              <a:off x="2722" y="3354"/>
              <a:ext cx="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 </a:t>
              </a:r>
              <a:endParaRPr lang="en-US" sz="2400">
                <a:latin typeface="Times New Roman" pitchFamily="18" charset="0"/>
                <a:cs typeface="Arial" pitchFamily="34" charset="0"/>
              </a:endParaRPr>
            </a:p>
          </p:txBody>
        </p:sp>
        <p:sp>
          <p:nvSpPr>
            <p:cNvPr id="109679" name="Rectangle 69"/>
            <p:cNvSpPr>
              <a:spLocks noChangeArrowheads="1"/>
            </p:cNvSpPr>
            <p:nvPr/>
          </p:nvSpPr>
          <p:spPr bwMode="auto">
            <a:xfrm>
              <a:off x="2750" y="3354"/>
              <a:ext cx="4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statements</a:t>
              </a:r>
              <a:endParaRPr lang="en-US" sz="2400">
                <a:latin typeface="Times New Roman" pitchFamily="18" charset="0"/>
                <a:cs typeface="Arial" pitchFamily="34" charset="0"/>
              </a:endParaRPr>
            </a:p>
          </p:txBody>
        </p:sp>
        <p:sp>
          <p:nvSpPr>
            <p:cNvPr id="109680" name="Freeform 70"/>
            <p:cNvSpPr>
              <a:spLocks noEditPoints="1"/>
            </p:cNvSpPr>
            <p:nvPr/>
          </p:nvSpPr>
          <p:spPr bwMode="auto">
            <a:xfrm>
              <a:off x="2690" y="3232"/>
              <a:ext cx="730" cy="401"/>
            </a:xfrm>
            <a:custGeom>
              <a:avLst/>
              <a:gdLst>
                <a:gd name="T0" fmla="*/ 88900 w 730"/>
                <a:gd name="T1" fmla="*/ 1 h 802"/>
                <a:gd name="T2" fmla="*/ 222250 w 730"/>
                <a:gd name="T3" fmla="*/ 1 h 802"/>
                <a:gd name="T4" fmla="*/ 282575 w 730"/>
                <a:gd name="T5" fmla="*/ 1 h 802"/>
                <a:gd name="T6" fmla="*/ 315912 w 730"/>
                <a:gd name="T7" fmla="*/ 1 h 802"/>
                <a:gd name="T8" fmla="*/ 388937 w 730"/>
                <a:gd name="T9" fmla="*/ 1 h 802"/>
                <a:gd name="T10" fmla="*/ 430213 w 730"/>
                <a:gd name="T11" fmla="*/ 1 h 802"/>
                <a:gd name="T12" fmla="*/ 441325 w 730"/>
                <a:gd name="T13" fmla="*/ 1 h 802"/>
                <a:gd name="T14" fmla="*/ 533400 w 730"/>
                <a:gd name="T15" fmla="*/ 1 h 802"/>
                <a:gd name="T16" fmla="*/ 573088 w 730"/>
                <a:gd name="T17" fmla="*/ 1 h 802"/>
                <a:gd name="T18" fmla="*/ 604837 w 730"/>
                <a:gd name="T19" fmla="*/ 1 h 802"/>
                <a:gd name="T20" fmla="*/ 692150 w 730"/>
                <a:gd name="T21" fmla="*/ 1 h 802"/>
                <a:gd name="T22" fmla="*/ 736600 w 730"/>
                <a:gd name="T23" fmla="*/ 1 h 802"/>
                <a:gd name="T24" fmla="*/ 800100 w 730"/>
                <a:gd name="T25" fmla="*/ 1 h 802"/>
                <a:gd name="T26" fmla="*/ 855663 w 730"/>
                <a:gd name="T27" fmla="*/ 1 h 802"/>
                <a:gd name="T28" fmla="*/ 879475 w 730"/>
                <a:gd name="T29" fmla="*/ 1 h 802"/>
                <a:gd name="T30" fmla="*/ 906463 w 730"/>
                <a:gd name="T31" fmla="*/ 1 h 802"/>
                <a:gd name="T32" fmla="*/ 995363 w 730"/>
                <a:gd name="T33" fmla="*/ 1 h 802"/>
                <a:gd name="T34" fmla="*/ 1065213 w 730"/>
                <a:gd name="T35" fmla="*/ 1 h 802"/>
                <a:gd name="T36" fmla="*/ 1155700 w 730"/>
                <a:gd name="T37" fmla="*/ 1 h 802"/>
                <a:gd name="T38" fmla="*/ 1158875 w 730"/>
                <a:gd name="T39" fmla="*/ 0 h 802"/>
                <a:gd name="T40" fmla="*/ 0 w 730"/>
                <a:gd name="T41" fmla="*/ 0 h 802"/>
                <a:gd name="T42" fmla="*/ 0 w 730"/>
                <a:gd name="T43" fmla="*/ 1 h 802"/>
                <a:gd name="T44" fmla="*/ 17463 w 730"/>
                <a:gd name="T45" fmla="*/ 1 h 802"/>
                <a:gd name="T46" fmla="*/ 28575 w 730"/>
                <a:gd name="T47" fmla="*/ 1 h 802"/>
                <a:gd name="T48" fmla="*/ 1143000 w 730"/>
                <a:gd name="T49" fmla="*/ 1 h 802"/>
                <a:gd name="T50" fmla="*/ 1128713 w 730"/>
                <a:gd name="T51" fmla="*/ 1 h 802"/>
                <a:gd name="T52" fmla="*/ 1103313 w 730"/>
                <a:gd name="T53" fmla="*/ 1 h 802"/>
                <a:gd name="T54" fmla="*/ 992188 w 730"/>
                <a:gd name="T55" fmla="*/ 1 h 802"/>
                <a:gd name="T56" fmla="*/ 935038 w 730"/>
                <a:gd name="T57" fmla="*/ 1 h 802"/>
                <a:gd name="T58" fmla="*/ 874713 w 730"/>
                <a:gd name="T59" fmla="*/ 1 h 802"/>
                <a:gd name="T60" fmla="*/ 844550 w 730"/>
                <a:gd name="T61" fmla="*/ 1 h 802"/>
                <a:gd name="T62" fmla="*/ 800100 w 730"/>
                <a:gd name="T63" fmla="*/ 1 h 802"/>
                <a:gd name="T64" fmla="*/ 747712 w 730"/>
                <a:gd name="T65" fmla="*/ 1 h 802"/>
                <a:gd name="T66" fmla="*/ 671512 w 730"/>
                <a:gd name="T67" fmla="*/ 1 h 802"/>
                <a:gd name="T68" fmla="*/ 601662 w 730"/>
                <a:gd name="T69" fmla="*/ 1 h 802"/>
                <a:gd name="T70" fmla="*/ 579438 w 730"/>
                <a:gd name="T71" fmla="*/ 1 h 802"/>
                <a:gd name="T72" fmla="*/ 530225 w 730"/>
                <a:gd name="T73" fmla="*/ 1 h 802"/>
                <a:gd name="T74" fmla="*/ 485775 w 730"/>
                <a:gd name="T75" fmla="*/ 1 h 802"/>
                <a:gd name="T76" fmla="*/ 439738 w 730"/>
                <a:gd name="T77" fmla="*/ 1 h 802"/>
                <a:gd name="T78" fmla="*/ 406400 w 730"/>
                <a:gd name="T79" fmla="*/ 1 h 802"/>
                <a:gd name="T80" fmla="*/ 346075 w 730"/>
                <a:gd name="T81" fmla="*/ 1 h 802"/>
                <a:gd name="T82" fmla="*/ 279400 w 730"/>
                <a:gd name="T83" fmla="*/ 1 h 802"/>
                <a:gd name="T84" fmla="*/ 250825 w 730"/>
                <a:gd name="T85" fmla="*/ 1 h 802"/>
                <a:gd name="T86" fmla="*/ 165100 w 730"/>
                <a:gd name="T87" fmla="*/ 1 h 802"/>
                <a:gd name="T88" fmla="*/ 50800 w 730"/>
                <a:gd name="T89" fmla="*/ 1 h 8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0"/>
                <a:gd name="T136" fmla="*/ 0 h 802"/>
                <a:gd name="T137" fmla="*/ 730 w 730"/>
                <a:gd name="T138" fmla="*/ 802 h 8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0" h="802">
                  <a:moveTo>
                    <a:pt x="29" y="760"/>
                  </a:moveTo>
                  <a:lnTo>
                    <a:pt x="32" y="760"/>
                  </a:lnTo>
                  <a:lnTo>
                    <a:pt x="56" y="768"/>
                  </a:lnTo>
                  <a:lnTo>
                    <a:pt x="100" y="782"/>
                  </a:lnTo>
                  <a:lnTo>
                    <a:pt x="121" y="788"/>
                  </a:lnTo>
                  <a:lnTo>
                    <a:pt x="140" y="792"/>
                  </a:lnTo>
                  <a:lnTo>
                    <a:pt x="158" y="796"/>
                  </a:lnTo>
                  <a:lnTo>
                    <a:pt x="175" y="800"/>
                  </a:lnTo>
                  <a:lnTo>
                    <a:pt x="178" y="800"/>
                  </a:lnTo>
                  <a:lnTo>
                    <a:pt x="176" y="802"/>
                  </a:lnTo>
                  <a:lnTo>
                    <a:pt x="188" y="800"/>
                  </a:lnTo>
                  <a:lnTo>
                    <a:pt x="199" y="800"/>
                  </a:lnTo>
                  <a:lnTo>
                    <a:pt x="218" y="800"/>
                  </a:lnTo>
                  <a:lnTo>
                    <a:pt x="233" y="798"/>
                  </a:lnTo>
                  <a:lnTo>
                    <a:pt x="245" y="796"/>
                  </a:lnTo>
                  <a:lnTo>
                    <a:pt x="256" y="796"/>
                  </a:lnTo>
                  <a:lnTo>
                    <a:pt x="263" y="794"/>
                  </a:lnTo>
                  <a:lnTo>
                    <a:pt x="271" y="792"/>
                  </a:lnTo>
                  <a:lnTo>
                    <a:pt x="278" y="792"/>
                  </a:lnTo>
                  <a:lnTo>
                    <a:pt x="279" y="790"/>
                  </a:lnTo>
                  <a:lnTo>
                    <a:pt x="278" y="792"/>
                  </a:lnTo>
                  <a:lnTo>
                    <a:pt x="306" y="782"/>
                  </a:lnTo>
                  <a:lnTo>
                    <a:pt x="321" y="778"/>
                  </a:lnTo>
                  <a:lnTo>
                    <a:pt x="336" y="772"/>
                  </a:lnTo>
                  <a:lnTo>
                    <a:pt x="337" y="772"/>
                  </a:lnTo>
                  <a:lnTo>
                    <a:pt x="336" y="772"/>
                  </a:lnTo>
                  <a:lnTo>
                    <a:pt x="361" y="760"/>
                  </a:lnTo>
                  <a:lnTo>
                    <a:pt x="373" y="755"/>
                  </a:lnTo>
                  <a:lnTo>
                    <a:pt x="385" y="747"/>
                  </a:lnTo>
                  <a:lnTo>
                    <a:pt x="381" y="731"/>
                  </a:lnTo>
                  <a:lnTo>
                    <a:pt x="384" y="747"/>
                  </a:lnTo>
                  <a:lnTo>
                    <a:pt x="411" y="735"/>
                  </a:lnTo>
                  <a:lnTo>
                    <a:pt x="436" y="721"/>
                  </a:lnTo>
                  <a:lnTo>
                    <a:pt x="433" y="705"/>
                  </a:lnTo>
                  <a:lnTo>
                    <a:pt x="435" y="721"/>
                  </a:lnTo>
                  <a:lnTo>
                    <a:pt x="464" y="709"/>
                  </a:lnTo>
                  <a:lnTo>
                    <a:pt x="478" y="702"/>
                  </a:lnTo>
                  <a:lnTo>
                    <a:pt x="491" y="696"/>
                  </a:lnTo>
                  <a:lnTo>
                    <a:pt x="504" y="692"/>
                  </a:lnTo>
                  <a:lnTo>
                    <a:pt x="507" y="690"/>
                  </a:lnTo>
                  <a:lnTo>
                    <a:pt x="523" y="684"/>
                  </a:lnTo>
                  <a:lnTo>
                    <a:pt x="539" y="676"/>
                  </a:lnTo>
                  <a:lnTo>
                    <a:pt x="535" y="660"/>
                  </a:lnTo>
                  <a:lnTo>
                    <a:pt x="535" y="676"/>
                  </a:lnTo>
                  <a:lnTo>
                    <a:pt x="554" y="672"/>
                  </a:lnTo>
                  <a:lnTo>
                    <a:pt x="553" y="654"/>
                  </a:lnTo>
                  <a:lnTo>
                    <a:pt x="554" y="672"/>
                  </a:lnTo>
                  <a:lnTo>
                    <a:pt x="571" y="668"/>
                  </a:lnTo>
                  <a:lnTo>
                    <a:pt x="589" y="662"/>
                  </a:lnTo>
                  <a:lnTo>
                    <a:pt x="607" y="658"/>
                  </a:lnTo>
                  <a:lnTo>
                    <a:pt x="627" y="654"/>
                  </a:lnTo>
                  <a:lnTo>
                    <a:pt x="626" y="637"/>
                  </a:lnTo>
                  <a:lnTo>
                    <a:pt x="626" y="654"/>
                  </a:lnTo>
                  <a:lnTo>
                    <a:pt x="671" y="652"/>
                  </a:lnTo>
                  <a:lnTo>
                    <a:pt x="695" y="650"/>
                  </a:lnTo>
                  <a:lnTo>
                    <a:pt x="720" y="650"/>
                  </a:lnTo>
                  <a:lnTo>
                    <a:pt x="728" y="649"/>
                  </a:lnTo>
                  <a:lnTo>
                    <a:pt x="730" y="633"/>
                  </a:lnTo>
                  <a:lnTo>
                    <a:pt x="730" y="16"/>
                  </a:lnTo>
                  <a:lnTo>
                    <a:pt x="730" y="0"/>
                  </a:lnTo>
                  <a:lnTo>
                    <a:pt x="720" y="0"/>
                  </a:lnTo>
                  <a:lnTo>
                    <a:pt x="9" y="0"/>
                  </a:lnTo>
                  <a:lnTo>
                    <a:pt x="0" y="0"/>
                  </a:lnTo>
                  <a:lnTo>
                    <a:pt x="0" y="16"/>
                  </a:lnTo>
                  <a:lnTo>
                    <a:pt x="0" y="735"/>
                  </a:lnTo>
                  <a:lnTo>
                    <a:pt x="0" y="749"/>
                  </a:lnTo>
                  <a:lnTo>
                    <a:pt x="7" y="751"/>
                  </a:lnTo>
                  <a:lnTo>
                    <a:pt x="29" y="760"/>
                  </a:lnTo>
                  <a:close/>
                  <a:moveTo>
                    <a:pt x="11" y="719"/>
                  </a:moveTo>
                  <a:lnTo>
                    <a:pt x="9" y="735"/>
                  </a:lnTo>
                  <a:lnTo>
                    <a:pt x="18" y="735"/>
                  </a:lnTo>
                  <a:lnTo>
                    <a:pt x="18" y="16"/>
                  </a:lnTo>
                  <a:lnTo>
                    <a:pt x="9" y="16"/>
                  </a:lnTo>
                  <a:lnTo>
                    <a:pt x="9" y="34"/>
                  </a:lnTo>
                  <a:lnTo>
                    <a:pt x="720" y="34"/>
                  </a:lnTo>
                  <a:lnTo>
                    <a:pt x="720" y="16"/>
                  </a:lnTo>
                  <a:lnTo>
                    <a:pt x="711" y="16"/>
                  </a:lnTo>
                  <a:lnTo>
                    <a:pt x="711" y="633"/>
                  </a:lnTo>
                  <a:lnTo>
                    <a:pt x="720" y="633"/>
                  </a:lnTo>
                  <a:lnTo>
                    <a:pt x="720" y="617"/>
                  </a:lnTo>
                  <a:lnTo>
                    <a:pt x="695" y="617"/>
                  </a:lnTo>
                  <a:lnTo>
                    <a:pt x="671" y="619"/>
                  </a:lnTo>
                  <a:lnTo>
                    <a:pt x="626" y="621"/>
                  </a:lnTo>
                  <a:lnTo>
                    <a:pt x="625" y="621"/>
                  </a:lnTo>
                  <a:lnTo>
                    <a:pt x="626" y="621"/>
                  </a:lnTo>
                  <a:lnTo>
                    <a:pt x="607" y="625"/>
                  </a:lnTo>
                  <a:lnTo>
                    <a:pt x="589" y="629"/>
                  </a:lnTo>
                  <a:lnTo>
                    <a:pt x="571" y="635"/>
                  </a:lnTo>
                  <a:lnTo>
                    <a:pt x="553" y="639"/>
                  </a:lnTo>
                  <a:lnTo>
                    <a:pt x="551" y="639"/>
                  </a:lnTo>
                  <a:lnTo>
                    <a:pt x="552" y="639"/>
                  </a:lnTo>
                  <a:lnTo>
                    <a:pt x="535" y="643"/>
                  </a:lnTo>
                  <a:lnTo>
                    <a:pt x="532" y="645"/>
                  </a:lnTo>
                  <a:lnTo>
                    <a:pt x="516" y="652"/>
                  </a:lnTo>
                  <a:lnTo>
                    <a:pt x="500" y="658"/>
                  </a:lnTo>
                  <a:lnTo>
                    <a:pt x="504" y="674"/>
                  </a:lnTo>
                  <a:lnTo>
                    <a:pt x="504" y="658"/>
                  </a:lnTo>
                  <a:lnTo>
                    <a:pt x="488" y="664"/>
                  </a:lnTo>
                  <a:lnTo>
                    <a:pt x="471" y="670"/>
                  </a:lnTo>
                  <a:lnTo>
                    <a:pt x="457" y="678"/>
                  </a:lnTo>
                  <a:lnTo>
                    <a:pt x="431" y="690"/>
                  </a:lnTo>
                  <a:lnTo>
                    <a:pt x="423" y="694"/>
                  </a:lnTo>
                  <a:lnTo>
                    <a:pt x="430" y="690"/>
                  </a:lnTo>
                  <a:lnTo>
                    <a:pt x="404" y="704"/>
                  </a:lnTo>
                  <a:lnTo>
                    <a:pt x="379" y="715"/>
                  </a:lnTo>
                  <a:lnTo>
                    <a:pt x="375" y="717"/>
                  </a:lnTo>
                  <a:lnTo>
                    <a:pt x="378" y="715"/>
                  </a:lnTo>
                  <a:lnTo>
                    <a:pt x="365" y="723"/>
                  </a:lnTo>
                  <a:lnTo>
                    <a:pt x="354" y="729"/>
                  </a:lnTo>
                  <a:lnTo>
                    <a:pt x="331" y="741"/>
                  </a:lnTo>
                  <a:lnTo>
                    <a:pt x="334" y="757"/>
                  </a:lnTo>
                  <a:lnTo>
                    <a:pt x="332" y="741"/>
                  </a:lnTo>
                  <a:lnTo>
                    <a:pt x="321" y="745"/>
                  </a:lnTo>
                  <a:lnTo>
                    <a:pt x="306" y="749"/>
                  </a:lnTo>
                  <a:lnTo>
                    <a:pt x="276" y="759"/>
                  </a:lnTo>
                  <a:lnTo>
                    <a:pt x="277" y="774"/>
                  </a:lnTo>
                  <a:lnTo>
                    <a:pt x="277" y="759"/>
                  </a:lnTo>
                  <a:lnTo>
                    <a:pt x="271" y="759"/>
                  </a:lnTo>
                  <a:lnTo>
                    <a:pt x="263" y="760"/>
                  </a:lnTo>
                  <a:lnTo>
                    <a:pt x="256" y="762"/>
                  </a:lnTo>
                  <a:lnTo>
                    <a:pt x="245" y="762"/>
                  </a:lnTo>
                  <a:lnTo>
                    <a:pt x="233" y="764"/>
                  </a:lnTo>
                  <a:lnTo>
                    <a:pt x="218" y="766"/>
                  </a:lnTo>
                  <a:lnTo>
                    <a:pt x="199" y="766"/>
                  </a:lnTo>
                  <a:lnTo>
                    <a:pt x="188" y="766"/>
                  </a:lnTo>
                  <a:lnTo>
                    <a:pt x="176" y="768"/>
                  </a:lnTo>
                  <a:lnTo>
                    <a:pt x="176" y="784"/>
                  </a:lnTo>
                  <a:lnTo>
                    <a:pt x="178" y="768"/>
                  </a:lnTo>
                  <a:lnTo>
                    <a:pt x="158" y="762"/>
                  </a:lnTo>
                  <a:lnTo>
                    <a:pt x="140" y="759"/>
                  </a:lnTo>
                  <a:lnTo>
                    <a:pt x="121" y="755"/>
                  </a:lnTo>
                  <a:lnTo>
                    <a:pt x="104" y="751"/>
                  </a:lnTo>
                  <a:lnTo>
                    <a:pt x="56" y="735"/>
                  </a:lnTo>
                  <a:lnTo>
                    <a:pt x="32" y="727"/>
                  </a:lnTo>
                  <a:lnTo>
                    <a:pt x="32" y="745"/>
                  </a:lnTo>
                  <a:lnTo>
                    <a:pt x="37" y="729"/>
                  </a:lnTo>
                  <a:lnTo>
                    <a:pt x="11" y="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1" name="Rectangle 71"/>
            <p:cNvSpPr>
              <a:spLocks noChangeArrowheads="1"/>
            </p:cNvSpPr>
            <p:nvPr/>
          </p:nvSpPr>
          <p:spPr bwMode="auto">
            <a:xfrm>
              <a:off x="2989" y="2243"/>
              <a:ext cx="19" cy="1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82" name="Freeform 72"/>
            <p:cNvSpPr>
              <a:spLocks/>
            </p:cNvSpPr>
            <p:nvPr/>
          </p:nvSpPr>
          <p:spPr bwMode="auto">
            <a:xfrm>
              <a:off x="2949" y="2369"/>
              <a:ext cx="97" cy="89"/>
            </a:xfrm>
            <a:custGeom>
              <a:avLst/>
              <a:gdLst>
                <a:gd name="T0" fmla="*/ 0 w 97"/>
                <a:gd name="T1" fmla="*/ 0 h 178"/>
                <a:gd name="T2" fmla="*/ 77787 w 97"/>
                <a:gd name="T3" fmla="*/ 1 h 178"/>
                <a:gd name="T4" fmla="*/ 153987 w 97"/>
                <a:gd name="T5" fmla="*/ 0 h 178"/>
                <a:gd name="T6" fmla="*/ 0 w 97"/>
                <a:gd name="T7" fmla="*/ 0 h 178"/>
                <a:gd name="T8" fmla="*/ 0 60000 65536"/>
                <a:gd name="T9" fmla="*/ 0 60000 65536"/>
                <a:gd name="T10" fmla="*/ 0 60000 65536"/>
                <a:gd name="T11" fmla="*/ 0 60000 65536"/>
                <a:gd name="T12" fmla="*/ 0 w 97"/>
                <a:gd name="T13" fmla="*/ 0 h 178"/>
                <a:gd name="T14" fmla="*/ 97 w 97"/>
                <a:gd name="T15" fmla="*/ 178 h 178"/>
              </a:gdLst>
              <a:ahLst/>
              <a:cxnLst>
                <a:cxn ang="T8">
                  <a:pos x="T0" y="T1"/>
                </a:cxn>
                <a:cxn ang="T9">
                  <a:pos x="T2" y="T3"/>
                </a:cxn>
                <a:cxn ang="T10">
                  <a:pos x="T4" y="T5"/>
                </a:cxn>
                <a:cxn ang="T11">
                  <a:pos x="T6" y="T7"/>
                </a:cxn>
              </a:cxnLst>
              <a:rect l="T12" t="T13" r="T14" b="T15"/>
              <a:pathLst>
                <a:path w="97" h="178">
                  <a:moveTo>
                    <a:pt x="0" y="0"/>
                  </a:moveTo>
                  <a:lnTo>
                    <a:pt x="49" y="178"/>
                  </a:lnTo>
                  <a:lnTo>
                    <a:pt x="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3" name="Rectangle 73"/>
            <p:cNvSpPr>
              <a:spLocks noChangeArrowheads="1"/>
            </p:cNvSpPr>
            <p:nvPr/>
          </p:nvSpPr>
          <p:spPr bwMode="auto">
            <a:xfrm>
              <a:off x="2989" y="3023"/>
              <a:ext cx="19" cy="1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84" name="Freeform 74"/>
            <p:cNvSpPr>
              <a:spLocks/>
            </p:cNvSpPr>
            <p:nvPr/>
          </p:nvSpPr>
          <p:spPr bwMode="auto">
            <a:xfrm>
              <a:off x="2949" y="3149"/>
              <a:ext cx="97" cy="89"/>
            </a:xfrm>
            <a:custGeom>
              <a:avLst/>
              <a:gdLst>
                <a:gd name="T0" fmla="*/ 0 w 97"/>
                <a:gd name="T1" fmla="*/ 0 h 179"/>
                <a:gd name="T2" fmla="*/ 77787 w 97"/>
                <a:gd name="T3" fmla="*/ 0 h 179"/>
                <a:gd name="T4" fmla="*/ 153987 w 97"/>
                <a:gd name="T5" fmla="*/ 0 h 179"/>
                <a:gd name="T6" fmla="*/ 0 w 97"/>
                <a:gd name="T7" fmla="*/ 0 h 179"/>
                <a:gd name="T8" fmla="*/ 0 60000 65536"/>
                <a:gd name="T9" fmla="*/ 0 60000 65536"/>
                <a:gd name="T10" fmla="*/ 0 60000 65536"/>
                <a:gd name="T11" fmla="*/ 0 60000 65536"/>
                <a:gd name="T12" fmla="*/ 0 w 97"/>
                <a:gd name="T13" fmla="*/ 0 h 179"/>
                <a:gd name="T14" fmla="*/ 97 w 97"/>
                <a:gd name="T15" fmla="*/ 179 h 179"/>
              </a:gdLst>
              <a:ahLst/>
              <a:cxnLst>
                <a:cxn ang="T8">
                  <a:pos x="T0" y="T1"/>
                </a:cxn>
                <a:cxn ang="T9">
                  <a:pos x="T2" y="T3"/>
                </a:cxn>
                <a:cxn ang="T10">
                  <a:pos x="T4" y="T5"/>
                </a:cxn>
                <a:cxn ang="T11">
                  <a:pos x="T6" y="T7"/>
                </a:cxn>
              </a:cxnLst>
              <a:rect l="T12" t="T13" r="T14" b="T15"/>
              <a:pathLst>
                <a:path w="97" h="179">
                  <a:moveTo>
                    <a:pt x="0" y="0"/>
                  </a:moveTo>
                  <a:lnTo>
                    <a:pt x="49" y="179"/>
                  </a:lnTo>
                  <a:lnTo>
                    <a:pt x="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5" name="Rectangle 75"/>
            <p:cNvSpPr>
              <a:spLocks noChangeArrowheads="1"/>
            </p:cNvSpPr>
            <p:nvPr/>
          </p:nvSpPr>
          <p:spPr bwMode="auto">
            <a:xfrm>
              <a:off x="2679" y="3982"/>
              <a:ext cx="7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400">
                  <a:solidFill>
                    <a:srgbClr val="000000"/>
                  </a:solidFill>
                  <a:latin typeface="Arial" pitchFamily="34" charset="0"/>
                  <a:cs typeface="Arial" pitchFamily="34" charset="0"/>
                </a:rPr>
                <a:t> Industrial Age</a:t>
              </a:r>
              <a:endParaRPr lang="en-US" sz="2400">
                <a:latin typeface="Times New Roman" pitchFamily="18" charset="0"/>
                <a:cs typeface="Arial" pitchFamily="34" charset="0"/>
              </a:endParaRPr>
            </a:p>
          </p:txBody>
        </p:sp>
        <p:sp>
          <p:nvSpPr>
            <p:cNvPr id="109686" name="Freeform 76"/>
            <p:cNvSpPr>
              <a:spLocks/>
            </p:cNvSpPr>
            <p:nvPr/>
          </p:nvSpPr>
          <p:spPr bwMode="auto">
            <a:xfrm>
              <a:off x="2665" y="3840"/>
              <a:ext cx="830" cy="67"/>
            </a:xfrm>
            <a:custGeom>
              <a:avLst/>
              <a:gdLst>
                <a:gd name="T0" fmla="*/ 1588 w 830"/>
                <a:gd name="T1" fmla="*/ 1 h 133"/>
                <a:gd name="T2" fmla="*/ 11112 w 830"/>
                <a:gd name="T3" fmla="*/ 1 h 133"/>
                <a:gd name="T4" fmla="*/ 38100 w 830"/>
                <a:gd name="T5" fmla="*/ 1 h 133"/>
                <a:gd name="T6" fmla="*/ 79375 w 830"/>
                <a:gd name="T7" fmla="*/ 1 h 133"/>
                <a:gd name="T8" fmla="*/ 550863 w 830"/>
                <a:gd name="T9" fmla="*/ 1 h 133"/>
                <a:gd name="T10" fmla="*/ 593725 w 830"/>
                <a:gd name="T11" fmla="*/ 1 h 133"/>
                <a:gd name="T12" fmla="*/ 620713 w 830"/>
                <a:gd name="T13" fmla="*/ 1 h 133"/>
                <a:gd name="T14" fmla="*/ 628650 w 830"/>
                <a:gd name="T15" fmla="*/ 1 h 133"/>
                <a:gd name="T16" fmla="*/ 635000 w 830"/>
                <a:gd name="T17" fmla="*/ 1 h 133"/>
                <a:gd name="T18" fmla="*/ 639763 w 830"/>
                <a:gd name="T19" fmla="*/ 1 h 133"/>
                <a:gd name="T20" fmla="*/ 644525 w 830"/>
                <a:gd name="T21" fmla="*/ 1 h 133"/>
                <a:gd name="T22" fmla="*/ 657225 w 830"/>
                <a:gd name="T23" fmla="*/ 1 h 133"/>
                <a:gd name="T24" fmla="*/ 671512 w 830"/>
                <a:gd name="T25" fmla="*/ 1 h 133"/>
                <a:gd name="T26" fmla="*/ 658813 w 830"/>
                <a:gd name="T27" fmla="*/ 1 h 133"/>
                <a:gd name="T28" fmla="*/ 665162 w 830"/>
                <a:gd name="T29" fmla="*/ 1 h 133"/>
                <a:gd name="T30" fmla="*/ 676275 w 830"/>
                <a:gd name="T31" fmla="*/ 1 h 133"/>
                <a:gd name="T32" fmla="*/ 711200 w 830"/>
                <a:gd name="T33" fmla="*/ 1 h 133"/>
                <a:gd name="T34" fmla="*/ 723900 w 830"/>
                <a:gd name="T35" fmla="*/ 1 h 133"/>
                <a:gd name="T36" fmla="*/ 1195388 w 830"/>
                <a:gd name="T37" fmla="*/ 1 h 133"/>
                <a:gd name="T38" fmla="*/ 1241425 w 830"/>
                <a:gd name="T39" fmla="*/ 1 h 133"/>
                <a:gd name="T40" fmla="*/ 1290638 w 830"/>
                <a:gd name="T41" fmla="*/ 1 h 133"/>
                <a:gd name="T42" fmla="*/ 1308100 w 830"/>
                <a:gd name="T43" fmla="*/ 1 h 133"/>
                <a:gd name="T44" fmla="*/ 1317625 w 830"/>
                <a:gd name="T45" fmla="*/ 0 h 133"/>
                <a:gd name="T46" fmla="*/ 1301750 w 830"/>
                <a:gd name="T47" fmla="*/ 1 h 133"/>
                <a:gd name="T48" fmla="*/ 1293813 w 830"/>
                <a:gd name="T49" fmla="*/ 1 h 133"/>
                <a:gd name="T50" fmla="*/ 1284288 w 830"/>
                <a:gd name="T51" fmla="*/ 1 h 133"/>
                <a:gd name="T52" fmla="*/ 1249363 w 830"/>
                <a:gd name="T53" fmla="*/ 1 h 133"/>
                <a:gd name="T54" fmla="*/ 1236663 w 830"/>
                <a:gd name="T55" fmla="*/ 1 h 133"/>
                <a:gd name="T56" fmla="*/ 765175 w 830"/>
                <a:gd name="T57" fmla="*/ 1 h 133"/>
                <a:gd name="T58" fmla="*/ 717550 w 830"/>
                <a:gd name="T59" fmla="*/ 1 h 133"/>
                <a:gd name="T60" fmla="*/ 671512 w 830"/>
                <a:gd name="T61" fmla="*/ 1 h 133"/>
                <a:gd name="T62" fmla="*/ 652463 w 830"/>
                <a:gd name="T63" fmla="*/ 1 h 133"/>
                <a:gd name="T64" fmla="*/ 646113 w 830"/>
                <a:gd name="T65" fmla="*/ 1 h 133"/>
                <a:gd name="T66" fmla="*/ 671512 w 830"/>
                <a:gd name="T67" fmla="*/ 1 h 133"/>
                <a:gd name="T68" fmla="*/ 657225 w 830"/>
                <a:gd name="T69" fmla="*/ 1 h 133"/>
                <a:gd name="T70" fmla="*/ 644525 w 830"/>
                <a:gd name="T71" fmla="*/ 1 h 133"/>
                <a:gd name="T72" fmla="*/ 673100 w 830"/>
                <a:gd name="T73" fmla="*/ 1 h 133"/>
                <a:gd name="T74" fmla="*/ 661987 w 830"/>
                <a:gd name="T75" fmla="*/ 1 h 133"/>
                <a:gd name="T76" fmla="*/ 646113 w 830"/>
                <a:gd name="T77" fmla="*/ 1 h 133"/>
                <a:gd name="T78" fmla="*/ 598488 w 830"/>
                <a:gd name="T79" fmla="*/ 1 h 133"/>
                <a:gd name="T80" fmla="*/ 550863 w 830"/>
                <a:gd name="T81" fmla="*/ 1 h 133"/>
                <a:gd name="T82" fmla="*/ 79375 w 830"/>
                <a:gd name="T83" fmla="*/ 1 h 133"/>
                <a:gd name="T84" fmla="*/ 68263 w 830"/>
                <a:gd name="T85" fmla="*/ 1 h 133"/>
                <a:gd name="T86" fmla="*/ 31750 w 830"/>
                <a:gd name="T87" fmla="*/ 1 h 133"/>
                <a:gd name="T88" fmla="*/ 25400 w 830"/>
                <a:gd name="T89" fmla="*/ 0 h 133"/>
                <a:gd name="T90" fmla="*/ 30163 w 830"/>
                <a:gd name="T91" fmla="*/ 1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0"/>
                <a:gd name="T139" fmla="*/ 0 h 133"/>
                <a:gd name="T140" fmla="*/ 830 w 830"/>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0" h="133">
                  <a:moveTo>
                    <a:pt x="18" y="0"/>
                  </a:moveTo>
                  <a:lnTo>
                    <a:pt x="0" y="0"/>
                  </a:lnTo>
                  <a:lnTo>
                    <a:pt x="1" y="11"/>
                  </a:lnTo>
                  <a:lnTo>
                    <a:pt x="2" y="17"/>
                  </a:lnTo>
                  <a:lnTo>
                    <a:pt x="3" y="23"/>
                  </a:lnTo>
                  <a:lnTo>
                    <a:pt x="7" y="33"/>
                  </a:lnTo>
                  <a:lnTo>
                    <a:pt x="14" y="45"/>
                  </a:lnTo>
                  <a:lnTo>
                    <a:pt x="17" y="49"/>
                  </a:lnTo>
                  <a:lnTo>
                    <a:pt x="24" y="57"/>
                  </a:lnTo>
                  <a:lnTo>
                    <a:pt x="35" y="64"/>
                  </a:lnTo>
                  <a:lnTo>
                    <a:pt x="47" y="70"/>
                  </a:lnTo>
                  <a:lnTo>
                    <a:pt x="50" y="70"/>
                  </a:lnTo>
                  <a:lnTo>
                    <a:pt x="63" y="74"/>
                  </a:lnTo>
                  <a:lnTo>
                    <a:pt x="77" y="76"/>
                  </a:lnTo>
                  <a:lnTo>
                    <a:pt x="347" y="76"/>
                  </a:lnTo>
                  <a:lnTo>
                    <a:pt x="361" y="76"/>
                  </a:lnTo>
                  <a:lnTo>
                    <a:pt x="374" y="80"/>
                  </a:lnTo>
                  <a:lnTo>
                    <a:pt x="374" y="63"/>
                  </a:lnTo>
                  <a:lnTo>
                    <a:pt x="369" y="78"/>
                  </a:lnTo>
                  <a:lnTo>
                    <a:pt x="381" y="84"/>
                  </a:lnTo>
                  <a:lnTo>
                    <a:pt x="391" y="92"/>
                  </a:lnTo>
                  <a:lnTo>
                    <a:pt x="399" y="100"/>
                  </a:lnTo>
                  <a:lnTo>
                    <a:pt x="402" y="84"/>
                  </a:lnTo>
                  <a:lnTo>
                    <a:pt x="396" y="96"/>
                  </a:lnTo>
                  <a:lnTo>
                    <a:pt x="402" y="106"/>
                  </a:lnTo>
                  <a:lnTo>
                    <a:pt x="409" y="94"/>
                  </a:lnTo>
                  <a:lnTo>
                    <a:pt x="400" y="102"/>
                  </a:lnTo>
                  <a:lnTo>
                    <a:pt x="404" y="112"/>
                  </a:lnTo>
                  <a:lnTo>
                    <a:pt x="413" y="106"/>
                  </a:lnTo>
                  <a:lnTo>
                    <a:pt x="403" y="106"/>
                  </a:lnTo>
                  <a:lnTo>
                    <a:pt x="406" y="118"/>
                  </a:lnTo>
                  <a:lnTo>
                    <a:pt x="406" y="123"/>
                  </a:lnTo>
                  <a:lnTo>
                    <a:pt x="408" y="129"/>
                  </a:lnTo>
                  <a:lnTo>
                    <a:pt x="411" y="133"/>
                  </a:lnTo>
                  <a:lnTo>
                    <a:pt x="414" y="133"/>
                  </a:lnTo>
                  <a:lnTo>
                    <a:pt x="417" y="133"/>
                  </a:lnTo>
                  <a:lnTo>
                    <a:pt x="420" y="129"/>
                  </a:lnTo>
                  <a:lnTo>
                    <a:pt x="423" y="123"/>
                  </a:lnTo>
                  <a:lnTo>
                    <a:pt x="424" y="118"/>
                  </a:lnTo>
                  <a:lnTo>
                    <a:pt x="425" y="106"/>
                  </a:lnTo>
                  <a:lnTo>
                    <a:pt x="415" y="106"/>
                  </a:lnTo>
                  <a:lnTo>
                    <a:pt x="424" y="112"/>
                  </a:lnTo>
                  <a:lnTo>
                    <a:pt x="428" y="102"/>
                  </a:lnTo>
                  <a:lnTo>
                    <a:pt x="419" y="94"/>
                  </a:lnTo>
                  <a:lnTo>
                    <a:pt x="426" y="106"/>
                  </a:lnTo>
                  <a:lnTo>
                    <a:pt x="432" y="96"/>
                  </a:lnTo>
                  <a:lnTo>
                    <a:pt x="426" y="84"/>
                  </a:lnTo>
                  <a:lnTo>
                    <a:pt x="430" y="100"/>
                  </a:lnTo>
                  <a:lnTo>
                    <a:pt x="437" y="92"/>
                  </a:lnTo>
                  <a:lnTo>
                    <a:pt x="448" y="84"/>
                  </a:lnTo>
                  <a:lnTo>
                    <a:pt x="460" y="78"/>
                  </a:lnTo>
                  <a:lnTo>
                    <a:pt x="456" y="63"/>
                  </a:lnTo>
                  <a:lnTo>
                    <a:pt x="456" y="80"/>
                  </a:lnTo>
                  <a:lnTo>
                    <a:pt x="468" y="76"/>
                  </a:lnTo>
                  <a:lnTo>
                    <a:pt x="482" y="76"/>
                  </a:lnTo>
                  <a:lnTo>
                    <a:pt x="753" y="76"/>
                  </a:lnTo>
                  <a:lnTo>
                    <a:pt x="766" y="74"/>
                  </a:lnTo>
                  <a:lnTo>
                    <a:pt x="779" y="70"/>
                  </a:lnTo>
                  <a:lnTo>
                    <a:pt x="782" y="70"/>
                  </a:lnTo>
                  <a:lnTo>
                    <a:pt x="794" y="64"/>
                  </a:lnTo>
                  <a:lnTo>
                    <a:pt x="805" y="57"/>
                  </a:lnTo>
                  <a:lnTo>
                    <a:pt x="813" y="49"/>
                  </a:lnTo>
                  <a:lnTo>
                    <a:pt x="815" y="45"/>
                  </a:lnTo>
                  <a:lnTo>
                    <a:pt x="822" y="33"/>
                  </a:lnTo>
                  <a:lnTo>
                    <a:pt x="824" y="29"/>
                  </a:lnTo>
                  <a:lnTo>
                    <a:pt x="828" y="17"/>
                  </a:lnTo>
                  <a:lnTo>
                    <a:pt x="828" y="11"/>
                  </a:lnTo>
                  <a:lnTo>
                    <a:pt x="830" y="0"/>
                  </a:lnTo>
                  <a:lnTo>
                    <a:pt x="812" y="0"/>
                  </a:lnTo>
                  <a:lnTo>
                    <a:pt x="810" y="11"/>
                  </a:lnTo>
                  <a:lnTo>
                    <a:pt x="820" y="11"/>
                  </a:lnTo>
                  <a:lnTo>
                    <a:pt x="811" y="4"/>
                  </a:lnTo>
                  <a:lnTo>
                    <a:pt x="807" y="15"/>
                  </a:lnTo>
                  <a:lnTo>
                    <a:pt x="815" y="21"/>
                  </a:lnTo>
                  <a:lnTo>
                    <a:pt x="809" y="9"/>
                  </a:lnTo>
                  <a:lnTo>
                    <a:pt x="803" y="21"/>
                  </a:lnTo>
                  <a:lnTo>
                    <a:pt x="809" y="33"/>
                  </a:lnTo>
                  <a:lnTo>
                    <a:pt x="806" y="17"/>
                  </a:lnTo>
                  <a:lnTo>
                    <a:pt x="797" y="25"/>
                  </a:lnTo>
                  <a:lnTo>
                    <a:pt x="787" y="33"/>
                  </a:lnTo>
                  <a:lnTo>
                    <a:pt x="775" y="39"/>
                  </a:lnTo>
                  <a:lnTo>
                    <a:pt x="779" y="55"/>
                  </a:lnTo>
                  <a:lnTo>
                    <a:pt x="779" y="37"/>
                  </a:lnTo>
                  <a:lnTo>
                    <a:pt x="766" y="41"/>
                  </a:lnTo>
                  <a:lnTo>
                    <a:pt x="753" y="43"/>
                  </a:lnTo>
                  <a:lnTo>
                    <a:pt x="482" y="43"/>
                  </a:lnTo>
                  <a:lnTo>
                    <a:pt x="468" y="43"/>
                  </a:lnTo>
                  <a:lnTo>
                    <a:pt x="456" y="47"/>
                  </a:lnTo>
                  <a:lnTo>
                    <a:pt x="452" y="47"/>
                  </a:lnTo>
                  <a:lnTo>
                    <a:pt x="441" y="53"/>
                  </a:lnTo>
                  <a:lnTo>
                    <a:pt x="430" y="61"/>
                  </a:lnTo>
                  <a:lnTo>
                    <a:pt x="423" y="68"/>
                  </a:lnTo>
                  <a:lnTo>
                    <a:pt x="419" y="72"/>
                  </a:lnTo>
                  <a:lnTo>
                    <a:pt x="413" y="82"/>
                  </a:lnTo>
                  <a:lnTo>
                    <a:pt x="411" y="88"/>
                  </a:lnTo>
                  <a:lnTo>
                    <a:pt x="407" y="98"/>
                  </a:lnTo>
                  <a:lnTo>
                    <a:pt x="407" y="106"/>
                  </a:lnTo>
                  <a:lnTo>
                    <a:pt x="406" y="118"/>
                  </a:lnTo>
                  <a:lnTo>
                    <a:pt x="423" y="118"/>
                  </a:lnTo>
                  <a:lnTo>
                    <a:pt x="423" y="112"/>
                  </a:lnTo>
                  <a:lnTo>
                    <a:pt x="420" y="106"/>
                  </a:lnTo>
                  <a:lnTo>
                    <a:pt x="417" y="102"/>
                  </a:lnTo>
                  <a:lnTo>
                    <a:pt x="414" y="102"/>
                  </a:lnTo>
                  <a:lnTo>
                    <a:pt x="411" y="102"/>
                  </a:lnTo>
                  <a:lnTo>
                    <a:pt x="408" y="106"/>
                  </a:lnTo>
                  <a:lnTo>
                    <a:pt x="406" y="112"/>
                  </a:lnTo>
                  <a:lnTo>
                    <a:pt x="406" y="118"/>
                  </a:lnTo>
                  <a:lnTo>
                    <a:pt x="414" y="118"/>
                  </a:lnTo>
                  <a:lnTo>
                    <a:pt x="424" y="118"/>
                  </a:lnTo>
                  <a:lnTo>
                    <a:pt x="422" y="106"/>
                  </a:lnTo>
                  <a:lnTo>
                    <a:pt x="422" y="98"/>
                  </a:lnTo>
                  <a:lnTo>
                    <a:pt x="417" y="88"/>
                  </a:lnTo>
                  <a:lnTo>
                    <a:pt x="415" y="82"/>
                  </a:lnTo>
                  <a:lnTo>
                    <a:pt x="409" y="72"/>
                  </a:lnTo>
                  <a:lnTo>
                    <a:pt x="407" y="68"/>
                  </a:lnTo>
                  <a:lnTo>
                    <a:pt x="398" y="61"/>
                  </a:lnTo>
                  <a:lnTo>
                    <a:pt x="389" y="53"/>
                  </a:lnTo>
                  <a:lnTo>
                    <a:pt x="377" y="47"/>
                  </a:lnTo>
                  <a:lnTo>
                    <a:pt x="374" y="47"/>
                  </a:lnTo>
                  <a:lnTo>
                    <a:pt x="361" y="43"/>
                  </a:lnTo>
                  <a:lnTo>
                    <a:pt x="347" y="43"/>
                  </a:lnTo>
                  <a:lnTo>
                    <a:pt x="77" y="43"/>
                  </a:lnTo>
                  <a:lnTo>
                    <a:pt x="63" y="41"/>
                  </a:lnTo>
                  <a:lnTo>
                    <a:pt x="50" y="37"/>
                  </a:lnTo>
                  <a:lnTo>
                    <a:pt x="50" y="55"/>
                  </a:lnTo>
                  <a:lnTo>
                    <a:pt x="54" y="39"/>
                  </a:lnTo>
                  <a:lnTo>
                    <a:pt x="43" y="33"/>
                  </a:lnTo>
                  <a:lnTo>
                    <a:pt x="32" y="25"/>
                  </a:lnTo>
                  <a:lnTo>
                    <a:pt x="24" y="17"/>
                  </a:lnTo>
                  <a:lnTo>
                    <a:pt x="20" y="33"/>
                  </a:lnTo>
                  <a:lnTo>
                    <a:pt x="27" y="21"/>
                  </a:lnTo>
                  <a:lnTo>
                    <a:pt x="20" y="9"/>
                  </a:lnTo>
                  <a:lnTo>
                    <a:pt x="16" y="0"/>
                  </a:lnTo>
                  <a:lnTo>
                    <a:pt x="18" y="6"/>
                  </a:lnTo>
                  <a:lnTo>
                    <a:pt x="10" y="11"/>
                  </a:lnTo>
                  <a:lnTo>
                    <a:pt x="19"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9579" name="Group 52"/>
          <p:cNvGrpSpPr>
            <a:grpSpLocks/>
          </p:cNvGrpSpPr>
          <p:nvPr/>
        </p:nvGrpSpPr>
        <p:grpSpPr bwMode="auto">
          <a:xfrm>
            <a:off x="4113213" y="1828801"/>
            <a:ext cx="1465262" cy="4708525"/>
            <a:chOff x="1631" y="1152"/>
            <a:chExt cx="923" cy="2966"/>
          </a:xfrm>
        </p:grpSpPr>
        <p:sp>
          <p:nvSpPr>
            <p:cNvPr id="109633" name="Rectangle 26"/>
            <p:cNvSpPr>
              <a:spLocks noChangeArrowheads="1"/>
            </p:cNvSpPr>
            <p:nvPr/>
          </p:nvSpPr>
          <p:spPr bwMode="auto">
            <a:xfrm>
              <a:off x="1631" y="2611"/>
              <a:ext cx="54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34" name="Rectangle 27"/>
            <p:cNvSpPr>
              <a:spLocks noChangeArrowheads="1"/>
            </p:cNvSpPr>
            <p:nvPr/>
          </p:nvSpPr>
          <p:spPr bwMode="auto">
            <a:xfrm>
              <a:off x="1688" y="1863"/>
              <a:ext cx="78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35" name="Rectangle 28"/>
            <p:cNvSpPr>
              <a:spLocks noChangeArrowheads="1"/>
            </p:cNvSpPr>
            <p:nvPr/>
          </p:nvSpPr>
          <p:spPr bwMode="auto">
            <a:xfrm>
              <a:off x="1752" y="1988"/>
              <a:ext cx="54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memorandum</a:t>
              </a:r>
              <a:endParaRPr lang="en-US" sz="2400">
                <a:latin typeface="Times New Roman" pitchFamily="18" charset="0"/>
                <a:cs typeface="Arial" pitchFamily="34" charset="0"/>
              </a:endParaRPr>
            </a:p>
          </p:txBody>
        </p:sp>
        <p:sp>
          <p:nvSpPr>
            <p:cNvPr id="109636" name="Freeform 29"/>
            <p:cNvSpPr>
              <a:spLocks noEditPoints="1"/>
            </p:cNvSpPr>
            <p:nvPr/>
          </p:nvSpPr>
          <p:spPr bwMode="auto">
            <a:xfrm>
              <a:off x="1720" y="1876"/>
              <a:ext cx="729" cy="400"/>
            </a:xfrm>
            <a:custGeom>
              <a:avLst/>
              <a:gdLst>
                <a:gd name="T0" fmla="*/ 87313 w 729"/>
                <a:gd name="T1" fmla="*/ 0 h 801"/>
                <a:gd name="T2" fmla="*/ 220663 w 729"/>
                <a:gd name="T3" fmla="*/ 0 h 801"/>
                <a:gd name="T4" fmla="*/ 280988 w 729"/>
                <a:gd name="T5" fmla="*/ 0 h 801"/>
                <a:gd name="T6" fmla="*/ 315913 w 729"/>
                <a:gd name="T7" fmla="*/ 0 h 801"/>
                <a:gd name="T8" fmla="*/ 387350 w 729"/>
                <a:gd name="T9" fmla="*/ 0 h 801"/>
                <a:gd name="T10" fmla="*/ 428625 w 729"/>
                <a:gd name="T11" fmla="*/ 0 h 801"/>
                <a:gd name="T12" fmla="*/ 439738 w 729"/>
                <a:gd name="T13" fmla="*/ 0 h 801"/>
                <a:gd name="T14" fmla="*/ 531813 w 729"/>
                <a:gd name="T15" fmla="*/ 0 h 801"/>
                <a:gd name="T16" fmla="*/ 573088 w 729"/>
                <a:gd name="T17" fmla="*/ 0 h 801"/>
                <a:gd name="T18" fmla="*/ 608013 w 729"/>
                <a:gd name="T19" fmla="*/ 0 h 801"/>
                <a:gd name="T20" fmla="*/ 690563 w 729"/>
                <a:gd name="T21" fmla="*/ 0 h 801"/>
                <a:gd name="T22" fmla="*/ 736600 w 729"/>
                <a:gd name="T23" fmla="*/ 0 h 801"/>
                <a:gd name="T24" fmla="*/ 774700 w 729"/>
                <a:gd name="T25" fmla="*/ 0 h 801"/>
                <a:gd name="T26" fmla="*/ 803275 w 729"/>
                <a:gd name="T27" fmla="*/ 0 h 801"/>
                <a:gd name="T28" fmla="*/ 847725 w 729"/>
                <a:gd name="T29" fmla="*/ 0 h 801"/>
                <a:gd name="T30" fmla="*/ 876300 w 729"/>
                <a:gd name="T31" fmla="*/ 0 h 801"/>
                <a:gd name="T32" fmla="*/ 933450 w 729"/>
                <a:gd name="T33" fmla="*/ 0 h 801"/>
                <a:gd name="T34" fmla="*/ 993775 w 729"/>
                <a:gd name="T35" fmla="*/ 0 h 801"/>
                <a:gd name="T36" fmla="*/ 1103313 w 729"/>
                <a:gd name="T37" fmla="*/ 0 h 801"/>
                <a:gd name="T38" fmla="*/ 1157288 w 729"/>
                <a:gd name="T39" fmla="*/ 0 h 801"/>
                <a:gd name="T40" fmla="*/ 1141413 w 729"/>
                <a:gd name="T41" fmla="*/ 0 h 801"/>
                <a:gd name="T42" fmla="*/ 0 w 729"/>
                <a:gd name="T43" fmla="*/ 0 h 801"/>
                <a:gd name="T44" fmla="*/ 9525 w 729"/>
                <a:gd name="T45" fmla="*/ 0 h 801"/>
                <a:gd name="T46" fmla="*/ 12700 w 729"/>
                <a:gd name="T47" fmla="*/ 0 h 801"/>
                <a:gd name="T48" fmla="*/ 12700 w 729"/>
                <a:gd name="T49" fmla="*/ 0 h 801"/>
                <a:gd name="T50" fmla="*/ 1141413 w 729"/>
                <a:gd name="T51" fmla="*/ 0 h 801"/>
                <a:gd name="T52" fmla="*/ 1141413 w 729"/>
                <a:gd name="T53" fmla="*/ 0 h 801"/>
                <a:gd name="T54" fmla="*/ 1063625 w 729"/>
                <a:gd name="T55" fmla="*/ 0 h 801"/>
                <a:gd name="T56" fmla="*/ 993775 w 729"/>
                <a:gd name="T57" fmla="*/ 0 h 801"/>
                <a:gd name="T58" fmla="*/ 904875 w 729"/>
                <a:gd name="T59" fmla="*/ 0 h 801"/>
                <a:gd name="T60" fmla="*/ 874713 w 729"/>
                <a:gd name="T61" fmla="*/ 0 h 801"/>
                <a:gd name="T62" fmla="*/ 817563 w 729"/>
                <a:gd name="T63" fmla="*/ 0 h 801"/>
                <a:gd name="T64" fmla="*/ 798513 w 729"/>
                <a:gd name="T65" fmla="*/ 0 h 801"/>
                <a:gd name="T66" fmla="*/ 771525 w 729"/>
                <a:gd name="T67" fmla="*/ 0 h 801"/>
                <a:gd name="T68" fmla="*/ 684213 w 729"/>
                <a:gd name="T69" fmla="*/ 0 h 801"/>
                <a:gd name="T70" fmla="*/ 639763 w 729"/>
                <a:gd name="T71" fmla="*/ 0 h 801"/>
                <a:gd name="T72" fmla="*/ 603250 w 729"/>
                <a:gd name="T73" fmla="*/ 0 h 801"/>
                <a:gd name="T74" fmla="*/ 560388 w 729"/>
                <a:gd name="T75" fmla="*/ 0 h 801"/>
                <a:gd name="T76" fmla="*/ 527050 w 729"/>
                <a:gd name="T77" fmla="*/ 0 h 801"/>
                <a:gd name="T78" fmla="*/ 436563 w 729"/>
                <a:gd name="T79" fmla="*/ 0 h 801"/>
                <a:gd name="T80" fmla="*/ 428625 w 729"/>
                <a:gd name="T81" fmla="*/ 0 h 801"/>
                <a:gd name="T82" fmla="*/ 387350 w 729"/>
                <a:gd name="T83" fmla="*/ 0 h 801"/>
                <a:gd name="T84" fmla="*/ 315913 w 729"/>
                <a:gd name="T85" fmla="*/ 0 h 801"/>
                <a:gd name="T86" fmla="*/ 277813 w 729"/>
                <a:gd name="T87" fmla="*/ 0 h 801"/>
                <a:gd name="T88" fmla="*/ 220663 w 729"/>
                <a:gd name="T89" fmla="*/ 0 h 801"/>
                <a:gd name="T90" fmla="*/ 87313 w 729"/>
                <a:gd name="T91" fmla="*/ 0 h 801"/>
                <a:gd name="T92" fmla="*/ 57150 w 729"/>
                <a:gd name="T93" fmla="*/ 0 h 8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9"/>
                <a:gd name="T142" fmla="*/ 0 h 801"/>
                <a:gd name="T143" fmla="*/ 729 w 729"/>
                <a:gd name="T144" fmla="*/ 801 h 8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9" h="801">
                  <a:moveTo>
                    <a:pt x="28" y="758"/>
                  </a:moveTo>
                  <a:lnTo>
                    <a:pt x="32" y="760"/>
                  </a:lnTo>
                  <a:lnTo>
                    <a:pt x="55" y="768"/>
                  </a:lnTo>
                  <a:lnTo>
                    <a:pt x="100" y="781"/>
                  </a:lnTo>
                  <a:lnTo>
                    <a:pt x="120" y="787"/>
                  </a:lnTo>
                  <a:lnTo>
                    <a:pt x="139" y="791"/>
                  </a:lnTo>
                  <a:lnTo>
                    <a:pt x="157" y="795"/>
                  </a:lnTo>
                  <a:lnTo>
                    <a:pt x="174" y="799"/>
                  </a:lnTo>
                  <a:lnTo>
                    <a:pt x="177" y="799"/>
                  </a:lnTo>
                  <a:lnTo>
                    <a:pt x="175" y="801"/>
                  </a:lnTo>
                  <a:lnTo>
                    <a:pt x="187" y="799"/>
                  </a:lnTo>
                  <a:lnTo>
                    <a:pt x="199" y="799"/>
                  </a:lnTo>
                  <a:lnTo>
                    <a:pt x="217" y="799"/>
                  </a:lnTo>
                  <a:lnTo>
                    <a:pt x="233" y="797"/>
                  </a:lnTo>
                  <a:lnTo>
                    <a:pt x="244" y="795"/>
                  </a:lnTo>
                  <a:lnTo>
                    <a:pt x="255" y="795"/>
                  </a:lnTo>
                  <a:lnTo>
                    <a:pt x="263" y="793"/>
                  </a:lnTo>
                  <a:lnTo>
                    <a:pt x="270" y="791"/>
                  </a:lnTo>
                  <a:lnTo>
                    <a:pt x="277" y="791"/>
                  </a:lnTo>
                  <a:lnTo>
                    <a:pt x="279" y="789"/>
                  </a:lnTo>
                  <a:lnTo>
                    <a:pt x="277" y="791"/>
                  </a:lnTo>
                  <a:lnTo>
                    <a:pt x="305" y="781"/>
                  </a:lnTo>
                  <a:lnTo>
                    <a:pt x="320" y="777"/>
                  </a:lnTo>
                  <a:lnTo>
                    <a:pt x="335" y="772"/>
                  </a:lnTo>
                  <a:lnTo>
                    <a:pt x="336" y="772"/>
                  </a:lnTo>
                  <a:lnTo>
                    <a:pt x="335" y="772"/>
                  </a:lnTo>
                  <a:lnTo>
                    <a:pt x="361" y="760"/>
                  </a:lnTo>
                  <a:lnTo>
                    <a:pt x="384" y="744"/>
                  </a:lnTo>
                  <a:lnTo>
                    <a:pt x="381" y="728"/>
                  </a:lnTo>
                  <a:lnTo>
                    <a:pt x="383" y="744"/>
                  </a:lnTo>
                  <a:lnTo>
                    <a:pt x="406" y="734"/>
                  </a:lnTo>
                  <a:lnTo>
                    <a:pt x="411" y="734"/>
                  </a:lnTo>
                  <a:lnTo>
                    <a:pt x="435" y="720"/>
                  </a:lnTo>
                  <a:lnTo>
                    <a:pt x="432" y="705"/>
                  </a:lnTo>
                  <a:lnTo>
                    <a:pt x="434" y="720"/>
                  </a:lnTo>
                  <a:lnTo>
                    <a:pt x="464" y="707"/>
                  </a:lnTo>
                  <a:lnTo>
                    <a:pt x="478" y="701"/>
                  </a:lnTo>
                  <a:lnTo>
                    <a:pt x="490" y="693"/>
                  </a:lnTo>
                  <a:lnTo>
                    <a:pt x="488" y="677"/>
                  </a:lnTo>
                  <a:lnTo>
                    <a:pt x="490" y="693"/>
                  </a:lnTo>
                  <a:lnTo>
                    <a:pt x="503" y="689"/>
                  </a:lnTo>
                  <a:lnTo>
                    <a:pt x="506" y="687"/>
                  </a:lnTo>
                  <a:lnTo>
                    <a:pt x="522" y="681"/>
                  </a:lnTo>
                  <a:lnTo>
                    <a:pt x="538" y="675"/>
                  </a:lnTo>
                  <a:lnTo>
                    <a:pt x="534" y="660"/>
                  </a:lnTo>
                  <a:lnTo>
                    <a:pt x="534" y="675"/>
                  </a:lnTo>
                  <a:lnTo>
                    <a:pt x="553" y="671"/>
                  </a:lnTo>
                  <a:lnTo>
                    <a:pt x="552" y="654"/>
                  </a:lnTo>
                  <a:lnTo>
                    <a:pt x="553" y="671"/>
                  </a:lnTo>
                  <a:lnTo>
                    <a:pt x="570" y="667"/>
                  </a:lnTo>
                  <a:lnTo>
                    <a:pt x="588" y="662"/>
                  </a:lnTo>
                  <a:lnTo>
                    <a:pt x="606" y="658"/>
                  </a:lnTo>
                  <a:lnTo>
                    <a:pt x="627" y="654"/>
                  </a:lnTo>
                  <a:lnTo>
                    <a:pt x="626" y="636"/>
                  </a:lnTo>
                  <a:lnTo>
                    <a:pt x="626" y="654"/>
                  </a:lnTo>
                  <a:lnTo>
                    <a:pt x="670" y="652"/>
                  </a:lnTo>
                  <a:lnTo>
                    <a:pt x="695" y="650"/>
                  </a:lnTo>
                  <a:lnTo>
                    <a:pt x="719" y="650"/>
                  </a:lnTo>
                  <a:lnTo>
                    <a:pt x="728" y="648"/>
                  </a:lnTo>
                  <a:lnTo>
                    <a:pt x="729" y="632"/>
                  </a:lnTo>
                  <a:lnTo>
                    <a:pt x="729" y="15"/>
                  </a:lnTo>
                  <a:lnTo>
                    <a:pt x="729" y="0"/>
                  </a:lnTo>
                  <a:lnTo>
                    <a:pt x="719" y="0"/>
                  </a:lnTo>
                  <a:lnTo>
                    <a:pt x="8" y="0"/>
                  </a:lnTo>
                  <a:lnTo>
                    <a:pt x="0" y="0"/>
                  </a:lnTo>
                  <a:lnTo>
                    <a:pt x="0" y="15"/>
                  </a:lnTo>
                  <a:lnTo>
                    <a:pt x="0" y="732"/>
                  </a:lnTo>
                  <a:lnTo>
                    <a:pt x="0" y="744"/>
                  </a:lnTo>
                  <a:lnTo>
                    <a:pt x="6" y="748"/>
                  </a:lnTo>
                  <a:lnTo>
                    <a:pt x="28" y="758"/>
                  </a:lnTo>
                  <a:close/>
                  <a:moveTo>
                    <a:pt x="10" y="717"/>
                  </a:moveTo>
                  <a:lnTo>
                    <a:pt x="8" y="732"/>
                  </a:lnTo>
                  <a:lnTo>
                    <a:pt x="18" y="732"/>
                  </a:lnTo>
                  <a:lnTo>
                    <a:pt x="18" y="15"/>
                  </a:lnTo>
                  <a:lnTo>
                    <a:pt x="8" y="15"/>
                  </a:lnTo>
                  <a:lnTo>
                    <a:pt x="8" y="33"/>
                  </a:lnTo>
                  <a:lnTo>
                    <a:pt x="719" y="33"/>
                  </a:lnTo>
                  <a:lnTo>
                    <a:pt x="719" y="15"/>
                  </a:lnTo>
                  <a:lnTo>
                    <a:pt x="711" y="15"/>
                  </a:lnTo>
                  <a:lnTo>
                    <a:pt x="711" y="632"/>
                  </a:lnTo>
                  <a:lnTo>
                    <a:pt x="719" y="632"/>
                  </a:lnTo>
                  <a:lnTo>
                    <a:pt x="719" y="616"/>
                  </a:lnTo>
                  <a:lnTo>
                    <a:pt x="695" y="616"/>
                  </a:lnTo>
                  <a:lnTo>
                    <a:pt x="670" y="618"/>
                  </a:lnTo>
                  <a:lnTo>
                    <a:pt x="626" y="620"/>
                  </a:lnTo>
                  <a:lnTo>
                    <a:pt x="625" y="620"/>
                  </a:lnTo>
                  <a:lnTo>
                    <a:pt x="626" y="620"/>
                  </a:lnTo>
                  <a:lnTo>
                    <a:pt x="606" y="624"/>
                  </a:lnTo>
                  <a:lnTo>
                    <a:pt x="588" y="628"/>
                  </a:lnTo>
                  <a:lnTo>
                    <a:pt x="570" y="634"/>
                  </a:lnTo>
                  <a:lnTo>
                    <a:pt x="552" y="638"/>
                  </a:lnTo>
                  <a:lnTo>
                    <a:pt x="550" y="638"/>
                  </a:lnTo>
                  <a:lnTo>
                    <a:pt x="551" y="638"/>
                  </a:lnTo>
                  <a:lnTo>
                    <a:pt x="534" y="642"/>
                  </a:lnTo>
                  <a:lnTo>
                    <a:pt x="531" y="644"/>
                  </a:lnTo>
                  <a:lnTo>
                    <a:pt x="515" y="650"/>
                  </a:lnTo>
                  <a:lnTo>
                    <a:pt x="499" y="656"/>
                  </a:lnTo>
                  <a:lnTo>
                    <a:pt x="503" y="671"/>
                  </a:lnTo>
                  <a:lnTo>
                    <a:pt x="503" y="656"/>
                  </a:lnTo>
                  <a:lnTo>
                    <a:pt x="487" y="662"/>
                  </a:lnTo>
                  <a:lnTo>
                    <a:pt x="485" y="662"/>
                  </a:lnTo>
                  <a:lnTo>
                    <a:pt x="486" y="662"/>
                  </a:lnTo>
                  <a:lnTo>
                    <a:pt x="470" y="669"/>
                  </a:lnTo>
                  <a:lnTo>
                    <a:pt x="456" y="675"/>
                  </a:lnTo>
                  <a:lnTo>
                    <a:pt x="431" y="689"/>
                  </a:lnTo>
                  <a:lnTo>
                    <a:pt x="419" y="695"/>
                  </a:lnTo>
                  <a:lnTo>
                    <a:pt x="430" y="689"/>
                  </a:lnTo>
                  <a:lnTo>
                    <a:pt x="403" y="703"/>
                  </a:lnTo>
                  <a:lnTo>
                    <a:pt x="406" y="718"/>
                  </a:lnTo>
                  <a:lnTo>
                    <a:pt x="406" y="701"/>
                  </a:lnTo>
                  <a:lnTo>
                    <a:pt x="380" y="713"/>
                  </a:lnTo>
                  <a:lnTo>
                    <a:pt x="374" y="715"/>
                  </a:lnTo>
                  <a:lnTo>
                    <a:pt x="378" y="713"/>
                  </a:lnTo>
                  <a:lnTo>
                    <a:pt x="353" y="728"/>
                  </a:lnTo>
                  <a:lnTo>
                    <a:pt x="331" y="740"/>
                  </a:lnTo>
                  <a:lnTo>
                    <a:pt x="333" y="756"/>
                  </a:lnTo>
                  <a:lnTo>
                    <a:pt x="332" y="740"/>
                  </a:lnTo>
                  <a:lnTo>
                    <a:pt x="320" y="744"/>
                  </a:lnTo>
                  <a:lnTo>
                    <a:pt x="305" y="748"/>
                  </a:lnTo>
                  <a:lnTo>
                    <a:pt x="275" y="758"/>
                  </a:lnTo>
                  <a:lnTo>
                    <a:pt x="276" y="773"/>
                  </a:lnTo>
                  <a:lnTo>
                    <a:pt x="276" y="758"/>
                  </a:lnTo>
                  <a:lnTo>
                    <a:pt x="270" y="758"/>
                  </a:lnTo>
                  <a:lnTo>
                    <a:pt x="263" y="760"/>
                  </a:lnTo>
                  <a:lnTo>
                    <a:pt x="255" y="762"/>
                  </a:lnTo>
                  <a:lnTo>
                    <a:pt x="244" y="762"/>
                  </a:lnTo>
                  <a:lnTo>
                    <a:pt x="233" y="764"/>
                  </a:lnTo>
                  <a:lnTo>
                    <a:pt x="217" y="766"/>
                  </a:lnTo>
                  <a:lnTo>
                    <a:pt x="199" y="766"/>
                  </a:lnTo>
                  <a:lnTo>
                    <a:pt x="187" y="766"/>
                  </a:lnTo>
                  <a:lnTo>
                    <a:pt x="175" y="768"/>
                  </a:lnTo>
                  <a:lnTo>
                    <a:pt x="175" y="783"/>
                  </a:lnTo>
                  <a:lnTo>
                    <a:pt x="177" y="768"/>
                  </a:lnTo>
                  <a:lnTo>
                    <a:pt x="157" y="762"/>
                  </a:lnTo>
                  <a:lnTo>
                    <a:pt x="139" y="758"/>
                  </a:lnTo>
                  <a:lnTo>
                    <a:pt x="120" y="754"/>
                  </a:lnTo>
                  <a:lnTo>
                    <a:pt x="103" y="750"/>
                  </a:lnTo>
                  <a:lnTo>
                    <a:pt x="55" y="734"/>
                  </a:lnTo>
                  <a:lnTo>
                    <a:pt x="32" y="726"/>
                  </a:lnTo>
                  <a:lnTo>
                    <a:pt x="32" y="742"/>
                  </a:lnTo>
                  <a:lnTo>
                    <a:pt x="36" y="726"/>
                  </a:lnTo>
                  <a:lnTo>
                    <a:pt x="10" y="7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37" name="Rectangle 30"/>
            <p:cNvSpPr>
              <a:spLocks noChangeArrowheads="1"/>
            </p:cNvSpPr>
            <p:nvPr/>
          </p:nvSpPr>
          <p:spPr bwMode="auto">
            <a:xfrm>
              <a:off x="1728" y="2581"/>
              <a:ext cx="78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38" name="Rectangle 31"/>
            <p:cNvSpPr>
              <a:spLocks noChangeArrowheads="1"/>
            </p:cNvSpPr>
            <p:nvPr/>
          </p:nvSpPr>
          <p:spPr bwMode="auto">
            <a:xfrm>
              <a:off x="1791" y="2611"/>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   </a:t>
              </a:r>
              <a:endParaRPr lang="en-US" sz="2400">
                <a:latin typeface="Times New Roman" pitchFamily="18" charset="0"/>
                <a:cs typeface="Arial" pitchFamily="34" charset="0"/>
              </a:endParaRPr>
            </a:p>
          </p:txBody>
        </p:sp>
        <p:sp>
          <p:nvSpPr>
            <p:cNvPr id="109639" name="Rectangle 32"/>
            <p:cNvSpPr>
              <a:spLocks noChangeArrowheads="1"/>
            </p:cNvSpPr>
            <p:nvPr/>
          </p:nvSpPr>
          <p:spPr bwMode="auto">
            <a:xfrm>
              <a:off x="1873" y="2608"/>
              <a:ext cx="46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Journal       </a:t>
              </a:r>
              <a:endParaRPr lang="en-US" sz="2400">
                <a:latin typeface="Times New Roman" pitchFamily="18" charset="0"/>
                <a:cs typeface="Arial" pitchFamily="34" charset="0"/>
              </a:endParaRPr>
            </a:p>
          </p:txBody>
        </p:sp>
        <p:sp>
          <p:nvSpPr>
            <p:cNvPr id="109640" name="Rectangle 33"/>
            <p:cNvSpPr>
              <a:spLocks noChangeArrowheads="1"/>
            </p:cNvSpPr>
            <p:nvPr/>
          </p:nvSpPr>
          <p:spPr bwMode="auto">
            <a:xfrm>
              <a:off x="2415" y="2634"/>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800">
                  <a:solidFill>
                    <a:srgbClr val="000000"/>
                  </a:solidFill>
                  <a:latin typeface="Arial" pitchFamily="34" charset="0"/>
                  <a:cs typeface="Arial" pitchFamily="34" charset="0"/>
                </a:rPr>
                <a:t>.</a:t>
              </a:r>
              <a:endParaRPr lang="en-US" sz="2400">
                <a:latin typeface="Times New Roman" pitchFamily="18" charset="0"/>
                <a:cs typeface="Arial" pitchFamily="34" charset="0"/>
              </a:endParaRPr>
            </a:p>
          </p:txBody>
        </p:sp>
        <p:sp>
          <p:nvSpPr>
            <p:cNvPr id="109641" name="Rectangle 34"/>
            <p:cNvSpPr>
              <a:spLocks noChangeArrowheads="1"/>
            </p:cNvSpPr>
            <p:nvPr/>
          </p:nvSpPr>
          <p:spPr bwMode="auto">
            <a:xfrm>
              <a:off x="1791" y="2703"/>
              <a:ext cx="6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42" name="Rectangle 35"/>
            <p:cNvSpPr>
              <a:spLocks noChangeArrowheads="1"/>
            </p:cNvSpPr>
            <p:nvPr/>
          </p:nvSpPr>
          <p:spPr bwMode="auto">
            <a:xfrm>
              <a:off x="1791" y="2704"/>
              <a:ext cx="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  </a:t>
              </a:r>
              <a:endParaRPr lang="en-US" sz="2400">
                <a:latin typeface="Times New Roman" pitchFamily="18" charset="0"/>
                <a:cs typeface="Arial" pitchFamily="34" charset="0"/>
              </a:endParaRPr>
            </a:p>
          </p:txBody>
        </p:sp>
        <p:sp>
          <p:nvSpPr>
            <p:cNvPr id="109643" name="Rectangle 36"/>
            <p:cNvSpPr>
              <a:spLocks noChangeArrowheads="1"/>
            </p:cNvSpPr>
            <p:nvPr/>
          </p:nvSpPr>
          <p:spPr bwMode="auto">
            <a:xfrm>
              <a:off x="1847" y="2713"/>
              <a:ext cx="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Arial" pitchFamily="34" charset="0"/>
                  <a:cs typeface="Arial" pitchFamily="34" charset="0"/>
                </a:rPr>
                <a:t>A/</a:t>
              </a:r>
              <a:endParaRPr lang="en-US" sz="2400">
                <a:latin typeface="Times New Roman" pitchFamily="18" charset="0"/>
                <a:cs typeface="Arial" pitchFamily="34" charset="0"/>
              </a:endParaRPr>
            </a:p>
          </p:txBody>
        </p:sp>
        <p:sp>
          <p:nvSpPr>
            <p:cNvPr id="109644" name="Rectangle 37"/>
            <p:cNvSpPr>
              <a:spLocks noChangeArrowheads="1"/>
            </p:cNvSpPr>
            <p:nvPr/>
          </p:nvSpPr>
          <p:spPr bwMode="auto">
            <a:xfrm>
              <a:off x="1933" y="2713"/>
              <a:ext cx="1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Arial" pitchFamily="34" charset="0"/>
                  <a:cs typeface="Arial" pitchFamily="34" charset="0"/>
                </a:rPr>
                <a:t>Rec</a:t>
              </a:r>
              <a:endParaRPr lang="en-US" sz="2400">
                <a:latin typeface="Times New Roman" pitchFamily="18" charset="0"/>
                <a:cs typeface="Arial" pitchFamily="34" charset="0"/>
              </a:endParaRPr>
            </a:p>
          </p:txBody>
        </p:sp>
        <p:sp>
          <p:nvSpPr>
            <p:cNvPr id="109645" name="Rectangle 38"/>
            <p:cNvSpPr>
              <a:spLocks noChangeArrowheads="1"/>
            </p:cNvSpPr>
            <p:nvPr/>
          </p:nvSpPr>
          <p:spPr bwMode="auto">
            <a:xfrm>
              <a:off x="2096" y="2713"/>
              <a:ext cx="1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Arial" pitchFamily="34" charset="0"/>
                  <a:cs typeface="Arial" pitchFamily="34" charset="0"/>
                </a:rPr>
                <a:t>….</a:t>
              </a:r>
              <a:endParaRPr lang="en-US" sz="2400">
                <a:latin typeface="Times New Roman" pitchFamily="18" charset="0"/>
                <a:cs typeface="Arial" pitchFamily="34" charset="0"/>
              </a:endParaRPr>
            </a:p>
          </p:txBody>
        </p:sp>
        <p:sp>
          <p:nvSpPr>
            <p:cNvPr id="109646" name="Rectangle 39"/>
            <p:cNvSpPr>
              <a:spLocks noChangeArrowheads="1"/>
            </p:cNvSpPr>
            <p:nvPr/>
          </p:nvSpPr>
          <p:spPr bwMode="auto">
            <a:xfrm>
              <a:off x="1791" y="2810"/>
              <a:ext cx="4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Arial" pitchFamily="34" charset="0"/>
                  <a:cs typeface="Arial" pitchFamily="34" charset="0"/>
                </a:rPr>
                <a:t>       Sales…</a:t>
              </a:r>
              <a:endParaRPr lang="en-US" sz="2400">
                <a:latin typeface="Times New Roman" pitchFamily="18" charset="0"/>
                <a:cs typeface="Arial" pitchFamily="34" charset="0"/>
              </a:endParaRPr>
            </a:p>
          </p:txBody>
        </p:sp>
        <p:sp>
          <p:nvSpPr>
            <p:cNvPr id="109647" name="Rectangle 40"/>
            <p:cNvSpPr>
              <a:spLocks noChangeArrowheads="1"/>
            </p:cNvSpPr>
            <p:nvPr/>
          </p:nvSpPr>
          <p:spPr bwMode="auto">
            <a:xfrm>
              <a:off x="2338" y="2801"/>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   </a:t>
              </a:r>
              <a:endParaRPr lang="en-US" sz="2400">
                <a:latin typeface="Times New Roman" pitchFamily="18" charset="0"/>
                <a:cs typeface="Arial" pitchFamily="34" charset="0"/>
              </a:endParaRPr>
            </a:p>
          </p:txBody>
        </p:sp>
        <p:sp>
          <p:nvSpPr>
            <p:cNvPr id="109648" name="Freeform 41"/>
            <p:cNvSpPr>
              <a:spLocks noEditPoints="1"/>
            </p:cNvSpPr>
            <p:nvPr/>
          </p:nvSpPr>
          <p:spPr bwMode="auto">
            <a:xfrm>
              <a:off x="1760" y="2594"/>
              <a:ext cx="728" cy="400"/>
            </a:xfrm>
            <a:custGeom>
              <a:avLst/>
              <a:gdLst>
                <a:gd name="T0" fmla="*/ 85725 w 728"/>
                <a:gd name="T1" fmla="*/ 0 h 802"/>
                <a:gd name="T2" fmla="*/ 219075 w 728"/>
                <a:gd name="T3" fmla="*/ 0 h 802"/>
                <a:gd name="T4" fmla="*/ 280988 w 728"/>
                <a:gd name="T5" fmla="*/ 0 h 802"/>
                <a:gd name="T6" fmla="*/ 314325 w 728"/>
                <a:gd name="T7" fmla="*/ 0 h 802"/>
                <a:gd name="T8" fmla="*/ 388937 w 728"/>
                <a:gd name="T9" fmla="*/ 0 h 802"/>
                <a:gd name="T10" fmla="*/ 428625 w 728"/>
                <a:gd name="T11" fmla="*/ 0 h 802"/>
                <a:gd name="T12" fmla="*/ 441325 w 728"/>
                <a:gd name="T13" fmla="*/ 0 h 802"/>
                <a:gd name="T14" fmla="*/ 530225 w 728"/>
                <a:gd name="T15" fmla="*/ 0 h 802"/>
                <a:gd name="T16" fmla="*/ 573088 w 728"/>
                <a:gd name="T17" fmla="*/ 0 h 802"/>
                <a:gd name="T18" fmla="*/ 604837 w 728"/>
                <a:gd name="T19" fmla="*/ 0 h 802"/>
                <a:gd name="T20" fmla="*/ 690562 w 728"/>
                <a:gd name="T21" fmla="*/ 0 h 802"/>
                <a:gd name="T22" fmla="*/ 735012 w 728"/>
                <a:gd name="T23" fmla="*/ 0 h 802"/>
                <a:gd name="T24" fmla="*/ 776287 w 728"/>
                <a:gd name="T25" fmla="*/ 0 h 802"/>
                <a:gd name="T26" fmla="*/ 830263 w 728"/>
                <a:gd name="T27" fmla="*/ 0 h 802"/>
                <a:gd name="T28" fmla="*/ 847725 w 728"/>
                <a:gd name="T29" fmla="*/ 0 h 802"/>
                <a:gd name="T30" fmla="*/ 879475 w 728"/>
                <a:gd name="T31" fmla="*/ 0 h 802"/>
                <a:gd name="T32" fmla="*/ 962025 w 728"/>
                <a:gd name="T33" fmla="*/ 0 h 802"/>
                <a:gd name="T34" fmla="*/ 993775 w 728"/>
                <a:gd name="T35" fmla="*/ 0 h 802"/>
                <a:gd name="T36" fmla="*/ 1154113 w 728"/>
                <a:gd name="T37" fmla="*/ 0 h 802"/>
                <a:gd name="T38" fmla="*/ 1155700 w 728"/>
                <a:gd name="T39" fmla="*/ 0 h 802"/>
                <a:gd name="T40" fmla="*/ 0 w 728"/>
                <a:gd name="T41" fmla="*/ 0 h 802"/>
                <a:gd name="T42" fmla="*/ 0 w 728"/>
                <a:gd name="T43" fmla="*/ 0 h 802"/>
                <a:gd name="T44" fmla="*/ 17463 w 728"/>
                <a:gd name="T45" fmla="*/ 0 h 802"/>
                <a:gd name="T46" fmla="*/ 28575 w 728"/>
                <a:gd name="T47" fmla="*/ 0 h 802"/>
                <a:gd name="T48" fmla="*/ 1141413 w 728"/>
                <a:gd name="T49" fmla="*/ 0 h 802"/>
                <a:gd name="T50" fmla="*/ 1127125 w 728"/>
                <a:gd name="T51" fmla="*/ 0 h 802"/>
                <a:gd name="T52" fmla="*/ 1065213 w 728"/>
                <a:gd name="T53" fmla="*/ 0 h 802"/>
                <a:gd name="T54" fmla="*/ 993775 w 728"/>
                <a:gd name="T55" fmla="*/ 0 h 802"/>
                <a:gd name="T56" fmla="*/ 904875 w 728"/>
                <a:gd name="T57" fmla="*/ 0 h 802"/>
                <a:gd name="T58" fmla="*/ 876300 w 728"/>
                <a:gd name="T59" fmla="*/ 0 h 802"/>
                <a:gd name="T60" fmla="*/ 817563 w 728"/>
                <a:gd name="T61" fmla="*/ 0 h 802"/>
                <a:gd name="T62" fmla="*/ 798512 w 728"/>
                <a:gd name="T63" fmla="*/ 0 h 802"/>
                <a:gd name="T64" fmla="*/ 773112 w 728"/>
                <a:gd name="T65" fmla="*/ 0 h 802"/>
                <a:gd name="T66" fmla="*/ 673100 w 728"/>
                <a:gd name="T67" fmla="*/ 0 h 802"/>
                <a:gd name="T68" fmla="*/ 601662 w 728"/>
                <a:gd name="T69" fmla="*/ 0 h 802"/>
                <a:gd name="T70" fmla="*/ 579437 w 728"/>
                <a:gd name="T71" fmla="*/ 0 h 802"/>
                <a:gd name="T72" fmla="*/ 527050 w 728"/>
                <a:gd name="T73" fmla="*/ 0 h 802"/>
                <a:gd name="T74" fmla="*/ 484188 w 728"/>
                <a:gd name="T75" fmla="*/ 0 h 802"/>
                <a:gd name="T76" fmla="*/ 439738 w 728"/>
                <a:gd name="T77" fmla="*/ 0 h 802"/>
                <a:gd name="T78" fmla="*/ 404812 w 728"/>
                <a:gd name="T79" fmla="*/ 0 h 802"/>
                <a:gd name="T80" fmla="*/ 342900 w 728"/>
                <a:gd name="T81" fmla="*/ 0 h 802"/>
                <a:gd name="T82" fmla="*/ 277813 w 728"/>
                <a:gd name="T83" fmla="*/ 0 h 802"/>
                <a:gd name="T84" fmla="*/ 249238 w 728"/>
                <a:gd name="T85" fmla="*/ 0 h 802"/>
                <a:gd name="T86" fmla="*/ 161925 w 728"/>
                <a:gd name="T87" fmla="*/ 0 h 802"/>
                <a:gd name="T88" fmla="*/ 50800 w 728"/>
                <a:gd name="T89" fmla="*/ 0 h 8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8"/>
                <a:gd name="T136" fmla="*/ 0 h 802"/>
                <a:gd name="T137" fmla="*/ 728 w 728"/>
                <a:gd name="T138" fmla="*/ 802 h 8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8" h="802">
                  <a:moveTo>
                    <a:pt x="28" y="761"/>
                  </a:moveTo>
                  <a:lnTo>
                    <a:pt x="32" y="761"/>
                  </a:lnTo>
                  <a:lnTo>
                    <a:pt x="54" y="769"/>
                  </a:lnTo>
                  <a:lnTo>
                    <a:pt x="99" y="782"/>
                  </a:lnTo>
                  <a:lnTo>
                    <a:pt x="119" y="788"/>
                  </a:lnTo>
                  <a:lnTo>
                    <a:pt x="138" y="792"/>
                  </a:lnTo>
                  <a:lnTo>
                    <a:pt x="157" y="796"/>
                  </a:lnTo>
                  <a:lnTo>
                    <a:pt x="174" y="800"/>
                  </a:lnTo>
                  <a:lnTo>
                    <a:pt x="177" y="800"/>
                  </a:lnTo>
                  <a:lnTo>
                    <a:pt x="175" y="802"/>
                  </a:lnTo>
                  <a:lnTo>
                    <a:pt x="186" y="800"/>
                  </a:lnTo>
                  <a:lnTo>
                    <a:pt x="198" y="800"/>
                  </a:lnTo>
                  <a:lnTo>
                    <a:pt x="216" y="800"/>
                  </a:lnTo>
                  <a:lnTo>
                    <a:pt x="232" y="798"/>
                  </a:lnTo>
                  <a:lnTo>
                    <a:pt x="245" y="796"/>
                  </a:lnTo>
                  <a:lnTo>
                    <a:pt x="255" y="796"/>
                  </a:lnTo>
                  <a:lnTo>
                    <a:pt x="263" y="794"/>
                  </a:lnTo>
                  <a:lnTo>
                    <a:pt x="270" y="792"/>
                  </a:lnTo>
                  <a:lnTo>
                    <a:pt x="278" y="792"/>
                  </a:lnTo>
                  <a:lnTo>
                    <a:pt x="279" y="790"/>
                  </a:lnTo>
                  <a:lnTo>
                    <a:pt x="278" y="792"/>
                  </a:lnTo>
                  <a:lnTo>
                    <a:pt x="305" y="782"/>
                  </a:lnTo>
                  <a:lnTo>
                    <a:pt x="319" y="778"/>
                  </a:lnTo>
                  <a:lnTo>
                    <a:pt x="334" y="772"/>
                  </a:lnTo>
                  <a:lnTo>
                    <a:pt x="336" y="772"/>
                  </a:lnTo>
                  <a:lnTo>
                    <a:pt x="334" y="772"/>
                  </a:lnTo>
                  <a:lnTo>
                    <a:pt x="361" y="761"/>
                  </a:lnTo>
                  <a:lnTo>
                    <a:pt x="373" y="755"/>
                  </a:lnTo>
                  <a:lnTo>
                    <a:pt x="384" y="747"/>
                  </a:lnTo>
                  <a:lnTo>
                    <a:pt x="381" y="731"/>
                  </a:lnTo>
                  <a:lnTo>
                    <a:pt x="383" y="747"/>
                  </a:lnTo>
                  <a:lnTo>
                    <a:pt x="410" y="735"/>
                  </a:lnTo>
                  <a:lnTo>
                    <a:pt x="435" y="721"/>
                  </a:lnTo>
                  <a:lnTo>
                    <a:pt x="432" y="706"/>
                  </a:lnTo>
                  <a:lnTo>
                    <a:pt x="434" y="721"/>
                  </a:lnTo>
                  <a:lnTo>
                    <a:pt x="463" y="710"/>
                  </a:lnTo>
                  <a:lnTo>
                    <a:pt x="490" y="696"/>
                  </a:lnTo>
                  <a:lnTo>
                    <a:pt x="488" y="680"/>
                  </a:lnTo>
                  <a:lnTo>
                    <a:pt x="489" y="696"/>
                  </a:lnTo>
                  <a:lnTo>
                    <a:pt x="503" y="692"/>
                  </a:lnTo>
                  <a:lnTo>
                    <a:pt x="507" y="690"/>
                  </a:lnTo>
                  <a:lnTo>
                    <a:pt x="523" y="684"/>
                  </a:lnTo>
                  <a:lnTo>
                    <a:pt x="539" y="676"/>
                  </a:lnTo>
                  <a:lnTo>
                    <a:pt x="534" y="660"/>
                  </a:lnTo>
                  <a:lnTo>
                    <a:pt x="534" y="676"/>
                  </a:lnTo>
                  <a:lnTo>
                    <a:pt x="554" y="672"/>
                  </a:lnTo>
                  <a:lnTo>
                    <a:pt x="553" y="655"/>
                  </a:lnTo>
                  <a:lnTo>
                    <a:pt x="554" y="672"/>
                  </a:lnTo>
                  <a:lnTo>
                    <a:pt x="570" y="668"/>
                  </a:lnTo>
                  <a:lnTo>
                    <a:pt x="588" y="662"/>
                  </a:lnTo>
                  <a:lnTo>
                    <a:pt x="606" y="659"/>
                  </a:lnTo>
                  <a:lnTo>
                    <a:pt x="627" y="655"/>
                  </a:lnTo>
                  <a:lnTo>
                    <a:pt x="626" y="637"/>
                  </a:lnTo>
                  <a:lnTo>
                    <a:pt x="626" y="655"/>
                  </a:lnTo>
                  <a:lnTo>
                    <a:pt x="671" y="653"/>
                  </a:lnTo>
                  <a:lnTo>
                    <a:pt x="719" y="651"/>
                  </a:lnTo>
                  <a:lnTo>
                    <a:pt x="727" y="649"/>
                  </a:lnTo>
                  <a:lnTo>
                    <a:pt x="728" y="633"/>
                  </a:lnTo>
                  <a:lnTo>
                    <a:pt x="728" y="16"/>
                  </a:lnTo>
                  <a:lnTo>
                    <a:pt x="728" y="0"/>
                  </a:lnTo>
                  <a:lnTo>
                    <a:pt x="719" y="0"/>
                  </a:lnTo>
                  <a:lnTo>
                    <a:pt x="9" y="0"/>
                  </a:lnTo>
                  <a:lnTo>
                    <a:pt x="0" y="0"/>
                  </a:lnTo>
                  <a:lnTo>
                    <a:pt x="0" y="16"/>
                  </a:lnTo>
                  <a:lnTo>
                    <a:pt x="0" y="735"/>
                  </a:lnTo>
                  <a:lnTo>
                    <a:pt x="0" y="749"/>
                  </a:lnTo>
                  <a:lnTo>
                    <a:pt x="6" y="751"/>
                  </a:lnTo>
                  <a:lnTo>
                    <a:pt x="28" y="761"/>
                  </a:lnTo>
                  <a:close/>
                  <a:moveTo>
                    <a:pt x="11" y="719"/>
                  </a:moveTo>
                  <a:lnTo>
                    <a:pt x="9" y="735"/>
                  </a:lnTo>
                  <a:lnTo>
                    <a:pt x="18" y="735"/>
                  </a:lnTo>
                  <a:lnTo>
                    <a:pt x="18" y="16"/>
                  </a:lnTo>
                  <a:lnTo>
                    <a:pt x="9" y="16"/>
                  </a:lnTo>
                  <a:lnTo>
                    <a:pt x="9" y="34"/>
                  </a:lnTo>
                  <a:lnTo>
                    <a:pt x="719" y="34"/>
                  </a:lnTo>
                  <a:lnTo>
                    <a:pt x="719" y="16"/>
                  </a:lnTo>
                  <a:lnTo>
                    <a:pt x="710" y="16"/>
                  </a:lnTo>
                  <a:lnTo>
                    <a:pt x="710" y="633"/>
                  </a:lnTo>
                  <a:lnTo>
                    <a:pt x="719" y="633"/>
                  </a:lnTo>
                  <a:lnTo>
                    <a:pt x="719" y="617"/>
                  </a:lnTo>
                  <a:lnTo>
                    <a:pt x="671" y="619"/>
                  </a:lnTo>
                  <a:lnTo>
                    <a:pt x="626" y="621"/>
                  </a:lnTo>
                  <a:lnTo>
                    <a:pt x="625" y="621"/>
                  </a:lnTo>
                  <a:lnTo>
                    <a:pt x="626" y="621"/>
                  </a:lnTo>
                  <a:lnTo>
                    <a:pt x="606" y="625"/>
                  </a:lnTo>
                  <a:lnTo>
                    <a:pt x="588" y="629"/>
                  </a:lnTo>
                  <a:lnTo>
                    <a:pt x="570" y="635"/>
                  </a:lnTo>
                  <a:lnTo>
                    <a:pt x="553" y="639"/>
                  </a:lnTo>
                  <a:lnTo>
                    <a:pt x="550" y="639"/>
                  </a:lnTo>
                  <a:lnTo>
                    <a:pt x="552" y="639"/>
                  </a:lnTo>
                  <a:lnTo>
                    <a:pt x="534" y="643"/>
                  </a:lnTo>
                  <a:lnTo>
                    <a:pt x="531" y="645"/>
                  </a:lnTo>
                  <a:lnTo>
                    <a:pt x="515" y="653"/>
                  </a:lnTo>
                  <a:lnTo>
                    <a:pt x="499" y="659"/>
                  </a:lnTo>
                  <a:lnTo>
                    <a:pt x="503" y="674"/>
                  </a:lnTo>
                  <a:lnTo>
                    <a:pt x="503" y="659"/>
                  </a:lnTo>
                  <a:lnTo>
                    <a:pt x="487" y="664"/>
                  </a:lnTo>
                  <a:lnTo>
                    <a:pt x="483" y="666"/>
                  </a:lnTo>
                  <a:lnTo>
                    <a:pt x="487" y="664"/>
                  </a:lnTo>
                  <a:lnTo>
                    <a:pt x="456" y="678"/>
                  </a:lnTo>
                  <a:lnTo>
                    <a:pt x="430" y="690"/>
                  </a:lnTo>
                  <a:lnTo>
                    <a:pt x="424" y="694"/>
                  </a:lnTo>
                  <a:lnTo>
                    <a:pt x="430" y="690"/>
                  </a:lnTo>
                  <a:lnTo>
                    <a:pt x="402" y="704"/>
                  </a:lnTo>
                  <a:lnTo>
                    <a:pt x="379" y="715"/>
                  </a:lnTo>
                  <a:lnTo>
                    <a:pt x="375" y="717"/>
                  </a:lnTo>
                  <a:lnTo>
                    <a:pt x="378" y="715"/>
                  </a:lnTo>
                  <a:lnTo>
                    <a:pt x="365" y="723"/>
                  </a:lnTo>
                  <a:lnTo>
                    <a:pt x="354" y="729"/>
                  </a:lnTo>
                  <a:lnTo>
                    <a:pt x="330" y="741"/>
                  </a:lnTo>
                  <a:lnTo>
                    <a:pt x="332" y="757"/>
                  </a:lnTo>
                  <a:lnTo>
                    <a:pt x="331" y="741"/>
                  </a:lnTo>
                  <a:lnTo>
                    <a:pt x="319" y="745"/>
                  </a:lnTo>
                  <a:lnTo>
                    <a:pt x="305" y="749"/>
                  </a:lnTo>
                  <a:lnTo>
                    <a:pt x="276" y="759"/>
                  </a:lnTo>
                  <a:lnTo>
                    <a:pt x="277" y="774"/>
                  </a:lnTo>
                  <a:lnTo>
                    <a:pt x="277" y="759"/>
                  </a:lnTo>
                  <a:lnTo>
                    <a:pt x="270" y="759"/>
                  </a:lnTo>
                  <a:lnTo>
                    <a:pt x="263" y="761"/>
                  </a:lnTo>
                  <a:lnTo>
                    <a:pt x="255" y="763"/>
                  </a:lnTo>
                  <a:lnTo>
                    <a:pt x="245" y="763"/>
                  </a:lnTo>
                  <a:lnTo>
                    <a:pt x="232" y="765"/>
                  </a:lnTo>
                  <a:lnTo>
                    <a:pt x="216" y="767"/>
                  </a:lnTo>
                  <a:lnTo>
                    <a:pt x="198" y="767"/>
                  </a:lnTo>
                  <a:lnTo>
                    <a:pt x="186" y="767"/>
                  </a:lnTo>
                  <a:lnTo>
                    <a:pt x="175" y="769"/>
                  </a:lnTo>
                  <a:lnTo>
                    <a:pt x="175" y="784"/>
                  </a:lnTo>
                  <a:lnTo>
                    <a:pt x="177" y="769"/>
                  </a:lnTo>
                  <a:lnTo>
                    <a:pt x="157" y="763"/>
                  </a:lnTo>
                  <a:lnTo>
                    <a:pt x="138" y="759"/>
                  </a:lnTo>
                  <a:lnTo>
                    <a:pt x="119" y="755"/>
                  </a:lnTo>
                  <a:lnTo>
                    <a:pt x="102" y="751"/>
                  </a:lnTo>
                  <a:lnTo>
                    <a:pt x="54" y="735"/>
                  </a:lnTo>
                  <a:lnTo>
                    <a:pt x="32" y="727"/>
                  </a:lnTo>
                  <a:lnTo>
                    <a:pt x="32" y="745"/>
                  </a:lnTo>
                  <a:lnTo>
                    <a:pt x="35" y="729"/>
                  </a:lnTo>
                  <a:lnTo>
                    <a:pt x="11" y="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49" name="Rectangle 42"/>
            <p:cNvSpPr>
              <a:spLocks noChangeArrowheads="1"/>
            </p:cNvSpPr>
            <p:nvPr/>
          </p:nvSpPr>
          <p:spPr bwMode="auto">
            <a:xfrm>
              <a:off x="1768" y="3225"/>
              <a:ext cx="78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50" name="Rectangle 43"/>
            <p:cNvSpPr>
              <a:spLocks noChangeArrowheads="1"/>
            </p:cNvSpPr>
            <p:nvPr/>
          </p:nvSpPr>
          <p:spPr bwMode="auto">
            <a:xfrm>
              <a:off x="1831" y="3253"/>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   </a:t>
              </a:r>
              <a:endParaRPr lang="en-US" sz="2400">
                <a:latin typeface="Times New Roman" pitchFamily="18" charset="0"/>
                <a:cs typeface="Arial" pitchFamily="34" charset="0"/>
              </a:endParaRPr>
            </a:p>
          </p:txBody>
        </p:sp>
        <p:sp>
          <p:nvSpPr>
            <p:cNvPr id="109651" name="Rectangle 44"/>
            <p:cNvSpPr>
              <a:spLocks noChangeArrowheads="1"/>
            </p:cNvSpPr>
            <p:nvPr/>
          </p:nvSpPr>
          <p:spPr bwMode="auto">
            <a:xfrm>
              <a:off x="1913" y="3253"/>
              <a:ext cx="48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100">
                  <a:solidFill>
                    <a:srgbClr val="000000"/>
                  </a:solidFill>
                  <a:latin typeface="Arial" pitchFamily="34" charset="0"/>
                  <a:cs typeface="Arial" pitchFamily="34" charset="0"/>
                </a:rPr>
                <a:t>Ledger        </a:t>
              </a:r>
              <a:endParaRPr lang="en-US" sz="2400">
                <a:latin typeface="Times New Roman" pitchFamily="18" charset="0"/>
                <a:cs typeface="Arial" pitchFamily="34" charset="0"/>
              </a:endParaRPr>
            </a:p>
          </p:txBody>
        </p:sp>
        <p:sp>
          <p:nvSpPr>
            <p:cNvPr id="109652" name="Rectangle 45"/>
            <p:cNvSpPr>
              <a:spLocks noChangeArrowheads="1"/>
            </p:cNvSpPr>
            <p:nvPr/>
          </p:nvSpPr>
          <p:spPr bwMode="auto">
            <a:xfrm>
              <a:off x="2455" y="3278"/>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800">
                  <a:solidFill>
                    <a:srgbClr val="000000"/>
                  </a:solidFill>
                  <a:latin typeface="Arial" pitchFamily="34" charset="0"/>
                  <a:cs typeface="Arial" pitchFamily="34" charset="0"/>
                </a:rPr>
                <a:t>.</a:t>
              </a:r>
              <a:endParaRPr lang="en-US" sz="2400">
                <a:latin typeface="Times New Roman" pitchFamily="18" charset="0"/>
                <a:cs typeface="Arial" pitchFamily="34" charset="0"/>
              </a:endParaRPr>
            </a:p>
          </p:txBody>
        </p:sp>
        <p:sp>
          <p:nvSpPr>
            <p:cNvPr id="109653" name="Rectangle 46"/>
            <p:cNvSpPr>
              <a:spLocks noChangeArrowheads="1"/>
            </p:cNvSpPr>
            <p:nvPr/>
          </p:nvSpPr>
          <p:spPr bwMode="auto">
            <a:xfrm>
              <a:off x="1831" y="3347"/>
              <a:ext cx="64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54" name="Rectangle 47"/>
            <p:cNvSpPr>
              <a:spLocks noChangeArrowheads="1"/>
            </p:cNvSpPr>
            <p:nvPr/>
          </p:nvSpPr>
          <p:spPr bwMode="auto">
            <a:xfrm>
              <a:off x="1831" y="3357"/>
              <a:ext cx="62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2900">
                  <a:solidFill>
                    <a:srgbClr val="000000"/>
                  </a:solidFill>
                  <a:latin typeface="Monotype Sorts" pitchFamily="2" charset="2"/>
                  <a:cs typeface="Arial" pitchFamily="34" charset="0"/>
                </a:rPr>
                <a:t>ooo</a:t>
              </a:r>
              <a:endParaRPr lang="en-US" sz="2400">
                <a:latin typeface="Times New Roman" pitchFamily="18" charset="0"/>
                <a:cs typeface="Arial" pitchFamily="34" charset="0"/>
              </a:endParaRPr>
            </a:p>
          </p:txBody>
        </p:sp>
        <p:sp>
          <p:nvSpPr>
            <p:cNvPr id="109655" name="Freeform 48"/>
            <p:cNvSpPr>
              <a:spLocks noEditPoints="1"/>
            </p:cNvSpPr>
            <p:nvPr/>
          </p:nvSpPr>
          <p:spPr bwMode="auto">
            <a:xfrm>
              <a:off x="1799" y="3238"/>
              <a:ext cx="730" cy="402"/>
            </a:xfrm>
            <a:custGeom>
              <a:avLst/>
              <a:gdLst>
                <a:gd name="T0" fmla="*/ 88900 w 730"/>
                <a:gd name="T1" fmla="*/ 1 h 804"/>
                <a:gd name="T2" fmla="*/ 192087 w 730"/>
                <a:gd name="T3" fmla="*/ 1 h 804"/>
                <a:gd name="T4" fmla="*/ 277813 w 730"/>
                <a:gd name="T5" fmla="*/ 1 h 804"/>
                <a:gd name="T6" fmla="*/ 298450 w 730"/>
                <a:gd name="T7" fmla="*/ 1 h 804"/>
                <a:gd name="T8" fmla="*/ 371475 w 730"/>
                <a:gd name="T9" fmla="*/ 1 h 804"/>
                <a:gd name="T10" fmla="*/ 417513 w 730"/>
                <a:gd name="T11" fmla="*/ 1 h 804"/>
                <a:gd name="T12" fmla="*/ 434975 w 730"/>
                <a:gd name="T13" fmla="*/ 1 h 804"/>
                <a:gd name="T14" fmla="*/ 509588 w 730"/>
                <a:gd name="T15" fmla="*/ 1 h 804"/>
                <a:gd name="T16" fmla="*/ 533400 w 730"/>
                <a:gd name="T17" fmla="*/ 1 h 804"/>
                <a:gd name="T18" fmla="*/ 611187 w 730"/>
                <a:gd name="T19" fmla="*/ 1 h 804"/>
                <a:gd name="T20" fmla="*/ 646112 w 730"/>
                <a:gd name="T21" fmla="*/ 1 h 804"/>
                <a:gd name="T22" fmla="*/ 687387 w 730"/>
                <a:gd name="T23" fmla="*/ 1 h 804"/>
                <a:gd name="T24" fmla="*/ 758825 w 730"/>
                <a:gd name="T25" fmla="*/ 1 h 804"/>
                <a:gd name="T26" fmla="*/ 804862 w 730"/>
                <a:gd name="T27" fmla="*/ 1 h 804"/>
                <a:gd name="T28" fmla="*/ 849313 w 730"/>
                <a:gd name="T29" fmla="*/ 1 h 804"/>
                <a:gd name="T30" fmla="*/ 877888 w 730"/>
                <a:gd name="T31" fmla="*/ 1 h 804"/>
                <a:gd name="T32" fmla="*/ 935038 w 730"/>
                <a:gd name="T33" fmla="*/ 1 h 804"/>
                <a:gd name="T34" fmla="*/ 993775 w 730"/>
                <a:gd name="T35" fmla="*/ 1 h 804"/>
                <a:gd name="T36" fmla="*/ 1104900 w 730"/>
                <a:gd name="T37" fmla="*/ 1 h 804"/>
                <a:gd name="T38" fmla="*/ 1158875 w 730"/>
                <a:gd name="T39" fmla="*/ 1 h 804"/>
                <a:gd name="T40" fmla="*/ 1143000 w 730"/>
                <a:gd name="T41" fmla="*/ 0 h 804"/>
                <a:gd name="T42" fmla="*/ 0 w 730"/>
                <a:gd name="T43" fmla="*/ 1 h 804"/>
                <a:gd name="T44" fmla="*/ 11112 w 730"/>
                <a:gd name="T45" fmla="*/ 1 h 804"/>
                <a:gd name="T46" fmla="*/ 14288 w 730"/>
                <a:gd name="T47" fmla="*/ 1 h 804"/>
                <a:gd name="T48" fmla="*/ 14288 w 730"/>
                <a:gd name="T49" fmla="*/ 1 h 804"/>
                <a:gd name="T50" fmla="*/ 1143000 w 730"/>
                <a:gd name="T51" fmla="*/ 1 h 804"/>
                <a:gd name="T52" fmla="*/ 1143000 w 730"/>
                <a:gd name="T53" fmla="*/ 1 h 804"/>
                <a:gd name="T54" fmla="*/ 1065213 w 730"/>
                <a:gd name="T55" fmla="*/ 1 h 804"/>
                <a:gd name="T56" fmla="*/ 993775 w 730"/>
                <a:gd name="T57" fmla="*/ 1 h 804"/>
                <a:gd name="T58" fmla="*/ 906463 w 730"/>
                <a:gd name="T59" fmla="*/ 1 h 804"/>
                <a:gd name="T60" fmla="*/ 876300 w 730"/>
                <a:gd name="T61" fmla="*/ 1 h 804"/>
                <a:gd name="T62" fmla="*/ 819150 w 730"/>
                <a:gd name="T63" fmla="*/ 1 h 804"/>
                <a:gd name="T64" fmla="*/ 800100 w 730"/>
                <a:gd name="T65" fmla="*/ 1 h 804"/>
                <a:gd name="T66" fmla="*/ 725487 w 730"/>
                <a:gd name="T67" fmla="*/ 1 h 804"/>
                <a:gd name="T68" fmla="*/ 681037 w 730"/>
                <a:gd name="T69" fmla="*/ 1 h 804"/>
                <a:gd name="T70" fmla="*/ 646112 w 730"/>
                <a:gd name="T71" fmla="*/ 1 h 804"/>
                <a:gd name="T72" fmla="*/ 600075 w 730"/>
                <a:gd name="T73" fmla="*/ 1 h 804"/>
                <a:gd name="T74" fmla="*/ 527050 w 730"/>
                <a:gd name="T75" fmla="*/ 1 h 804"/>
                <a:gd name="T76" fmla="*/ 509588 w 730"/>
                <a:gd name="T77" fmla="*/ 1 h 804"/>
                <a:gd name="T78" fmla="*/ 439738 w 730"/>
                <a:gd name="T79" fmla="*/ 1 h 804"/>
                <a:gd name="T80" fmla="*/ 417513 w 730"/>
                <a:gd name="T81" fmla="*/ 1 h 804"/>
                <a:gd name="T82" fmla="*/ 371475 w 730"/>
                <a:gd name="T83" fmla="*/ 1 h 804"/>
                <a:gd name="T84" fmla="*/ 298450 w 730"/>
                <a:gd name="T85" fmla="*/ 1 h 804"/>
                <a:gd name="T86" fmla="*/ 282575 w 730"/>
                <a:gd name="T87" fmla="*/ 1 h 804"/>
                <a:gd name="T88" fmla="*/ 192087 w 730"/>
                <a:gd name="T89" fmla="*/ 1 h 804"/>
                <a:gd name="T90" fmla="*/ 165100 w 730"/>
                <a:gd name="T91" fmla="*/ 1 h 804"/>
                <a:gd name="T92" fmla="*/ 50800 w 730"/>
                <a:gd name="T93" fmla="*/ 1 h 8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30"/>
                <a:gd name="T142" fmla="*/ 0 h 804"/>
                <a:gd name="T143" fmla="*/ 730 w 730"/>
                <a:gd name="T144" fmla="*/ 804 h 8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30" h="804">
                  <a:moveTo>
                    <a:pt x="29" y="760"/>
                  </a:moveTo>
                  <a:lnTo>
                    <a:pt x="32" y="760"/>
                  </a:lnTo>
                  <a:lnTo>
                    <a:pt x="56" y="768"/>
                  </a:lnTo>
                  <a:lnTo>
                    <a:pt x="101" y="782"/>
                  </a:lnTo>
                  <a:lnTo>
                    <a:pt x="118" y="788"/>
                  </a:lnTo>
                  <a:lnTo>
                    <a:pt x="121" y="790"/>
                  </a:lnTo>
                  <a:lnTo>
                    <a:pt x="140" y="794"/>
                  </a:lnTo>
                  <a:lnTo>
                    <a:pt x="158" y="798"/>
                  </a:lnTo>
                  <a:lnTo>
                    <a:pt x="175" y="802"/>
                  </a:lnTo>
                  <a:lnTo>
                    <a:pt x="178" y="802"/>
                  </a:lnTo>
                  <a:lnTo>
                    <a:pt x="176" y="804"/>
                  </a:lnTo>
                  <a:lnTo>
                    <a:pt x="188" y="802"/>
                  </a:lnTo>
                  <a:lnTo>
                    <a:pt x="200" y="802"/>
                  </a:lnTo>
                  <a:lnTo>
                    <a:pt x="218" y="802"/>
                  </a:lnTo>
                  <a:lnTo>
                    <a:pt x="234" y="800"/>
                  </a:lnTo>
                  <a:lnTo>
                    <a:pt x="245" y="798"/>
                  </a:lnTo>
                  <a:lnTo>
                    <a:pt x="256" y="798"/>
                  </a:lnTo>
                  <a:lnTo>
                    <a:pt x="263" y="796"/>
                  </a:lnTo>
                  <a:lnTo>
                    <a:pt x="271" y="794"/>
                  </a:lnTo>
                  <a:lnTo>
                    <a:pt x="278" y="794"/>
                  </a:lnTo>
                  <a:lnTo>
                    <a:pt x="274" y="794"/>
                  </a:lnTo>
                  <a:lnTo>
                    <a:pt x="279" y="792"/>
                  </a:lnTo>
                  <a:lnTo>
                    <a:pt x="306" y="784"/>
                  </a:lnTo>
                  <a:lnTo>
                    <a:pt x="321" y="778"/>
                  </a:lnTo>
                  <a:lnTo>
                    <a:pt x="336" y="772"/>
                  </a:lnTo>
                  <a:lnTo>
                    <a:pt x="338" y="772"/>
                  </a:lnTo>
                  <a:lnTo>
                    <a:pt x="336" y="772"/>
                  </a:lnTo>
                  <a:lnTo>
                    <a:pt x="361" y="760"/>
                  </a:lnTo>
                  <a:lnTo>
                    <a:pt x="373" y="754"/>
                  </a:lnTo>
                  <a:lnTo>
                    <a:pt x="385" y="747"/>
                  </a:lnTo>
                  <a:lnTo>
                    <a:pt x="382" y="731"/>
                  </a:lnTo>
                  <a:lnTo>
                    <a:pt x="384" y="747"/>
                  </a:lnTo>
                  <a:lnTo>
                    <a:pt x="407" y="737"/>
                  </a:lnTo>
                  <a:lnTo>
                    <a:pt x="411" y="737"/>
                  </a:lnTo>
                  <a:lnTo>
                    <a:pt x="436" y="721"/>
                  </a:lnTo>
                  <a:lnTo>
                    <a:pt x="433" y="705"/>
                  </a:lnTo>
                  <a:lnTo>
                    <a:pt x="435" y="721"/>
                  </a:lnTo>
                  <a:lnTo>
                    <a:pt x="465" y="709"/>
                  </a:lnTo>
                  <a:lnTo>
                    <a:pt x="478" y="701"/>
                  </a:lnTo>
                  <a:lnTo>
                    <a:pt x="491" y="695"/>
                  </a:lnTo>
                  <a:lnTo>
                    <a:pt x="504" y="692"/>
                  </a:lnTo>
                  <a:lnTo>
                    <a:pt x="507" y="690"/>
                  </a:lnTo>
                  <a:lnTo>
                    <a:pt x="523" y="684"/>
                  </a:lnTo>
                  <a:lnTo>
                    <a:pt x="539" y="678"/>
                  </a:lnTo>
                  <a:lnTo>
                    <a:pt x="535" y="662"/>
                  </a:lnTo>
                  <a:lnTo>
                    <a:pt x="535" y="678"/>
                  </a:lnTo>
                  <a:lnTo>
                    <a:pt x="554" y="674"/>
                  </a:lnTo>
                  <a:lnTo>
                    <a:pt x="553" y="656"/>
                  </a:lnTo>
                  <a:lnTo>
                    <a:pt x="554" y="674"/>
                  </a:lnTo>
                  <a:lnTo>
                    <a:pt x="571" y="668"/>
                  </a:lnTo>
                  <a:lnTo>
                    <a:pt x="589" y="664"/>
                  </a:lnTo>
                  <a:lnTo>
                    <a:pt x="607" y="658"/>
                  </a:lnTo>
                  <a:lnTo>
                    <a:pt x="627" y="654"/>
                  </a:lnTo>
                  <a:lnTo>
                    <a:pt x="626" y="637"/>
                  </a:lnTo>
                  <a:lnTo>
                    <a:pt x="626" y="654"/>
                  </a:lnTo>
                  <a:lnTo>
                    <a:pt x="671" y="652"/>
                  </a:lnTo>
                  <a:lnTo>
                    <a:pt x="696" y="650"/>
                  </a:lnTo>
                  <a:lnTo>
                    <a:pt x="720" y="650"/>
                  </a:lnTo>
                  <a:lnTo>
                    <a:pt x="729" y="648"/>
                  </a:lnTo>
                  <a:lnTo>
                    <a:pt x="730" y="633"/>
                  </a:lnTo>
                  <a:lnTo>
                    <a:pt x="730" y="16"/>
                  </a:lnTo>
                  <a:lnTo>
                    <a:pt x="730" y="0"/>
                  </a:lnTo>
                  <a:lnTo>
                    <a:pt x="720" y="0"/>
                  </a:lnTo>
                  <a:lnTo>
                    <a:pt x="9" y="0"/>
                  </a:lnTo>
                  <a:lnTo>
                    <a:pt x="0" y="0"/>
                  </a:lnTo>
                  <a:lnTo>
                    <a:pt x="0" y="16"/>
                  </a:lnTo>
                  <a:lnTo>
                    <a:pt x="0" y="735"/>
                  </a:lnTo>
                  <a:lnTo>
                    <a:pt x="0" y="748"/>
                  </a:lnTo>
                  <a:lnTo>
                    <a:pt x="7" y="750"/>
                  </a:lnTo>
                  <a:lnTo>
                    <a:pt x="29" y="760"/>
                  </a:lnTo>
                  <a:close/>
                  <a:moveTo>
                    <a:pt x="11" y="719"/>
                  </a:moveTo>
                  <a:lnTo>
                    <a:pt x="9" y="735"/>
                  </a:lnTo>
                  <a:lnTo>
                    <a:pt x="19" y="735"/>
                  </a:lnTo>
                  <a:lnTo>
                    <a:pt x="19" y="16"/>
                  </a:lnTo>
                  <a:lnTo>
                    <a:pt x="9" y="16"/>
                  </a:lnTo>
                  <a:lnTo>
                    <a:pt x="9" y="33"/>
                  </a:lnTo>
                  <a:lnTo>
                    <a:pt x="720" y="33"/>
                  </a:lnTo>
                  <a:lnTo>
                    <a:pt x="720" y="16"/>
                  </a:lnTo>
                  <a:lnTo>
                    <a:pt x="712" y="16"/>
                  </a:lnTo>
                  <a:lnTo>
                    <a:pt x="712" y="633"/>
                  </a:lnTo>
                  <a:lnTo>
                    <a:pt x="720" y="633"/>
                  </a:lnTo>
                  <a:lnTo>
                    <a:pt x="720" y="617"/>
                  </a:lnTo>
                  <a:lnTo>
                    <a:pt x="696" y="617"/>
                  </a:lnTo>
                  <a:lnTo>
                    <a:pt x="671" y="619"/>
                  </a:lnTo>
                  <a:lnTo>
                    <a:pt x="626" y="621"/>
                  </a:lnTo>
                  <a:lnTo>
                    <a:pt x="625" y="621"/>
                  </a:lnTo>
                  <a:lnTo>
                    <a:pt x="626" y="621"/>
                  </a:lnTo>
                  <a:lnTo>
                    <a:pt x="607" y="625"/>
                  </a:lnTo>
                  <a:lnTo>
                    <a:pt x="589" y="631"/>
                  </a:lnTo>
                  <a:lnTo>
                    <a:pt x="571" y="635"/>
                  </a:lnTo>
                  <a:lnTo>
                    <a:pt x="553" y="640"/>
                  </a:lnTo>
                  <a:lnTo>
                    <a:pt x="551" y="640"/>
                  </a:lnTo>
                  <a:lnTo>
                    <a:pt x="552" y="640"/>
                  </a:lnTo>
                  <a:lnTo>
                    <a:pt x="535" y="644"/>
                  </a:lnTo>
                  <a:lnTo>
                    <a:pt x="532" y="646"/>
                  </a:lnTo>
                  <a:lnTo>
                    <a:pt x="516" y="652"/>
                  </a:lnTo>
                  <a:lnTo>
                    <a:pt x="500" y="658"/>
                  </a:lnTo>
                  <a:lnTo>
                    <a:pt x="504" y="674"/>
                  </a:lnTo>
                  <a:lnTo>
                    <a:pt x="504" y="658"/>
                  </a:lnTo>
                  <a:lnTo>
                    <a:pt x="488" y="664"/>
                  </a:lnTo>
                  <a:lnTo>
                    <a:pt x="471" y="670"/>
                  </a:lnTo>
                  <a:lnTo>
                    <a:pt x="457" y="678"/>
                  </a:lnTo>
                  <a:lnTo>
                    <a:pt x="432" y="690"/>
                  </a:lnTo>
                  <a:lnTo>
                    <a:pt x="424" y="693"/>
                  </a:lnTo>
                  <a:lnTo>
                    <a:pt x="429" y="690"/>
                  </a:lnTo>
                  <a:lnTo>
                    <a:pt x="404" y="705"/>
                  </a:lnTo>
                  <a:lnTo>
                    <a:pt x="407" y="721"/>
                  </a:lnTo>
                  <a:lnTo>
                    <a:pt x="407" y="703"/>
                  </a:lnTo>
                  <a:lnTo>
                    <a:pt x="381" y="715"/>
                  </a:lnTo>
                  <a:lnTo>
                    <a:pt x="375" y="717"/>
                  </a:lnTo>
                  <a:lnTo>
                    <a:pt x="378" y="715"/>
                  </a:lnTo>
                  <a:lnTo>
                    <a:pt x="366" y="723"/>
                  </a:lnTo>
                  <a:lnTo>
                    <a:pt x="354" y="729"/>
                  </a:lnTo>
                  <a:lnTo>
                    <a:pt x="332" y="741"/>
                  </a:lnTo>
                  <a:lnTo>
                    <a:pt x="334" y="756"/>
                  </a:lnTo>
                  <a:lnTo>
                    <a:pt x="333" y="741"/>
                  </a:lnTo>
                  <a:lnTo>
                    <a:pt x="321" y="745"/>
                  </a:lnTo>
                  <a:lnTo>
                    <a:pt x="306" y="750"/>
                  </a:lnTo>
                  <a:lnTo>
                    <a:pt x="276" y="760"/>
                  </a:lnTo>
                  <a:lnTo>
                    <a:pt x="277" y="776"/>
                  </a:lnTo>
                  <a:lnTo>
                    <a:pt x="277" y="760"/>
                  </a:lnTo>
                  <a:lnTo>
                    <a:pt x="271" y="760"/>
                  </a:lnTo>
                  <a:lnTo>
                    <a:pt x="263" y="762"/>
                  </a:lnTo>
                  <a:lnTo>
                    <a:pt x="256" y="764"/>
                  </a:lnTo>
                  <a:lnTo>
                    <a:pt x="245" y="764"/>
                  </a:lnTo>
                  <a:lnTo>
                    <a:pt x="234" y="766"/>
                  </a:lnTo>
                  <a:lnTo>
                    <a:pt x="218" y="768"/>
                  </a:lnTo>
                  <a:lnTo>
                    <a:pt x="200" y="768"/>
                  </a:lnTo>
                  <a:lnTo>
                    <a:pt x="188" y="768"/>
                  </a:lnTo>
                  <a:lnTo>
                    <a:pt x="176" y="770"/>
                  </a:lnTo>
                  <a:lnTo>
                    <a:pt x="176" y="786"/>
                  </a:lnTo>
                  <a:lnTo>
                    <a:pt x="178" y="770"/>
                  </a:lnTo>
                  <a:lnTo>
                    <a:pt x="158" y="764"/>
                  </a:lnTo>
                  <a:lnTo>
                    <a:pt x="140" y="760"/>
                  </a:lnTo>
                  <a:lnTo>
                    <a:pt x="121" y="756"/>
                  </a:lnTo>
                  <a:lnTo>
                    <a:pt x="121" y="772"/>
                  </a:lnTo>
                  <a:lnTo>
                    <a:pt x="125" y="756"/>
                  </a:lnTo>
                  <a:lnTo>
                    <a:pt x="104" y="750"/>
                  </a:lnTo>
                  <a:lnTo>
                    <a:pt x="56" y="735"/>
                  </a:lnTo>
                  <a:lnTo>
                    <a:pt x="32" y="727"/>
                  </a:lnTo>
                  <a:lnTo>
                    <a:pt x="32" y="745"/>
                  </a:lnTo>
                  <a:lnTo>
                    <a:pt x="37" y="729"/>
                  </a:lnTo>
                  <a:lnTo>
                    <a:pt x="11" y="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56" name="Rectangle 49"/>
            <p:cNvSpPr>
              <a:spLocks noChangeArrowheads="1"/>
            </p:cNvSpPr>
            <p:nvPr/>
          </p:nvSpPr>
          <p:spPr bwMode="auto">
            <a:xfrm>
              <a:off x="2058" y="2268"/>
              <a:ext cx="18" cy="2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57" name="Freeform 50"/>
            <p:cNvSpPr>
              <a:spLocks/>
            </p:cNvSpPr>
            <p:nvPr/>
          </p:nvSpPr>
          <p:spPr bwMode="auto">
            <a:xfrm>
              <a:off x="2018" y="2497"/>
              <a:ext cx="97" cy="90"/>
            </a:xfrm>
            <a:custGeom>
              <a:avLst/>
              <a:gdLst>
                <a:gd name="T0" fmla="*/ 0 w 97"/>
                <a:gd name="T1" fmla="*/ 0 h 179"/>
                <a:gd name="T2" fmla="*/ 77788 w 97"/>
                <a:gd name="T3" fmla="*/ 1 h 179"/>
                <a:gd name="T4" fmla="*/ 153988 w 97"/>
                <a:gd name="T5" fmla="*/ 0 h 179"/>
                <a:gd name="T6" fmla="*/ 0 w 97"/>
                <a:gd name="T7" fmla="*/ 0 h 179"/>
                <a:gd name="T8" fmla="*/ 0 60000 65536"/>
                <a:gd name="T9" fmla="*/ 0 60000 65536"/>
                <a:gd name="T10" fmla="*/ 0 60000 65536"/>
                <a:gd name="T11" fmla="*/ 0 60000 65536"/>
                <a:gd name="T12" fmla="*/ 0 w 97"/>
                <a:gd name="T13" fmla="*/ 0 h 179"/>
                <a:gd name="T14" fmla="*/ 97 w 97"/>
                <a:gd name="T15" fmla="*/ 179 h 179"/>
              </a:gdLst>
              <a:ahLst/>
              <a:cxnLst>
                <a:cxn ang="T8">
                  <a:pos x="T0" y="T1"/>
                </a:cxn>
                <a:cxn ang="T9">
                  <a:pos x="T2" y="T3"/>
                </a:cxn>
                <a:cxn ang="T10">
                  <a:pos x="T4" y="T5"/>
                </a:cxn>
                <a:cxn ang="T11">
                  <a:pos x="T6" y="T7"/>
                </a:cxn>
              </a:cxnLst>
              <a:rect l="T12" t="T13" r="T14" b="T15"/>
              <a:pathLst>
                <a:path w="97" h="179">
                  <a:moveTo>
                    <a:pt x="0" y="0"/>
                  </a:moveTo>
                  <a:lnTo>
                    <a:pt x="49" y="179"/>
                  </a:lnTo>
                  <a:lnTo>
                    <a:pt x="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58" name="Rectangle 51"/>
            <p:cNvSpPr>
              <a:spLocks noChangeArrowheads="1"/>
            </p:cNvSpPr>
            <p:nvPr/>
          </p:nvSpPr>
          <p:spPr bwMode="auto">
            <a:xfrm>
              <a:off x="2078" y="2986"/>
              <a:ext cx="18" cy="1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
          <p:nvSpPr>
            <p:cNvPr id="109659" name="Freeform 52"/>
            <p:cNvSpPr>
              <a:spLocks/>
            </p:cNvSpPr>
            <p:nvPr/>
          </p:nvSpPr>
          <p:spPr bwMode="auto">
            <a:xfrm>
              <a:off x="2038" y="3136"/>
              <a:ext cx="97" cy="89"/>
            </a:xfrm>
            <a:custGeom>
              <a:avLst/>
              <a:gdLst>
                <a:gd name="T0" fmla="*/ 0 w 97"/>
                <a:gd name="T1" fmla="*/ 0 h 179"/>
                <a:gd name="T2" fmla="*/ 77788 w 97"/>
                <a:gd name="T3" fmla="*/ 0 h 179"/>
                <a:gd name="T4" fmla="*/ 153988 w 97"/>
                <a:gd name="T5" fmla="*/ 0 h 179"/>
                <a:gd name="T6" fmla="*/ 0 w 97"/>
                <a:gd name="T7" fmla="*/ 0 h 179"/>
                <a:gd name="T8" fmla="*/ 0 60000 65536"/>
                <a:gd name="T9" fmla="*/ 0 60000 65536"/>
                <a:gd name="T10" fmla="*/ 0 60000 65536"/>
                <a:gd name="T11" fmla="*/ 0 60000 65536"/>
                <a:gd name="T12" fmla="*/ 0 w 97"/>
                <a:gd name="T13" fmla="*/ 0 h 179"/>
                <a:gd name="T14" fmla="*/ 97 w 97"/>
                <a:gd name="T15" fmla="*/ 179 h 179"/>
              </a:gdLst>
              <a:ahLst/>
              <a:cxnLst>
                <a:cxn ang="T8">
                  <a:pos x="T0" y="T1"/>
                </a:cxn>
                <a:cxn ang="T9">
                  <a:pos x="T2" y="T3"/>
                </a:cxn>
                <a:cxn ang="T10">
                  <a:pos x="T4" y="T5"/>
                </a:cxn>
                <a:cxn ang="T11">
                  <a:pos x="T6" y="T7"/>
                </a:cxn>
              </a:cxnLst>
              <a:rect l="T12" t="T13" r="T14" b="T15"/>
              <a:pathLst>
                <a:path w="97" h="179">
                  <a:moveTo>
                    <a:pt x="0" y="0"/>
                  </a:moveTo>
                  <a:lnTo>
                    <a:pt x="49" y="179"/>
                  </a:lnTo>
                  <a:lnTo>
                    <a:pt x="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0" name="Rectangle 53"/>
            <p:cNvSpPr>
              <a:spLocks noChangeArrowheads="1"/>
            </p:cNvSpPr>
            <p:nvPr/>
          </p:nvSpPr>
          <p:spPr bwMode="auto">
            <a:xfrm>
              <a:off x="1694" y="3982"/>
              <a:ext cx="7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400">
                  <a:solidFill>
                    <a:srgbClr val="000000"/>
                  </a:solidFill>
                  <a:latin typeface="Arial" pitchFamily="34" charset="0"/>
                  <a:cs typeface="Arial" pitchFamily="34" charset="0"/>
                </a:rPr>
                <a:t> Mercantile Age</a:t>
              </a:r>
              <a:endParaRPr lang="en-US" sz="2400">
                <a:latin typeface="Times New Roman" pitchFamily="18" charset="0"/>
                <a:cs typeface="Arial" pitchFamily="34" charset="0"/>
              </a:endParaRPr>
            </a:p>
          </p:txBody>
        </p:sp>
        <p:sp>
          <p:nvSpPr>
            <p:cNvPr id="109661" name="Freeform 54"/>
            <p:cNvSpPr>
              <a:spLocks/>
            </p:cNvSpPr>
            <p:nvPr/>
          </p:nvSpPr>
          <p:spPr bwMode="auto">
            <a:xfrm>
              <a:off x="1680" y="3840"/>
              <a:ext cx="830" cy="67"/>
            </a:xfrm>
            <a:custGeom>
              <a:avLst/>
              <a:gdLst>
                <a:gd name="T0" fmla="*/ 1588 w 830"/>
                <a:gd name="T1" fmla="*/ 1 h 133"/>
                <a:gd name="T2" fmla="*/ 11112 w 830"/>
                <a:gd name="T3" fmla="*/ 1 h 133"/>
                <a:gd name="T4" fmla="*/ 38100 w 830"/>
                <a:gd name="T5" fmla="*/ 1 h 133"/>
                <a:gd name="T6" fmla="*/ 79375 w 830"/>
                <a:gd name="T7" fmla="*/ 1 h 133"/>
                <a:gd name="T8" fmla="*/ 550863 w 830"/>
                <a:gd name="T9" fmla="*/ 1 h 133"/>
                <a:gd name="T10" fmla="*/ 593725 w 830"/>
                <a:gd name="T11" fmla="*/ 1 h 133"/>
                <a:gd name="T12" fmla="*/ 620713 w 830"/>
                <a:gd name="T13" fmla="*/ 1 h 133"/>
                <a:gd name="T14" fmla="*/ 628650 w 830"/>
                <a:gd name="T15" fmla="*/ 1 h 133"/>
                <a:gd name="T16" fmla="*/ 635000 w 830"/>
                <a:gd name="T17" fmla="*/ 1 h 133"/>
                <a:gd name="T18" fmla="*/ 639763 w 830"/>
                <a:gd name="T19" fmla="*/ 1 h 133"/>
                <a:gd name="T20" fmla="*/ 644525 w 830"/>
                <a:gd name="T21" fmla="*/ 1 h 133"/>
                <a:gd name="T22" fmla="*/ 657225 w 830"/>
                <a:gd name="T23" fmla="*/ 1 h 133"/>
                <a:gd name="T24" fmla="*/ 671512 w 830"/>
                <a:gd name="T25" fmla="*/ 1 h 133"/>
                <a:gd name="T26" fmla="*/ 658813 w 830"/>
                <a:gd name="T27" fmla="*/ 1 h 133"/>
                <a:gd name="T28" fmla="*/ 665162 w 830"/>
                <a:gd name="T29" fmla="*/ 1 h 133"/>
                <a:gd name="T30" fmla="*/ 676275 w 830"/>
                <a:gd name="T31" fmla="*/ 1 h 133"/>
                <a:gd name="T32" fmla="*/ 711200 w 830"/>
                <a:gd name="T33" fmla="*/ 1 h 133"/>
                <a:gd name="T34" fmla="*/ 723900 w 830"/>
                <a:gd name="T35" fmla="*/ 1 h 133"/>
                <a:gd name="T36" fmla="*/ 1195388 w 830"/>
                <a:gd name="T37" fmla="*/ 1 h 133"/>
                <a:gd name="T38" fmla="*/ 1241425 w 830"/>
                <a:gd name="T39" fmla="*/ 1 h 133"/>
                <a:gd name="T40" fmla="*/ 1290638 w 830"/>
                <a:gd name="T41" fmla="*/ 1 h 133"/>
                <a:gd name="T42" fmla="*/ 1308100 w 830"/>
                <a:gd name="T43" fmla="*/ 1 h 133"/>
                <a:gd name="T44" fmla="*/ 1317625 w 830"/>
                <a:gd name="T45" fmla="*/ 0 h 133"/>
                <a:gd name="T46" fmla="*/ 1301750 w 830"/>
                <a:gd name="T47" fmla="*/ 1 h 133"/>
                <a:gd name="T48" fmla="*/ 1293813 w 830"/>
                <a:gd name="T49" fmla="*/ 1 h 133"/>
                <a:gd name="T50" fmla="*/ 1284288 w 830"/>
                <a:gd name="T51" fmla="*/ 1 h 133"/>
                <a:gd name="T52" fmla="*/ 1249363 w 830"/>
                <a:gd name="T53" fmla="*/ 1 h 133"/>
                <a:gd name="T54" fmla="*/ 1236663 w 830"/>
                <a:gd name="T55" fmla="*/ 1 h 133"/>
                <a:gd name="T56" fmla="*/ 765175 w 830"/>
                <a:gd name="T57" fmla="*/ 1 h 133"/>
                <a:gd name="T58" fmla="*/ 717550 w 830"/>
                <a:gd name="T59" fmla="*/ 1 h 133"/>
                <a:gd name="T60" fmla="*/ 671512 w 830"/>
                <a:gd name="T61" fmla="*/ 1 h 133"/>
                <a:gd name="T62" fmla="*/ 652463 w 830"/>
                <a:gd name="T63" fmla="*/ 1 h 133"/>
                <a:gd name="T64" fmla="*/ 646113 w 830"/>
                <a:gd name="T65" fmla="*/ 1 h 133"/>
                <a:gd name="T66" fmla="*/ 671512 w 830"/>
                <a:gd name="T67" fmla="*/ 1 h 133"/>
                <a:gd name="T68" fmla="*/ 657225 w 830"/>
                <a:gd name="T69" fmla="*/ 1 h 133"/>
                <a:gd name="T70" fmla="*/ 644525 w 830"/>
                <a:gd name="T71" fmla="*/ 1 h 133"/>
                <a:gd name="T72" fmla="*/ 673100 w 830"/>
                <a:gd name="T73" fmla="*/ 1 h 133"/>
                <a:gd name="T74" fmla="*/ 661987 w 830"/>
                <a:gd name="T75" fmla="*/ 1 h 133"/>
                <a:gd name="T76" fmla="*/ 646113 w 830"/>
                <a:gd name="T77" fmla="*/ 1 h 133"/>
                <a:gd name="T78" fmla="*/ 598488 w 830"/>
                <a:gd name="T79" fmla="*/ 1 h 133"/>
                <a:gd name="T80" fmla="*/ 550863 w 830"/>
                <a:gd name="T81" fmla="*/ 1 h 133"/>
                <a:gd name="T82" fmla="*/ 79375 w 830"/>
                <a:gd name="T83" fmla="*/ 1 h 133"/>
                <a:gd name="T84" fmla="*/ 68263 w 830"/>
                <a:gd name="T85" fmla="*/ 1 h 133"/>
                <a:gd name="T86" fmla="*/ 31750 w 830"/>
                <a:gd name="T87" fmla="*/ 1 h 133"/>
                <a:gd name="T88" fmla="*/ 25400 w 830"/>
                <a:gd name="T89" fmla="*/ 0 h 133"/>
                <a:gd name="T90" fmla="*/ 30163 w 830"/>
                <a:gd name="T91" fmla="*/ 1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0"/>
                <a:gd name="T139" fmla="*/ 0 h 133"/>
                <a:gd name="T140" fmla="*/ 830 w 830"/>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0" h="133">
                  <a:moveTo>
                    <a:pt x="18" y="0"/>
                  </a:moveTo>
                  <a:lnTo>
                    <a:pt x="0" y="0"/>
                  </a:lnTo>
                  <a:lnTo>
                    <a:pt x="1" y="11"/>
                  </a:lnTo>
                  <a:lnTo>
                    <a:pt x="2" y="17"/>
                  </a:lnTo>
                  <a:lnTo>
                    <a:pt x="3" y="23"/>
                  </a:lnTo>
                  <a:lnTo>
                    <a:pt x="7" y="33"/>
                  </a:lnTo>
                  <a:lnTo>
                    <a:pt x="14" y="45"/>
                  </a:lnTo>
                  <a:lnTo>
                    <a:pt x="17" y="49"/>
                  </a:lnTo>
                  <a:lnTo>
                    <a:pt x="24" y="57"/>
                  </a:lnTo>
                  <a:lnTo>
                    <a:pt x="35" y="64"/>
                  </a:lnTo>
                  <a:lnTo>
                    <a:pt x="47" y="70"/>
                  </a:lnTo>
                  <a:lnTo>
                    <a:pt x="50" y="70"/>
                  </a:lnTo>
                  <a:lnTo>
                    <a:pt x="63" y="74"/>
                  </a:lnTo>
                  <a:lnTo>
                    <a:pt x="77" y="76"/>
                  </a:lnTo>
                  <a:lnTo>
                    <a:pt x="347" y="76"/>
                  </a:lnTo>
                  <a:lnTo>
                    <a:pt x="361" y="76"/>
                  </a:lnTo>
                  <a:lnTo>
                    <a:pt x="374" y="80"/>
                  </a:lnTo>
                  <a:lnTo>
                    <a:pt x="374" y="63"/>
                  </a:lnTo>
                  <a:lnTo>
                    <a:pt x="369" y="78"/>
                  </a:lnTo>
                  <a:lnTo>
                    <a:pt x="381" y="84"/>
                  </a:lnTo>
                  <a:lnTo>
                    <a:pt x="391" y="92"/>
                  </a:lnTo>
                  <a:lnTo>
                    <a:pt x="399" y="100"/>
                  </a:lnTo>
                  <a:lnTo>
                    <a:pt x="402" y="84"/>
                  </a:lnTo>
                  <a:lnTo>
                    <a:pt x="396" y="96"/>
                  </a:lnTo>
                  <a:lnTo>
                    <a:pt x="402" y="106"/>
                  </a:lnTo>
                  <a:lnTo>
                    <a:pt x="409" y="94"/>
                  </a:lnTo>
                  <a:lnTo>
                    <a:pt x="400" y="102"/>
                  </a:lnTo>
                  <a:lnTo>
                    <a:pt x="404" y="112"/>
                  </a:lnTo>
                  <a:lnTo>
                    <a:pt x="413" y="106"/>
                  </a:lnTo>
                  <a:lnTo>
                    <a:pt x="403" y="106"/>
                  </a:lnTo>
                  <a:lnTo>
                    <a:pt x="406" y="118"/>
                  </a:lnTo>
                  <a:lnTo>
                    <a:pt x="406" y="123"/>
                  </a:lnTo>
                  <a:lnTo>
                    <a:pt x="408" y="129"/>
                  </a:lnTo>
                  <a:lnTo>
                    <a:pt x="411" y="133"/>
                  </a:lnTo>
                  <a:lnTo>
                    <a:pt x="414" y="133"/>
                  </a:lnTo>
                  <a:lnTo>
                    <a:pt x="417" y="133"/>
                  </a:lnTo>
                  <a:lnTo>
                    <a:pt x="420" y="129"/>
                  </a:lnTo>
                  <a:lnTo>
                    <a:pt x="423" y="123"/>
                  </a:lnTo>
                  <a:lnTo>
                    <a:pt x="424" y="118"/>
                  </a:lnTo>
                  <a:lnTo>
                    <a:pt x="425" y="106"/>
                  </a:lnTo>
                  <a:lnTo>
                    <a:pt x="415" y="106"/>
                  </a:lnTo>
                  <a:lnTo>
                    <a:pt x="424" y="112"/>
                  </a:lnTo>
                  <a:lnTo>
                    <a:pt x="428" y="102"/>
                  </a:lnTo>
                  <a:lnTo>
                    <a:pt x="419" y="94"/>
                  </a:lnTo>
                  <a:lnTo>
                    <a:pt x="426" y="106"/>
                  </a:lnTo>
                  <a:lnTo>
                    <a:pt x="432" y="96"/>
                  </a:lnTo>
                  <a:lnTo>
                    <a:pt x="426" y="84"/>
                  </a:lnTo>
                  <a:lnTo>
                    <a:pt x="430" y="100"/>
                  </a:lnTo>
                  <a:lnTo>
                    <a:pt x="437" y="92"/>
                  </a:lnTo>
                  <a:lnTo>
                    <a:pt x="448" y="84"/>
                  </a:lnTo>
                  <a:lnTo>
                    <a:pt x="460" y="78"/>
                  </a:lnTo>
                  <a:lnTo>
                    <a:pt x="456" y="63"/>
                  </a:lnTo>
                  <a:lnTo>
                    <a:pt x="456" y="80"/>
                  </a:lnTo>
                  <a:lnTo>
                    <a:pt x="468" y="76"/>
                  </a:lnTo>
                  <a:lnTo>
                    <a:pt x="482" y="76"/>
                  </a:lnTo>
                  <a:lnTo>
                    <a:pt x="753" y="76"/>
                  </a:lnTo>
                  <a:lnTo>
                    <a:pt x="766" y="74"/>
                  </a:lnTo>
                  <a:lnTo>
                    <a:pt x="779" y="70"/>
                  </a:lnTo>
                  <a:lnTo>
                    <a:pt x="782" y="70"/>
                  </a:lnTo>
                  <a:lnTo>
                    <a:pt x="794" y="64"/>
                  </a:lnTo>
                  <a:lnTo>
                    <a:pt x="805" y="57"/>
                  </a:lnTo>
                  <a:lnTo>
                    <a:pt x="813" y="49"/>
                  </a:lnTo>
                  <a:lnTo>
                    <a:pt x="815" y="45"/>
                  </a:lnTo>
                  <a:lnTo>
                    <a:pt x="822" y="33"/>
                  </a:lnTo>
                  <a:lnTo>
                    <a:pt x="824" y="29"/>
                  </a:lnTo>
                  <a:lnTo>
                    <a:pt x="828" y="17"/>
                  </a:lnTo>
                  <a:lnTo>
                    <a:pt x="828" y="11"/>
                  </a:lnTo>
                  <a:lnTo>
                    <a:pt x="830" y="0"/>
                  </a:lnTo>
                  <a:lnTo>
                    <a:pt x="812" y="0"/>
                  </a:lnTo>
                  <a:lnTo>
                    <a:pt x="810" y="11"/>
                  </a:lnTo>
                  <a:lnTo>
                    <a:pt x="820" y="11"/>
                  </a:lnTo>
                  <a:lnTo>
                    <a:pt x="811" y="4"/>
                  </a:lnTo>
                  <a:lnTo>
                    <a:pt x="807" y="15"/>
                  </a:lnTo>
                  <a:lnTo>
                    <a:pt x="815" y="21"/>
                  </a:lnTo>
                  <a:lnTo>
                    <a:pt x="809" y="9"/>
                  </a:lnTo>
                  <a:lnTo>
                    <a:pt x="803" y="21"/>
                  </a:lnTo>
                  <a:lnTo>
                    <a:pt x="809" y="33"/>
                  </a:lnTo>
                  <a:lnTo>
                    <a:pt x="806" y="17"/>
                  </a:lnTo>
                  <a:lnTo>
                    <a:pt x="797" y="25"/>
                  </a:lnTo>
                  <a:lnTo>
                    <a:pt x="787" y="33"/>
                  </a:lnTo>
                  <a:lnTo>
                    <a:pt x="775" y="39"/>
                  </a:lnTo>
                  <a:lnTo>
                    <a:pt x="779" y="55"/>
                  </a:lnTo>
                  <a:lnTo>
                    <a:pt x="779" y="37"/>
                  </a:lnTo>
                  <a:lnTo>
                    <a:pt x="766" y="41"/>
                  </a:lnTo>
                  <a:lnTo>
                    <a:pt x="753" y="43"/>
                  </a:lnTo>
                  <a:lnTo>
                    <a:pt x="482" y="43"/>
                  </a:lnTo>
                  <a:lnTo>
                    <a:pt x="468" y="43"/>
                  </a:lnTo>
                  <a:lnTo>
                    <a:pt x="456" y="47"/>
                  </a:lnTo>
                  <a:lnTo>
                    <a:pt x="452" y="47"/>
                  </a:lnTo>
                  <a:lnTo>
                    <a:pt x="441" y="53"/>
                  </a:lnTo>
                  <a:lnTo>
                    <a:pt x="430" y="61"/>
                  </a:lnTo>
                  <a:lnTo>
                    <a:pt x="423" y="68"/>
                  </a:lnTo>
                  <a:lnTo>
                    <a:pt x="419" y="72"/>
                  </a:lnTo>
                  <a:lnTo>
                    <a:pt x="413" y="82"/>
                  </a:lnTo>
                  <a:lnTo>
                    <a:pt x="411" y="88"/>
                  </a:lnTo>
                  <a:lnTo>
                    <a:pt x="407" y="98"/>
                  </a:lnTo>
                  <a:lnTo>
                    <a:pt x="407" y="106"/>
                  </a:lnTo>
                  <a:lnTo>
                    <a:pt x="406" y="118"/>
                  </a:lnTo>
                  <a:lnTo>
                    <a:pt x="423" y="118"/>
                  </a:lnTo>
                  <a:lnTo>
                    <a:pt x="423" y="112"/>
                  </a:lnTo>
                  <a:lnTo>
                    <a:pt x="420" y="106"/>
                  </a:lnTo>
                  <a:lnTo>
                    <a:pt x="417" y="102"/>
                  </a:lnTo>
                  <a:lnTo>
                    <a:pt x="414" y="102"/>
                  </a:lnTo>
                  <a:lnTo>
                    <a:pt x="411" y="102"/>
                  </a:lnTo>
                  <a:lnTo>
                    <a:pt x="408" y="106"/>
                  </a:lnTo>
                  <a:lnTo>
                    <a:pt x="406" y="112"/>
                  </a:lnTo>
                  <a:lnTo>
                    <a:pt x="406" y="118"/>
                  </a:lnTo>
                  <a:lnTo>
                    <a:pt x="414" y="118"/>
                  </a:lnTo>
                  <a:lnTo>
                    <a:pt x="424" y="118"/>
                  </a:lnTo>
                  <a:lnTo>
                    <a:pt x="422" y="106"/>
                  </a:lnTo>
                  <a:lnTo>
                    <a:pt x="422" y="98"/>
                  </a:lnTo>
                  <a:lnTo>
                    <a:pt x="417" y="88"/>
                  </a:lnTo>
                  <a:lnTo>
                    <a:pt x="415" y="82"/>
                  </a:lnTo>
                  <a:lnTo>
                    <a:pt x="409" y="72"/>
                  </a:lnTo>
                  <a:lnTo>
                    <a:pt x="407" y="68"/>
                  </a:lnTo>
                  <a:lnTo>
                    <a:pt x="398" y="61"/>
                  </a:lnTo>
                  <a:lnTo>
                    <a:pt x="389" y="53"/>
                  </a:lnTo>
                  <a:lnTo>
                    <a:pt x="377" y="47"/>
                  </a:lnTo>
                  <a:lnTo>
                    <a:pt x="374" y="47"/>
                  </a:lnTo>
                  <a:lnTo>
                    <a:pt x="361" y="43"/>
                  </a:lnTo>
                  <a:lnTo>
                    <a:pt x="347" y="43"/>
                  </a:lnTo>
                  <a:lnTo>
                    <a:pt x="77" y="43"/>
                  </a:lnTo>
                  <a:lnTo>
                    <a:pt x="63" y="41"/>
                  </a:lnTo>
                  <a:lnTo>
                    <a:pt x="50" y="37"/>
                  </a:lnTo>
                  <a:lnTo>
                    <a:pt x="50" y="55"/>
                  </a:lnTo>
                  <a:lnTo>
                    <a:pt x="54" y="39"/>
                  </a:lnTo>
                  <a:lnTo>
                    <a:pt x="43" y="33"/>
                  </a:lnTo>
                  <a:lnTo>
                    <a:pt x="32" y="25"/>
                  </a:lnTo>
                  <a:lnTo>
                    <a:pt x="24" y="17"/>
                  </a:lnTo>
                  <a:lnTo>
                    <a:pt x="20" y="33"/>
                  </a:lnTo>
                  <a:lnTo>
                    <a:pt x="27" y="21"/>
                  </a:lnTo>
                  <a:lnTo>
                    <a:pt x="20" y="9"/>
                  </a:lnTo>
                  <a:lnTo>
                    <a:pt x="16" y="0"/>
                  </a:lnTo>
                  <a:lnTo>
                    <a:pt x="18" y="6"/>
                  </a:lnTo>
                  <a:lnTo>
                    <a:pt x="10" y="11"/>
                  </a:lnTo>
                  <a:lnTo>
                    <a:pt x="19"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2" name="Freeform 77"/>
            <p:cNvSpPr>
              <a:spLocks/>
            </p:cNvSpPr>
            <p:nvPr/>
          </p:nvSpPr>
          <p:spPr bwMode="auto">
            <a:xfrm>
              <a:off x="2055" y="1152"/>
              <a:ext cx="18" cy="443"/>
            </a:xfrm>
            <a:custGeom>
              <a:avLst/>
              <a:gdLst>
                <a:gd name="T0" fmla="*/ 4546 w 19"/>
                <a:gd name="T1" fmla="*/ 0 h 427"/>
                <a:gd name="T2" fmla="*/ 0 w 19"/>
                <a:gd name="T3" fmla="*/ 0 h 427"/>
                <a:gd name="T4" fmla="*/ 253 w 19"/>
                <a:gd name="T5" fmla="*/ 2367671 h 427"/>
                <a:gd name="T6" fmla="*/ 4799 w 19"/>
                <a:gd name="T7" fmla="*/ 2367671 h 427"/>
                <a:gd name="T8" fmla="*/ 4546 w 19"/>
                <a:gd name="T9" fmla="*/ 0 h 427"/>
                <a:gd name="T10" fmla="*/ 0 60000 65536"/>
                <a:gd name="T11" fmla="*/ 0 60000 65536"/>
                <a:gd name="T12" fmla="*/ 0 60000 65536"/>
                <a:gd name="T13" fmla="*/ 0 60000 65536"/>
                <a:gd name="T14" fmla="*/ 0 60000 65536"/>
                <a:gd name="T15" fmla="*/ 0 w 19"/>
                <a:gd name="T16" fmla="*/ 0 h 427"/>
                <a:gd name="T17" fmla="*/ 19 w 19"/>
                <a:gd name="T18" fmla="*/ 427 h 427"/>
              </a:gdLst>
              <a:ahLst/>
              <a:cxnLst>
                <a:cxn ang="T10">
                  <a:pos x="T0" y="T1"/>
                </a:cxn>
                <a:cxn ang="T11">
                  <a:pos x="T2" y="T3"/>
                </a:cxn>
                <a:cxn ang="T12">
                  <a:pos x="T4" y="T5"/>
                </a:cxn>
                <a:cxn ang="T13">
                  <a:pos x="T6" y="T7"/>
                </a:cxn>
                <a:cxn ang="T14">
                  <a:pos x="T8" y="T9"/>
                </a:cxn>
              </a:cxnLst>
              <a:rect l="T15" t="T16" r="T17" b="T18"/>
              <a:pathLst>
                <a:path w="19" h="427">
                  <a:moveTo>
                    <a:pt x="18" y="0"/>
                  </a:moveTo>
                  <a:lnTo>
                    <a:pt x="0" y="0"/>
                  </a:lnTo>
                  <a:lnTo>
                    <a:pt x="1" y="427"/>
                  </a:lnTo>
                  <a:lnTo>
                    <a:pt x="19" y="427"/>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3" name="Freeform 78"/>
            <p:cNvSpPr>
              <a:spLocks/>
            </p:cNvSpPr>
            <p:nvPr/>
          </p:nvSpPr>
          <p:spPr bwMode="auto">
            <a:xfrm>
              <a:off x="2016" y="1591"/>
              <a:ext cx="96" cy="185"/>
            </a:xfrm>
            <a:custGeom>
              <a:avLst/>
              <a:gdLst>
                <a:gd name="T0" fmla="*/ 0 w 97"/>
                <a:gd name="T1" fmla="*/ 0 h 178"/>
                <a:gd name="T2" fmla="*/ 54688 w 97"/>
                <a:gd name="T3" fmla="*/ 1048803 h 178"/>
                <a:gd name="T4" fmla="*/ 108263 w 97"/>
                <a:gd name="T5" fmla="*/ 0 h 178"/>
                <a:gd name="T6" fmla="*/ 0 w 97"/>
                <a:gd name="T7" fmla="*/ 0 h 178"/>
                <a:gd name="T8" fmla="*/ 0 60000 65536"/>
                <a:gd name="T9" fmla="*/ 0 60000 65536"/>
                <a:gd name="T10" fmla="*/ 0 60000 65536"/>
                <a:gd name="T11" fmla="*/ 0 60000 65536"/>
                <a:gd name="T12" fmla="*/ 0 w 97"/>
                <a:gd name="T13" fmla="*/ 0 h 178"/>
                <a:gd name="T14" fmla="*/ 97 w 97"/>
                <a:gd name="T15" fmla="*/ 178 h 178"/>
              </a:gdLst>
              <a:ahLst/>
              <a:cxnLst>
                <a:cxn ang="T8">
                  <a:pos x="T0" y="T1"/>
                </a:cxn>
                <a:cxn ang="T9">
                  <a:pos x="T2" y="T3"/>
                </a:cxn>
                <a:cxn ang="T10">
                  <a:pos x="T4" y="T5"/>
                </a:cxn>
                <a:cxn ang="T11">
                  <a:pos x="T6" y="T7"/>
                </a:cxn>
              </a:cxnLst>
              <a:rect l="T12" t="T13" r="T14" b="T15"/>
              <a:pathLst>
                <a:path w="97" h="178">
                  <a:moveTo>
                    <a:pt x="0" y="0"/>
                  </a:moveTo>
                  <a:lnTo>
                    <a:pt x="49" y="178"/>
                  </a:lnTo>
                  <a:lnTo>
                    <a:pt x="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9580" name="Group 84"/>
          <p:cNvGrpSpPr>
            <a:grpSpLocks/>
          </p:cNvGrpSpPr>
          <p:nvPr/>
        </p:nvGrpSpPr>
        <p:grpSpPr bwMode="auto">
          <a:xfrm>
            <a:off x="7072313" y="1752601"/>
            <a:ext cx="1938338" cy="4926013"/>
            <a:chOff x="3504" y="1104"/>
            <a:chExt cx="1221" cy="3103"/>
          </a:xfrm>
        </p:grpSpPr>
        <p:sp>
          <p:nvSpPr>
            <p:cNvPr id="109607" name="Rectangle 81"/>
            <p:cNvSpPr>
              <a:spLocks noChangeArrowheads="1"/>
            </p:cNvSpPr>
            <p:nvPr/>
          </p:nvSpPr>
          <p:spPr bwMode="auto">
            <a:xfrm>
              <a:off x="3600" y="1536"/>
              <a:ext cx="100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200">
                  <a:solidFill>
                    <a:srgbClr val="000000"/>
                  </a:solidFill>
                  <a:latin typeface="Times New Roman" pitchFamily="18" charset="0"/>
                  <a:cs typeface="Arial" pitchFamily="34" charset="0"/>
                </a:rPr>
                <a:t>Economic storytelling with semantic models of value creation by firms</a:t>
              </a:r>
              <a:endParaRPr lang="en-US" sz="1200">
                <a:latin typeface="Times New Roman" pitchFamily="18" charset="0"/>
                <a:cs typeface="Arial" pitchFamily="34" charset="0"/>
              </a:endParaRPr>
            </a:p>
          </p:txBody>
        </p:sp>
        <p:sp>
          <p:nvSpPr>
            <p:cNvPr id="109608" name="Rectangle 82"/>
            <p:cNvSpPr>
              <a:spLocks noChangeArrowheads="1"/>
            </p:cNvSpPr>
            <p:nvPr/>
          </p:nvSpPr>
          <p:spPr bwMode="auto">
            <a:xfrm>
              <a:off x="3504" y="2778"/>
              <a:ext cx="526" cy="44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sp>
          <p:nvSpPr>
            <p:cNvPr id="109609" name="Rectangle 83"/>
            <p:cNvSpPr>
              <a:spLocks noChangeArrowheads="1"/>
            </p:cNvSpPr>
            <p:nvPr/>
          </p:nvSpPr>
          <p:spPr bwMode="auto">
            <a:xfrm>
              <a:off x="3545" y="2817"/>
              <a:ext cx="43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000">
                  <a:solidFill>
                    <a:srgbClr val="000000"/>
                  </a:solidFill>
                  <a:latin typeface="Times New Roman" pitchFamily="18" charset="0"/>
                  <a:cs typeface="Arial" pitchFamily="34" charset="0"/>
                </a:rPr>
                <a:t>Financial</a:t>
              </a:r>
              <a:endParaRPr lang="en-US" sz="2400">
                <a:latin typeface="Times New Roman" pitchFamily="18" charset="0"/>
                <a:cs typeface="Arial" pitchFamily="34" charset="0"/>
              </a:endParaRPr>
            </a:p>
          </p:txBody>
        </p:sp>
        <p:sp>
          <p:nvSpPr>
            <p:cNvPr id="109610" name="Rectangle 84"/>
            <p:cNvSpPr>
              <a:spLocks noChangeArrowheads="1"/>
            </p:cNvSpPr>
            <p:nvPr/>
          </p:nvSpPr>
          <p:spPr bwMode="auto">
            <a:xfrm>
              <a:off x="3545" y="2912"/>
              <a:ext cx="4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000">
                  <a:solidFill>
                    <a:srgbClr val="000000"/>
                  </a:solidFill>
                  <a:latin typeface="Times New Roman" pitchFamily="18" charset="0"/>
                  <a:cs typeface="Arial" pitchFamily="34" charset="0"/>
                </a:rPr>
                <a:t>Reporting View</a:t>
              </a:r>
              <a:endParaRPr lang="en-US" sz="2400">
                <a:latin typeface="Times New Roman" pitchFamily="18" charset="0"/>
                <a:cs typeface="Arial" pitchFamily="34" charset="0"/>
              </a:endParaRPr>
            </a:p>
          </p:txBody>
        </p:sp>
        <p:sp>
          <p:nvSpPr>
            <p:cNvPr id="109611" name="Rectangle 85"/>
            <p:cNvSpPr>
              <a:spLocks noChangeArrowheads="1"/>
            </p:cNvSpPr>
            <p:nvPr/>
          </p:nvSpPr>
          <p:spPr bwMode="auto">
            <a:xfrm>
              <a:off x="4103" y="2772"/>
              <a:ext cx="527" cy="44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sp>
          <p:nvSpPr>
            <p:cNvPr id="109612" name="Rectangle 86"/>
            <p:cNvSpPr>
              <a:spLocks noChangeArrowheads="1"/>
            </p:cNvSpPr>
            <p:nvPr/>
          </p:nvSpPr>
          <p:spPr bwMode="auto">
            <a:xfrm>
              <a:off x="4143" y="2811"/>
              <a:ext cx="1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Other</a:t>
              </a:r>
              <a:endParaRPr lang="en-US" sz="2400">
                <a:latin typeface="Times New Roman" pitchFamily="18" charset="0"/>
                <a:cs typeface="Arial" pitchFamily="34" charset="0"/>
              </a:endParaRPr>
            </a:p>
          </p:txBody>
        </p:sp>
        <p:sp>
          <p:nvSpPr>
            <p:cNvPr id="109613" name="Rectangle 87"/>
            <p:cNvSpPr>
              <a:spLocks noChangeArrowheads="1"/>
            </p:cNvSpPr>
            <p:nvPr/>
          </p:nvSpPr>
          <p:spPr bwMode="auto">
            <a:xfrm>
              <a:off x="4143" y="2905"/>
              <a:ext cx="2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Views of</a:t>
              </a:r>
              <a:endParaRPr lang="en-US" sz="2400">
                <a:latin typeface="Times New Roman" pitchFamily="18" charset="0"/>
                <a:cs typeface="Arial" pitchFamily="34" charset="0"/>
              </a:endParaRPr>
            </a:p>
          </p:txBody>
        </p:sp>
        <p:sp>
          <p:nvSpPr>
            <p:cNvPr id="109614" name="Rectangle 88"/>
            <p:cNvSpPr>
              <a:spLocks noChangeArrowheads="1"/>
            </p:cNvSpPr>
            <p:nvPr/>
          </p:nvSpPr>
          <p:spPr bwMode="auto">
            <a:xfrm>
              <a:off x="4143" y="2999"/>
              <a:ext cx="3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Enterprise</a:t>
              </a:r>
              <a:endParaRPr lang="en-US" sz="2400">
                <a:latin typeface="Times New Roman" pitchFamily="18" charset="0"/>
                <a:cs typeface="Arial" pitchFamily="34" charset="0"/>
              </a:endParaRPr>
            </a:p>
          </p:txBody>
        </p:sp>
        <p:sp>
          <p:nvSpPr>
            <p:cNvPr id="109615" name="Rectangle 89"/>
            <p:cNvSpPr>
              <a:spLocks noChangeArrowheads="1"/>
            </p:cNvSpPr>
            <p:nvPr/>
          </p:nvSpPr>
          <p:spPr bwMode="auto">
            <a:xfrm>
              <a:off x="4143" y="3094"/>
              <a:ext cx="4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000">
                  <a:solidFill>
                    <a:srgbClr val="000000"/>
                  </a:solidFill>
                  <a:latin typeface="Times New Roman" pitchFamily="18" charset="0"/>
                  <a:cs typeface="Arial" pitchFamily="34" charset="0"/>
                </a:rPr>
                <a:t>Event-chains</a:t>
              </a:r>
              <a:endParaRPr lang="en-US" sz="2400">
                <a:latin typeface="Times New Roman" pitchFamily="18" charset="0"/>
                <a:cs typeface="Arial" pitchFamily="34" charset="0"/>
              </a:endParaRPr>
            </a:p>
          </p:txBody>
        </p:sp>
        <p:sp>
          <p:nvSpPr>
            <p:cNvPr id="109616" name="Rectangle 90"/>
            <p:cNvSpPr>
              <a:spLocks noChangeArrowheads="1"/>
            </p:cNvSpPr>
            <p:nvPr/>
          </p:nvSpPr>
          <p:spPr bwMode="auto">
            <a:xfrm>
              <a:off x="4047" y="2496"/>
              <a:ext cx="18"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grpSp>
          <p:nvGrpSpPr>
            <p:cNvPr id="109617" name="Group 91"/>
            <p:cNvGrpSpPr>
              <a:grpSpLocks/>
            </p:cNvGrpSpPr>
            <p:nvPr/>
          </p:nvGrpSpPr>
          <p:grpSpPr bwMode="auto">
            <a:xfrm>
              <a:off x="3890" y="2594"/>
              <a:ext cx="172" cy="160"/>
              <a:chOff x="4725" y="2759"/>
              <a:chExt cx="172" cy="160"/>
            </a:xfrm>
          </p:grpSpPr>
          <p:sp>
            <p:nvSpPr>
              <p:cNvPr id="109631" name="Freeform 92"/>
              <p:cNvSpPr>
                <a:spLocks/>
              </p:cNvSpPr>
              <p:nvPr/>
            </p:nvSpPr>
            <p:spPr bwMode="auto">
              <a:xfrm>
                <a:off x="4784" y="2759"/>
                <a:ext cx="113" cy="104"/>
              </a:xfrm>
              <a:custGeom>
                <a:avLst/>
                <a:gdLst>
                  <a:gd name="T0" fmla="*/ 113 w 113"/>
                  <a:gd name="T1" fmla="*/ 0 h 209"/>
                  <a:gd name="T2" fmla="*/ 100 w 113"/>
                  <a:gd name="T3" fmla="*/ 0 h 209"/>
                  <a:gd name="T4" fmla="*/ 0 w 113"/>
                  <a:gd name="T5" fmla="*/ 0 h 209"/>
                  <a:gd name="T6" fmla="*/ 13 w 113"/>
                  <a:gd name="T7" fmla="*/ 0 h 209"/>
                  <a:gd name="T8" fmla="*/ 113 w 113"/>
                  <a:gd name="T9" fmla="*/ 0 h 209"/>
                  <a:gd name="T10" fmla="*/ 0 60000 65536"/>
                  <a:gd name="T11" fmla="*/ 0 60000 65536"/>
                  <a:gd name="T12" fmla="*/ 0 60000 65536"/>
                  <a:gd name="T13" fmla="*/ 0 60000 65536"/>
                  <a:gd name="T14" fmla="*/ 0 60000 65536"/>
                  <a:gd name="T15" fmla="*/ 0 w 113"/>
                  <a:gd name="T16" fmla="*/ 0 h 209"/>
                  <a:gd name="T17" fmla="*/ 113 w 113"/>
                  <a:gd name="T18" fmla="*/ 209 h 209"/>
                </a:gdLst>
                <a:ahLst/>
                <a:cxnLst>
                  <a:cxn ang="T10">
                    <a:pos x="T0" y="T1"/>
                  </a:cxn>
                  <a:cxn ang="T11">
                    <a:pos x="T2" y="T3"/>
                  </a:cxn>
                  <a:cxn ang="T12">
                    <a:pos x="T4" y="T5"/>
                  </a:cxn>
                  <a:cxn ang="T13">
                    <a:pos x="T6" y="T7"/>
                  </a:cxn>
                  <a:cxn ang="T14">
                    <a:pos x="T8" y="T9"/>
                  </a:cxn>
                </a:cxnLst>
                <a:rect l="T15" t="T16" r="T17" b="T18"/>
                <a:pathLst>
                  <a:path w="113" h="209">
                    <a:moveTo>
                      <a:pt x="113" y="24"/>
                    </a:moveTo>
                    <a:lnTo>
                      <a:pt x="100" y="0"/>
                    </a:lnTo>
                    <a:lnTo>
                      <a:pt x="0" y="185"/>
                    </a:lnTo>
                    <a:lnTo>
                      <a:pt x="13" y="209"/>
                    </a:lnTo>
                    <a:lnTo>
                      <a:pt x="1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32" name="Freeform 93"/>
              <p:cNvSpPr>
                <a:spLocks/>
              </p:cNvSpPr>
              <p:nvPr/>
            </p:nvSpPr>
            <p:spPr bwMode="auto">
              <a:xfrm>
                <a:off x="4725" y="2824"/>
                <a:ext cx="102" cy="95"/>
              </a:xfrm>
              <a:custGeom>
                <a:avLst/>
                <a:gdLst>
                  <a:gd name="T0" fmla="*/ 33 w 102"/>
                  <a:gd name="T1" fmla="*/ 0 h 191"/>
                  <a:gd name="T2" fmla="*/ 0 w 102"/>
                  <a:gd name="T3" fmla="*/ 0 h 191"/>
                  <a:gd name="T4" fmla="*/ 102 w 102"/>
                  <a:gd name="T5" fmla="*/ 0 h 191"/>
                  <a:gd name="T6" fmla="*/ 33 w 102"/>
                  <a:gd name="T7" fmla="*/ 0 h 191"/>
                  <a:gd name="T8" fmla="*/ 0 60000 65536"/>
                  <a:gd name="T9" fmla="*/ 0 60000 65536"/>
                  <a:gd name="T10" fmla="*/ 0 60000 65536"/>
                  <a:gd name="T11" fmla="*/ 0 60000 65536"/>
                  <a:gd name="T12" fmla="*/ 0 w 102"/>
                  <a:gd name="T13" fmla="*/ 0 h 191"/>
                  <a:gd name="T14" fmla="*/ 102 w 102"/>
                  <a:gd name="T15" fmla="*/ 191 h 191"/>
                </a:gdLst>
                <a:ahLst/>
                <a:cxnLst>
                  <a:cxn ang="T8">
                    <a:pos x="T0" y="T1"/>
                  </a:cxn>
                  <a:cxn ang="T9">
                    <a:pos x="T2" y="T3"/>
                  </a:cxn>
                  <a:cxn ang="T10">
                    <a:pos x="T4" y="T5"/>
                  </a:cxn>
                  <a:cxn ang="T11">
                    <a:pos x="T6" y="T7"/>
                  </a:cxn>
                </a:cxnLst>
                <a:rect l="T12" t="T13" r="T14" b="T15"/>
                <a:pathLst>
                  <a:path w="102" h="191">
                    <a:moveTo>
                      <a:pt x="33" y="0"/>
                    </a:moveTo>
                    <a:lnTo>
                      <a:pt x="0" y="191"/>
                    </a:lnTo>
                    <a:lnTo>
                      <a:pt x="102" y="126"/>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9618" name="Group 94"/>
            <p:cNvGrpSpPr>
              <a:grpSpLocks/>
            </p:cNvGrpSpPr>
            <p:nvPr/>
          </p:nvGrpSpPr>
          <p:grpSpPr bwMode="auto">
            <a:xfrm>
              <a:off x="4056" y="2594"/>
              <a:ext cx="173" cy="160"/>
              <a:chOff x="4891" y="2759"/>
              <a:chExt cx="173" cy="160"/>
            </a:xfrm>
          </p:grpSpPr>
          <p:sp>
            <p:nvSpPr>
              <p:cNvPr id="109629" name="Freeform 95"/>
              <p:cNvSpPr>
                <a:spLocks/>
              </p:cNvSpPr>
              <p:nvPr/>
            </p:nvSpPr>
            <p:spPr bwMode="auto">
              <a:xfrm>
                <a:off x="4891" y="2759"/>
                <a:ext cx="114" cy="105"/>
              </a:xfrm>
              <a:custGeom>
                <a:avLst/>
                <a:gdLst>
                  <a:gd name="T0" fmla="*/ 13 w 114"/>
                  <a:gd name="T1" fmla="*/ 0 h 211"/>
                  <a:gd name="T2" fmla="*/ 0 w 114"/>
                  <a:gd name="T3" fmla="*/ 0 h 211"/>
                  <a:gd name="T4" fmla="*/ 101 w 114"/>
                  <a:gd name="T5" fmla="*/ 0 h 211"/>
                  <a:gd name="T6" fmla="*/ 114 w 114"/>
                  <a:gd name="T7" fmla="*/ 0 h 211"/>
                  <a:gd name="T8" fmla="*/ 13 w 114"/>
                  <a:gd name="T9" fmla="*/ 0 h 211"/>
                  <a:gd name="T10" fmla="*/ 0 60000 65536"/>
                  <a:gd name="T11" fmla="*/ 0 60000 65536"/>
                  <a:gd name="T12" fmla="*/ 0 60000 65536"/>
                  <a:gd name="T13" fmla="*/ 0 60000 65536"/>
                  <a:gd name="T14" fmla="*/ 0 60000 65536"/>
                  <a:gd name="T15" fmla="*/ 0 w 114"/>
                  <a:gd name="T16" fmla="*/ 0 h 211"/>
                  <a:gd name="T17" fmla="*/ 114 w 114"/>
                  <a:gd name="T18" fmla="*/ 211 h 211"/>
                </a:gdLst>
                <a:ahLst/>
                <a:cxnLst>
                  <a:cxn ang="T10">
                    <a:pos x="T0" y="T1"/>
                  </a:cxn>
                  <a:cxn ang="T11">
                    <a:pos x="T2" y="T3"/>
                  </a:cxn>
                  <a:cxn ang="T12">
                    <a:pos x="T4" y="T5"/>
                  </a:cxn>
                  <a:cxn ang="T13">
                    <a:pos x="T6" y="T7"/>
                  </a:cxn>
                  <a:cxn ang="T14">
                    <a:pos x="T8" y="T9"/>
                  </a:cxn>
                </a:cxnLst>
                <a:rect l="T15" t="T16" r="T17" b="T18"/>
                <a:pathLst>
                  <a:path w="114" h="211">
                    <a:moveTo>
                      <a:pt x="13" y="0"/>
                    </a:moveTo>
                    <a:lnTo>
                      <a:pt x="0" y="24"/>
                    </a:lnTo>
                    <a:lnTo>
                      <a:pt x="101" y="211"/>
                    </a:lnTo>
                    <a:lnTo>
                      <a:pt x="114" y="187"/>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30" name="Freeform 96"/>
              <p:cNvSpPr>
                <a:spLocks/>
              </p:cNvSpPr>
              <p:nvPr/>
            </p:nvSpPr>
            <p:spPr bwMode="auto">
              <a:xfrm>
                <a:off x="4961" y="2825"/>
                <a:ext cx="103" cy="94"/>
              </a:xfrm>
              <a:custGeom>
                <a:avLst/>
                <a:gdLst>
                  <a:gd name="T0" fmla="*/ 0 w 103"/>
                  <a:gd name="T1" fmla="*/ 0 h 189"/>
                  <a:gd name="T2" fmla="*/ 103 w 103"/>
                  <a:gd name="T3" fmla="*/ 0 h 189"/>
                  <a:gd name="T4" fmla="*/ 68 w 103"/>
                  <a:gd name="T5" fmla="*/ 0 h 189"/>
                  <a:gd name="T6" fmla="*/ 0 w 103"/>
                  <a:gd name="T7" fmla="*/ 0 h 189"/>
                  <a:gd name="T8" fmla="*/ 0 60000 65536"/>
                  <a:gd name="T9" fmla="*/ 0 60000 65536"/>
                  <a:gd name="T10" fmla="*/ 0 60000 65536"/>
                  <a:gd name="T11" fmla="*/ 0 60000 65536"/>
                  <a:gd name="T12" fmla="*/ 0 w 103"/>
                  <a:gd name="T13" fmla="*/ 0 h 189"/>
                  <a:gd name="T14" fmla="*/ 103 w 103"/>
                  <a:gd name="T15" fmla="*/ 189 h 189"/>
                </a:gdLst>
                <a:ahLst/>
                <a:cxnLst>
                  <a:cxn ang="T8">
                    <a:pos x="T0" y="T1"/>
                  </a:cxn>
                  <a:cxn ang="T9">
                    <a:pos x="T2" y="T3"/>
                  </a:cxn>
                  <a:cxn ang="T10">
                    <a:pos x="T4" y="T5"/>
                  </a:cxn>
                  <a:cxn ang="T11">
                    <a:pos x="T6" y="T7"/>
                  </a:cxn>
                </a:cxnLst>
                <a:rect l="T12" t="T13" r="T14" b="T15"/>
                <a:pathLst>
                  <a:path w="103" h="189">
                    <a:moveTo>
                      <a:pt x="0" y="126"/>
                    </a:moveTo>
                    <a:lnTo>
                      <a:pt x="103" y="189"/>
                    </a:lnTo>
                    <a:lnTo>
                      <a:pt x="68"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9619" name="Freeform 97"/>
            <p:cNvSpPr>
              <a:spLocks/>
            </p:cNvSpPr>
            <p:nvPr/>
          </p:nvSpPr>
          <p:spPr bwMode="auto">
            <a:xfrm>
              <a:off x="3552" y="3840"/>
              <a:ext cx="1152" cy="67"/>
            </a:xfrm>
            <a:custGeom>
              <a:avLst/>
              <a:gdLst>
                <a:gd name="T0" fmla="*/ 0 w 1275"/>
                <a:gd name="T1" fmla="*/ 1 h 133"/>
                <a:gd name="T2" fmla="*/ 4 w 1275"/>
                <a:gd name="T3" fmla="*/ 1 h 133"/>
                <a:gd name="T4" fmla="*/ 5 w 1275"/>
                <a:gd name="T5" fmla="*/ 1 h 133"/>
                <a:gd name="T6" fmla="*/ 5 w 1275"/>
                <a:gd name="T7" fmla="*/ 1 h 133"/>
                <a:gd name="T8" fmla="*/ 5 w 1275"/>
                <a:gd name="T9" fmla="*/ 1 h 133"/>
                <a:gd name="T10" fmla="*/ 19 w 1275"/>
                <a:gd name="T11" fmla="*/ 1 h 133"/>
                <a:gd name="T12" fmla="*/ 19 w 1275"/>
                <a:gd name="T13" fmla="*/ 1 h 133"/>
                <a:gd name="T14" fmla="*/ 20 w 1275"/>
                <a:gd name="T15" fmla="*/ 1 h 133"/>
                <a:gd name="T16" fmla="*/ 20 w 1275"/>
                <a:gd name="T17" fmla="*/ 1 h 133"/>
                <a:gd name="T18" fmla="*/ 20 w 1275"/>
                <a:gd name="T19" fmla="*/ 1 h 133"/>
                <a:gd name="T20" fmla="*/ 20 w 1275"/>
                <a:gd name="T21" fmla="*/ 1 h 133"/>
                <a:gd name="T22" fmla="*/ 20 w 1275"/>
                <a:gd name="T23" fmla="*/ 1 h 133"/>
                <a:gd name="T24" fmla="*/ 21 w 1275"/>
                <a:gd name="T25" fmla="*/ 1 h 133"/>
                <a:gd name="T26" fmla="*/ 21 w 1275"/>
                <a:gd name="T27" fmla="*/ 1 h 133"/>
                <a:gd name="T28" fmla="*/ 21 w 1275"/>
                <a:gd name="T29" fmla="*/ 1 h 133"/>
                <a:gd name="T30" fmla="*/ 21 w 1275"/>
                <a:gd name="T31" fmla="*/ 1 h 133"/>
                <a:gd name="T32" fmla="*/ 21 w 1275"/>
                <a:gd name="T33" fmla="*/ 1 h 133"/>
                <a:gd name="T34" fmla="*/ 21 w 1275"/>
                <a:gd name="T35" fmla="*/ 1 h 133"/>
                <a:gd name="T36" fmla="*/ 22 w 1275"/>
                <a:gd name="T37" fmla="*/ 1 h 133"/>
                <a:gd name="T38" fmla="*/ 37 w 1275"/>
                <a:gd name="T39" fmla="*/ 1 h 133"/>
                <a:gd name="T40" fmla="*/ 39 w 1275"/>
                <a:gd name="T41" fmla="*/ 1 h 133"/>
                <a:gd name="T42" fmla="*/ 39 w 1275"/>
                <a:gd name="T43" fmla="*/ 1 h 133"/>
                <a:gd name="T44" fmla="*/ 40 w 1275"/>
                <a:gd name="T45" fmla="*/ 1 h 133"/>
                <a:gd name="T46" fmla="*/ 40 w 1275"/>
                <a:gd name="T47" fmla="*/ 1 h 133"/>
                <a:gd name="T48" fmla="*/ 39 w 1275"/>
                <a:gd name="T49" fmla="*/ 1 h 133"/>
                <a:gd name="T50" fmla="*/ 39 w 1275"/>
                <a:gd name="T51" fmla="*/ 1 h 133"/>
                <a:gd name="T52" fmla="*/ 39 w 1275"/>
                <a:gd name="T53" fmla="*/ 1 h 133"/>
                <a:gd name="T54" fmla="*/ 39 w 1275"/>
                <a:gd name="T55" fmla="*/ 1 h 133"/>
                <a:gd name="T56" fmla="*/ 39 w 1275"/>
                <a:gd name="T57" fmla="*/ 1 h 133"/>
                <a:gd name="T58" fmla="*/ 38 w 1275"/>
                <a:gd name="T59" fmla="*/ 1 h 133"/>
                <a:gd name="T60" fmla="*/ 23 w 1275"/>
                <a:gd name="T61" fmla="*/ 1 h 133"/>
                <a:gd name="T62" fmla="*/ 21 w 1275"/>
                <a:gd name="T63" fmla="*/ 1 h 133"/>
                <a:gd name="T64" fmla="*/ 21 w 1275"/>
                <a:gd name="T65" fmla="*/ 1 h 133"/>
                <a:gd name="T66" fmla="*/ 20 w 1275"/>
                <a:gd name="T67" fmla="*/ 1 h 133"/>
                <a:gd name="T68" fmla="*/ 20 w 1275"/>
                <a:gd name="T69" fmla="*/ 1 h 133"/>
                <a:gd name="T70" fmla="*/ 21 w 1275"/>
                <a:gd name="T71" fmla="*/ 1 h 133"/>
                <a:gd name="T72" fmla="*/ 21 w 1275"/>
                <a:gd name="T73" fmla="*/ 1 h 133"/>
                <a:gd name="T74" fmla="*/ 20 w 1275"/>
                <a:gd name="T75" fmla="*/ 1 h 133"/>
                <a:gd name="T76" fmla="*/ 21 w 1275"/>
                <a:gd name="T77" fmla="*/ 1 h 133"/>
                <a:gd name="T78" fmla="*/ 21 w 1275"/>
                <a:gd name="T79" fmla="*/ 1 h 133"/>
                <a:gd name="T80" fmla="*/ 20 w 1275"/>
                <a:gd name="T81" fmla="*/ 1 h 133"/>
                <a:gd name="T82" fmla="*/ 19 w 1275"/>
                <a:gd name="T83" fmla="*/ 1 h 133"/>
                <a:gd name="T84" fmla="*/ 17 w 1275"/>
                <a:gd name="T85" fmla="*/ 1 h 133"/>
                <a:gd name="T86" fmla="*/ 5 w 1275"/>
                <a:gd name="T87" fmla="*/ 1 h 133"/>
                <a:gd name="T88" fmla="*/ 5 w 1275"/>
                <a:gd name="T89" fmla="*/ 1 h 133"/>
                <a:gd name="T90" fmla="*/ 5 w 1275"/>
                <a:gd name="T91" fmla="*/ 1 h 133"/>
                <a:gd name="T92" fmla="*/ 5 w 1275"/>
                <a:gd name="T93" fmla="*/ 1 h 133"/>
                <a:gd name="T94" fmla="*/ 5 w 1275"/>
                <a:gd name="T95" fmla="*/ 1 h 133"/>
                <a:gd name="T96" fmla="*/ 5 w 1275"/>
                <a:gd name="T97" fmla="*/ 1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5"/>
                <a:gd name="T148" fmla="*/ 0 h 133"/>
                <a:gd name="T149" fmla="*/ 1275 w 1275"/>
                <a:gd name="T150" fmla="*/ 133 h 1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5" h="133">
                  <a:moveTo>
                    <a:pt x="18" y="0"/>
                  </a:moveTo>
                  <a:lnTo>
                    <a:pt x="0" y="0"/>
                  </a:lnTo>
                  <a:lnTo>
                    <a:pt x="0" y="6"/>
                  </a:lnTo>
                  <a:lnTo>
                    <a:pt x="1" y="13"/>
                  </a:lnTo>
                  <a:lnTo>
                    <a:pt x="2" y="17"/>
                  </a:lnTo>
                  <a:lnTo>
                    <a:pt x="4" y="23"/>
                  </a:lnTo>
                  <a:lnTo>
                    <a:pt x="10" y="33"/>
                  </a:lnTo>
                  <a:lnTo>
                    <a:pt x="12" y="37"/>
                  </a:lnTo>
                  <a:lnTo>
                    <a:pt x="22" y="49"/>
                  </a:lnTo>
                  <a:lnTo>
                    <a:pt x="35" y="57"/>
                  </a:lnTo>
                  <a:lnTo>
                    <a:pt x="51" y="64"/>
                  </a:lnTo>
                  <a:lnTo>
                    <a:pt x="54" y="64"/>
                  </a:lnTo>
                  <a:lnTo>
                    <a:pt x="72" y="70"/>
                  </a:lnTo>
                  <a:lnTo>
                    <a:pt x="91" y="74"/>
                  </a:lnTo>
                  <a:lnTo>
                    <a:pt x="112" y="76"/>
                  </a:lnTo>
                  <a:lnTo>
                    <a:pt x="532" y="76"/>
                  </a:lnTo>
                  <a:lnTo>
                    <a:pt x="553" y="76"/>
                  </a:lnTo>
                  <a:lnTo>
                    <a:pt x="573" y="80"/>
                  </a:lnTo>
                  <a:lnTo>
                    <a:pt x="591" y="86"/>
                  </a:lnTo>
                  <a:lnTo>
                    <a:pt x="591" y="68"/>
                  </a:lnTo>
                  <a:lnTo>
                    <a:pt x="587" y="84"/>
                  </a:lnTo>
                  <a:lnTo>
                    <a:pt x="603" y="92"/>
                  </a:lnTo>
                  <a:lnTo>
                    <a:pt x="616" y="100"/>
                  </a:lnTo>
                  <a:lnTo>
                    <a:pt x="625" y="110"/>
                  </a:lnTo>
                  <a:lnTo>
                    <a:pt x="629" y="94"/>
                  </a:lnTo>
                  <a:lnTo>
                    <a:pt x="622" y="106"/>
                  </a:lnTo>
                  <a:lnTo>
                    <a:pt x="629" y="118"/>
                  </a:lnTo>
                  <a:lnTo>
                    <a:pt x="635" y="106"/>
                  </a:lnTo>
                  <a:lnTo>
                    <a:pt x="627" y="112"/>
                  </a:lnTo>
                  <a:lnTo>
                    <a:pt x="629" y="118"/>
                  </a:lnTo>
                  <a:lnTo>
                    <a:pt x="637" y="112"/>
                  </a:lnTo>
                  <a:lnTo>
                    <a:pt x="628" y="112"/>
                  </a:lnTo>
                  <a:lnTo>
                    <a:pt x="629" y="118"/>
                  </a:lnTo>
                  <a:lnTo>
                    <a:pt x="629" y="123"/>
                  </a:lnTo>
                  <a:lnTo>
                    <a:pt x="631" y="129"/>
                  </a:lnTo>
                  <a:lnTo>
                    <a:pt x="634" y="133"/>
                  </a:lnTo>
                  <a:lnTo>
                    <a:pt x="637" y="133"/>
                  </a:lnTo>
                  <a:lnTo>
                    <a:pt x="640" y="133"/>
                  </a:lnTo>
                  <a:lnTo>
                    <a:pt x="644" y="129"/>
                  </a:lnTo>
                  <a:lnTo>
                    <a:pt x="646" y="123"/>
                  </a:lnTo>
                  <a:lnTo>
                    <a:pt x="647" y="118"/>
                  </a:lnTo>
                  <a:lnTo>
                    <a:pt x="647" y="112"/>
                  </a:lnTo>
                  <a:lnTo>
                    <a:pt x="638" y="112"/>
                  </a:lnTo>
                  <a:lnTo>
                    <a:pt x="647" y="118"/>
                  </a:lnTo>
                  <a:lnTo>
                    <a:pt x="648" y="112"/>
                  </a:lnTo>
                  <a:lnTo>
                    <a:pt x="639" y="106"/>
                  </a:lnTo>
                  <a:lnTo>
                    <a:pt x="646" y="118"/>
                  </a:lnTo>
                  <a:lnTo>
                    <a:pt x="652" y="106"/>
                  </a:lnTo>
                  <a:lnTo>
                    <a:pt x="646" y="94"/>
                  </a:lnTo>
                  <a:lnTo>
                    <a:pt x="649" y="110"/>
                  </a:lnTo>
                  <a:lnTo>
                    <a:pt x="658" y="100"/>
                  </a:lnTo>
                  <a:lnTo>
                    <a:pt x="671" y="92"/>
                  </a:lnTo>
                  <a:lnTo>
                    <a:pt x="687" y="84"/>
                  </a:lnTo>
                  <a:lnTo>
                    <a:pt x="683" y="68"/>
                  </a:lnTo>
                  <a:lnTo>
                    <a:pt x="683" y="86"/>
                  </a:lnTo>
                  <a:lnTo>
                    <a:pt x="701" y="80"/>
                  </a:lnTo>
                  <a:lnTo>
                    <a:pt x="720" y="76"/>
                  </a:lnTo>
                  <a:lnTo>
                    <a:pt x="742" y="76"/>
                  </a:lnTo>
                  <a:lnTo>
                    <a:pt x="1161" y="76"/>
                  </a:lnTo>
                  <a:lnTo>
                    <a:pt x="1182" y="74"/>
                  </a:lnTo>
                  <a:lnTo>
                    <a:pt x="1201" y="70"/>
                  </a:lnTo>
                  <a:lnTo>
                    <a:pt x="1220" y="64"/>
                  </a:lnTo>
                  <a:lnTo>
                    <a:pt x="1223" y="64"/>
                  </a:lnTo>
                  <a:lnTo>
                    <a:pt x="1239" y="57"/>
                  </a:lnTo>
                  <a:lnTo>
                    <a:pt x="1251" y="49"/>
                  </a:lnTo>
                  <a:lnTo>
                    <a:pt x="1261" y="37"/>
                  </a:lnTo>
                  <a:lnTo>
                    <a:pt x="1263" y="33"/>
                  </a:lnTo>
                  <a:lnTo>
                    <a:pt x="1270" y="23"/>
                  </a:lnTo>
                  <a:lnTo>
                    <a:pt x="1272" y="17"/>
                  </a:lnTo>
                  <a:lnTo>
                    <a:pt x="1274" y="13"/>
                  </a:lnTo>
                  <a:lnTo>
                    <a:pt x="1274" y="6"/>
                  </a:lnTo>
                  <a:lnTo>
                    <a:pt x="1275" y="0"/>
                  </a:lnTo>
                  <a:lnTo>
                    <a:pt x="1257" y="0"/>
                  </a:lnTo>
                  <a:lnTo>
                    <a:pt x="1256" y="6"/>
                  </a:lnTo>
                  <a:lnTo>
                    <a:pt x="1265" y="6"/>
                  </a:lnTo>
                  <a:lnTo>
                    <a:pt x="1257" y="0"/>
                  </a:lnTo>
                  <a:lnTo>
                    <a:pt x="1255" y="4"/>
                  </a:lnTo>
                  <a:lnTo>
                    <a:pt x="1263" y="11"/>
                  </a:lnTo>
                  <a:lnTo>
                    <a:pt x="1257" y="0"/>
                  </a:lnTo>
                  <a:lnTo>
                    <a:pt x="1250" y="9"/>
                  </a:lnTo>
                  <a:lnTo>
                    <a:pt x="1257" y="21"/>
                  </a:lnTo>
                  <a:lnTo>
                    <a:pt x="1254" y="6"/>
                  </a:lnTo>
                  <a:lnTo>
                    <a:pt x="1244" y="17"/>
                  </a:lnTo>
                  <a:lnTo>
                    <a:pt x="1231" y="25"/>
                  </a:lnTo>
                  <a:lnTo>
                    <a:pt x="1215" y="33"/>
                  </a:lnTo>
                  <a:lnTo>
                    <a:pt x="1220" y="49"/>
                  </a:lnTo>
                  <a:lnTo>
                    <a:pt x="1220" y="31"/>
                  </a:lnTo>
                  <a:lnTo>
                    <a:pt x="1201" y="37"/>
                  </a:lnTo>
                  <a:lnTo>
                    <a:pt x="1182" y="41"/>
                  </a:lnTo>
                  <a:lnTo>
                    <a:pt x="1161" y="43"/>
                  </a:lnTo>
                  <a:lnTo>
                    <a:pt x="742" y="43"/>
                  </a:lnTo>
                  <a:lnTo>
                    <a:pt x="720" y="43"/>
                  </a:lnTo>
                  <a:lnTo>
                    <a:pt x="701" y="47"/>
                  </a:lnTo>
                  <a:lnTo>
                    <a:pt x="683" y="53"/>
                  </a:lnTo>
                  <a:lnTo>
                    <a:pt x="680" y="53"/>
                  </a:lnTo>
                  <a:lnTo>
                    <a:pt x="664" y="61"/>
                  </a:lnTo>
                  <a:lnTo>
                    <a:pt x="651" y="68"/>
                  </a:lnTo>
                  <a:lnTo>
                    <a:pt x="641" y="78"/>
                  </a:lnTo>
                  <a:lnTo>
                    <a:pt x="639" y="82"/>
                  </a:lnTo>
                  <a:lnTo>
                    <a:pt x="633" y="94"/>
                  </a:lnTo>
                  <a:lnTo>
                    <a:pt x="631" y="98"/>
                  </a:lnTo>
                  <a:lnTo>
                    <a:pt x="630" y="104"/>
                  </a:lnTo>
                  <a:lnTo>
                    <a:pt x="629" y="112"/>
                  </a:lnTo>
                  <a:lnTo>
                    <a:pt x="629" y="118"/>
                  </a:lnTo>
                  <a:lnTo>
                    <a:pt x="646" y="118"/>
                  </a:lnTo>
                  <a:lnTo>
                    <a:pt x="646" y="112"/>
                  </a:lnTo>
                  <a:lnTo>
                    <a:pt x="644" y="106"/>
                  </a:lnTo>
                  <a:lnTo>
                    <a:pt x="640" y="102"/>
                  </a:lnTo>
                  <a:lnTo>
                    <a:pt x="637" y="102"/>
                  </a:lnTo>
                  <a:lnTo>
                    <a:pt x="634" y="102"/>
                  </a:lnTo>
                  <a:lnTo>
                    <a:pt x="631" y="106"/>
                  </a:lnTo>
                  <a:lnTo>
                    <a:pt x="629" y="112"/>
                  </a:lnTo>
                  <a:lnTo>
                    <a:pt x="629" y="118"/>
                  </a:lnTo>
                  <a:lnTo>
                    <a:pt x="637" y="118"/>
                  </a:lnTo>
                  <a:lnTo>
                    <a:pt x="647" y="118"/>
                  </a:lnTo>
                  <a:lnTo>
                    <a:pt x="646" y="112"/>
                  </a:lnTo>
                  <a:lnTo>
                    <a:pt x="646" y="104"/>
                  </a:lnTo>
                  <a:lnTo>
                    <a:pt x="644" y="98"/>
                  </a:lnTo>
                  <a:lnTo>
                    <a:pt x="641" y="94"/>
                  </a:lnTo>
                  <a:lnTo>
                    <a:pt x="635" y="82"/>
                  </a:lnTo>
                  <a:lnTo>
                    <a:pt x="633" y="78"/>
                  </a:lnTo>
                  <a:lnTo>
                    <a:pt x="623" y="68"/>
                  </a:lnTo>
                  <a:lnTo>
                    <a:pt x="611" y="61"/>
                  </a:lnTo>
                  <a:lnTo>
                    <a:pt x="595" y="53"/>
                  </a:lnTo>
                  <a:lnTo>
                    <a:pt x="591" y="53"/>
                  </a:lnTo>
                  <a:lnTo>
                    <a:pt x="573" y="47"/>
                  </a:lnTo>
                  <a:lnTo>
                    <a:pt x="553" y="43"/>
                  </a:lnTo>
                  <a:lnTo>
                    <a:pt x="532" y="43"/>
                  </a:lnTo>
                  <a:lnTo>
                    <a:pt x="112" y="43"/>
                  </a:lnTo>
                  <a:lnTo>
                    <a:pt x="91" y="41"/>
                  </a:lnTo>
                  <a:lnTo>
                    <a:pt x="72" y="37"/>
                  </a:lnTo>
                  <a:lnTo>
                    <a:pt x="54" y="31"/>
                  </a:lnTo>
                  <a:lnTo>
                    <a:pt x="54" y="49"/>
                  </a:lnTo>
                  <a:lnTo>
                    <a:pt x="58" y="33"/>
                  </a:lnTo>
                  <a:lnTo>
                    <a:pt x="42" y="25"/>
                  </a:lnTo>
                  <a:lnTo>
                    <a:pt x="29" y="17"/>
                  </a:lnTo>
                  <a:lnTo>
                    <a:pt x="20" y="6"/>
                  </a:lnTo>
                  <a:lnTo>
                    <a:pt x="17" y="21"/>
                  </a:lnTo>
                  <a:lnTo>
                    <a:pt x="23" y="9"/>
                  </a:lnTo>
                  <a:lnTo>
                    <a:pt x="17" y="0"/>
                  </a:lnTo>
                  <a:lnTo>
                    <a:pt x="10" y="11"/>
                  </a:lnTo>
                  <a:lnTo>
                    <a:pt x="19" y="4"/>
                  </a:lnTo>
                  <a:lnTo>
                    <a:pt x="18" y="0"/>
                  </a:lnTo>
                  <a:lnTo>
                    <a:pt x="9" y="6"/>
                  </a:lnTo>
                  <a:lnTo>
                    <a:pt x="18" y="6"/>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20" name="Rectangle 98"/>
            <p:cNvSpPr>
              <a:spLocks noChangeArrowheads="1"/>
            </p:cNvSpPr>
            <p:nvPr/>
          </p:nvSpPr>
          <p:spPr bwMode="auto">
            <a:xfrm>
              <a:off x="3552" y="3936"/>
              <a:ext cx="117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400">
                  <a:solidFill>
                    <a:srgbClr val="000000"/>
                  </a:solidFill>
                  <a:latin typeface="Arial" pitchFamily="34" charset="0"/>
                  <a:cs typeface="Arial" pitchFamily="34" charset="0"/>
                </a:rPr>
                <a:t> Enterprise Systems Age</a:t>
              </a:r>
              <a:endParaRPr lang="en-US" sz="2400">
                <a:latin typeface="Times New Roman" pitchFamily="18" charset="0"/>
                <a:cs typeface="Arial" pitchFamily="34" charset="0"/>
              </a:endParaRPr>
            </a:p>
          </p:txBody>
        </p:sp>
        <p:sp>
          <p:nvSpPr>
            <p:cNvPr id="109621" name="Rectangle 99"/>
            <p:cNvSpPr>
              <a:spLocks noChangeArrowheads="1"/>
            </p:cNvSpPr>
            <p:nvPr/>
          </p:nvSpPr>
          <p:spPr bwMode="auto">
            <a:xfrm>
              <a:off x="3648" y="1920"/>
              <a:ext cx="816" cy="5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sp>
          <p:nvSpPr>
            <p:cNvPr id="109622" name="Oval 100"/>
            <p:cNvSpPr>
              <a:spLocks noChangeArrowheads="1"/>
            </p:cNvSpPr>
            <p:nvPr/>
          </p:nvSpPr>
          <p:spPr bwMode="auto">
            <a:xfrm>
              <a:off x="3696" y="1968"/>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sp>
          <p:nvSpPr>
            <p:cNvPr id="109623" name="Oval 101"/>
            <p:cNvSpPr>
              <a:spLocks noChangeArrowheads="1"/>
            </p:cNvSpPr>
            <p:nvPr/>
          </p:nvSpPr>
          <p:spPr bwMode="auto">
            <a:xfrm>
              <a:off x="4176" y="2016"/>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sp>
          <p:nvSpPr>
            <p:cNvPr id="109624" name="Oval 102"/>
            <p:cNvSpPr>
              <a:spLocks noChangeArrowheads="1"/>
            </p:cNvSpPr>
            <p:nvPr/>
          </p:nvSpPr>
          <p:spPr bwMode="auto">
            <a:xfrm>
              <a:off x="3936" y="2256"/>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cxnSp>
          <p:nvCxnSpPr>
            <p:cNvPr id="109625" name="AutoShape 103"/>
            <p:cNvCxnSpPr>
              <a:cxnSpLocks noChangeShapeType="1"/>
              <a:stCxn id="109622" idx="5"/>
              <a:endCxn id="109624" idx="1"/>
            </p:cNvCxnSpPr>
            <p:nvPr/>
          </p:nvCxnSpPr>
          <p:spPr bwMode="auto">
            <a:xfrm>
              <a:off x="3860" y="2132"/>
              <a:ext cx="104" cy="15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9626" name="Line 104"/>
            <p:cNvSpPr>
              <a:spLocks noChangeShapeType="1"/>
            </p:cNvSpPr>
            <p:nvPr/>
          </p:nvSpPr>
          <p:spPr bwMode="auto">
            <a:xfrm flipV="1">
              <a:off x="4080" y="2160"/>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27" name="Freeform 105"/>
            <p:cNvSpPr>
              <a:spLocks/>
            </p:cNvSpPr>
            <p:nvPr/>
          </p:nvSpPr>
          <p:spPr bwMode="auto">
            <a:xfrm>
              <a:off x="3984" y="1296"/>
              <a:ext cx="96" cy="160"/>
            </a:xfrm>
            <a:custGeom>
              <a:avLst/>
              <a:gdLst>
                <a:gd name="T0" fmla="*/ 0 w 97"/>
                <a:gd name="T1" fmla="*/ 0 h 178"/>
                <a:gd name="T2" fmla="*/ 48 w 97"/>
                <a:gd name="T3" fmla="*/ 4 h 178"/>
                <a:gd name="T4" fmla="*/ 63 w 97"/>
                <a:gd name="T5" fmla="*/ 0 h 178"/>
                <a:gd name="T6" fmla="*/ 0 w 97"/>
                <a:gd name="T7" fmla="*/ 0 h 178"/>
                <a:gd name="T8" fmla="*/ 0 60000 65536"/>
                <a:gd name="T9" fmla="*/ 0 60000 65536"/>
                <a:gd name="T10" fmla="*/ 0 60000 65536"/>
                <a:gd name="T11" fmla="*/ 0 60000 65536"/>
                <a:gd name="T12" fmla="*/ 0 w 97"/>
                <a:gd name="T13" fmla="*/ 0 h 178"/>
                <a:gd name="T14" fmla="*/ 97 w 97"/>
                <a:gd name="T15" fmla="*/ 178 h 178"/>
              </a:gdLst>
              <a:ahLst/>
              <a:cxnLst>
                <a:cxn ang="T8">
                  <a:pos x="T0" y="T1"/>
                </a:cxn>
                <a:cxn ang="T9">
                  <a:pos x="T2" y="T3"/>
                </a:cxn>
                <a:cxn ang="T10">
                  <a:pos x="T4" y="T5"/>
                </a:cxn>
                <a:cxn ang="T11">
                  <a:pos x="T6" y="T7"/>
                </a:cxn>
              </a:cxnLst>
              <a:rect l="T12" t="T13" r="T14" b="T15"/>
              <a:pathLst>
                <a:path w="97" h="178">
                  <a:moveTo>
                    <a:pt x="0" y="0"/>
                  </a:moveTo>
                  <a:lnTo>
                    <a:pt x="49" y="178"/>
                  </a:lnTo>
                  <a:lnTo>
                    <a:pt x="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28" name="Line 106"/>
            <p:cNvSpPr>
              <a:spLocks noChangeShapeType="1"/>
            </p:cNvSpPr>
            <p:nvPr/>
          </p:nvSpPr>
          <p:spPr bwMode="auto">
            <a:xfrm>
              <a:off x="4032" y="1104"/>
              <a:ext cx="0" cy="192"/>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11"/>
          <p:cNvGrpSpPr>
            <a:grpSpLocks/>
          </p:cNvGrpSpPr>
          <p:nvPr/>
        </p:nvGrpSpPr>
        <p:grpSpPr bwMode="auto">
          <a:xfrm>
            <a:off x="8915400" y="1905001"/>
            <a:ext cx="1752600" cy="4773613"/>
            <a:chOff x="4656" y="1200"/>
            <a:chExt cx="1104" cy="3007"/>
          </a:xfrm>
        </p:grpSpPr>
        <p:sp>
          <p:nvSpPr>
            <p:cNvPr id="109586" name="Freeform 108"/>
            <p:cNvSpPr>
              <a:spLocks/>
            </p:cNvSpPr>
            <p:nvPr/>
          </p:nvSpPr>
          <p:spPr bwMode="auto">
            <a:xfrm>
              <a:off x="4656" y="1200"/>
              <a:ext cx="192" cy="240"/>
            </a:xfrm>
            <a:custGeom>
              <a:avLst/>
              <a:gdLst>
                <a:gd name="T0" fmla="*/ 0 w 446"/>
                <a:gd name="T1" fmla="*/ 0 h 821"/>
                <a:gd name="T2" fmla="*/ 0 w 446"/>
                <a:gd name="T3" fmla="*/ 0 h 821"/>
                <a:gd name="T4" fmla="*/ 0 w 446"/>
                <a:gd name="T5" fmla="*/ 0 h 821"/>
                <a:gd name="T6" fmla="*/ 0 w 446"/>
                <a:gd name="T7" fmla="*/ 0 h 821"/>
                <a:gd name="T8" fmla="*/ 0 w 446"/>
                <a:gd name="T9" fmla="*/ 0 h 821"/>
                <a:gd name="T10" fmla="*/ 0 60000 65536"/>
                <a:gd name="T11" fmla="*/ 0 60000 65536"/>
                <a:gd name="T12" fmla="*/ 0 60000 65536"/>
                <a:gd name="T13" fmla="*/ 0 60000 65536"/>
                <a:gd name="T14" fmla="*/ 0 60000 65536"/>
                <a:gd name="T15" fmla="*/ 0 w 446"/>
                <a:gd name="T16" fmla="*/ 0 h 821"/>
                <a:gd name="T17" fmla="*/ 446 w 446"/>
                <a:gd name="T18" fmla="*/ 821 h 821"/>
              </a:gdLst>
              <a:ahLst/>
              <a:cxnLst>
                <a:cxn ang="T10">
                  <a:pos x="T0" y="T1"/>
                </a:cxn>
                <a:cxn ang="T11">
                  <a:pos x="T2" y="T3"/>
                </a:cxn>
                <a:cxn ang="T12">
                  <a:pos x="T4" y="T5"/>
                </a:cxn>
                <a:cxn ang="T13">
                  <a:pos x="T6" y="T7"/>
                </a:cxn>
                <a:cxn ang="T14">
                  <a:pos x="T8" y="T9"/>
                </a:cxn>
              </a:cxnLst>
              <a:rect l="T15" t="T16" r="T17" b="T18"/>
              <a:pathLst>
                <a:path w="446" h="821">
                  <a:moveTo>
                    <a:pt x="12" y="0"/>
                  </a:moveTo>
                  <a:lnTo>
                    <a:pt x="0" y="24"/>
                  </a:lnTo>
                  <a:lnTo>
                    <a:pt x="433" y="821"/>
                  </a:lnTo>
                  <a:lnTo>
                    <a:pt x="446" y="798"/>
                  </a:lnTo>
                  <a:lnTo>
                    <a:pt x="12" y="0"/>
                  </a:lnTo>
                  <a:close/>
                </a:path>
              </a:pathLst>
            </a:custGeom>
            <a:solidFill>
              <a:srgbClr val="000000"/>
            </a:solidFill>
            <a:ln w="19050" cmpd="sng">
              <a:solidFill>
                <a:srgbClr val="000000"/>
              </a:solidFill>
              <a:round/>
              <a:headEnd/>
              <a:tailEnd/>
            </a:ln>
          </p:spPr>
          <p:txBody>
            <a:bodyPr/>
            <a:lstStyle/>
            <a:p>
              <a:endParaRPr lang="en-US"/>
            </a:p>
          </p:txBody>
        </p:sp>
        <p:sp>
          <p:nvSpPr>
            <p:cNvPr id="109587" name="Freeform 109"/>
            <p:cNvSpPr>
              <a:spLocks/>
            </p:cNvSpPr>
            <p:nvPr/>
          </p:nvSpPr>
          <p:spPr bwMode="auto">
            <a:xfrm>
              <a:off x="4800" y="1392"/>
              <a:ext cx="69" cy="88"/>
            </a:xfrm>
            <a:custGeom>
              <a:avLst/>
              <a:gdLst>
                <a:gd name="T0" fmla="*/ 0 w 103"/>
                <a:gd name="T1" fmla="*/ 0 h 188"/>
                <a:gd name="T2" fmla="*/ 1 w 103"/>
                <a:gd name="T3" fmla="*/ 0 h 188"/>
                <a:gd name="T4" fmla="*/ 1 w 103"/>
                <a:gd name="T5" fmla="*/ 0 h 188"/>
                <a:gd name="T6" fmla="*/ 0 w 103"/>
                <a:gd name="T7" fmla="*/ 0 h 188"/>
                <a:gd name="T8" fmla="*/ 0 60000 65536"/>
                <a:gd name="T9" fmla="*/ 0 60000 65536"/>
                <a:gd name="T10" fmla="*/ 0 60000 65536"/>
                <a:gd name="T11" fmla="*/ 0 60000 65536"/>
                <a:gd name="T12" fmla="*/ 0 w 103"/>
                <a:gd name="T13" fmla="*/ 0 h 188"/>
                <a:gd name="T14" fmla="*/ 103 w 103"/>
                <a:gd name="T15" fmla="*/ 188 h 188"/>
              </a:gdLst>
              <a:ahLst/>
              <a:cxnLst>
                <a:cxn ang="T8">
                  <a:pos x="T0" y="T1"/>
                </a:cxn>
                <a:cxn ang="T9">
                  <a:pos x="T2" y="T3"/>
                </a:cxn>
                <a:cxn ang="T10">
                  <a:pos x="T4" y="T5"/>
                </a:cxn>
                <a:cxn ang="T11">
                  <a:pos x="T6" y="T7"/>
                </a:cxn>
              </a:cxnLst>
              <a:rect l="T12" t="T13" r="T14" b="T15"/>
              <a:pathLst>
                <a:path w="103" h="188">
                  <a:moveTo>
                    <a:pt x="0" y="125"/>
                  </a:moveTo>
                  <a:lnTo>
                    <a:pt x="103" y="188"/>
                  </a:lnTo>
                  <a:lnTo>
                    <a:pt x="68" y="0"/>
                  </a:lnTo>
                  <a:lnTo>
                    <a:pt x="0" y="125"/>
                  </a:lnTo>
                  <a:close/>
                </a:path>
              </a:pathLst>
            </a:custGeom>
            <a:solidFill>
              <a:srgbClr val="000000"/>
            </a:solidFill>
            <a:ln w="19050" cmpd="sng">
              <a:solidFill>
                <a:srgbClr val="000000"/>
              </a:solidFill>
              <a:round/>
              <a:headEnd/>
              <a:tailEnd/>
            </a:ln>
          </p:spPr>
          <p:txBody>
            <a:bodyPr/>
            <a:lstStyle/>
            <a:p>
              <a:endParaRPr lang="en-US"/>
            </a:p>
          </p:txBody>
        </p:sp>
        <p:sp>
          <p:nvSpPr>
            <p:cNvPr id="109588" name="Rectangle 110"/>
            <p:cNvSpPr>
              <a:spLocks noChangeArrowheads="1"/>
            </p:cNvSpPr>
            <p:nvPr/>
          </p:nvSpPr>
          <p:spPr bwMode="auto">
            <a:xfrm>
              <a:off x="4896" y="1920"/>
              <a:ext cx="816" cy="5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sp>
          <p:nvSpPr>
            <p:cNvPr id="109589" name="Oval 111"/>
            <p:cNvSpPr>
              <a:spLocks noChangeArrowheads="1"/>
            </p:cNvSpPr>
            <p:nvPr/>
          </p:nvSpPr>
          <p:spPr bwMode="auto">
            <a:xfrm>
              <a:off x="4944" y="1968"/>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sp>
          <p:nvSpPr>
            <p:cNvPr id="109590" name="Oval 112"/>
            <p:cNvSpPr>
              <a:spLocks noChangeArrowheads="1"/>
            </p:cNvSpPr>
            <p:nvPr/>
          </p:nvSpPr>
          <p:spPr bwMode="auto">
            <a:xfrm>
              <a:off x="5424" y="2016"/>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sp>
          <p:nvSpPr>
            <p:cNvPr id="109591" name="Oval 113"/>
            <p:cNvSpPr>
              <a:spLocks noChangeArrowheads="1"/>
            </p:cNvSpPr>
            <p:nvPr/>
          </p:nvSpPr>
          <p:spPr bwMode="auto">
            <a:xfrm>
              <a:off x="5184" y="2256"/>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cxnSp>
          <p:nvCxnSpPr>
            <p:cNvPr id="109592" name="AutoShape 114"/>
            <p:cNvCxnSpPr>
              <a:cxnSpLocks noChangeShapeType="1"/>
              <a:stCxn id="109589" idx="5"/>
              <a:endCxn id="109591" idx="1"/>
            </p:cNvCxnSpPr>
            <p:nvPr/>
          </p:nvCxnSpPr>
          <p:spPr bwMode="auto">
            <a:xfrm>
              <a:off x="5108" y="2132"/>
              <a:ext cx="104" cy="15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9593" name="Line 115"/>
            <p:cNvSpPr>
              <a:spLocks noChangeShapeType="1"/>
            </p:cNvSpPr>
            <p:nvPr/>
          </p:nvSpPr>
          <p:spPr bwMode="auto">
            <a:xfrm flipV="1">
              <a:off x="5328" y="2160"/>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4" name="Rectangle 116"/>
            <p:cNvSpPr>
              <a:spLocks noChangeArrowheads="1"/>
            </p:cNvSpPr>
            <p:nvPr/>
          </p:nvSpPr>
          <p:spPr bwMode="auto">
            <a:xfrm>
              <a:off x="4896" y="3024"/>
              <a:ext cx="816" cy="5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cs typeface="Arial" pitchFamily="34" charset="0"/>
              </a:endParaRPr>
            </a:p>
          </p:txBody>
        </p:sp>
        <p:sp>
          <p:nvSpPr>
            <p:cNvPr id="109595" name="Oval 117"/>
            <p:cNvSpPr>
              <a:spLocks noChangeArrowheads="1"/>
            </p:cNvSpPr>
            <p:nvPr/>
          </p:nvSpPr>
          <p:spPr bwMode="auto">
            <a:xfrm>
              <a:off x="4944" y="3072"/>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sp>
          <p:nvSpPr>
            <p:cNvPr id="109596" name="Oval 118"/>
            <p:cNvSpPr>
              <a:spLocks noChangeArrowheads="1"/>
            </p:cNvSpPr>
            <p:nvPr/>
          </p:nvSpPr>
          <p:spPr bwMode="auto">
            <a:xfrm>
              <a:off x="5424" y="3120"/>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sp>
          <p:nvSpPr>
            <p:cNvPr id="109597" name="Oval 119"/>
            <p:cNvSpPr>
              <a:spLocks noChangeArrowheads="1"/>
            </p:cNvSpPr>
            <p:nvPr/>
          </p:nvSpPr>
          <p:spPr bwMode="auto">
            <a:xfrm>
              <a:off x="5184" y="3360"/>
              <a:ext cx="192" cy="192"/>
            </a:xfrm>
            <a:prstGeom prst="ellipse">
              <a:avLst/>
            </a:prstGeom>
            <a:solidFill>
              <a:srgbClr val="00FF00"/>
            </a:solidFill>
            <a:ln w="9525">
              <a:solidFill>
                <a:schemeClr val="tx1"/>
              </a:solidFill>
              <a:round/>
              <a:headEnd/>
              <a:tailEnd/>
            </a:ln>
          </p:spPr>
          <p:txBody>
            <a:bodyPr wrap="none" anchor="ctr"/>
            <a:lstStyle/>
            <a:p>
              <a:endParaRPr lang="en-US">
                <a:cs typeface="Arial" pitchFamily="34" charset="0"/>
              </a:endParaRPr>
            </a:p>
          </p:txBody>
        </p:sp>
        <p:cxnSp>
          <p:nvCxnSpPr>
            <p:cNvPr id="109598" name="AutoShape 120"/>
            <p:cNvCxnSpPr>
              <a:cxnSpLocks noChangeShapeType="1"/>
              <a:stCxn id="109595" idx="5"/>
              <a:endCxn id="109597" idx="1"/>
            </p:cNvCxnSpPr>
            <p:nvPr/>
          </p:nvCxnSpPr>
          <p:spPr bwMode="auto">
            <a:xfrm>
              <a:off x="5108" y="3236"/>
              <a:ext cx="104" cy="15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9599" name="Line 121"/>
            <p:cNvSpPr>
              <a:spLocks noChangeShapeType="1"/>
            </p:cNvSpPr>
            <p:nvPr/>
          </p:nvSpPr>
          <p:spPr bwMode="auto">
            <a:xfrm flipV="1">
              <a:off x="5328" y="3264"/>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00" name="Rectangle 122"/>
            <p:cNvSpPr>
              <a:spLocks noChangeArrowheads="1"/>
            </p:cNvSpPr>
            <p:nvPr/>
          </p:nvSpPr>
          <p:spPr bwMode="auto">
            <a:xfrm>
              <a:off x="4752" y="1527"/>
              <a:ext cx="96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200">
                  <a:solidFill>
                    <a:srgbClr val="000000"/>
                  </a:solidFill>
                  <a:latin typeface="Times New Roman" pitchFamily="18" charset="0"/>
                  <a:cs typeface="Arial" pitchFamily="34" charset="0"/>
                </a:rPr>
                <a:t>Economic storytelling of interoperable communities of firms</a:t>
              </a:r>
              <a:endParaRPr lang="en-US">
                <a:latin typeface="Times New Roman" pitchFamily="18" charset="0"/>
                <a:cs typeface="Arial" pitchFamily="34" charset="0"/>
              </a:endParaRPr>
            </a:p>
          </p:txBody>
        </p:sp>
        <p:sp>
          <p:nvSpPr>
            <p:cNvPr id="109601" name="Freeform 123"/>
            <p:cNvSpPr>
              <a:spLocks/>
            </p:cNvSpPr>
            <p:nvPr/>
          </p:nvSpPr>
          <p:spPr bwMode="auto">
            <a:xfrm>
              <a:off x="4848" y="3840"/>
              <a:ext cx="864" cy="48"/>
            </a:xfrm>
            <a:custGeom>
              <a:avLst/>
              <a:gdLst>
                <a:gd name="T0" fmla="*/ 0 w 1275"/>
                <a:gd name="T1" fmla="*/ 0 h 133"/>
                <a:gd name="T2" fmla="*/ 1 w 1275"/>
                <a:gd name="T3" fmla="*/ 0 h 133"/>
                <a:gd name="T4" fmla="*/ 1 w 1275"/>
                <a:gd name="T5" fmla="*/ 0 h 133"/>
                <a:gd name="T6" fmla="*/ 1 w 1275"/>
                <a:gd name="T7" fmla="*/ 0 h 133"/>
                <a:gd name="T8" fmla="*/ 1 w 1275"/>
                <a:gd name="T9" fmla="*/ 0 h 133"/>
                <a:gd name="T10" fmla="*/ 1 w 1275"/>
                <a:gd name="T11" fmla="*/ 0 h 133"/>
                <a:gd name="T12" fmla="*/ 1 w 1275"/>
                <a:gd name="T13" fmla="*/ 0 h 133"/>
                <a:gd name="T14" fmla="*/ 1 w 1275"/>
                <a:gd name="T15" fmla="*/ 0 h 133"/>
                <a:gd name="T16" fmla="*/ 1 w 1275"/>
                <a:gd name="T17" fmla="*/ 0 h 133"/>
                <a:gd name="T18" fmla="*/ 1 w 1275"/>
                <a:gd name="T19" fmla="*/ 0 h 133"/>
                <a:gd name="T20" fmla="*/ 1 w 1275"/>
                <a:gd name="T21" fmla="*/ 0 h 133"/>
                <a:gd name="T22" fmla="*/ 1 w 1275"/>
                <a:gd name="T23" fmla="*/ 0 h 133"/>
                <a:gd name="T24" fmla="*/ 1 w 1275"/>
                <a:gd name="T25" fmla="*/ 0 h 133"/>
                <a:gd name="T26" fmla="*/ 1 w 1275"/>
                <a:gd name="T27" fmla="*/ 0 h 133"/>
                <a:gd name="T28" fmla="*/ 1 w 1275"/>
                <a:gd name="T29" fmla="*/ 0 h 133"/>
                <a:gd name="T30" fmla="*/ 1 w 1275"/>
                <a:gd name="T31" fmla="*/ 0 h 133"/>
                <a:gd name="T32" fmla="*/ 1 w 1275"/>
                <a:gd name="T33" fmla="*/ 0 h 133"/>
                <a:gd name="T34" fmla="*/ 1 w 1275"/>
                <a:gd name="T35" fmla="*/ 0 h 133"/>
                <a:gd name="T36" fmla="*/ 1 w 1275"/>
                <a:gd name="T37" fmla="*/ 0 h 133"/>
                <a:gd name="T38" fmla="*/ 1 w 1275"/>
                <a:gd name="T39" fmla="*/ 0 h 133"/>
                <a:gd name="T40" fmla="*/ 1 w 1275"/>
                <a:gd name="T41" fmla="*/ 0 h 133"/>
                <a:gd name="T42" fmla="*/ 1 w 1275"/>
                <a:gd name="T43" fmla="*/ 0 h 133"/>
                <a:gd name="T44" fmla="*/ 1 w 1275"/>
                <a:gd name="T45" fmla="*/ 0 h 133"/>
                <a:gd name="T46" fmla="*/ 1 w 1275"/>
                <a:gd name="T47" fmla="*/ 0 h 133"/>
                <a:gd name="T48" fmla="*/ 1 w 1275"/>
                <a:gd name="T49" fmla="*/ 0 h 133"/>
                <a:gd name="T50" fmla="*/ 1 w 1275"/>
                <a:gd name="T51" fmla="*/ 0 h 133"/>
                <a:gd name="T52" fmla="*/ 1 w 1275"/>
                <a:gd name="T53" fmla="*/ 0 h 133"/>
                <a:gd name="T54" fmla="*/ 1 w 1275"/>
                <a:gd name="T55" fmla="*/ 0 h 133"/>
                <a:gd name="T56" fmla="*/ 1 w 1275"/>
                <a:gd name="T57" fmla="*/ 0 h 133"/>
                <a:gd name="T58" fmla="*/ 1 w 1275"/>
                <a:gd name="T59" fmla="*/ 0 h 133"/>
                <a:gd name="T60" fmla="*/ 1 w 1275"/>
                <a:gd name="T61" fmla="*/ 0 h 133"/>
                <a:gd name="T62" fmla="*/ 1 w 1275"/>
                <a:gd name="T63" fmla="*/ 0 h 133"/>
                <a:gd name="T64" fmla="*/ 1 w 1275"/>
                <a:gd name="T65" fmla="*/ 0 h 133"/>
                <a:gd name="T66" fmla="*/ 1 w 1275"/>
                <a:gd name="T67" fmla="*/ 0 h 133"/>
                <a:gd name="T68" fmla="*/ 1 w 1275"/>
                <a:gd name="T69" fmla="*/ 0 h 133"/>
                <a:gd name="T70" fmla="*/ 1 w 1275"/>
                <a:gd name="T71" fmla="*/ 0 h 133"/>
                <a:gd name="T72" fmla="*/ 1 w 1275"/>
                <a:gd name="T73" fmla="*/ 0 h 133"/>
                <a:gd name="T74" fmla="*/ 1 w 1275"/>
                <a:gd name="T75" fmla="*/ 0 h 133"/>
                <a:gd name="T76" fmla="*/ 1 w 1275"/>
                <a:gd name="T77" fmla="*/ 0 h 133"/>
                <a:gd name="T78" fmla="*/ 1 w 1275"/>
                <a:gd name="T79" fmla="*/ 0 h 133"/>
                <a:gd name="T80" fmla="*/ 1 w 1275"/>
                <a:gd name="T81" fmla="*/ 0 h 133"/>
                <a:gd name="T82" fmla="*/ 1 w 1275"/>
                <a:gd name="T83" fmla="*/ 0 h 133"/>
                <a:gd name="T84" fmla="*/ 1 w 1275"/>
                <a:gd name="T85" fmla="*/ 0 h 133"/>
                <a:gd name="T86" fmla="*/ 1 w 1275"/>
                <a:gd name="T87" fmla="*/ 0 h 133"/>
                <a:gd name="T88" fmla="*/ 1 w 1275"/>
                <a:gd name="T89" fmla="*/ 0 h 133"/>
                <a:gd name="T90" fmla="*/ 1 w 1275"/>
                <a:gd name="T91" fmla="*/ 0 h 133"/>
                <a:gd name="T92" fmla="*/ 1 w 1275"/>
                <a:gd name="T93" fmla="*/ 0 h 133"/>
                <a:gd name="T94" fmla="*/ 1 w 1275"/>
                <a:gd name="T95" fmla="*/ 0 h 133"/>
                <a:gd name="T96" fmla="*/ 1 w 1275"/>
                <a:gd name="T97" fmla="*/ 0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5"/>
                <a:gd name="T148" fmla="*/ 0 h 133"/>
                <a:gd name="T149" fmla="*/ 1275 w 1275"/>
                <a:gd name="T150" fmla="*/ 133 h 1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5" h="133">
                  <a:moveTo>
                    <a:pt x="18" y="0"/>
                  </a:moveTo>
                  <a:lnTo>
                    <a:pt x="0" y="0"/>
                  </a:lnTo>
                  <a:lnTo>
                    <a:pt x="0" y="6"/>
                  </a:lnTo>
                  <a:lnTo>
                    <a:pt x="1" y="13"/>
                  </a:lnTo>
                  <a:lnTo>
                    <a:pt x="2" y="17"/>
                  </a:lnTo>
                  <a:lnTo>
                    <a:pt x="4" y="23"/>
                  </a:lnTo>
                  <a:lnTo>
                    <a:pt x="10" y="33"/>
                  </a:lnTo>
                  <a:lnTo>
                    <a:pt x="12" y="37"/>
                  </a:lnTo>
                  <a:lnTo>
                    <a:pt x="22" y="49"/>
                  </a:lnTo>
                  <a:lnTo>
                    <a:pt x="35" y="57"/>
                  </a:lnTo>
                  <a:lnTo>
                    <a:pt x="51" y="64"/>
                  </a:lnTo>
                  <a:lnTo>
                    <a:pt x="54" y="64"/>
                  </a:lnTo>
                  <a:lnTo>
                    <a:pt x="72" y="70"/>
                  </a:lnTo>
                  <a:lnTo>
                    <a:pt x="91" y="74"/>
                  </a:lnTo>
                  <a:lnTo>
                    <a:pt x="112" y="76"/>
                  </a:lnTo>
                  <a:lnTo>
                    <a:pt x="532" y="76"/>
                  </a:lnTo>
                  <a:lnTo>
                    <a:pt x="553" y="76"/>
                  </a:lnTo>
                  <a:lnTo>
                    <a:pt x="573" y="80"/>
                  </a:lnTo>
                  <a:lnTo>
                    <a:pt x="591" y="86"/>
                  </a:lnTo>
                  <a:lnTo>
                    <a:pt x="591" y="68"/>
                  </a:lnTo>
                  <a:lnTo>
                    <a:pt x="587" y="84"/>
                  </a:lnTo>
                  <a:lnTo>
                    <a:pt x="603" y="92"/>
                  </a:lnTo>
                  <a:lnTo>
                    <a:pt x="616" y="100"/>
                  </a:lnTo>
                  <a:lnTo>
                    <a:pt x="625" y="110"/>
                  </a:lnTo>
                  <a:lnTo>
                    <a:pt x="629" y="94"/>
                  </a:lnTo>
                  <a:lnTo>
                    <a:pt x="622" y="106"/>
                  </a:lnTo>
                  <a:lnTo>
                    <a:pt x="629" y="118"/>
                  </a:lnTo>
                  <a:lnTo>
                    <a:pt x="635" y="106"/>
                  </a:lnTo>
                  <a:lnTo>
                    <a:pt x="627" y="112"/>
                  </a:lnTo>
                  <a:lnTo>
                    <a:pt x="629" y="118"/>
                  </a:lnTo>
                  <a:lnTo>
                    <a:pt x="637" y="112"/>
                  </a:lnTo>
                  <a:lnTo>
                    <a:pt x="628" y="112"/>
                  </a:lnTo>
                  <a:lnTo>
                    <a:pt x="629" y="118"/>
                  </a:lnTo>
                  <a:lnTo>
                    <a:pt x="629" y="123"/>
                  </a:lnTo>
                  <a:lnTo>
                    <a:pt x="631" y="129"/>
                  </a:lnTo>
                  <a:lnTo>
                    <a:pt x="634" y="133"/>
                  </a:lnTo>
                  <a:lnTo>
                    <a:pt x="637" y="133"/>
                  </a:lnTo>
                  <a:lnTo>
                    <a:pt x="640" y="133"/>
                  </a:lnTo>
                  <a:lnTo>
                    <a:pt x="644" y="129"/>
                  </a:lnTo>
                  <a:lnTo>
                    <a:pt x="646" y="123"/>
                  </a:lnTo>
                  <a:lnTo>
                    <a:pt x="647" y="118"/>
                  </a:lnTo>
                  <a:lnTo>
                    <a:pt x="647" y="112"/>
                  </a:lnTo>
                  <a:lnTo>
                    <a:pt x="638" y="112"/>
                  </a:lnTo>
                  <a:lnTo>
                    <a:pt x="647" y="118"/>
                  </a:lnTo>
                  <a:lnTo>
                    <a:pt x="648" y="112"/>
                  </a:lnTo>
                  <a:lnTo>
                    <a:pt x="639" y="106"/>
                  </a:lnTo>
                  <a:lnTo>
                    <a:pt x="646" y="118"/>
                  </a:lnTo>
                  <a:lnTo>
                    <a:pt x="652" y="106"/>
                  </a:lnTo>
                  <a:lnTo>
                    <a:pt x="646" y="94"/>
                  </a:lnTo>
                  <a:lnTo>
                    <a:pt x="649" y="110"/>
                  </a:lnTo>
                  <a:lnTo>
                    <a:pt x="658" y="100"/>
                  </a:lnTo>
                  <a:lnTo>
                    <a:pt x="671" y="92"/>
                  </a:lnTo>
                  <a:lnTo>
                    <a:pt x="687" y="84"/>
                  </a:lnTo>
                  <a:lnTo>
                    <a:pt x="683" y="68"/>
                  </a:lnTo>
                  <a:lnTo>
                    <a:pt x="683" y="86"/>
                  </a:lnTo>
                  <a:lnTo>
                    <a:pt x="701" y="80"/>
                  </a:lnTo>
                  <a:lnTo>
                    <a:pt x="720" y="76"/>
                  </a:lnTo>
                  <a:lnTo>
                    <a:pt x="742" y="76"/>
                  </a:lnTo>
                  <a:lnTo>
                    <a:pt x="1161" y="76"/>
                  </a:lnTo>
                  <a:lnTo>
                    <a:pt x="1182" y="74"/>
                  </a:lnTo>
                  <a:lnTo>
                    <a:pt x="1201" y="70"/>
                  </a:lnTo>
                  <a:lnTo>
                    <a:pt x="1220" y="64"/>
                  </a:lnTo>
                  <a:lnTo>
                    <a:pt x="1223" y="64"/>
                  </a:lnTo>
                  <a:lnTo>
                    <a:pt x="1239" y="57"/>
                  </a:lnTo>
                  <a:lnTo>
                    <a:pt x="1251" y="49"/>
                  </a:lnTo>
                  <a:lnTo>
                    <a:pt x="1261" y="37"/>
                  </a:lnTo>
                  <a:lnTo>
                    <a:pt x="1263" y="33"/>
                  </a:lnTo>
                  <a:lnTo>
                    <a:pt x="1270" y="23"/>
                  </a:lnTo>
                  <a:lnTo>
                    <a:pt x="1272" y="17"/>
                  </a:lnTo>
                  <a:lnTo>
                    <a:pt x="1274" y="13"/>
                  </a:lnTo>
                  <a:lnTo>
                    <a:pt x="1274" y="6"/>
                  </a:lnTo>
                  <a:lnTo>
                    <a:pt x="1275" y="0"/>
                  </a:lnTo>
                  <a:lnTo>
                    <a:pt x="1257" y="0"/>
                  </a:lnTo>
                  <a:lnTo>
                    <a:pt x="1256" y="6"/>
                  </a:lnTo>
                  <a:lnTo>
                    <a:pt x="1265" y="6"/>
                  </a:lnTo>
                  <a:lnTo>
                    <a:pt x="1257" y="0"/>
                  </a:lnTo>
                  <a:lnTo>
                    <a:pt x="1255" y="4"/>
                  </a:lnTo>
                  <a:lnTo>
                    <a:pt x="1263" y="11"/>
                  </a:lnTo>
                  <a:lnTo>
                    <a:pt x="1257" y="0"/>
                  </a:lnTo>
                  <a:lnTo>
                    <a:pt x="1250" y="9"/>
                  </a:lnTo>
                  <a:lnTo>
                    <a:pt x="1257" y="21"/>
                  </a:lnTo>
                  <a:lnTo>
                    <a:pt x="1254" y="6"/>
                  </a:lnTo>
                  <a:lnTo>
                    <a:pt x="1244" y="17"/>
                  </a:lnTo>
                  <a:lnTo>
                    <a:pt x="1231" y="25"/>
                  </a:lnTo>
                  <a:lnTo>
                    <a:pt x="1215" y="33"/>
                  </a:lnTo>
                  <a:lnTo>
                    <a:pt x="1220" y="49"/>
                  </a:lnTo>
                  <a:lnTo>
                    <a:pt x="1220" y="31"/>
                  </a:lnTo>
                  <a:lnTo>
                    <a:pt x="1201" y="37"/>
                  </a:lnTo>
                  <a:lnTo>
                    <a:pt x="1182" y="41"/>
                  </a:lnTo>
                  <a:lnTo>
                    <a:pt x="1161" y="43"/>
                  </a:lnTo>
                  <a:lnTo>
                    <a:pt x="742" y="43"/>
                  </a:lnTo>
                  <a:lnTo>
                    <a:pt x="720" y="43"/>
                  </a:lnTo>
                  <a:lnTo>
                    <a:pt x="701" y="47"/>
                  </a:lnTo>
                  <a:lnTo>
                    <a:pt x="683" y="53"/>
                  </a:lnTo>
                  <a:lnTo>
                    <a:pt x="680" y="53"/>
                  </a:lnTo>
                  <a:lnTo>
                    <a:pt x="664" y="61"/>
                  </a:lnTo>
                  <a:lnTo>
                    <a:pt x="651" y="68"/>
                  </a:lnTo>
                  <a:lnTo>
                    <a:pt x="641" y="78"/>
                  </a:lnTo>
                  <a:lnTo>
                    <a:pt x="639" y="82"/>
                  </a:lnTo>
                  <a:lnTo>
                    <a:pt x="633" y="94"/>
                  </a:lnTo>
                  <a:lnTo>
                    <a:pt x="631" y="98"/>
                  </a:lnTo>
                  <a:lnTo>
                    <a:pt x="630" y="104"/>
                  </a:lnTo>
                  <a:lnTo>
                    <a:pt x="629" y="112"/>
                  </a:lnTo>
                  <a:lnTo>
                    <a:pt x="629" y="118"/>
                  </a:lnTo>
                  <a:lnTo>
                    <a:pt x="646" y="118"/>
                  </a:lnTo>
                  <a:lnTo>
                    <a:pt x="646" y="112"/>
                  </a:lnTo>
                  <a:lnTo>
                    <a:pt x="644" y="106"/>
                  </a:lnTo>
                  <a:lnTo>
                    <a:pt x="640" y="102"/>
                  </a:lnTo>
                  <a:lnTo>
                    <a:pt x="637" y="102"/>
                  </a:lnTo>
                  <a:lnTo>
                    <a:pt x="634" y="102"/>
                  </a:lnTo>
                  <a:lnTo>
                    <a:pt x="631" y="106"/>
                  </a:lnTo>
                  <a:lnTo>
                    <a:pt x="629" y="112"/>
                  </a:lnTo>
                  <a:lnTo>
                    <a:pt x="629" y="118"/>
                  </a:lnTo>
                  <a:lnTo>
                    <a:pt x="637" y="118"/>
                  </a:lnTo>
                  <a:lnTo>
                    <a:pt x="647" y="118"/>
                  </a:lnTo>
                  <a:lnTo>
                    <a:pt x="646" y="112"/>
                  </a:lnTo>
                  <a:lnTo>
                    <a:pt x="646" y="104"/>
                  </a:lnTo>
                  <a:lnTo>
                    <a:pt x="644" y="98"/>
                  </a:lnTo>
                  <a:lnTo>
                    <a:pt x="641" y="94"/>
                  </a:lnTo>
                  <a:lnTo>
                    <a:pt x="635" y="82"/>
                  </a:lnTo>
                  <a:lnTo>
                    <a:pt x="633" y="78"/>
                  </a:lnTo>
                  <a:lnTo>
                    <a:pt x="623" y="68"/>
                  </a:lnTo>
                  <a:lnTo>
                    <a:pt x="611" y="61"/>
                  </a:lnTo>
                  <a:lnTo>
                    <a:pt x="595" y="53"/>
                  </a:lnTo>
                  <a:lnTo>
                    <a:pt x="591" y="53"/>
                  </a:lnTo>
                  <a:lnTo>
                    <a:pt x="573" y="47"/>
                  </a:lnTo>
                  <a:lnTo>
                    <a:pt x="553" y="43"/>
                  </a:lnTo>
                  <a:lnTo>
                    <a:pt x="532" y="43"/>
                  </a:lnTo>
                  <a:lnTo>
                    <a:pt x="112" y="43"/>
                  </a:lnTo>
                  <a:lnTo>
                    <a:pt x="91" y="41"/>
                  </a:lnTo>
                  <a:lnTo>
                    <a:pt x="72" y="37"/>
                  </a:lnTo>
                  <a:lnTo>
                    <a:pt x="54" y="31"/>
                  </a:lnTo>
                  <a:lnTo>
                    <a:pt x="54" y="49"/>
                  </a:lnTo>
                  <a:lnTo>
                    <a:pt x="58" y="33"/>
                  </a:lnTo>
                  <a:lnTo>
                    <a:pt x="42" y="25"/>
                  </a:lnTo>
                  <a:lnTo>
                    <a:pt x="29" y="17"/>
                  </a:lnTo>
                  <a:lnTo>
                    <a:pt x="20" y="6"/>
                  </a:lnTo>
                  <a:lnTo>
                    <a:pt x="17" y="21"/>
                  </a:lnTo>
                  <a:lnTo>
                    <a:pt x="23" y="9"/>
                  </a:lnTo>
                  <a:lnTo>
                    <a:pt x="17" y="0"/>
                  </a:lnTo>
                  <a:lnTo>
                    <a:pt x="10" y="11"/>
                  </a:lnTo>
                  <a:lnTo>
                    <a:pt x="19" y="4"/>
                  </a:lnTo>
                  <a:lnTo>
                    <a:pt x="18" y="0"/>
                  </a:lnTo>
                  <a:lnTo>
                    <a:pt x="9" y="6"/>
                  </a:lnTo>
                  <a:lnTo>
                    <a:pt x="18" y="6"/>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02" name="Rectangle 124"/>
            <p:cNvSpPr>
              <a:spLocks noChangeArrowheads="1"/>
            </p:cNvSpPr>
            <p:nvPr/>
          </p:nvSpPr>
          <p:spPr bwMode="auto">
            <a:xfrm>
              <a:off x="4800" y="3936"/>
              <a:ext cx="96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400">
                  <a:solidFill>
                    <a:srgbClr val="000000"/>
                  </a:solidFill>
                  <a:latin typeface="Arial" pitchFamily="34" charset="0"/>
                  <a:cs typeface="Arial" pitchFamily="34" charset="0"/>
                </a:rPr>
                <a:t> Semantic Web Age</a:t>
              </a:r>
              <a:endParaRPr lang="en-US" sz="2400">
                <a:latin typeface="Times New Roman" pitchFamily="18" charset="0"/>
                <a:cs typeface="Arial" pitchFamily="34" charset="0"/>
              </a:endParaRPr>
            </a:p>
          </p:txBody>
        </p:sp>
        <p:sp>
          <p:nvSpPr>
            <p:cNvPr id="109603" name="Rectangle 125"/>
            <p:cNvSpPr>
              <a:spLocks noChangeArrowheads="1"/>
            </p:cNvSpPr>
            <p:nvPr/>
          </p:nvSpPr>
          <p:spPr bwMode="auto">
            <a:xfrm>
              <a:off x="4944" y="2592"/>
              <a:ext cx="720" cy="336"/>
            </a:xfrm>
            <a:prstGeom prst="rect">
              <a:avLst/>
            </a:prstGeom>
            <a:solidFill>
              <a:srgbClr val="00CCFF"/>
            </a:solidFill>
            <a:ln w="9525">
              <a:solidFill>
                <a:schemeClr val="tx1"/>
              </a:solidFill>
              <a:miter lim="800000"/>
              <a:headEnd/>
              <a:tailEnd/>
            </a:ln>
          </p:spPr>
          <p:txBody>
            <a:bodyPr wrap="none" anchor="ctr"/>
            <a:lstStyle/>
            <a:p>
              <a:endParaRPr lang="en-US">
                <a:cs typeface="Arial" pitchFamily="34" charset="0"/>
              </a:endParaRPr>
            </a:p>
          </p:txBody>
        </p:sp>
        <p:sp>
          <p:nvSpPr>
            <p:cNvPr id="109604" name="Line 126"/>
            <p:cNvSpPr>
              <a:spLocks noChangeShapeType="1"/>
            </p:cNvSpPr>
            <p:nvPr/>
          </p:nvSpPr>
          <p:spPr bwMode="auto">
            <a:xfrm>
              <a:off x="5280" y="2496"/>
              <a:ext cx="0" cy="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05" name="Line 127"/>
            <p:cNvSpPr>
              <a:spLocks noChangeShapeType="1"/>
            </p:cNvSpPr>
            <p:nvPr/>
          </p:nvSpPr>
          <p:spPr bwMode="auto">
            <a:xfrm flipV="1">
              <a:off x="5280" y="2928"/>
              <a:ext cx="0" cy="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06" name="Rectangle 128"/>
            <p:cNvSpPr>
              <a:spLocks noChangeArrowheads="1"/>
            </p:cNvSpPr>
            <p:nvPr/>
          </p:nvSpPr>
          <p:spPr bwMode="auto">
            <a:xfrm>
              <a:off x="4992" y="2640"/>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200">
                  <a:solidFill>
                    <a:srgbClr val="000000"/>
                  </a:solidFill>
                  <a:latin typeface="Arial" pitchFamily="34" charset="0"/>
                  <a:cs typeface="Arial" pitchFamily="34" charset="0"/>
                </a:rPr>
                <a:t>Collaboration Space</a:t>
              </a:r>
              <a:endParaRPr lang="en-US" sz="1200">
                <a:latin typeface="Arial" pitchFamily="34" charset="0"/>
                <a:cs typeface="Arial" pitchFamily="34" charset="0"/>
              </a:endParaRPr>
            </a:p>
          </p:txBody>
        </p:sp>
      </p:grpSp>
      <p:sp>
        <p:nvSpPr>
          <p:cNvPr id="109582" name="Rectangle 25"/>
          <p:cNvSpPr>
            <a:spLocks noChangeArrowheads="1"/>
          </p:cNvSpPr>
          <p:nvPr/>
        </p:nvSpPr>
        <p:spPr bwMode="auto">
          <a:xfrm>
            <a:off x="1600200" y="2057401"/>
            <a:ext cx="1066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1400" dirty="0">
                <a:solidFill>
                  <a:srgbClr val="FF3300"/>
                </a:solidFill>
                <a:latin typeface="Arial" pitchFamily="34" charset="0"/>
                <a:cs typeface="Arial" pitchFamily="34" charset="0"/>
              </a:rPr>
              <a:t>“ </a:t>
            </a:r>
            <a:r>
              <a:rPr lang="en-US" sz="1000" dirty="0">
                <a:solidFill>
                  <a:srgbClr val="FF3300"/>
                </a:solidFill>
                <a:latin typeface="Arial" pitchFamily="34" charset="0"/>
                <a:cs typeface="Arial" pitchFamily="34" charset="0"/>
              </a:rPr>
              <a:t>transactional memory external to the parties of the exchange” </a:t>
            </a:r>
          </a:p>
        </p:txBody>
      </p:sp>
    </p:spTree>
    <p:extLst>
      <p:ext uri="{BB962C8B-B14F-4D97-AF65-F5344CB8AC3E}">
        <p14:creationId xmlns:p14="http://schemas.microsoft.com/office/powerpoint/2010/main" val="37842721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257" y="548640"/>
            <a:ext cx="11504815" cy="5628323"/>
          </a:xfrm>
        </p:spPr>
        <p:txBody>
          <a:bodyPr>
            <a:normAutofit/>
          </a:bodyPr>
          <a:lstStyle/>
          <a:p>
            <a:pPr marL="0" indent="0">
              <a:buNone/>
            </a:pPr>
            <a:r>
              <a:rPr lang="en-US" sz="4000" b="1" dirty="0">
                <a:latin typeface="Arial" panose="020B0604020202020204" pitchFamily="34" charset="0"/>
                <a:cs typeface="Arial" panose="020B0604020202020204" pitchFamily="34" charset="0"/>
              </a:rPr>
              <a:t>Teaching with REA encourages students to be economic </a:t>
            </a:r>
            <a:r>
              <a:rPr lang="en-US" sz="4000" b="1" dirty="0" smtClean="0">
                <a:latin typeface="Arial" panose="020B0604020202020204" pitchFamily="34" charset="0"/>
                <a:cs typeface="Arial" panose="020B0604020202020204" pitchFamily="34" charset="0"/>
              </a:rPr>
              <a:t>storytellers/historians/reporters </a:t>
            </a:r>
            <a:r>
              <a:rPr lang="en-US" sz="4000" b="1" dirty="0">
                <a:latin typeface="Arial" panose="020B0604020202020204" pitchFamily="34" charset="0"/>
                <a:cs typeface="Arial" panose="020B0604020202020204" pitchFamily="34" charset="0"/>
              </a:rPr>
              <a:t>– telling a more complete </a:t>
            </a:r>
            <a:r>
              <a:rPr lang="en-US" sz="4000" b="1" dirty="0" smtClean="0">
                <a:latin typeface="Arial" panose="020B0604020202020204" pitchFamily="34" charset="0"/>
                <a:cs typeface="Arial" panose="020B0604020202020204" pitchFamily="34" charset="0"/>
              </a:rPr>
              <a:t>history </a:t>
            </a:r>
            <a:r>
              <a:rPr lang="en-US" sz="4000" b="1" dirty="0">
                <a:latin typeface="Arial" panose="020B0604020202020204" pitchFamily="34" charset="0"/>
                <a:cs typeface="Arial" panose="020B0604020202020204" pitchFamily="34" charset="0"/>
              </a:rPr>
              <a:t>of enterprise activities.</a:t>
            </a:r>
          </a:p>
        </p:txBody>
      </p:sp>
      <p:pic>
        <p:nvPicPr>
          <p:cNvPr id="6148" name="Picture 4" descr="C:\Users\Cheryl\AppData\Local\Microsoft\Windows\Temporary Internet Files\Content.IE5\GJLFY3M4\MC9000975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8197" y="3009210"/>
            <a:ext cx="2590800" cy="2918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8372" y="3191199"/>
            <a:ext cx="6190711" cy="2554545"/>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Who?   </a:t>
            </a:r>
            <a:r>
              <a:rPr lang="en-US" sz="4000" b="1" dirty="0" smtClean="0">
                <a:solidFill>
                  <a:srgbClr val="FFFF00"/>
                </a:solidFill>
                <a:latin typeface="Arial" panose="020B0604020202020204" pitchFamily="34" charset="0"/>
                <a:cs typeface="Arial" panose="020B0604020202020204" pitchFamily="34" charset="0"/>
              </a:rPr>
              <a:t>What?  </a:t>
            </a:r>
            <a:r>
              <a:rPr lang="en-US" sz="4000" b="1" dirty="0" smtClean="0">
                <a:solidFill>
                  <a:srgbClr val="66FF33"/>
                </a:solidFill>
                <a:latin typeface="Arial" panose="020B0604020202020204" pitchFamily="34" charset="0"/>
                <a:cs typeface="Arial" panose="020B0604020202020204" pitchFamily="34" charset="0"/>
              </a:rPr>
              <a:t>Where?   </a:t>
            </a:r>
            <a:r>
              <a:rPr lang="en-US" sz="4000" b="1" dirty="0" smtClean="0">
                <a:solidFill>
                  <a:srgbClr val="00B0F0"/>
                </a:solidFill>
                <a:latin typeface="Arial" panose="020B0604020202020204" pitchFamily="34" charset="0"/>
                <a:cs typeface="Arial" panose="020B0604020202020204" pitchFamily="34" charset="0"/>
              </a:rPr>
              <a:t>When?  </a:t>
            </a:r>
            <a:r>
              <a:rPr lang="en-US" sz="4000" b="1" dirty="0" smtClean="0">
                <a:solidFill>
                  <a:srgbClr val="FA0629"/>
                </a:solidFill>
                <a:latin typeface="Arial" panose="020B0604020202020204" pitchFamily="34" charset="0"/>
                <a:cs typeface="Arial" panose="020B0604020202020204" pitchFamily="34" charset="0"/>
              </a:rPr>
              <a:t>Why?  </a:t>
            </a:r>
            <a:r>
              <a:rPr lang="en-US" sz="4000" b="1" dirty="0" smtClean="0">
                <a:latin typeface="Arial" panose="020B0604020202020204" pitchFamily="34" charset="0"/>
                <a:cs typeface="Arial" panose="020B0604020202020204" pitchFamily="34" charset="0"/>
              </a:rPr>
              <a:t>How Big? </a:t>
            </a:r>
            <a:r>
              <a:rPr lang="en-US" sz="4000" b="1" dirty="0" smtClean="0">
                <a:solidFill>
                  <a:srgbClr val="EB21C0"/>
                </a:solidFill>
                <a:latin typeface="Arial" panose="020B0604020202020204" pitchFamily="34" charset="0"/>
                <a:cs typeface="Arial" panose="020B0604020202020204" pitchFamily="34" charset="0"/>
              </a:rPr>
              <a:t>How Much?  </a:t>
            </a:r>
            <a:r>
              <a:rPr lang="en-US" sz="4000" b="1" dirty="0" smtClean="0">
                <a:solidFill>
                  <a:srgbClr val="FFC000"/>
                </a:solidFill>
                <a:latin typeface="Arial" panose="020B0604020202020204" pitchFamily="34" charset="0"/>
                <a:cs typeface="Arial" panose="020B0604020202020204" pitchFamily="34" charset="0"/>
              </a:rPr>
              <a:t>Due When?  </a:t>
            </a:r>
            <a:r>
              <a:rPr lang="en-US" sz="4000" b="1" dirty="0" smtClean="0">
                <a:solidFill>
                  <a:srgbClr val="FFFF00"/>
                </a:solidFill>
                <a:latin typeface="Arial" panose="020B0604020202020204" pitchFamily="34" charset="0"/>
                <a:cs typeface="Arial" panose="020B0604020202020204" pitchFamily="34" charset="0"/>
              </a:rPr>
              <a:t>How Long?  </a:t>
            </a:r>
            <a:r>
              <a:rPr lang="en-US" sz="4000" b="1" dirty="0" smtClean="0">
                <a:solidFill>
                  <a:srgbClr val="00B0F0"/>
                </a:solidFill>
                <a:latin typeface="Arial" panose="020B0604020202020204" pitchFamily="34" charset="0"/>
                <a:cs typeface="Arial" panose="020B0604020202020204" pitchFamily="34" charset="0"/>
              </a:rPr>
              <a:t>How Good?</a:t>
            </a:r>
            <a:endParaRPr lang="en-US" sz="4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7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62" name="Group 2"/>
          <p:cNvGraphicFramePr>
            <a:graphicFrameLocks noGrp="1"/>
          </p:cNvGraphicFramePr>
          <p:nvPr>
            <p:ph/>
            <p:extLst/>
          </p:nvPr>
        </p:nvGraphicFramePr>
        <p:xfrm>
          <a:off x="1981200" y="914400"/>
          <a:ext cx="8229600" cy="5715000"/>
        </p:xfrm>
        <a:graphic>
          <a:graphicData uri="http://schemas.openxmlformats.org/drawingml/2006/table">
            <a:tbl>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600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04176" name="Text Box 16"/>
          <p:cNvSpPr txBox="1">
            <a:spLocks noChangeArrowheads="1"/>
          </p:cNvSpPr>
          <p:nvPr/>
        </p:nvSpPr>
        <p:spPr bwMode="auto">
          <a:xfrm>
            <a:off x="2133600" y="5031976"/>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eaLnBrk="1" hangingPunct="1">
              <a:spcBef>
                <a:spcPct val="50000"/>
              </a:spcBef>
            </a:pPr>
            <a:r>
              <a:rPr lang="en-US" dirty="0">
                <a:solidFill>
                  <a:schemeClr val="tx1"/>
                </a:solidFill>
                <a:latin typeface="Arial" pitchFamily="34" charset="0"/>
                <a:cs typeface="Arial" pitchFamily="34" charset="0"/>
              </a:rPr>
              <a:t>What actually occurred </a:t>
            </a:r>
          </a:p>
        </p:txBody>
      </p:sp>
      <p:sp>
        <p:nvSpPr>
          <p:cNvPr id="604177" name="Text Box 17"/>
          <p:cNvSpPr txBox="1">
            <a:spLocks noChangeArrowheads="1"/>
          </p:cNvSpPr>
          <p:nvPr/>
        </p:nvSpPr>
        <p:spPr bwMode="auto">
          <a:xfrm>
            <a:off x="2057400" y="1029401"/>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eaLnBrk="1" hangingPunct="1">
              <a:spcBef>
                <a:spcPct val="50000"/>
              </a:spcBef>
            </a:pPr>
            <a:r>
              <a:rPr lang="en-US" dirty="0">
                <a:solidFill>
                  <a:schemeClr val="tx1"/>
                </a:solidFill>
                <a:latin typeface="Arial" pitchFamily="34" charset="0"/>
                <a:cs typeface="Arial" pitchFamily="34" charset="0"/>
              </a:rPr>
              <a:t>What could be or should be</a:t>
            </a:r>
          </a:p>
        </p:txBody>
      </p:sp>
      <p:sp>
        <p:nvSpPr>
          <p:cNvPr id="604178" name="Text Box 18"/>
          <p:cNvSpPr txBox="1">
            <a:spLocks noChangeArrowheads="1"/>
          </p:cNvSpPr>
          <p:nvPr/>
        </p:nvSpPr>
        <p:spPr bwMode="auto">
          <a:xfrm>
            <a:off x="2057400" y="2895601"/>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eaLnBrk="1" hangingPunct="1">
              <a:spcBef>
                <a:spcPct val="50000"/>
              </a:spcBef>
            </a:pPr>
            <a:r>
              <a:rPr lang="en-US" dirty="0">
                <a:solidFill>
                  <a:schemeClr val="tx1"/>
                </a:solidFill>
                <a:latin typeface="Arial" pitchFamily="34" charset="0"/>
                <a:cs typeface="Arial" pitchFamily="34" charset="0"/>
              </a:rPr>
              <a:t>What is planned or scheduled</a:t>
            </a:r>
          </a:p>
        </p:txBody>
      </p:sp>
      <p:grpSp>
        <p:nvGrpSpPr>
          <p:cNvPr id="2" name="Group 19"/>
          <p:cNvGrpSpPr>
            <a:grpSpLocks/>
          </p:cNvGrpSpPr>
          <p:nvPr/>
        </p:nvGrpSpPr>
        <p:grpSpPr bwMode="auto">
          <a:xfrm>
            <a:off x="4572000" y="2743200"/>
            <a:ext cx="5334000" cy="1866900"/>
            <a:chOff x="1776" y="1296"/>
            <a:chExt cx="3360" cy="1176"/>
          </a:xfrm>
        </p:grpSpPr>
        <p:grpSp>
          <p:nvGrpSpPr>
            <p:cNvPr id="103468" name="Group 20"/>
            <p:cNvGrpSpPr>
              <a:grpSpLocks/>
            </p:cNvGrpSpPr>
            <p:nvPr/>
          </p:nvGrpSpPr>
          <p:grpSpPr bwMode="auto">
            <a:xfrm>
              <a:off x="3360" y="1632"/>
              <a:ext cx="768" cy="384"/>
              <a:chOff x="3168" y="2640"/>
              <a:chExt cx="816" cy="384"/>
            </a:xfrm>
          </p:grpSpPr>
          <p:sp>
            <p:nvSpPr>
              <p:cNvPr id="103486" name="Rectangle 21"/>
              <p:cNvSpPr>
                <a:spLocks noChangeArrowheads="1"/>
              </p:cNvSpPr>
              <p:nvPr/>
            </p:nvSpPr>
            <p:spPr bwMode="auto">
              <a:xfrm>
                <a:off x="3168" y="2640"/>
                <a:ext cx="816"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87" name="Text Box 22"/>
              <p:cNvSpPr txBox="1">
                <a:spLocks noChangeArrowheads="1"/>
              </p:cNvSpPr>
              <p:nvPr/>
            </p:nvSpPr>
            <p:spPr bwMode="auto">
              <a:xfrm>
                <a:off x="3216" y="2688"/>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Commit</a:t>
                </a:r>
              </a:p>
            </p:txBody>
          </p:sp>
        </p:grpSp>
        <p:sp>
          <p:nvSpPr>
            <p:cNvPr id="103469" name="WordArt 23"/>
            <p:cNvSpPr>
              <a:spLocks noChangeArrowheads="1" noChangeShapeType="1" noTextEdit="1"/>
            </p:cNvSpPr>
            <p:nvPr/>
          </p:nvSpPr>
          <p:spPr bwMode="auto">
            <a:xfrm>
              <a:off x="2592" y="2160"/>
              <a:ext cx="2544" cy="312"/>
            </a:xfrm>
            <a:prstGeom prst="rect">
              <a:avLst/>
            </a:prstGeom>
          </p:spPr>
          <p:txBody>
            <a:bodyPr wrap="none" fromWordArt="1">
              <a:prstTxWarp prst="textPlain">
                <a:avLst>
                  <a:gd name="adj" fmla="val 50000"/>
                </a:avLst>
              </a:prstTxWarp>
            </a:bodyPr>
            <a:lstStyle/>
            <a:p>
              <a:r>
                <a:rPr lang="en-US" sz="3600" kern="10" dirty="0">
                  <a:ln w="9525">
                    <a:solidFill>
                      <a:srgbClr val="EB21C0"/>
                    </a:solidFill>
                    <a:round/>
                    <a:headEnd/>
                    <a:tailEnd/>
                  </a:ln>
                  <a:solidFill>
                    <a:srgbClr val="FF00FF"/>
                  </a:solidFill>
                  <a:effectLst>
                    <a:outerShdw dist="35921" dir="2700000" algn="ctr" rotWithShape="0">
                      <a:srgbClr val="C0C0C0">
                        <a:alpha val="79999"/>
                      </a:srgbClr>
                    </a:outerShdw>
                  </a:effectLst>
                  <a:latin typeface="Impact"/>
                </a:rPr>
                <a:t>( the foreseeable present )</a:t>
              </a:r>
            </a:p>
          </p:txBody>
        </p:sp>
        <p:grpSp>
          <p:nvGrpSpPr>
            <p:cNvPr id="103470" name="Group 24"/>
            <p:cNvGrpSpPr>
              <a:grpSpLocks/>
            </p:cNvGrpSpPr>
            <p:nvPr/>
          </p:nvGrpSpPr>
          <p:grpSpPr bwMode="auto">
            <a:xfrm>
              <a:off x="4512" y="1632"/>
              <a:ext cx="624" cy="384"/>
              <a:chOff x="4656" y="3456"/>
              <a:chExt cx="624" cy="384"/>
            </a:xfrm>
          </p:grpSpPr>
          <p:sp>
            <p:nvSpPr>
              <p:cNvPr id="103484" name="Rectangle 25"/>
              <p:cNvSpPr>
                <a:spLocks noChangeArrowheads="1"/>
              </p:cNvSpPr>
              <p:nvPr/>
            </p:nvSpPr>
            <p:spPr bwMode="auto">
              <a:xfrm>
                <a:off x="4656" y="3456"/>
                <a:ext cx="624" cy="384"/>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85" name="Text Box 26"/>
              <p:cNvSpPr txBox="1">
                <a:spLocks noChangeArrowheads="1"/>
              </p:cNvSpPr>
              <p:nvPr/>
            </p:nvSpPr>
            <p:spPr bwMode="auto">
              <a:xfrm>
                <a:off x="4656" y="3504"/>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Event</a:t>
                </a:r>
              </a:p>
            </p:txBody>
          </p:sp>
        </p:grpSp>
        <p:grpSp>
          <p:nvGrpSpPr>
            <p:cNvPr id="103471" name="Group 27"/>
            <p:cNvGrpSpPr>
              <a:grpSpLocks/>
            </p:cNvGrpSpPr>
            <p:nvPr/>
          </p:nvGrpSpPr>
          <p:grpSpPr bwMode="auto">
            <a:xfrm>
              <a:off x="1776" y="1296"/>
              <a:ext cx="576" cy="336"/>
              <a:chOff x="3936" y="3744"/>
              <a:chExt cx="576" cy="384"/>
            </a:xfrm>
          </p:grpSpPr>
          <p:sp>
            <p:nvSpPr>
              <p:cNvPr id="103482" name="Rectangle 28"/>
              <p:cNvSpPr>
                <a:spLocks noChangeArrowheads="1"/>
              </p:cNvSpPr>
              <p:nvPr/>
            </p:nvSpPr>
            <p:spPr bwMode="auto">
              <a:xfrm>
                <a:off x="3936" y="3744"/>
                <a:ext cx="576"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83" name="Text Box 29"/>
              <p:cNvSpPr txBox="1">
                <a:spLocks noChangeArrowheads="1"/>
              </p:cNvSpPr>
              <p:nvPr/>
            </p:nvSpPr>
            <p:spPr bwMode="auto">
              <a:xfrm>
                <a:off x="3936" y="3792"/>
                <a:ext cx="5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Rtype</a:t>
                </a:r>
              </a:p>
            </p:txBody>
          </p:sp>
        </p:grpSp>
        <p:grpSp>
          <p:nvGrpSpPr>
            <p:cNvPr id="103472" name="Group 30"/>
            <p:cNvGrpSpPr>
              <a:grpSpLocks/>
            </p:cNvGrpSpPr>
            <p:nvPr/>
          </p:nvGrpSpPr>
          <p:grpSpPr bwMode="auto">
            <a:xfrm>
              <a:off x="2448" y="1632"/>
              <a:ext cx="576" cy="384"/>
              <a:chOff x="3936" y="3744"/>
              <a:chExt cx="576" cy="384"/>
            </a:xfrm>
          </p:grpSpPr>
          <p:sp>
            <p:nvSpPr>
              <p:cNvPr id="103480" name="Rectangle 31"/>
              <p:cNvSpPr>
                <a:spLocks noChangeArrowheads="1"/>
              </p:cNvSpPr>
              <p:nvPr/>
            </p:nvSpPr>
            <p:spPr bwMode="auto">
              <a:xfrm>
                <a:off x="3936" y="3744"/>
                <a:ext cx="576"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81" name="Text Box 32"/>
              <p:cNvSpPr txBox="1">
                <a:spLocks noChangeArrowheads="1"/>
              </p:cNvSpPr>
              <p:nvPr/>
            </p:nvSpPr>
            <p:spPr bwMode="auto">
              <a:xfrm>
                <a:off x="3936" y="3792"/>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Etype</a:t>
                </a:r>
              </a:p>
            </p:txBody>
          </p:sp>
        </p:grpSp>
        <p:grpSp>
          <p:nvGrpSpPr>
            <p:cNvPr id="103473" name="Group 33"/>
            <p:cNvGrpSpPr>
              <a:grpSpLocks/>
            </p:cNvGrpSpPr>
            <p:nvPr/>
          </p:nvGrpSpPr>
          <p:grpSpPr bwMode="auto">
            <a:xfrm>
              <a:off x="1776" y="2016"/>
              <a:ext cx="576" cy="336"/>
              <a:chOff x="3936" y="3744"/>
              <a:chExt cx="576" cy="384"/>
            </a:xfrm>
          </p:grpSpPr>
          <p:sp>
            <p:nvSpPr>
              <p:cNvPr id="103478" name="Rectangle 34"/>
              <p:cNvSpPr>
                <a:spLocks noChangeArrowheads="1"/>
              </p:cNvSpPr>
              <p:nvPr/>
            </p:nvSpPr>
            <p:spPr bwMode="auto">
              <a:xfrm>
                <a:off x="3936" y="3744"/>
                <a:ext cx="576"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79" name="Text Box 35"/>
              <p:cNvSpPr txBox="1">
                <a:spLocks noChangeArrowheads="1"/>
              </p:cNvSpPr>
              <p:nvPr/>
            </p:nvSpPr>
            <p:spPr bwMode="auto">
              <a:xfrm>
                <a:off x="3936" y="3792"/>
                <a:ext cx="5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Atype</a:t>
                </a:r>
              </a:p>
            </p:txBody>
          </p:sp>
        </p:grpSp>
        <p:cxnSp>
          <p:nvCxnSpPr>
            <p:cNvPr id="103474" name="AutoShape 36"/>
            <p:cNvCxnSpPr>
              <a:cxnSpLocks noChangeShapeType="1"/>
              <a:stCxn id="103487" idx="3"/>
              <a:endCxn id="103485" idx="1"/>
            </p:cNvCxnSpPr>
            <p:nvPr/>
          </p:nvCxnSpPr>
          <p:spPr bwMode="auto">
            <a:xfrm>
              <a:off x="4128" y="1805"/>
              <a:ext cx="384" cy="0"/>
            </a:xfrm>
            <a:prstGeom prst="straightConnector1">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cxnSp>
        <p:sp>
          <p:nvSpPr>
            <p:cNvPr id="103475" name="Line 37"/>
            <p:cNvSpPr>
              <a:spLocks noChangeShapeType="1"/>
            </p:cNvSpPr>
            <p:nvPr/>
          </p:nvSpPr>
          <p:spPr bwMode="auto">
            <a:xfrm>
              <a:off x="3024" y="1824"/>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6" name="Line 38"/>
            <p:cNvSpPr>
              <a:spLocks noChangeShapeType="1"/>
            </p:cNvSpPr>
            <p:nvPr/>
          </p:nvSpPr>
          <p:spPr bwMode="auto">
            <a:xfrm>
              <a:off x="2352" y="1440"/>
              <a:ext cx="384"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7" name="Line 39"/>
            <p:cNvSpPr>
              <a:spLocks noChangeShapeType="1"/>
            </p:cNvSpPr>
            <p:nvPr/>
          </p:nvSpPr>
          <p:spPr bwMode="auto">
            <a:xfrm flipV="1">
              <a:off x="2352" y="2016"/>
              <a:ext cx="384"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
          <p:cNvGrpSpPr>
            <a:grpSpLocks/>
          </p:cNvGrpSpPr>
          <p:nvPr/>
        </p:nvGrpSpPr>
        <p:grpSpPr bwMode="auto">
          <a:xfrm>
            <a:off x="5029200" y="1257300"/>
            <a:ext cx="4191000" cy="1181100"/>
            <a:chOff x="2016" y="1248"/>
            <a:chExt cx="2640" cy="744"/>
          </a:xfrm>
        </p:grpSpPr>
        <p:grpSp>
          <p:nvGrpSpPr>
            <p:cNvPr id="103458" name="Group 41"/>
            <p:cNvGrpSpPr>
              <a:grpSpLocks/>
            </p:cNvGrpSpPr>
            <p:nvPr/>
          </p:nvGrpSpPr>
          <p:grpSpPr bwMode="auto">
            <a:xfrm>
              <a:off x="2016" y="1248"/>
              <a:ext cx="2640" cy="384"/>
              <a:chOff x="1344" y="3648"/>
              <a:chExt cx="2640" cy="384"/>
            </a:xfrm>
          </p:grpSpPr>
          <p:sp>
            <p:nvSpPr>
              <p:cNvPr id="103460" name="Rectangle 42"/>
              <p:cNvSpPr>
                <a:spLocks noChangeArrowheads="1"/>
              </p:cNvSpPr>
              <p:nvPr/>
            </p:nvSpPr>
            <p:spPr bwMode="auto">
              <a:xfrm>
                <a:off x="1344" y="3648"/>
                <a:ext cx="672"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61" name="Text Box 43"/>
              <p:cNvSpPr txBox="1">
                <a:spLocks noChangeArrowheads="1"/>
              </p:cNvSpPr>
              <p:nvPr/>
            </p:nvSpPr>
            <p:spPr bwMode="auto">
              <a:xfrm>
                <a:off x="1392" y="3696"/>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Rtype</a:t>
                </a:r>
              </a:p>
            </p:txBody>
          </p:sp>
          <p:sp>
            <p:nvSpPr>
              <p:cNvPr id="103462" name="Rectangle 44"/>
              <p:cNvSpPr>
                <a:spLocks noChangeArrowheads="1"/>
              </p:cNvSpPr>
              <p:nvPr/>
            </p:nvSpPr>
            <p:spPr bwMode="auto">
              <a:xfrm>
                <a:off x="2352" y="3648"/>
                <a:ext cx="576"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63" name="Rectangle 45"/>
              <p:cNvSpPr>
                <a:spLocks noChangeArrowheads="1"/>
              </p:cNvSpPr>
              <p:nvPr/>
            </p:nvSpPr>
            <p:spPr bwMode="auto">
              <a:xfrm>
                <a:off x="3360" y="3648"/>
                <a:ext cx="576"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64" name="Line 46"/>
              <p:cNvSpPr>
                <a:spLocks noChangeShapeType="1"/>
              </p:cNvSpPr>
              <p:nvPr/>
            </p:nvSpPr>
            <p:spPr bwMode="auto">
              <a:xfrm>
                <a:off x="2016" y="384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5" name="Line 47"/>
              <p:cNvSpPr>
                <a:spLocks noChangeShapeType="1"/>
              </p:cNvSpPr>
              <p:nvPr/>
            </p:nvSpPr>
            <p:spPr bwMode="auto">
              <a:xfrm>
                <a:off x="2928" y="3840"/>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6" name="Text Box 48"/>
              <p:cNvSpPr txBox="1">
                <a:spLocks noChangeArrowheads="1"/>
              </p:cNvSpPr>
              <p:nvPr/>
            </p:nvSpPr>
            <p:spPr bwMode="auto">
              <a:xfrm>
                <a:off x="2352" y="3696"/>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Etype</a:t>
                </a:r>
              </a:p>
            </p:txBody>
          </p:sp>
          <p:sp>
            <p:nvSpPr>
              <p:cNvPr id="103467" name="Text Box 49"/>
              <p:cNvSpPr txBox="1">
                <a:spLocks noChangeArrowheads="1"/>
              </p:cNvSpPr>
              <p:nvPr/>
            </p:nvSpPr>
            <p:spPr bwMode="auto">
              <a:xfrm>
                <a:off x="3360" y="3696"/>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Atype</a:t>
                </a:r>
              </a:p>
            </p:txBody>
          </p:sp>
        </p:grpSp>
        <p:sp>
          <p:nvSpPr>
            <p:cNvPr id="103459" name="WordArt 50"/>
            <p:cNvSpPr>
              <a:spLocks noChangeArrowheads="1" noChangeShapeType="1" noTextEdit="1"/>
            </p:cNvSpPr>
            <p:nvPr/>
          </p:nvSpPr>
          <p:spPr bwMode="auto">
            <a:xfrm>
              <a:off x="2448" y="1776"/>
              <a:ext cx="1680" cy="216"/>
            </a:xfrm>
            <a:prstGeom prst="rect">
              <a:avLst/>
            </a:prstGeom>
          </p:spPr>
          <p:txBody>
            <a:bodyPr wrap="none" fromWordArt="1">
              <a:prstTxWarp prst="textPlain">
                <a:avLst>
                  <a:gd name="adj" fmla="val 50000"/>
                </a:avLst>
              </a:prstTxWarp>
            </a:bodyPr>
            <a:lstStyle/>
            <a:p>
              <a:r>
                <a:rPr lang="en-US" sz="3600" kern="10" dirty="0">
                  <a:ln w="9525">
                    <a:solidFill>
                      <a:srgbClr val="FFFF00"/>
                    </a:solidFill>
                    <a:round/>
                    <a:headEnd/>
                    <a:tailEnd/>
                  </a:ln>
                  <a:solidFill>
                    <a:srgbClr val="FFFF00"/>
                  </a:solidFill>
                  <a:effectLst>
                    <a:outerShdw dist="35921" dir="2700000" algn="ctr" rotWithShape="0">
                      <a:srgbClr val="C0C0C0">
                        <a:alpha val="79999"/>
                      </a:srgbClr>
                    </a:outerShdw>
                  </a:effectLst>
                  <a:latin typeface="Impact"/>
                </a:rPr>
                <a:t>( the future )</a:t>
              </a:r>
            </a:p>
          </p:txBody>
        </p:sp>
      </p:grpSp>
      <p:grpSp>
        <p:nvGrpSpPr>
          <p:cNvPr id="10" name="Group 51"/>
          <p:cNvGrpSpPr>
            <a:grpSpLocks/>
          </p:cNvGrpSpPr>
          <p:nvPr/>
        </p:nvGrpSpPr>
        <p:grpSpPr bwMode="auto">
          <a:xfrm>
            <a:off x="4648200" y="5295900"/>
            <a:ext cx="4876800" cy="1181100"/>
            <a:chOff x="1824" y="288"/>
            <a:chExt cx="3072" cy="744"/>
          </a:xfrm>
        </p:grpSpPr>
        <p:sp>
          <p:nvSpPr>
            <p:cNvPr id="103448" name="WordArt 52"/>
            <p:cNvSpPr>
              <a:spLocks noChangeArrowheads="1" noChangeShapeType="1" noTextEdit="1"/>
            </p:cNvSpPr>
            <p:nvPr/>
          </p:nvSpPr>
          <p:spPr bwMode="auto">
            <a:xfrm>
              <a:off x="2064" y="768"/>
              <a:ext cx="2592" cy="264"/>
            </a:xfrm>
            <a:prstGeom prst="rect">
              <a:avLst/>
            </a:prstGeom>
          </p:spPr>
          <p:txBody>
            <a:bodyPr wrap="none" fromWordArt="1">
              <a:prstTxWarp prst="textPlain">
                <a:avLst>
                  <a:gd name="adj" fmla="val 50000"/>
                </a:avLst>
              </a:prstTxWarp>
            </a:bodyPr>
            <a:lstStyle/>
            <a:p>
              <a:r>
                <a:rPr lang="en-US" sz="3600" kern="10" dirty="0">
                  <a:ln w="9525">
                    <a:solidFill>
                      <a:srgbClr val="66FF33"/>
                    </a:solidFill>
                    <a:round/>
                    <a:headEnd/>
                    <a:tailEnd/>
                  </a:ln>
                  <a:solidFill>
                    <a:srgbClr val="00CC00"/>
                  </a:solidFill>
                  <a:effectLst>
                    <a:outerShdw dist="35921" dir="2700000" algn="ctr" rotWithShape="0">
                      <a:srgbClr val="C0C0C0">
                        <a:alpha val="79999"/>
                      </a:srgbClr>
                    </a:outerShdw>
                  </a:effectLst>
                  <a:latin typeface="Impact"/>
                </a:rPr>
                <a:t>( the past &amp; near present )</a:t>
              </a:r>
            </a:p>
          </p:txBody>
        </p:sp>
        <p:grpSp>
          <p:nvGrpSpPr>
            <p:cNvPr id="103449" name="Group 53"/>
            <p:cNvGrpSpPr>
              <a:grpSpLocks/>
            </p:cNvGrpSpPr>
            <p:nvPr/>
          </p:nvGrpSpPr>
          <p:grpSpPr bwMode="auto">
            <a:xfrm>
              <a:off x="1824" y="288"/>
              <a:ext cx="3072" cy="384"/>
              <a:chOff x="1440" y="3792"/>
              <a:chExt cx="3072" cy="384"/>
            </a:xfrm>
          </p:grpSpPr>
          <p:sp>
            <p:nvSpPr>
              <p:cNvPr id="103450" name="Rectangle 54"/>
              <p:cNvSpPr>
                <a:spLocks noChangeArrowheads="1"/>
              </p:cNvSpPr>
              <p:nvPr/>
            </p:nvSpPr>
            <p:spPr bwMode="auto">
              <a:xfrm>
                <a:off x="1440" y="3792"/>
                <a:ext cx="864"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51" name="Text Box 55"/>
              <p:cNvSpPr txBox="1">
                <a:spLocks noChangeArrowheads="1"/>
              </p:cNvSpPr>
              <p:nvPr/>
            </p:nvSpPr>
            <p:spPr bwMode="auto">
              <a:xfrm>
                <a:off x="1440" y="3830"/>
                <a:ext cx="8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Resource</a:t>
                </a:r>
              </a:p>
            </p:txBody>
          </p:sp>
          <p:sp>
            <p:nvSpPr>
              <p:cNvPr id="103452" name="Rectangle 56"/>
              <p:cNvSpPr>
                <a:spLocks noChangeArrowheads="1"/>
              </p:cNvSpPr>
              <p:nvPr/>
            </p:nvSpPr>
            <p:spPr bwMode="auto">
              <a:xfrm>
                <a:off x="2544" y="3792"/>
                <a:ext cx="864"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53" name="Text Box 57"/>
              <p:cNvSpPr txBox="1">
                <a:spLocks noChangeArrowheads="1"/>
              </p:cNvSpPr>
              <p:nvPr/>
            </p:nvSpPr>
            <p:spPr bwMode="auto">
              <a:xfrm>
                <a:off x="2688" y="3840"/>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Event</a:t>
                </a:r>
                <a:endParaRPr lang="en-US">
                  <a:solidFill>
                    <a:schemeClr val="tx1"/>
                  </a:solidFill>
                  <a:latin typeface="Arial" pitchFamily="34" charset="0"/>
                  <a:cs typeface="Arial" pitchFamily="34" charset="0"/>
                </a:endParaRPr>
              </a:p>
            </p:txBody>
          </p:sp>
          <p:sp>
            <p:nvSpPr>
              <p:cNvPr id="103454" name="Text Box 58"/>
              <p:cNvSpPr txBox="1">
                <a:spLocks noChangeArrowheads="1"/>
              </p:cNvSpPr>
              <p:nvPr/>
            </p:nvSpPr>
            <p:spPr bwMode="auto">
              <a:xfrm>
                <a:off x="3792" y="384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2000">
                    <a:solidFill>
                      <a:schemeClr val="tx1"/>
                    </a:solidFill>
                    <a:latin typeface="Arial" pitchFamily="34" charset="0"/>
                    <a:cs typeface="Arial" pitchFamily="34" charset="0"/>
                  </a:rPr>
                  <a:t>Agent</a:t>
                </a:r>
                <a:endParaRPr lang="en-US">
                  <a:solidFill>
                    <a:schemeClr val="tx1"/>
                  </a:solidFill>
                  <a:latin typeface="Arial" pitchFamily="34" charset="0"/>
                  <a:cs typeface="Arial" pitchFamily="34" charset="0"/>
                </a:endParaRPr>
              </a:p>
            </p:txBody>
          </p:sp>
          <p:sp>
            <p:nvSpPr>
              <p:cNvPr id="103455" name="Line 59"/>
              <p:cNvSpPr>
                <a:spLocks noChangeShapeType="1"/>
              </p:cNvSpPr>
              <p:nvPr/>
            </p:nvSpPr>
            <p:spPr bwMode="auto">
              <a:xfrm>
                <a:off x="2304" y="3984"/>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6" name="Rectangle 60"/>
              <p:cNvSpPr>
                <a:spLocks noChangeArrowheads="1"/>
              </p:cNvSpPr>
              <p:nvPr/>
            </p:nvSpPr>
            <p:spPr bwMode="auto">
              <a:xfrm>
                <a:off x="3648" y="3792"/>
                <a:ext cx="864"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57" name="Line 61"/>
              <p:cNvSpPr>
                <a:spLocks noChangeShapeType="1"/>
              </p:cNvSpPr>
              <p:nvPr/>
            </p:nvSpPr>
            <p:spPr bwMode="auto">
              <a:xfrm>
                <a:off x="3408" y="3984"/>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3447" name="Text Box 62"/>
          <p:cNvSpPr txBox="1">
            <a:spLocks noChangeArrowheads="1"/>
          </p:cNvSpPr>
          <p:nvPr/>
        </p:nvSpPr>
        <p:spPr bwMode="auto">
          <a:xfrm>
            <a:off x="482139" y="209161"/>
            <a:ext cx="11022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CC99"/>
                </a:solidFill>
                <a:latin typeface="Tahoma" pitchFamily="34" charset="0"/>
              </a:defRPr>
            </a:lvl1pPr>
            <a:lvl2pPr marL="742950" indent="-285750">
              <a:defRPr sz="2800" b="1">
                <a:solidFill>
                  <a:srgbClr val="00CC99"/>
                </a:solidFill>
                <a:latin typeface="Tahoma" pitchFamily="34" charset="0"/>
              </a:defRPr>
            </a:lvl2pPr>
            <a:lvl3pPr marL="1143000" indent="-228600">
              <a:defRPr sz="2800" b="1">
                <a:solidFill>
                  <a:srgbClr val="00CC99"/>
                </a:solidFill>
                <a:latin typeface="Tahoma" pitchFamily="34" charset="0"/>
              </a:defRPr>
            </a:lvl3pPr>
            <a:lvl4pPr marL="1600200" indent="-228600">
              <a:defRPr sz="2800" b="1">
                <a:solidFill>
                  <a:srgbClr val="00CC99"/>
                </a:solidFill>
                <a:latin typeface="Tahoma" pitchFamily="34" charset="0"/>
              </a:defRPr>
            </a:lvl4pPr>
            <a:lvl5pPr marL="2057400" indent="-228600">
              <a:defRPr sz="2800" b="1">
                <a:solidFill>
                  <a:srgbClr val="00CC99"/>
                </a:solidFill>
                <a:latin typeface="Tahoma" pitchFamily="34" charset="0"/>
              </a:defRPr>
            </a:lvl5pPr>
            <a:lvl6pPr marL="2514600" indent="-228600" algn="ctr" eaLnBrk="0" fontAlgn="base" hangingPunct="0">
              <a:spcBef>
                <a:spcPct val="0"/>
              </a:spcBef>
              <a:spcAft>
                <a:spcPct val="0"/>
              </a:spcAft>
              <a:defRPr sz="2800" b="1">
                <a:solidFill>
                  <a:srgbClr val="00CC99"/>
                </a:solidFill>
                <a:latin typeface="Tahoma" pitchFamily="34" charset="0"/>
              </a:defRPr>
            </a:lvl6pPr>
            <a:lvl7pPr marL="2971800" indent="-228600" algn="ctr" eaLnBrk="0" fontAlgn="base" hangingPunct="0">
              <a:spcBef>
                <a:spcPct val="0"/>
              </a:spcBef>
              <a:spcAft>
                <a:spcPct val="0"/>
              </a:spcAft>
              <a:defRPr sz="2800" b="1">
                <a:solidFill>
                  <a:srgbClr val="00CC99"/>
                </a:solidFill>
                <a:latin typeface="Tahoma" pitchFamily="34" charset="0"/>
              </a:defRPr>
            </a:lvl7pPr>
            <a:lvl8pPr marL="3429000" indent="-228600" algn="ctr" eaLnBrk="0" fontAlgn="base" hangingPunct="0">
              <a:spcBef>
                <a:spcPct val="0"/>
              </a:spcBef>
              <a:spcAft>
                <a:spcPct val="0"/>
              </a:spcAft>
              <a:defRPr sz="2800" b="1">
                <a:solidFill>
                  <a:srgbClr val="00CC99"/>
                </a:solidFill>
                <a:latin typeface="Tahoma" pitchFamily="34" charset="0"/>
              </a:defRPr>
            </a:lvl8pPr>
            <a:lvl9pPr marL="3886200" indent="-228600" algn="ctr" eaLnBrk="0" fontAlgn="base" hangingPunct="0">
              <a:spcBef>
                <a:spcPct val="0"/>
              </a:spcBef>
              <a:spcAft>
                <a:spcPct val="0"/>
              </a:spcAft>
              <a:defRPr sz="2800" b="1">
                <a:solidFill>
                  <a:srgbClr val="00CC99"/>
                </a:solidFill>
                <a:latin typeface="Tahoma" pitchFamily="34" charset="0"/>
              </a:defRPr>
            </a:lvl9pPr>
          </a:lstStyle>
          <a:p>
            <a:pPr algn="l" eaLnBrk="1" hangingPunct="1">
              <a:spcBef>
                <a:spcPct val="50000"/>
              </a:spcBef>
            </a:pPr>
            <a:r>
              <a:rPr lang="en-US" sz="3600" dirty="0" smtClean="0">
                <a:solidFill>
                  <a:schemeClr val="tx1"/>
                </a:solidFill>
                <a:latin typeface="Arial" panose="020B0604020202020204" pitchFamily="34" charset="0"/>
                <a:cs typeface="Arial" panose="020B0604020202020204" pitchFamily="34" charset="0"/>
              </a:rPr>
              <a:t>REA Expands </a:t>
            </a:r>
            <a:r>
              <a:rPr lang="en-US" sz="3600" dirty="0">
                <a:solidFill>
                  <a:schemeClr val="tx1"/>
                </a:solidFill>
                <a:latin typeface="Arial" panose="020B0604020202020204" pitchFamily="34" charset="0"/>
                <a:cs typeface="Arial" panose="020B0604020202020204" pitchFamily="34" charset="0"/>
              </a:rPr>
              <a:t>the Time Scope of the Storytelling</a:t>
            </a:r>
          </a:p>
        </p:txBody>
      </p:sp>
    </p:spTree>
    <p:extLst>
      <p:ext uri="{BB962C8B-B14F-4D97-AF65-F5344CB8AC3E}">
        <p14:creationId xmlns:p14="http://schemas.microsoft.com/office/powerpoint/2010/main" val="139740672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04176"/>
                                        </p:tgtEl>
                                        <p:attrNameLst>
                                          <p:attrName>style.visibility</p:attrName>
                                        </p:attrNameLst>
                                      </p:cBhvr>
                                      <p:to>
                                        <p:strVal val="visible"/>
                                      </p:to>
                                    </p:set>
                                    <p:animEffect transition="in" filter="fade">
                                      <p:cBhvr>
                                        <p:cTn id="7" dur="2000"/>
                                        <p:tgtEl>
                                          <p:spTgt spid="604176"/>
                                        </p:tgtEl>
                                      </p:cBhvr>
                                    </p:animEffect>
                                    <p:anim calcmode="lin" valueType="num">
                                      <p:cBhvr>
                                        <p:cTn id="8" dur="2000" fill="hold"/>
                                        <p:tgtEl>
                                          <p:spTgt spid="604176"/>
                                        </p:tgtEl>
                                        <p:attrNameLst>
                                          <p:attrName>style.rotation</p:attrName>
                                        </p:attrNameLst>
                                      </p:cBhvr>
                                      <p:tavLst>
                                        <p:tav tm="0">
                                          <p:val>
                                            <p:fltVal val="720"/>
                                          </p:val>
                                        </p:tav>
                                        <p:tav tm="100000">
                                          <p:val>
                                            <p:fltVal val="0"/>
                                          </p:val>
                                        </p:tav>
                                      </p:tavLst>
                                    </p:anim>
                                    <p:anim calcmode="lin" valueType="num">
                                      <p:cBhvr>
                                        <p:cTn id="9" dur="2000" fill="hold"/>
                                        <p:tgtEl>
                                          <p:spTgt spid="604176"/>
                                        </p:tgtEl>
                                        <p:attrNameLst>
                                          <p:attrName>ppt_h</p:attrName>
                                        </p:attrNameLst>
                                      </p:cBhvr>
                                      <p:tavLst>
                                        <p:tav tm="0">
                                          <p:val>
                                            <p:fltVal val="0"/>
                                          </p:val>
                                        </p:tav>
                                        <p:tav tm="100000">
                                          <p:val>
                                            <p:strVal val="#ppt_h"/>
                                          </p:val>
                                        </p:tav>
                                      </p:tavLst>
                                    </p:anim>
                                    <p:anim calcmode="lin" valueType="num">
                                      <p:cBhvr>
                                        <p:cTn id="10" dur="2000" fill="hold"/>
                                        <p:tgtEl>
                                          <p:spTgt spid="6041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604177"/>
                                        </p:tgtEl>
                                        <p:attrNameLst>
                                          <p:attrName>style.visibility</p:attrName>
                                        </p:attrNameLst>
                                      </p:cBhvr>
                                      <p:to>
                                        <p:strVal val="visible"/>
                                      </p:to>
                                    </p:set>
                                    <p:anim calcmode="lin" valueType="num">
                                      <p:cBhvr additive="base">
                                        <p:cTn id="21" dur="500" fill="hold"/>
                                        <p:tgtEl>
                                          <p:spTgt spid="604177"/>
                                        </p:tgtEl>
                                        <p:attrNameLst>
                                          <p:attrName>ppt_x</p:attrName>
                                        </p:attrNameLst>
                                      </p:cBhvr>
                                      <p:tavLst>
                                        <p:tav tm="0">
                                          <p:val>
                                            <p:strVal val="#ppt_x"/>
                                          </p:val>
                                        </p:tav>
                                        <p:tav tm="100000">
                                          <p:val>
                                            <p:strVal val="#ppt_x"/>
                                          </p:val>
                                        </p:tav>
                                      </p:tavLst>
                                    </p:anim>
                                    <p:anim calcmode="lin" valueType="num">
                                      <p:cBhvr additive="base">
                                        <p:cTn id="22" dur="500" fill="hold"/>
                                        <p:tgtEl>
                                          <p:spTgt spid="60417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04178"/>
                                        </p:tgtEl>
                                        <p:attrNameLst>
                                          <p:attrName>style.visibility</p:attrName>
                                        </p:attrNameLst>
                                      </p:cBhvr>
                                      <p:to>
                                        <p:strVal val="visible"/>
                                      </p:to>
                                    </p:set>
                                    <p:anim calcmode="lin" valueType="num">
                                      <p:cBhvr additive="base">
                                        <p:cTn id="33" dur="500" fill="hold"/>
                                        <p:tgtEl>
                                          <p:spTgt spid="604178"/>
                                        </p:tgtEl>
                                        <p:attrNameLst>
                                          <p:attrName>ppt_x</p:attrName>
                                        </p:attrNameLst>
                                      </p:cBhvr>
                                      <p:tavLst>
                                        <p:tav tm="0">
                                          <p:val>
                                            <p:strVal val="0-#ppt_w/2"/>
                                          </p:val>
                                        </p:tav>
                                        <p:tav tm="100000">
                                          <p:val>
                                            <p:strVal val="#ppt_x"/>
                                          </p:val>
                                        </p:tav>
                                      </p:tavLst>
                                    </p:anim>
                                    <p:anim calcmode="lin" valueType="num">
                                      <p:cBhvr additive="base">
                                        <p:cTn id="34" dur="500" fill="hold"/>
                                        <p:tgtEl>
                                          <p:spTgt spid="60417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6" grpId="0"/>
      <p:bldP spid="604177" grpId="0"/>
      <p:bldP spid="60417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2944</Words>
  <Application>Microsoft Office PowerPoint</Application>
  <PresentationFormat>Widescreen</PresentationFormat>
  <Paragraphs>1598</Paragraphs>
  <Slides>36</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9" baseType="lpstr">
      <vt:lpstr>Arial</vt:lpstr>
      <vt:lpstr>Arial Black</vt:lpstr>
      <vt:lpstr>Calibri</vt:lpstr>
      <vt:lpstr>Calibri Light</vt:lpstr>
      <vt:lpstr>EYInterstate</vt:lpstr>
      <vt:lpstr>EYInterstate Light</vt:lpstr>
      <vt:lpstr>Impact</vt:lpstr>
      <vt:lpstr>Monotype Sorts</vt:lpstr>
      <vt:lpstr>Tahoma</vt:lpstr>
      <vt:lpstr>Times New Roman</vt:lpstr>
      <vt:lpstr>Office Theme</vt:lpstr>
      <vt:lpstr>1_Office Theme</vt:lpstr>
      <vt:lpstr>Visio</vt:lpstr>
      <vt:lpstr>Teaching Systems Documentation Skills and Database Concepts AIS Bootcamp 2017</vt:lpstr>
      <vt:lpstr>System Documentation for Modeling Workflow: Which tool to teach?</vt:lpstr>
      <vt:lpstr>PowerPoint Presentation</vt:lpstr>
      <vt:lpstr>PowerPoint Presentation</vt:lpstr>
      <vt:lpstr>PowerPoint Presentation</vt:lpstr>
      <vt:lpstr>Database Concepts: REA</vt:lpstr>
      <vt:lpstr>Accounting Through The Ages</vt:lpstr>
      <vt:lpstr>PowerPoint Presentation</vt:lpstr>
      <vt:lpstr>PowerPoint Presentation</vt:lpstr>
      <vt:lpstr>The Game Has Changed!</vt:lpstr>
      <vt:lpstr>The Game Has Changed!</vt:lpstr>
      <vt:lpstr>The Application Challenge per Mark Nittler, Workday</vt:lpstr>
      <vt:lpstr>REA – 4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 Sales April 11 – May 10, 2017</vt:lpstr>
      <vt:lpstr>Accounts Receivable as of May 10, 2017</vt:lpstr>
      <vt:lpstr>Unearned Revenue as of May 10, 2017</vt:lpstr>
      <vt:lpstr>PowerPoint Presentation</vt:lpstr>
      <vt:lpstr>PowerPoint Presentation</vt:lpstr>
      <vt:lpstr>Questions?</vt:lpstr>
    </vt:vector>
  </TitlesOfParts>
  <Company>Grand Valley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Documentation AIS Bootcamp 2016</dc:title>
  <dc:creator>Cheryl Dunn</dc:creator>
  <cp:lastModifiedBy>Cheryl Dunn</cp:lastModifiedBy>
  <cp:revision>59</cp:revision>
  <dcterms:created xsi:type="dcterms:W3CDTF">2016-05-23T10:27:31Z</dcterms:created>
  <dcterms:modified xsi:type="dcterms:W3CDTF">2017-05-18T21:13:32Z</dcterms:modified>
</cp:coreProperties>
</file>