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368" r:id="rId2"/>
    <p:sldId id="341" r:id="rId3"/>
    <p:sldId id="342" r:id="rId4"/>
    <p:sldId id="343" r:id="rId5"/>
    <p:sldId id="344" r:id="rId6"/>
    <p:sldId id="345" r:id="rId7"/>
    <p:sldId id="346" r:id="rId8"/>
    <p:sldId id="347" r:id="rId9"/>
    <p:sldId id="348" r:id="rId10"/>
    <p:sldId id="349"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7" r:id="rId29"/>
  </p:sldIdLst>
  <p:sldSz cx="9144000" cy="6858000" type="screen4x3"/>
  <p:notesSz cx="7102475" cy="9388475"/>
  <p:defaultTextStyle>
    <a:defPPr>
      <a:defRPr lang="fr-FR"/>
    </a:defPPr>
    <a:lvl1pPr algn="l" defTabSz="457200"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defTabSz="457200"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defTabSz="457200"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defTabSz="457200"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defTabSz="457200"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7"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 id="1" name="USER" initials="U" lastIdx="2" clrIdx="1"/>
  <p:cmAuthor id="2" name="ERPsim Lab" initials="EL"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4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00" autoAdjust="0"/>
    <p:restoredTop sz="86323" autoAdjust="0"/>
  </p:normalViewPr>
  <p:slideViewPr>
    <p:cSldViewPr snapToObjects="1">
      <p:cViewPr varScale="1">
        <p:scale>
          <a:sx n="77" d="100"/>
          <a:sy n="77" d="100"/>
        </p:scale>
        <p:origin x="121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Objects="1">
      <p:cViewPr varScale="1">
        <p:scale>
          <a:sx n="56" d="100"/>
          <a:sy n="56" d="100"/>
        </p:scale>
        <p:origin x="-2874" y="-84"/>
      </p:cViewPr>
      <p:guideLst>
        <p:guide orient="horz" pos="2957"/>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739" cy="469424"/>
          </a:xfrm>
          <a:prstGeom prst="rect">
            <a:avLst/>
          </a:prstGeom>
        </p:spPr>
        <p:txBody>
          <a:bodyPr vert="horz" lIns="94229" tIns="47114" rIns="94229" bIns="47114"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4023092" y="0"/>
            <a:ext cx="3077739" cy="469424"/>
          </a:xfrm>
          <a:prstGeom prst="rect">
            <a:avLst/>
          </a:prstGeom>
        </p:spPr>
        <p:txBody>
          <a:bodyPr vert="horz" lIns="94229" tIns="47114" rIns="94229" bIns="47114" rtlCol="0"/>
          <a:lstStyle>
            <a:lvl1pPr algn="r" fontAlgn="auto">
              <a:spcBef>
                <a:spcPts val="0"/>
              </a:spcBef>
              <a:spcAft>
                <a:spcPts val="0"/>
              </a:spcAft>
              <a:defRPr sz="1200">
                <a:latin typeface="+mn-lt"/>
                <a:ea typeface="+mn-ea"/>
                <a:cs typeface="+mn-cs"/>
              </a:defRPr>
            </a:lvl1pPr>
          </a:lstStyle>
          <a:p>
            <a:pPr>
              <a:defRPr/>
            </a:pPr>
            <a:fld id="{AC1FC456-68A7-4393-88A4-688FA610E3A2}" type="datetimeFigureOut">
              <a:rPr lang="fr-FR"/>
              <a:pPr>
                <a:defRPr/>
              </a:pPr>
              <a:t>31/08/2016</a:t>
            </a:fld>
            <a:endParaRPr lang="fr-FR"/>
          </a:p>
        </p:txBody>
      </p:sp>
      <p:sp>
        <p:nvSpPr>
          <p:cNvPr id="4" name="Espace réservé du pied de page 3"/>
          <p:cNvSpPr>
            <a:spLocks noGrp="1"/>
          </p:cNvSpPr>
          <p:nvPr>
            <p:ph type="ftr" sz="quarter" idx="2"/>
          </p:nvPr>
        </p:nvSpPr>
        <p:spPr>
          <a:xfrm>
            <a:off x="0" y="8917422"/>
            <a:ext cx="3077739" cy="469424"/>
          </a:xfrm>
          <a:prstGeom prst="rect">
            <a:avLst/>
          </a:prstGeom>
        </p:spPr>
        <p:txBody>
          <a:bodyPr vert="horz" lIns="94229" tIns="47114" rIns="94229" bIns="47114"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4023092" y="8917422"/>
            <a:ext cx="3077739" cy="469424"/>
          </a:xfrm>
          <a:prstGeom prst="rect">
            <a:avLst/>
          </a:prstGeom>
        </p:spPr>
        <p:txBody>
          <a:bodyPr vert="horz" lIns="94229" tIns="47114" rIns="94229" bIns="47114" rtlCol="0" anchor="b"/>
          <a:lstStyle>
            <a:lvl1pPr algn="r" fontAlgn="auto">
              <a:spcBef>
                <a:spcPts val="0"/>
              </a:spcBef>
              <a:spcAft>
                <a:spcPts val="0"/>
              </a:spcAft>
              <a:defRPr sz="1200">
                <a:latin typeface="+mn-lt"/>
                <a:ea typeface="+mn-ea"/>
                <a:cs typeface="+mn-cs"/>
              </a:defRPr>
            </a:lvl1pPr>
          </a:lstStyle>
          <a:p>
            <a:pPr>
              <a:defRPr/>
            </a:pPr>
            <a:fld id="{B614BE3D-60BD-4955-8F1F-CBB5DEDCFBED}" type="slidenum">
              <a:rPr lang="fr-FR"/>
              <a:pPr>
                <a:defRPr/>
              </a:pPr>
              <a:t>‹#›</a:t>
            </a:fld>
            <a:endParaRPr lang="fr-FR"/>
          </a:p>
        </p:txBody>
      </p:sp>
    </p:spTree>
    <p:extLst>
      <p:ext uri="{BB962C8B-B14F-4D97-AF65-F5344CB8AC3E}">
        <p14:creationId xmlns:p14="http://schemas.microsoft.com/office/powerpoint/2010/main" val="542220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739" cy="469424"/>
          </a:xfrm>
          <a:prstGeom prst="rect">
            <a:avLst/>
          </a:prstGeom>
        </p:spPr>
        <p:txBody>
          <a:bodyPr vert="horz" lIns="94229" tIns="47114" rIns="94229" bIns="47114"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idx="1"/>
          </p:nvPr>
        </p:nvSpPr>
        <p:spPr>
          <a:xfrm>
            <a:off x="4023092" y="0"/>
            <a:ext cx="3077739" cy="469424"/>
          </a:xfrm>
          <a:prstGeom prst="rect">
            <a:avLst/>
          </a:prstGeom>
        </p:spPr>
        <p:txBody>
          <a:bodyPr vert="horz" lIns="94229" tIns="47114" rIns="94229" bIns="47114" rtlCol="0"/>
          <a:lstStyle>
            <a:lvl1pPr algn="r" fontAlgn="auto">
              <a:spcBef>
                <a:spcPts val="0"/>
              </a:spcBef>
              <a:spcAft>
                <a:spcPts val="0"/>
              </a:spcAft>
              <a:defRPr sz="1200">
                <a:latin typeface="+mn-lt"/>
                <a:ea typeface="+mn-ea"/>
                <a:cs typeface="+mn-cs"/>
              </a:defRPr>
            </a:lvl1pPr>
          </a:lstStyle>
          <a:p>
            <a:pPr>
              <a:defRPr/>
            </a:pPr>
            <a:fld id="{EEF8AB2E-7FAF-45DD-A940-09E7FB18E322}" type="datetimeFigureOut">
              <a:rPr lang="fr-FR"/>
              <a:pPr>
                <a:defRPr/>
              </a:pPr>
              <a:t>31/08/2016</a:t>
            </a:fld>
            <a:endParaRPr lang="fr-FR"/>
          </a:p>
        </p:txBody>
      </p:sp>
      <p:sp>
        <p:nvSpPr>
          <p:cNvPr id="4" name="Espace réservé de l'image des diapositives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pPr lvl="0"/>
            <a:endParaRPr lang="fr-FR" noProof="0"/>
          </a:p>
        </p:txBody>
      </p:sp>
      <p:sp>
        <p:nvSpPr>
          <p:cNvPr id="5" name="Espace réservé des commentaires 4"/>
          <p:cNvSpPr>
            <a:spLocks noGrp="1"/>
          </p:cNvSpPr>
          <p:nvPr>
            <p:ph type="body" sz="quarter" idx="3"/>
          </p:nvPr>
        </p:nvSpPr>
        <p:spPr>
          <a:xfrm>
            <a:off x="710248" y="4459526"/>
            <a:ext cx="5681980" cy="4224814"/>
          </a:xfrm>
          <a:prstGeom prst="rect">
            <a:avLst/>
          </a:prstGeom>
        </p:spPr>
        <p:txBody>
          <a:bodyPr vert="horz" wrap="square" lIns="94229" tIns="47114" rIns="94229" bIns="47114" numCol="1" anchor="t" anchorCtr="0" compatLnSpc="1">
            <a:prstTxWarp prst="textNoShape">
              <a:avLst/>
            </a:prstTxWarp>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FR"/>
          </a:p>
        </p:txBody>
      </p:sp>
      <p:sp>
        <p:nvSpPr>
          <p:cNvPr id="6" name="Espace réservé du pied de page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fontAlgn="auto">
              <a:spcBef>
                <a:spcPts val="0"/>
              </a:spcBef>
              <a:spcAft>
                <a:spcPts val="0"/>
              </a:spcAft>
              <a:defRPr sz="1200">
                <a:latin typeface="+mn-lt"/>
                <a:ea typeface="+mn-ea"/>
                <a:cs typeface="+mn-cs"/>
              </a:defRPr>
            </a:lvl1pPr>
          </a:lstStyle>
          <a:p>
            <a:pPr>
              <a:defRPr/>
            </a:pPr>
            <a:fld id="{0CDBBD32-BA96-4DB7-A6D4-F6BA00957588}" type="slidenum">
              <a:rPr lang="fr-FR"/>
              <a:pPr>
                <a:defRPr/>
              </a:pPr>
              <a:t>‹#›</a:t>
            </a:fld>
            <a:endParaRPr lang="fr-FR"/>
          </a:p>
        </p:txBody>
      </p:sp>
    </p:spTree>
    <p:extLst>
      <p:ext uri="{BB962C8B-B14F-4D97-AF65-F5344CB8AC3E}">
        <p14:creationId xmlns:p14="http://schemas.microsoft.com/office/powerpoint/2010/main" val="152994989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8194" name="Espace réservé des commentaires 2"/>
          <p:cNvSpPr>
            <a:spLocks noGrp="1"/>
          </p:cNvSpPr>
          <p:nvPr>
            <p:ph type="body" idx="1"/>
          </p:nvPr>
        </p:nvSpPr>
        <p:spPr bwMode="auto">
          <a:noFill/>
        </p:spPr>
        <p:txBody>
          <a:bodyPr/>
          <a:lstStyle/>
          <a:p>
            <a:pPr eaLnBrk="1" hangingPunct="1">
              <a:spcBef>
                <a:spcPct val="0"/>
              </a:spcBef>
            </a:pPr>
            <a:endParaRPr lang="fr-CA" sz="2500">
              <a:latin typeface="Arial" pitchFamily="-123" charset="0"/>
            </a:endParaRPr>
          </a:p>
        </p:txBody>
      </p:sp>
      <p:sp>
        <p:nvSpPr>
          <p:cNvPr id="8195"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5092B5-C631-4C6D-9762-7ECD0D2FEBD5}" type="slidenum">
              <a:rPr lang="fr-FR">
                <a:ea typeface="ＭＳ Ｐゴシック" pitchFamily="-123" charset="-128"/>
                <a:cs typeface="ＭＳ Ｐゴシック" pitchFamily="-123" charset="-128"/>
              </a:rPr>
              <a:pPr fontAlgn="base">
                <a:spcBef>
                  <a:spcPct val="0"/>
                </a:spcBef>
                <a:spcAft>
                  <a:spcPct val="0"/>
                </a:spcAft>
                <a:defRPr/>
              </a:pPr>
              <a:t>1</a:t>
            </a:fld>
            <a:endParaRPr lang="fr-FR">
              <a:ea typeface="ＭＳ Ｐゴシック" pitchFamily="-123" charset="-128"/>
              <a:cs typeface="ＭＳ Ｐゴシック" pitchFamily="-123" charset="-128"/>
            </a:endParaRPr>
          </a:p>
        </p:txBody>
      </p:sp>
    </p:spTree>
    <p:extLst>
      <p:ext uri="{BB962C8B-B14F-4D97-AF65-F5344CB8AC3E}">
        <p14:creationId xmlns:p14="http://schemas.microsoft.com/office/powerpoint/2010/main" val="4197425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10</a:t>
            </a:fld>
            <a:endParaRPr lang="fr-FR"/>
          </a:p>
        </p:txBody>
      </p:sp>
    </p:spTree>
    <p:extLst>
      <p:ext uri="{BB962C8B-B14F-4D97-AF65-F5344CB8AC3E}">
        <p14:creationId xmlns:p14="http://schemas.microsoft.com/office/powerpoint/2010/main" val="1797759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11</a:t>
            </a:fld>
            <a:endParaRPr lang="fr-FR"/>
          </a:p>
        </p:txBody>
      </p:sp>
    </p:spTree>
    <p:extLst>
      <p:ext uri="{BB962C8B-B14F-4D97-AF65-F5344CB8AC3E}">
        <p14:creationId xmlns:p14="http://schemas.microsoft.com/office/powerpoint/2010/main" val="848156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12</a:t>
            </a:fld>
            <a:endParaRPr lang="fr-FR"/>
          </a:p>
        </p:txBody>
      </p:sp>
    </p:spTree>
    <p:extLst>
      <p:ext uri="{BB962C8B-B14F-4D97-AF65-F5344CB8AC3E}">
        <p14:creationId xmlns:p14="http://schemas.microsoft.com/office/powerpoint/2010/main" val="3395743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0CDBBD32-BA96-4DB7-A6D4-F6BA00957588}" type="slidenum">
              <a:rPr lang="fr-FR" smtClean="0"/>
              <a:pPr>
                <a:defRPr/>
              </a:pPr>
              <a:t>13</a:t>
            </a:fld>
            <a:endParaRPr lang="fr-FR"/>
          </a:p>
        </p:txBody>
      </p:sp>
    </p:spTree>
    <p:extLst>
      <p:ext uri="{BB962C8B-B14F-4D97-AF65-F5344CB8AC3E}">
        <p14:creationId xmlns:p14="http://schemas.microsoft.com/office/powerpoint/2010/main" val="2081360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14</a:t>
            </a:fld>
            <a:endParaRPr lang="fr-FR"/>
          </a:p>
        </p:txBody>
      </p:sp>
    </p:spTree>
    <p:extLst>
      <p:ext uri="{BB962C8B-B14F-4D97-AF65-F5344CB8AC3E}">
        <p14:creationId xmlns:p14="http://schemas.microsoft.com/office/powerpoint/2010/main" val="129236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15</a:t>
            </a:fld>
            <a:endParaRPr lang="fr-FR"/>
          </a:p>
        </p:txBody>
      </p:sp>
    </p:spTree>
    <p:extLst>
      <p:ext uri="{BB962C8B-B14F-4D97-AF65-F5344CB8AC3E}">
        <p14:creationId xmlns:p14="http://schemas.microsoft.com/office/powerpoint/2010/main" val="979578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16</a:t>
            </a:fld>
            <a:endParaRPr lang="fr-FR"/>
          </a:p>
        </p:txBody>
      </p:sp>
    </p:spTree>
    <p:extLst>
      <p:ext uri="{BB962C8B-B14F-4D97-AF65-F5344CB8AC3E}">
        <p14:creationId xmlns:p14="http://schemas.microsoft.com/office/powerpoint/2010/main" val="32538853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17</a:t>
            </a:fld>
            <a:endParaRPr lang="fr-FR"/>
          </a:p>
        </p:txBody>
      </p:sp>
    </p:spTree>
    <p:extLst>
      <p:ext uri="{BB962C8B-B14F-4D97-AF65-F5344CB8AC3E}">
        <p14:creationId xmlns:p14="http://schemas.microsoft.com/office/powerpoint/2010/main" val="1745783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18</a:t>
            </a:fld>
            <a:endParaRPr lang="fr-FR"/>
          </a:p>
        </p:txBody>
      </p:sp>
    </p:spTree>
    <p:extLst>
      <p:ext uri="{BB962C8B-B14F-4D97-AF65-F5344CB8AC3E}">
        <p14:creationId xmlns:p14="http://schemas.microsoft.com/office/powerpoint/2010/main" val="3138810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19</a:t>
            </a:fld>
            <a:endParaRPr lang="fr-FR"/>
          </a:p>
        </p:txBody>
      </p:sp>
    </p:spTree>
    <p:extLst>
      <p:ext uri="{BB962C8B-B14F-4D97-AF65-F5344CB8AC3E}">
        <p14:creationId xmlns:p14="http://schemas.microsoft.com/office/powerpoint/2010/main" val="2158434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a:t>
            </a:fld>
            <a:endParaRPr lang="fr-FR"/>
          </a:p>
        </p:txBody>
      </p:sp>
    </p:spTree>
    <p:extLst>
      <p:ext uri="{BB962C8B-B14F-4D97-AF65-F5344CB8AC3E}">
        <p14:creationId xmlns:p14="http://schemas.microsoft.com/office/powerpoint/2010/main" val="1280187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20</a:t>
            </a:fld>
            <a:endParaRPr lang="fr-FR"/>
          </a:p>
        </p:txBody>
      </p:sp>
    </p:spTree>
    <p:extLst>
      <p:ext uri="{BB962C8B-B14F-4D97-AF65-F5344CB8AC3E}">
        <p14:creationId xmlns:p14="http://schemas.microsoft.com/office/powerpoint/2010/main" val="2854569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21</a:t>
            </a:fld>
            <a:endParaRPr lang="fr-FR"/>
          </a:p>
        </p:txBody>
      </p:sp>
    </p:spTree>
    <p:extLst>
      <p:ext uri="{BB962C8B-B14F-4D97-AF65-F5344CB8AC3E}">
        <p14:creationId xmlns:p14="http://schemas.microsoft.com/office/powerpoint/2010/main" val="37096219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22</a:t>
            </a:fld>
            <a:endParaRPr lang="fr-FR"/>
          </a:p>
        </p:txBody>
      </p:sp>
    </p:spTree>
    <p:extLst>
      <p:ext uri="{BB962C8B-B14F-4D97-AF65-F5344CB8AC3E}">
        <p14:creationId xmlns:p14="http://schemas.microsoft.com/office/powerpoint/2010/main" val="865661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23</a:t>
            </a:fld>
            <a:endParaRPr lang="fr-FR"/>
          </a:p>
        </p:txBody>
      </p:sp>
    </p:spTree>
    <p:extLst>
      <p:ext uri="{BB962C8B-B14F-4D97-AF65-F5344CB8AC3E}">
        <p14:creationId xmlns:p14="http://schemas.microsoft.com/office/powerpoint/2010/main" val="3035285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24</a:t>
            </a:fld>
            <a:endParaRPr lang="fr-FR"/>
          </a:p>
        </p:txBody>
      </p:sp>
    </p:spTree>
    <p:extLst>
      <p:ext uri="{BB962C8B-B14F-4D97-AF65-F5344CB8AC3E}">
        <p14:creationId xmlns:p14="http://schemas.microsoft.com/office/powerpoint/2010/main" val="1569277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25</a:t>
            </a:fld>
            <a:endParaRPr lang="fr-FR"/>
          </a:p>
        </p:txBody>
      </p:sp>
    </p:spTree>
    <p:extLst>
      <p:ext uri="{BB962C8B-B14F-4D97-AF65-F5344CB8AC3E}">
        <p14:creationId xmlns:p14="http://schemas.microsoft.com/office/powerpoint/2010/main" val="42629859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26</a:t>
            </a:fld>
            <a:endParaRPr lang="fr-FR"/>
          </a:p>
        </p:txBody>
      </p:sp>
    </p:spTree>
    <p:extLst>
      <p:ext uri="{BB962C8B-B14F-4D97-AF65-F5344CB8AC3E}">
        <p14:creationId xmlns:p14="http://schemas.microsoft.com/office/powerpoint/2010/main" val="22301438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27</a:t>
            </a:fld>
            <a:endParaRPr lang="fr-FR"/>
          </a:p>
        </p:txBody>
      </p:sp>
    </p:spTree>
    <p:extLst>
      <p:ext uri="{BB962C8B-B14F-4D97-AF65-F5344CB8AC3E}">
        <p14:creationId xmlns:p14="http://schemas.microsoft.com/office/powerpoint/2010/main" val="2336881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28</a:t>
            </a:fld>
            <a:endParaRPr lang="fr-FR"/>
          </a:p>
        </p:txBody>
      </p:sp>
    </p:spTree>
    <p:extLst>
      <p:ext uri="{BB962C8B-B14F-4D97-AF65-F5344CB8AC3E}">
        <p14:creationId xmlns:p14="http://schemas.microsoft.com/office/powerpoint/2010/main" val="3309864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3</a:t>
            </a:fld>
            <a:endParaRPr lang="fr-FR"/>
          </a:p>
        </p:txBody>
      </p:sp>
    </p:spTree>
    <p:extLst>
      <p:ext uri="{BB962C8B-B14F-4D97-AF65-F5344CB8AC3E}">
        <p14:creationId xmlns:p14="http://schemas.microsoft.com/office/powerpoint/2010/main" val="3454782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4</a:t>
            </a:fld>
            <a:endParaRPr lang="fr-FR"/>
          </a:p>
        </p:txBody>
      </p:sp>
    </p:spTree>
    <p:extLst>
      <p:ext uri="{BB962C8B-B14F-4D97-AF65-F5344CB8AC3E}">
        <p14:creationId xmlns:p14="http://schemas.microsoft.com/office/powerpoint/2010/main" val="3080548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5</a:t>
            </a:fld>
            <a:endParaRPr lang="fr-FR"/>
          </a:p>
        </p:txBody>
      </p:sp>
    </p:spTree>
    <p:extLst>
      <p:ext uri="{BB962C8B-B14F-4D97-AF65-F5344CB8AC3E}">
        <p14:creationId xmlns:p14="http://schemas.microsoft.com/office/powerpoint/2010/main" val="2864917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6</a:t>
            </a:fld>
            <a:endParaRPr lang="fr-FR"/>
          </a:p>
        </p:txBody>
      </p:sp>
    </p:spTree>
    <p:extLst>
      <p:ext uri="{BB962C8B-B14F-4D97-AF65-F5344CB8AC3E}">
        <p14:creationId xmlns:p14="http://schemas.microsoft.com/office/powerpoint/2010/main" val="776191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7</a:t>
            </a:fld>
            <a:endParaRPr lang="fr-FR"/>
          </a:p>
        </p:txBody>
      </p:sp>
    </p:spTree>
    <p:extLst>
      <p:ext uri="{BB962C8B-B14F-4D97-AF65-F5344CB8AC3E}">
        <p14:creationId xmlns:p14="http://schemas.microsoft.com/office/powerpoint/2010/main" val="3486405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8</a:t>
            </a:fld>
            <a:endParaRPr lang="fr-FR"/>
          </a:p>
        </p:txBody>
      </p:sp>
    </p:spTree>
    <p:extLst>
      <p:ext uri="{BB962C8B-B14F-4D97-AF65-F5344CB8AC3E}">
        <p14:creationId xmlns:p14="http://schemas.microsoft.com/office/powerpoint/2010/main" val="2917174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2D46D01B-6604-4CAD-A76C-5B72C2EB6193}" type="slidenum">
              <a:rPr lang="fr-FR" smtClean="0"/>
              <a:pPr>
                <a:defRPr/>
              </a:pPr>
              <a:t>9</a:t>
            </a:fld>
            <a:endParaRPr lang="fr-FR"/>
          </a:p>
        </p:txBody>
      </p:sp>
    </p:spTree>
    <p:extLst>
      <p:ext uri="{BB962C8B-B14F-4D97-AF65-F5344CB8AC3E}">
        <p14:creationId xmlns:p14="http://schemas.microsoft.com/office/powerpoint/2010/main" val="549471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pic>
        <p:nvPicPr>
          <p:cNvPr id="7" name="Image 6" descr="2010-PPT-Cover-ERPsim.jpg"/>
          <p:cNvPicPr>
            <a:picLocks noChangeAspect="1"/>
          </p:cNvPicPr>
          <p:nvPr userDrawn="1"/>
        </p:nvPicPr>
        <p:blipFill>
          <a:blip r:embed="rId2" cstate="print"/>
          <a:stretch>
            <a:fillRect/>
          </a:stretch>
        </p:blipFill>
        <p:spPr>
          <a:xfrm>
            <a:off x="0" y="0"/>
            <a:ext cx="9144000" cy="6858000"/>
          </a:xfrm>
          <a:prstGeom prst="rect">
            <a:avLst/>
          </a:prstGeom>
        </p:spPr>
      </p:pic>
      <p:sp>
        <p:nvSpPr>
          <p:cNvPr id="5" name="ZoneTexte 6"/>
          <p:cNvSpPr txBox="1"/>
          <p:nvPr/>
        </p:nvSpPr>
        <p:spPr>
          <a:xfrm>
            <a:off x="2295525" y="6345238"/>
            <a:ext cx="4491038" cy="369887"/>
          </a:xfrm>
          <a:prstGeom prst="rect">
            <a:avLst/>
          </a:prstGeom>
          <a:noFill/>
        </p:spPr>
        <p:txBody>
          <a:bodyPr>
            <a:spAutoFit/>
          </a:bodyPr>
          <a:lstStyle/>
          <a:p>
            <a:pPr fontAlgn="auto">
              <a:spcBef>
                <a:spcPts val="0"/>
              </a:spcBef>
              <a:spcAft>
                <a:spcPts val="0"/>
              </a:spcAft>
              <a:defRPr/>
            </a:pPr>
            <a:r>
              <a:rPr lang="en-US" sz="600" noProof="0" dirty="0" smtClean="0">
                <a:latin typeface="Arial Narrow" pitchFamily="34" charset="0"/>
                <a:ea typeface="+mn-ea"/>
                <a:cs typeface="+mn-cs"/>
              </a:rPr>
              <a:t>© Léger et al. 2010. ERPsim is proprietary technology developed by researchers at HEC Montréal, </a:t>
            </a:r>
            <a:r>
              <a:rPr lang="en-US" sz="600" noProof="0" dirty="0" err="1" smtClean="0">
                <a:latin typeface="Arial Narrow" pitchFamily="34" charset="0"/>
                <a:ea typeface="+mn-ea"/>
                <a:cs typeface="+mn-cs"/>
              </a:rPr>
              <a:t>École</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Polytechnique</a:t>
            </a:r>
            <a:r>
              <a:rPr lang="en-US" sz="600" noProof="0" dirty="0" smtClean="0">
                <a:latin typeface="Arial Narrow" pitchFamily="34" charset="0"/>
                <a:ea typeface="+mn-ea"/>
                <a:cs typeface="+mn-cs"/>
              </a:rPr>
              <a:t> de Montréal and Western Michigan Univ. ERPsim is owned by </a:t>
            </a:r>
            <a:r>
              <a:rPr lang="en-US" sz="600" noProof="0" dirty="0" err="1" smtClean="0">
                <a:latin typeface="Arial Narrow" pitchFamily="34" charset="0"/>
                <a:ea typeface="+mn-ea"/>
                <a:cs typeface="+mn-cs"/>
              </a:rPr>
              <a:t>Polyvalor</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Valorisation</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Gestion</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commericialized</a:t>
            </a:r>
            <a:r>
              <a:rPr lang="en-US" sz="600" noProof="0" dirty="0" smtClean="0">
                <a:latin typeface="Arial Narrow" pitchFamily="34" charset="0"/>
                <a:ea typeface="+mn-ea"/>
                <a:cs typeface="+mn-cs"/>
              </a:rPr>
              <a:t> by Baton Simulations. More info at erpsim.hec.ca  </a:t>
            </a:r>
          </a:p>
          <a:p>
            <a:pPr fontAlgn="auto">
              <a:spcBef>
                <a:spcPts val="0"/>
              </a:spcBef>
              <a:spcAft>
                <a:spcPts val="0"/>
              </a:spcAft>
              <a:defRPr/>
            </a:pPr>
            <a:endParaRPr lang="en-US" sz="600" noProof="0" dirty="0">
              <a:latin typeface="Arial Narrow" pitchFamily="34" charset="0"/>
              <a:ea typeface="+mn-ea"/>
              <a:cs typeface="+mn-cs"/>
            </a:endParaRPr>
          </a:p>
        </p:txBody>
      </p:sp>
      <p:sp>
        <p:nvSpPr>
          <p:cNvPr id="2" name="Titre 1"/>
          <p:cNvSpPr>
            <a:spLocks noGrp="1"/>
          </p:cNvSpPr>
          <p:nvPr>
            <p:ph type="ctrTitle"/>
          </p:nvPr>
        </p:nvSpPr>
        <p:spPr>
          <a:xfrm>
            <a:off x="685800" y="2946658"/>
            <a:ext cx="7772400" cy="1125284"/>
          </a:xfrm>
        </p:spPr>
        <p:txBody>
          <a:bodyPr/>
          <a:lstStyle>
            <a:lvl1pPr algn="r">
              <a:defRPr>
                <a:latin typeface="Arial Narrow" pitchFamily="34" charset="0"/>
                <a:cs typeface="Arial Narrow" pitchFamily="34" charset="0"/>
              </a:defRPr>
            </a:lvl1pPr>
          </a:lstStyle>
          <a:p>
            <a:r>
              <a:rPr lang="fr-FR" noProof="0" smtClean="0"/>
              <a:t>Cliquez pour modifier le style du titre</a:t>
            </a:r>
            <a:endParaRPr lang="en-US" noProof="0"/>
          </a:p>
        </p:txBody>
      </p:sp>
      <p:sp>
        <p:nvSpPr>
          <p:cNvPr id="3" name="Sous-titre 2"/>
          <p:cNvSpPr>
            <a:spLocks noGrp="1"/>
          </p:cNvSpPr>
          <p:nvPr>
            <p:ph type="subTitle" idx="1"/>
          </p:nvPr>
        </p:nvSpPr>
        <p:spPr>
          <a:xfrm>
            <a:off x="2057400" y="4071942"/>
            <a:ext cx="6400800" cy="762000"/>
          </a:xfrm>
        </p:spPr>
        <p:txBody>
          <a:bodyPr/>
          <a:lstStyle>
            <a:lvl1pPr marL="0" indent="0" algn="r">
              <a:buNone/>
              <a:defRPr>
                <a:solidFill>
                  <a:schemeClr val="tx1">
                    <a:tint val="75000"/>
                  </a:schemeClr>
                </a:solidFill>
                <a:latin typeface="Arial Narrow" pitchFamily="34" charset="0"/>
                <a:cs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noProof="0" smtClean="0"/>
              <a:t>Cliquez pour modifier le style des sous-titres du masque</a:t>
            </a:r>
            <a:endParaRPr lang="en-US" noProof="0"/>
          </a:p>
        </p:txBody>
      </p:sp>
    </p:spTree>
    <p:extLst>
      <p:ext uri="{BB962C8B-B14F-4D97-AF65-F5344CB8AC3E}">
        <p14:creationId xmlns:p14="http://schemas.microsoft.com/office/powerpoint/2010/main" val="119418775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12" y="1496726"/>
            <a:ext cx="9144000" cy="5388658"/>
          </a:xfrm>
          <a:prstGeom prst="rect">
            <a:avLst/>
          </a:prstGeom>
        </p:spPr>
      </p:pic>
      <p:sp>
        <p:nvSpPr>
          <p:cNvPr id="2" name="Rectangle 1"/>
          <p:cNvSpPr/>
          <p:nvPr userDrawn="1"/>
        </p:nvSpPr>
        <p:spPr>
          <a:xfrm>
            <a:off x="-11112" y="1268760"/>
            <a:ext cx="9144000"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4" name="Titre 1"/>
          <p:cNvSpPr>
            <a:spLocks noGrp="1"/>
          </p:cNvSpPr>
          <p:nvPr>
            <p:ph type="title"/>
          </p:nvPr>
        </p:nvSpPr>
        <p:spPr>
          <a:xfrm>
            <a:off x="609600" y="220216"/>
            <a:ext cx="8229600" cy="760512"/>
          </a:xfrm>
        </p:spPr>
        <p:txBody>
          <a:bodyPr/>
          <a:lstStyle>
            <a:lvl1pPr algn="l">
              <a:lnSpc>
                <a:spcPts val="4580"/>
              </a:lnSpc>
              <a:defRPr>
                <a:solidFill>
                  <a:schemeClr val="tx2"/>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5" name="Espace réservé du contenu 2"/>
          <p:cNvSpPr>
            <a:spLocks noGrp="1"/>
          </p:cNvSpPr>
          <p:nvPr>
            <p:ph idx="1"/>
          </p:nvPr>
        </p:nvSpPr>
        <p:spPr>
          <a:xfrm>
            <a:off x="609600" y="1124744"/>
            <a:ext cx="8077200" cy="4895056"/>
          </a:xfrm>
        </p:spPr>
        <p:txBody>
          <a:bodyPr/>
          <a:lstStyle>
            <a:lvl1pPr>
              <a:buClr>
                <a:srgbClr val="005490"/>
              </a:buClr>
              <a:buFont typeface="Arial"/>
              <a:buChar char="•"/>
              <a:defRPr>
                <a:solidFill>
                  <a:schemeClr val="tx1"/>
                </a:solidFill>
                <a:latin typeface="Arial Narrow" pitchFamily="34" charset="0"/>
                <a:cs typeface="Arial Narrow" pitchFamily="34" charset="0"/>
              </a:defRPr>
            </a:lvl1pPr>
            <a:lvl2pPr>
              <a:buClr>
                <a:srgbClr val="005490"/>
              </a:buClr>
              <a:buFont typeface="Arial"/>
              <a:buChar char="•"/>
              <a:defRPr>
                <a:solidFill>
                  <a:schemeClr val="tx1"/>
                </a:solidFill>
                <a:latin typeface="Arial Narrow" pitchFamily="34" charset="0"/>
                <a:cs typeface="Arial Narrow" pitchFamily="34" charset="0"/>
              </a:defRPr>
            </a:lvl2pPr>
            <a:lvl3pPr>
              <a:buClr>
                <a:srgbClr val="005490"/>
              </a:buClr>
              <a:buFont typeface="Arial"/>
              <a:buChar char="•"/>
              <a:defRPr>
                <a:solidFill>
                  <a:schemeClr val="tx1"/>
                </a:solidFill>
                <a:latin typeface="Arial Narrow" pitchFamily="34" charset="0"/>
                <a:cs typeface="Arial Narrow" pitchFamily="34" charset="0"/>
              </a:defRPr>
            </a:lvl3pPr>
            <a:lvl4pPr>
              <a:buClr>
                <a:srgbClr val="005490"/>
              </a:buClr>
              <a:buFont typeface="Arial"/>
              <a:buChar char="•"/>
              <a:defRPr>
                <a:solidFill>
                  <a:schemeClr val="tx1"/>
                </a:solidFill>
                <a:latin typeface="Arial Narrow" pitchFamily="34" charset="0"/>
                <a:cs typeface="Arial Narrow" pitchFamily="34" charset="0"/>
              </a:defRPr>
            </a:lvl4pPr>
            <a:lvl5pPr>
              <a:buClr>
                <a:srgbClr val="005490"/>
              </a:buClr>
              <a:buFont typeface="Arial"/>
              <a:buChar char="•"/>
              <a:defRPr>
                <a:solidFill>
                  <a:schemeClr val="tx1"/>
                </a:solidFill>
                <a:latin typeface="Arial Narrow" pitchFamily="34" charset="0"/>
                <a:cs typeface="Arial Narrow" pitchFamily="34" charset="0"/>
              </a:defRPr>
            </a:lvl5pPr>
          </a:lstStyle>
          <a:p>
            <a:pPr lvl="0"/>
            <a:r>
              <a:rPr lang="en-US" noProof="0" dirty="0" smtClean="0"/>
              <a:t>Cliquez pour modifier les styles du </a:t>
            </a:r>
            <a:r>
              <a:rPr lang="en-US" noProof="0" dirty="0" err="1" smtClean="0"/>
              <a:t>texte</a:t>
            </a:r>
            <a:r>
              <a:rPr lang="en-US" noProof="0" dirty="0" smtClean="0"/>
              <a:t> du masque</a:t>
            </a:r>
          </a:p>
          <a:p>
            <a:pPr lvl="1"/>
            <a:r>
              <a:rPr lang="en-US" noProof="0" dirty="0" smtClean="0"/>
              <a:t>Deuxième </a:t>
            </a:r>
            <a:r>
              <a:rPr lang="en-US" noProof="0" dirty="0" err="1" smtClean="0"/>
              <a:t>niveau</a:t>
            </a:r>
            <a:endParaRPr lang="en-US" noProof="0" dirty="0" smtClean="0"/>
          </a:p>
          <a:p>
            <a:pPr lvl="2"/>
            <a:r>
              <a:rPr lang="en-US" noProof="0" dirty="0" smtClean="0"/>
              <a:t>Troisième </a:t>
            </a:r>
            <a:r>
              <a:rPr lang="en-US" noProof="0" dirty="0" err="1" smtClean="0"/>
              <a:t>niveau</a:t>
            </a:r>
            <a:endParaRPr lang="en-US" noProof="0" dirty="0" smtClean="0"/>
          </a:p>
          <a:p>
            <a:pPr lvl="3"/>
            <a:r>
              <a:rPr lang="en-US" noProof="0" dirty="0" smtClean="0"/>
              <a:t>Quatrième </a:t>
            </a:r>
            <a:r>
              <a:rPr lang="en-US" noProof="0" dirty="0" err="1" smtClean="0"/>
              <a:t>niveau</a:t>
            </a:r>
            <a:endParaRPr lang="en-US" noProof="0" dirty="0" smtClean="0"/>
          </a:p>
          <a:p>
            <a:pPr lvl="4"/>
            <a:r>
              <a:rPr lang="en-US" noProof="0" dirty="0" smtClean="0"/>
              <a:t>Cinquième </a:t>
            </a:r>
            <a:r>
              <a:rPr lang="en-US" noProof="0" dirty="0" err="1" smtClean="0"/>
              <a:t>niveau</a:t>
            </a:r>
            <a:endParaRPr lang="en-US" noProof="0" dirty="0"/>
          </a:p>
        </p:txBody>
      </p:sp>
      <p:pic>
        <p:nvPicPr>
          <p:cNvPr id="7" name="Image 6"/>
          <p:cNvPicPr>
            <a:picLocks noChangeAspect="1"/>
          </p:cNvPicPr>
          <p:nvPr userDrawn="1"/>
        </p:nvPicPr>
        <p:blipFill rotWithShape="1">
          <a:blip r:embed="rId2">
            <a:extLst>
              <a:ext uri="{28A0092B-C50C-407E-A947-70E740481C1C}">
                <a14:useLocalDpi xmlns:a14="http://schemas.microsoft.com/office/drawing/2010/main" val="0"/>
              </a:ext>
            </a:extLst>
          </a:blip>
          <a:srcRect b="94655"/>
          <a:stretch/>
        </p:blipFill>
        <p:spPr>
          <a:xfrm>
            <a:off x="-11112" y="980728"/>
            <a:ext cx="9144000" cy="288032"/>
          </a:xfrm>
          <a:prstGeom prst="rect">
            <a:avLst/>
          </a:prstGeom>
        </p:spPr>
      </p:pic>
      <p:sp>
        <p:nvSpPr>
          <p:cNvPr id="8" name="Rectangle 2"/>
          <p:cNvSpPr>
            <a:spLocks/>
          </p:cNvSpPr>
          <p:nvPr userDrawn="1"/>
        </p:nvSpPr>
        <p:spPr bwMode="auto">
          <a:xfrm>
            <a:off x="6588224" y="6527800"/>
            <a:ext cx="245259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38100" tIns="38100" rIns="38100" bIns="38100">
            <a:spAutoFit/>
          </a:bodyPr>
          <a:lstStyle/>
          <a:p>
            <a:pPr algn="l"/>
            <a:r>
              <a:rPr lang="en-US" sz="1000" dirty="0">
                <a:solidFill>
                  <a:schemeClr val="tx1"/>
                </a:solidFill>
                <a:latin typeface="Arial Narrow" charset="0"/>
                <a:ea typeface="Arial Narrow" charset="0"/>
                <a:cs typeface="Arial Narrow" charset="0"/>
                <a:sym typeface="Arial Narrow" charset="0"/>
              </a:rPr>
              <a:t>Copyright Prof. Pierre-Majorique Léger, Ph.D. </a:t>
            </a:r>
            <a:r>
              <a:rPr lang="en-US" sz="1000" dirty="0" smtClean="0">
                <a:solidFill>
                  <a:schemeClr val="tx1"/>
                </a:solidFill>
                <a:latin typeface="Arial Narrow" charset="0"/>
                <a:ea typeface="Arial Narrow" charset="0"/>
                <a:cs typeface="Arial Narrow" charset="0"/>
                <a:sym typeface="Arial Narrow" charset="0"/>
              </a:rPr>
              <a:t>2012</a:t>
            </a:r>
            <a:endParaRPr lang="en-US" sz="1000" dirty="0">
              <a:solidFill>
                <a:schemeClr val="tx1"/>
              </a:solidFill>
              <a:latin typeface="Arial Narrow" charset="0"/>
              <a:ea typeface="Arial Narrow" charset="0"/>
              <a:cs typeface="Arial Narrow" charset="0"/>
              <a:sym typeface="Arial Narrow"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700" y="1496726"/>
            <a:ext cx="9144000" cy="5388658"/>
          </a:xfrm>
          <a:prstGeom prst="rect">
            <a:avLst/>
          </a:prstGeom>
        </p:spPr>
      </p:pic>
      <p:sp>
        <p:nvSpPr>
          <p:cNvPr id="7" name="Titre 1"/>
          <p:cNvSpPr>
            <a:spLocks noGrp="1"/>
          </p:cNvSpPr>
          <p:nvPr>
            <p:ph type="title" hasCustomPrompt="1"/>
          </p:nvPr>
        </p:nvSpPr>
        <p:spPr>
          <a:xfrm>
            <a:off x="609600" y="188640"/>
            <a:ext cx="8229600" cy="1152128"/>
          </a:xfrm>
        </p:spPr>
        <p:txBody>
          <a:bodyPr/>
          <a:lstStyle>
            <a:lvl1pPr algn="l">
              <a:lnSpc>
                <a:spcPts val="4580"/>
              </a:lnSpc>
              <a:defRPr>
                <a:solidFill>
                  <a:schemeClr val="tx2"/>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a:t>
            </a:r>
            <a:br>
              <a:rPr lang="en-US" noProof="0" dirty="0" smtClean="0"/>
            </a:br>
            <a:r>
              <a:rPr lang="en-US" noProof="0" dirty="0" smtClean="0"/>
              <a:t>le </a:t>
            </a:r>
            <a:r>
              <a:rPr lang="en-US" noProof="0" dirty="0" err="1" smtClean="0"/>
              <a:t>titre</a:t>
            </a:r>
            <a:endParaRPr lang="en-US" noProof="0" dirty="0"/>
          </a:p>
        </p:txBody>
      </p:sp>
      <p:sp>
        <p:nvSpPr>
          <p:cNvPr id="8" name="Espace réservé du contenu 2"/>
          <p:cNvSpPr>
            <a:spLocks noGrp="1"/>
          </p:cNvSpPr>
          <p:nvPr>
            <p:ph idx="1"/>
          </p:nvPr>
        </p:nvSpPr>
        <p:spPr>
          <a:xfrm>
            <a:off x="609600" y="1772816"/>
            <a:ext cx="8077200" cy="4246984"/>
          </a:xfrm>
        </p:spPr>
        <p:txBody>
          <a:bodyPr/>
          <a:lstStyle>
            <a:lvl1pPr>
              <a:buClr>
                <a:srgbClr val="005490"/>
              </a:buClr>
              <a:buFont typeface="Arial"/>
              <a:buChar char="•"/>
              <a:defRPr>
                <a:solidFill>
                  <a:schemeClr val="tx1"/>
                </a:solidFill>
                <a:latin typeface="Arial Narrow" pitchFamily="34" charset="0"/>
                <a:cs typeface="Arial Narrow" pitchFamily="34" charset="0"/>
              </a:defRPr>
            </a:lvl1pPr>
            <a:lvl2pPr>
              <a:buClr>
                <a:srgbClr val="005490"/>
              </a:buClr>
              <a:buFont typeface="Arial"/>
              <a:buChar char="•"/>
              <a:defRPr>
                <a:solidFill>
                  <a:schemeClr val="tx1"/>
                </a:solidFill>
                <a:latin typeface="Arial Narrow" pitchFamily="34" charset="0"/>
                <a:cs typeface="Arial Narrow" pitchFamily="34" charset="0"/>
              </a:defRPr>
            </a:lvl2pPr>
            <a:lvl3pPr>
              <a:buClr>
                <a:srgbClr val="005490"/>
              </a:buClr>
              <a:buFont typeface="Arial"/>
              <a:buChar char="•"/>
              <a:defRPr>
                <a:solidFill>
                  <a:schemeClr val="tx1"/>
                </a:solidFill>
                <a:latin typeface="Arial Narrow" pitchFamily="34" charset="0"/>
                <a:cs typeface="Arial Narrow" pitchFamily="34" charset="0"/>
              </a:defRPr>
            </a:lvl3pPr>
            <a:lvl4pPr>
              <a:buClr>
                <a:srgbClr val="005490"/>
              </a:buClr>
              <a:buFont typeface="Arial"/>
              <a:buChar char="•"/>
              <a:defRPr>
                <a:solidFill>
                  <a:schemeClr val="tx1"/>
                </a:solidFill>
                <a:latin typeface="Arial Narrow" pitchFamily="34" charset="0"/>
                <a:cs typeface="Arial Narrow" pitchFamily="34" charset="0"/>
              </a:defRPr>
            </a:lvl4pPr>
            <a:lvl5pPr>
              <a:buClr>
                <a:srgbClr val="005490"/>
              </a:buClr>
              <a:buFont typeface="Arial"/>
              <a:buChar char="•"/>
              <a:defRPr>
                <a:solidFill>
                  <a:schemeClr val="tx1"/>
                </a:solidFill>
                <a:latin typeface="Arial Narrow" pitchFamily="34" charset="0"/>
                <a:cs typeface="Arial Narrow" pitchFamily="34" charset="0"/>
              </a:defRPr>
            </a:lvl5pPr>
          </a:lstStyle>
          <a:p>
            <a:pPr lvl="0"/>
            <a:r>
              <a:rPr lang="en-US" noProof="0" dirty="0" smtClean="0"/>
              <a:t>Cliquez pour modifier les styles du </a:t>
            </a:r>
            <a:r>
              <a:rPr lang="en-US" noProof="0" dirty="0" err="1" smtClean="0"/>
              <a:t>texte</a:t>
            </a:r>
            <a:r>
              <a:rPr lang="en-US" noProof="0" dirty="0" smtClean="0"/>
              <a:t> du masque</a:t>
            </a:r>
          </a:p>
          <a:p>
            <a:pPr lvl="1"/>
            <a:r>
              <a:rPr lang="en-US" noProof="0" dirty="0" smtClean="0"/>
              <a:t>Deuxième </a:t>
            </a:r>
            <a:r>
              <a:rPr lang="en-US" noProof="0" dirty="0" err="1" smtClean="0"/>
              <a:t>niveau</a:t>
            </a:r>
            <a:endParaRPr lang="en-US" noProof="0" dirty="0" smtClean="0"/>
          </a:p>
          <a:p>
            <a:pPr lvl="2"/>
            <a:r>
              <a:rPr lang="en-US" noProof="0" dirty="0" smtClean="0"/>
              <a:t>Troisième </a:t>
            </a:r>
            <a:r>
              <a:rPr lang="en-US" noProof="0" dirty="0" err="1" smtClean="0"/>
              <a:t>niveau</a:t>
            </a:r>
            <a:endParaRPr lang="en-US" noProof="0" dirty="0" smtClean="0"/>
          </a:p>
          <a:p>
            <a:pPr lvl="3"/>
            <a:r>
              <a:rPr lang="en-US" noProof="0" dirty="0" smtClean="0"/>
              <a:t>Quatrième </a:t>
            </a:r>
            <a:r>
              <a:rPr lang="en-US" noProof="0" dirty="0" err="1" smtClean="0"/>
              <a:t>niveau</a:t>
            </a:r>
            <a:endParaRPr lang="en-US" noProof="0" dirty="0" smtClean="0"/>
          </a:p>
          <a:p>
            <a:pPr lvl="4"/>
            <a:r>
              <a:rPr lang="en-US" noProof="0" dirty="0" smtClean="0"/>
              <a:t>Cinquième </a:t>
            </a:r>
            <a:r>
              <a:rPr lang="en-US" noProof="0" dirty="0" err="1" smtClean="0"/>
              <a:t>niveau</a:t>
            </a:r>
            <a:endParaRPr lang="en-US" noProof="0" dirty="0"/>
          </a:p>
        </p:txBody>
      </p:sp>
      <p:sp>
        <p:nvSpPr>
          <p:cNvPr id="5" name="Rectangle 2"/>
          <p:cNvSpPr>
            <a:spLocks/>
          </p:cNvSpPr>
          <p:nvPr userDrawn="1"/>
        </p:nvSpPr>
        <p:spPr bwMode="auto">
          <a:xfrm>
            <a:off x="6588224" y="6527800"/>
            <a:ext cx="245259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38100" tIns="38100" rIns="38100" bIns="38100">
            <a:spAutoFit/>
          </a:bodyPr>
          <a:lstStyle/>
          <a:p>
            <a:pPr algn="l"/>
            <a:r>
              <a:rPr lang="en-US" sz="1000" dirty="0">
                <a:solidFill>
                  <a:schemeClr val="tx1"/>
                </a:solidFill>
                <a:latin typeface="Arial Narrow" charset="0"/>
                <a:ea typeface="Arial Narrow" charset="0"/>
                <a:cs typeface="Arial Narrow" charset="0"/>
                <a:sym typeface="Arial Narrow" charset="0"/>
              </a:rPr>
              <a:t>Copyright Prof. Pierre-Majorique Léger, Ph.D. </a:t>
            </a:r>
            <a:r>
              <a:rPr lang="en-US" sz="1000" dirty="0" smtClean="0">
                <a:solidFill>
                  <a:schemeClr val="tx1"/>
                </a:solidFill>
                <a:latin typeface="Arial Narrow" charset="0"/>
                <a:ea typeface="Arial Narrow" charset="0"/>
                <a:cs typeface="Arial Narrow" charset="0"/>
                <a:sym typeface="Arial Narrow" charset="0"/>
              </a:rPr>
              <a:t>2012</a:t>
            </a:r>
            <a:endParaRPr lang="en-US" sz="1000" dirty="0">
              <a:solidFill>
                <a:schemeClr val="tx1"/>
              </a:solidFill>
              <a:latin typeface="Arial Narrow" charset="0"/>
              <a:ea typeface="Arial Narrow" charset="0"/>
              <a:cs typeface="Arial Narrow" charset="0"/>
              <a:sym typeface="Arial Narrow" charset="0"/>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pic>
        <p:nvPicPr>
          <p:cNvPr id="14" name="Image 13" descr="newSlideTemplate1.pdf"/>
          <p:cNvPicPr>
            <a:picLocks noChangeAspect="1"/>
          </p:cNvPicPr>
          <p:nvPr userDrawn="1"/>
        </p:nvPicPr>
        <p:blipFill>
          <a:blip r:embed="rId2" cstate="screen"/>
          <a:stretch>
            <a:fillRect/>
          </a:stretch>
        </p:blipFill>
        <p:spPr>
          <a:xfrm>
            <a:off x="0" y="0"/>
            <a:ext cx="9144000" cy="6858000"/>
          </a:xfrm>
          <a:prstGeom prst="rect">
            <a:avLst/>
          </a:prstGeom>
        </p:spPr>
      </p:pic>
      <p:sp>
        <p:nvSpPr>
          <p:cNvPr id="9" name="Titre 1"/>
          <p:cNvSpPr>
            <a:spLocks noGrp="1"/>
          </p:cNvSpPr>
          <p:nvPr>
            <p:ph type="title"/>
          </p:nvPr>
        </p:nvSpPr>
        <p:spPr>
          <a:xfrm>
            <a:off x="609600" y="228600"/>
            <a:ext cx="8229600" cy="1143000"/>
          </a:xfrm>
        </p:spPr>
        <p:txBody>
          <a:bodyPr/>
          <a:lstStyle>
            <a:lvl1pPr algn="l">
              <a:lnSpc>
                <a:spcPts val="4580"/>
              </a:lnSpc>
              <a:defRPr>
                <a:solidFill>
                  <a:schemeClr val="bg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10" name="Espace réservé du contenu 2"/>
          <p:cNvSpPr>
            <a:spLocks noGrp="1"/>
          </p:cNvSpPr>
          <p:nvPr>
            <p:ph idx="1"/>
          </p:nvPr>
        </p:nvSpPr>
        <p:spPr>
          <a:xfrm>
            <a:off x="609600" y="1689119"/>
            <a:ext cx="8077200" cy="4525963"/>
          </a:xfrm>
        </p:spPr>
        <p:txBody>
          <a:bodyPr/>
          <a:lstStyle>
            <a:lvl1pPr>
              <a:buClr>
                <a:srgbClr val="005490"/>
              </a:buClr>
              <a:buFont typeface="Arial"/>
              <a:buChar char="•"/>
              <a:defRPr>
                <a:solidFill>
                  <a:schemeClr val="tx1"/>
                </a:solidFill>
                <a:latin typeface="Arial Narrow" pitchFamily="34" charset="0"/>
                <a:cs typeface="Arial Narrow" pitchFamily="34" charset="0"/>
              </a:defRPr>
            </a:lvl1pPr>
            <a:lvl2pPr>
              <a:buClr>
                <a:srgbClr val="005490"/>
              </a:buClr>
              <a:buFont typeface="Arial"/>
              <a:buChar char="•"/>
              <a:defRPr>
                <a:solidFill>
                  <a:schemeClr val="tx1"/>
                </a:solidFill>
                <a:latin typeface="Arial Narrow" pitchFamily="34" charset="0"/>
                <a:cs typeface="Arial Narrow" pitchFamily="34" charset="0"/>
              </a:defRPr>
            </a:lvl2pPr>
            <a:lvl3pPr>
              <a:buClr>
                <a:srgbClr val="005490"/>
              </a:buClr>
              <a:buFont typeface="Arial"/>
              <a:buChar char="•"/>
              <a:defRPr>
                <a:solidFill>
                  <a:schemeClr val="tx1"/>
                </a:solidFill>
                <a:latin typeface="Arial Narrow" pitchFamily="34" charset="0"/>
                <a:cs typeface="Arial Narrow" pitchFamily="34" charset="0"/>
              </a:defRPr>
            </a:lvl3pPr>
            <a:lvl4pPr>
              <a:buClr>
                <a:srgbClr val="005490"/>
              </a:buClr>
              <a:buFont typeface="Arial"/>
              <a:buChar char="•"/>
              <a:defRPr>
                <a:solidFill>
                  <a:schemeClr val="tx1"/>
                </a:solidFill>
                <a:latin typeface="Arial Narrow" pitchFamily="34" charset="0"/>
                <a:cs typeface="Arial Narrow" pitchFamily="34" charset="0"/>
              </a:defRPr>
            </a:lvl4pPr>
            <a:lvl5pPr>
              <a:buClr>
                <a:srgbClr val="005490"/>
              </a:buClr>
              <a:buFont typeface="Arial"/>
              <a:buChar char="•"/>
              <a:defRPr>
                <a:solidFill>
                  <a:schemeClr val="tx1"/>
                </a:solidFill>
                <a:latin typeface="Arial Narrow" pitchFamily="34" charset="0"/>
                <a:cs typeface="Arial Narrow" pitchFamily="34" charset="0"/>
              </a:defRPr>
            </a:lvl5pPr>
          </a:lstStyle>
          <a:p>
            <a:pPr lvl="0"/>
            <a:r>
              <a:rPr lang="en-US" noProof="0" dirty="0" smtClean="0"/>
              <a:t>Cliquez pour modifier les styles du </a:t>
            </a:r>
            <a:r>
              <a:rPr lang="en-US" noProof="0" dirty="0" err="1" smtClean="0"/>
              <a:t>texte</a:t>
            </a:r>
            <a:r>
              <a:rPr lang="en-US" noProof="0" dirty="0" smtClean="0"/>
              <a:t> du masque</a:t>
            </a:r>
          </a:p>
          <a:p>
            <a:pPr lvl="1"/>
            <a:r>
              <a:rPr lang="en-US" noProof="0" dirty="0" err="1" smtClean="0"/>
              <a:t>Deuxième</a:t>
            </a:r>
            <a:r>
              <a:rPr lang="en-US" noProof="0" dirty="0" smtClean="0"/>
              <a:t> </a:t>
            </a:r>
            <a:r>
              <a:rPr lang="en-US" noProof="0" dirty="0" err="1" smtClean="0"/>
              <a:t>niveau</a:t>
            </a:r>
            <a:endParaRPr lang="en-US" noProof="0" dirty="0" smtClean="0"/>
          </a:p>
          <a:p>
            <a:pPr lvl="2"/>
            <a:r>
              <a:rPr lang="en-US" noProof="0" dirty="0" err="1" smtClean="0"/>
              <a:t>Troisième</a:t>
            </a:r>
            <a:r>
              <a:rPr lang="en-US" noProof="0" dirty="0" smtClean="0"/>
              <a:t> </a:t>
            </a:r>
            <a:r>
              <a:rPr lang="en-US" noProof="0" dirty="0" err="1" smtClean="0"/>
              <a:t>niveau</a:t>
            </a:r>
            <a:endParaRPr lang="en-US" noProof="0" dirty="0" smtClean="0"/>
          </a:p>
          <a:p>
            <a:pPr lvl="3"/>
            <a:r>
              <a:rPr lang="en-US" noProof="0" dirty="0" err="1" smtClean="0"/>
              <a:t>Quatrième</a:t>
            </a:r>
            <a:r>
              <a:rPr lang="en-US" noProof="0" dirty="0" smtClean="0"/>
              <a:t> </a:t>
            </a:r>
            <a:r>
              <a:rPr lang="en-US" noProof="0" dirty="0" err="1" smtClean="0"/>
              <a:t>niveau</a:t>
            </a:r>
            <a:endParaRPr lang="en-US" noProof="0" dirty="0" smtClean="0"/>
          </a:p>
          <a:p>
            <a:pPr lvl="4"/>
            <a:r>
              <a:rPr lang="en-US" noProof="0" dirty="0" err="1" smtClean="0"/>
              <a:t>Cinquième</a:t>
            </a:r>
            <a:r>
              <a:rPr lang="en-US" noProof="0" dirty="0" smtClean="0"/>
              <a:t> </a:t>
            </a:r>
            <a:r>
              <a:rPr lang="en-US" noProof="0" dirty="0" err="1" smtClean="0"/>
              <a:t>niveau</a:t>
            </a:r>
            <a:endParaRPr lang="en-US" noProof="0" dirty="0"/>
          </a:p>
        </p:txBody>
      </p:sp>
      <p:sp>
        <p:nvSpPr>
          <p:cNvPr id="11" name="ZoneTexte 8"/>
          <p:cNvSpPr txBox="1"/>
          <p:nvPr userDrawn="1"/>
        </p:nvSpPr>
        <p:spPr>
          <a:xfrm>
            <a:off x="228600" y="6459379"/>
            <a:ext cx="1676400" cy="246221"/>
          </a:xfrm>
          <a:prstGeom prst="rect">
            <a:avLst/>
          </a:prstGeom>
          <a:noFill/>
        </p:spPr>
        <p:txBody>
          <a:bodyPr wrap="square">
            <a:spAutoFit/>
          </a:bodyPr>
          <a:lstStyle/>
          <a:p>
            <a:pPr fontAlgn="auto">
              <a:spcBef>
                <a:spcPts val="0"/>
              </a:spcBef>
              <a:spcAft>
                <a:spcPts val="0"/>
              </a:spcAft>
              <a:defRPr/>
            </a:pPr>
            <a:r>
              <a:rPr lang="en-US" sz="1000" b="1" i="0" noProof="0" dirty="0" smtClean="0">
                <a:solidFill>
                  <a:srgbClr val="20519C"/>
                </a:solidFill>
                <a:latin typeface="Arial Narrow" pitchFamily="34" charset="0"/>
                <a:ea typeface="+mn-ea"/>
                <a:cs typeface="+mn-cs"/>
              </a:rPr>
              <a:t>Version : August 2011</a:t>
            </a:r>
            <a:endParaRPr lang="en-US" sz="1000" b="1" i="0" noProof="0" dirty="0">
              <a:solidFill>
                <a:srgbClr val="20519C"/>
              </a:solidFill>
              <a:latin typeface="Arial Narrow" pitchFamily="34" charset="0"/>
              <a:ea typeface="+mn-ea"/>
              <a:cs typeface="+mn-cs"/>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cSld name="Titr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684213" y="620713"/>
            <a:ext cx="7772400" cy="1143000"/>
          </a:xfrm>
        </p:spPr>
        <p:txBody>
          <a:bodyPr/>
          <a:lstStyle/>
          <a:p>
            <a:r>
              <a:rPr lang="fr-FR" smtClean="0"/>
              <a:t>Cliquez pour modifier le style du titre</a:t>
            </a:r>
            <a:endParaRPr lang="en-US"/>
          </a:p>
        </p:txBody>
      </p:sp>
      <p:sp>
        <p:nvSpPr>
          <p:cNvPr id="3" name="Espace réservé du graphique 2"/>
          <p:cNvSpPr>
            <a:spLocks noGrp="1"/>
          </p:cNvSpPr>
          <p:nvPr>
            <p:ph type="chart" idx="1"/>
          </p:nvPr>
        </p:nvSpPr>
        <p:spPr>
          <a:xfrm>
            <a:off x="1547813" y="2060575"/>
            <a:ext cx="7200900" cy="4114800"/>
          </a:xfrm>
        </p:spPr>
        <p:txBody>
          <a:bodyPr/>
          <a:lstStyle/>
          <a:p>
            <a:endParaRPr lang="en-US"/>
          </a:p>
        </p:txBody>
      </p:sp>
    </p:spTree>
    <p:extLst>
      <p:ext uri="{BB962C8B-B14F-4D97-AF65-F5344CB8AC3E}">
        <p14:creationId xmlns:p14="http://schemas.microsoft.com/office/powerpoint/2010/main" val="81541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re et contenu">
    <p:spTree>
      <p:nvGrpSpPr>
        <p:cNvPr id="1" name=""/>
        <p:cNvGrpSpPr/>
        <p:nvPr/>
      </p:nvGrpSpPr>
      <p:grpSpPr>
        <a:xfrm>
          <a:off x="0" y="0"/>
          <a:ext cx="0" cy="0"/>
          <a:chOff x="0" y="0"/>
          <a:chExt cx="0" cy="0"/>
        </a:xfrm>
      </p:grpSpPr>
      <p:pic>
        <p:nvPicPr>
          <p:cNvPr id="7" name="Image 6" descr="2010-PPT-Slide-ERPsim.jpg"/>
          <p:cNvPicPr>
            <a:picLocks noChangeAspect="1"/>
          </p:cNvPicPr>
          <p:nvPr userDrawn="1"/>
        </p:nvPicPr>
        <p:blipFill>
          <a:blip r:embed="rId2" cstate="print"/>
          <a:stretch>
            <a:fillRect/>
          </a:stretch>
        </p:blipFill>
        <p:spPr>
          <a:xfrm>
            <a:off x="0" y="0"/>
            <a:ext cx="9144000" cy="6858000"/>
          </a:xfrm>
          <a:prstGeom prst="rect">
            <a:avLst/>
          </a:prstGeom>
        </p:spPr>
      </p:pic>
      <p:sp>
        <p:nvSpPr>
          <p:cNvPr id="5" name="ZoneTexte 7"/>
          <p:cNvSpPr txBox="1"/>
          <p:nvPr/>
        </p:nvSpPr>
        <p:spPr>
          <a:xfrm>
            <a:off x="2295525" y="6345238"/>
            <a:ext cx="4491038" cy="369887"/>
          </a:xfrm>
          <a:prstGeom prst="rect">
            <a:avLst/>
          </a:prstGeom>
          <a:noFill/>
        </p:spPr>
        <p:txBody>
          <a:bodyPr>
            <a:spAutoFit/>
          </a:bodyPr>
          <a:lstStyle/>
          <a:p>
            <a:pPr fontAlgn="auto">
              <a:spcBef>
                <a:spcPts val="0"/>
              </a:spcBef>
              <a:spcAft>
                <a:spcPts val="0"/>
              </a:spcAft>
              <a:defRPr/>
            </a:pPr>
            <a:r>
              <a:rPr lang="en-US" sz="600" noProof="0" smtClean="0">
                <a:latin typeface="Arial Narrow" pitchFamily="34" charset="0"/>
                <a:ea typeface="+mn-ea"/>
                <a:cs typeface="+mn-cs"/>
              </a:rPr>
              <a:t>© Léger et al. 2009. ERPsim is proprietary technology developed by researchers at HEC Montréal, École Polytechnique de Montréal and Western Michigan Univ. ERPsim is owned by Polyvalor and Valorisation Gestion and commericialized by Baton Simulations. More info at erpsim.hec.ca  </a:t>
            </a:r>
          </a:p>
          <a:p>
            <a:pPr fontAlgn="auto">
              <a:spcBef>
                <a:spcPts val="0"/>
              </a:spcBef>
              <a:spcAft>
                <a:spcPts val="0"/>
              </a:spcAft>
              <a:defRPr/>
            </a:pPr>
            <a:endParaRPr lang="en-US" sz="600" noProof="0">
              <a:latin typeface="Arial Narrow" pitchFamily="34" charset="0"/>
              <a:ea typeface="+mn-ea"/>
              <a:cs typeface="+mn-cs"/>
            </a:endParaRPr>
          </a:p>
        </p:txBody>
      </p:sp>
      <p:sp>
        <p:nvSpPr>
          <p:cNvPr id="2" name="Titre 1"/>
          <p:cNvSpPr>
            <a:spLocks noGrp="1"/>
          </p:cNvSpPr>
          <p:nvPr>
            <p:ph type="title"/>
          </p:nvPr>
        </p:nvSpPr>
        <p:spPr>
          <a:xfrm>
            <a:off x="609600" y="228600"/>
            <a:ext cx="8229600" cy="1143000"/>
          </a:xfrm>
        </p:spPr>
        <p:txBody>
          <a:bodyPr/>
          <a:lstStyle>
            <a:lvl1pPr algn="l">
              <a:defRPr sz="3600">
                <a:solidFill>
                  <a:schemeClr val="bg2"/>
                </a:solidFill>
                <a:latin typeface="Arial Narrow" pitchFamily="34" charset="0"/>
                <a:cs typeface="Arial Narrow" pitchFamily="34" charset="0"/>
              </a:defRPr>
            </a:lvl1pPr>
          </a:lstStyle>
          <a:p>
            <a:r>
              <a:rPr lang="fr-FR" noProof="0" dirty="0" smtClean="0"/>
              <a:t>Cliquez pour modifier le style du titre</a:t>
            </a:r>
            <a:endParaRPr lang="en-US" noProof="0" dirty="0"/>
          </a:p>
        </p:txBody>
      </p:sp>
      <p:sp>
        <p:nvSpPr>
          <p:cNvPr id="3" name="Espace réservé du contenu 2"/>
          <p:cNvSpPr>
            <a:spLocks noGrp="1"/>
          </p:cNvSpPr>
          <p:nvPr>
            <p:ph idx="1"/>
          </p:nvPr>
        </p:nvSpPr>
        <p:spPr>
          <a:xfrm>
            <a:off x="609600" y="1689119"/>
            <a:ext cx="8077200" cy="4525963"/>
          </a:xfrm>
        </p:spPr>
        <p:txBody>
          <a:bodyPr/>
          <a:lstStyle>
            <a:lvl1pPr>
              <a:buClr>
                <a:srgbClr val="005490"/>
              </a:buClr>
              <a:buFont typeface="Arial"/>
              <a:buChar char="•"/>
              <a:defRPr sz="2800">
                <a:latin typeface="Arial Narrow" pitchFamily="34" charset="0"/>
                <a:cs typeface="Arial Narrow" pitchFamily="34" charset="0"/>
              </a:defRPr>
            </a:lvl1pPr>
            <a:lvl2pPr>
              <a:buClr>
                <a:srgbClr val="005490"/>
              </a:buClr>
              <a:buFont typeface="Arial"/>
              <a:buChar char="•"/>
              <a:defRPr sz="2400">
                <a:latin typeface="Arial Narrow" pitchFamily="34" charset="0"/>
                <a:cs typeface="Arial Narrow" pitchFamily="34" charset="0"/>
              </a:defRPr>
            </a:lvl2pPr>
            <a:lvl3pPr>
              <a:buClr>
                <a:srgbClr val="005490"/>
              </a:buClr>
              <a:buFont typeface="Arial"/>
              <a:buChar char="•"/>
              <a:defRPr sz="2000">
                <a:latin typeface="Arial Narrow" pitchFamily="34" charset="0"/>
                <a:cs typeface="Arial Narrow" pitchFamily="34" charset="0"/>
              </a:defRPr>
            </a:lvl3pPr>
            <a:lvl4pPr>
              <a:buClr>
                <a:srgbClr val="005490"/>
              </a:buClr>
              <a:buFont typeface="Arial"/>
              <a:buChar char="•"/>
              <a:defRPr sz="1800">
                <a:latin typeface="Arial Narrow" pitchFamily="34" charset="0"/>
                <a:cs typeface="Arial Narrow" pitchFamily="34" charset="0"/>
              </a:defRPr>
            </a:lvl4pPr>
            <a:lvl5pPr>
              <a:buClr>
                <a:srgbClr val="005490"/>
              </a:buClr>
              <a:buFont typeface="Arial"/>
              <a:buChar char="•"/>
              <a:defRPr sz="1800">
                <a:latin typeface="Arial Narrow" pitchFamily="34" charset="0"/>
                <a:cs typeface="Arial Narrow" pitchFamily="34" charset="0"/>
              </a:defRPr>
            </a:lvl5pPr>
          </a:lstStyle>
          <a:p>
            <a:pPr lvl="0"/>
            <a:r>
              <a:rPr lang="fr-FR" noProof="0" dirty="0" smtClean="0"/>
              <a:t>Cliquez pour modifier les styles du texte du masque</a:t>
            </a:r>
          </a:p>
          <a:p>
            <a:pPr lvl="1"/>
            <a:r>
              <a:rPr lang="fr-FR" noProof="0" dirty="0" smtClean="0"/>
              <a:t>Deuxième niveau</a:t>
            </a:r>
          </a:p>
          <a:p>
            <a:pPr lvl="2"/>
            <a:r>
              <a:rPr lang="fr-FR" noProof="0" dirty="0" smtClean="0"/>
              <a:t>Troisième niveau</a:t>
            </a:r>
          </a:p>
          <a:p>
            <a:pPr lvl="3"/>
            <a:r>
              <a:rPr lang="fr-FR" noProof="0" dirty="0" smtClean="0"/>
              <a:t>Quatrième niveau</a:t>
            </a:r>
          </a:p>
          <a:p>
            <a:pPr lvl="4"/>
            <a:r>
              <a:rPr lang="fr-FR" noProof="0" dirty="0" smtClean="0"/>
              <a:t>Cinquième niveau</a:t>
            </a:r>
            <a:endParaRPr lang="en-US" noProof="0" dirty="0"/>
          </a:p>
        </p:txBody>
      </p:sp>
    </p:spTree>
    <p:extLst>
      <p:ext uri="{BB962C8B-B14F-4D97-AF65-F5344CB8AC3E}">
        <p14:creationId xmlns:p14="http://schemas.microsoft.com/office/powerpoint/2010/main" val="4173464047"/>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tête de section">
    <p:spTree>
      <p:nvGrpSpPr>
        <p:cNvPr id="1" name=""/>
        <p:cNvGrpSpPr/>
        <p:nvPr/>
      </p:nvGrpSpPr>
      <p:grpSpPr>
        <a:xfrm>
          <a:off x="0" y="0"/>
          <a:ext cx="0" cy="0"/>
          <a:chOff x="0" y="0"/>
          <a:chExt cx="0" cy="0"/>
        </a:xfrm>
      </p:grpSpPr>
      <p:pic>
        <p:nvPicPr>
          <p:cNvPr id="4" name="Image 3" descr="2010-PPT-Section-ERPsim.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re 1"/>
          <p:cNvSpPr>
            <a:spLocks noGrp="1"/>
          </p:cNvSpPr>
          <p:nvPr>
            <p:ph type="title"/>
          </p:nvPr>
        </p:nvSpPr>
        <p:spPr>
          <a:xfrm>
            <a:off x="914400" y="685800"/>
            <a:ext cx="3581400" cy="1524000"/>
          </a:xfrm>
        </p:spPr>
        <p:txBody>
          <a:bodyPr anchor="t"/>
          <a:lstStyle>
            <a:lvl1pPr algn="l">
              <a:defRPr sz="4000" b="0" cap="none">
                <a:latin typeface="Arial Narrow" pitchFamily="34" charset="0"/>
                <a:cs typeface="Arial Narrow" pitchFamily="34" charset="0"/>
              </a:defRPr>
            </a:lvl1pPr>
          </a:lstStyle>
          <a:p>
            <a:r>
              <a:rPr lang="fr-FR" noProof="0" smtClean="0"/>
              <a:t>Cliquez pour modifier le style du titre</a:t>
            </a:r>
            <a:endParaRPr lang="en-US" noProof="0"/>
          </a:p>
        </p:txBody>
      </p:sp>
    </p:spTree>
    <p:extLst>
      <p:ext uri="{BB962C8B-B14F-4D97-AF65-F5344CB8AC3E}">
        <p14:creationId xmlns:p14="http://schemas.microsoft.com/office/powerpoint/2010/main" val="305761648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Diapositive de titre">
    <p:spTree>
      <p:nvGrpSpPr>
        <p:cNvPr id="1" name=""/>
        <p:cNvGrpSpPr/>
        <p:nvPr/>
      </p:nvGrpSpPr>
      <p:grpSpPr>
        <a:xfrm>
          <a:off x="0" y="0"/>
          <a:ext cx="0" cy="0"/>
          <a:chOff x="0" y="0"/>
          <a:chExt cx="0" cy="0"/>
        </a:xfrm>
      </p:grpSpPr>
      <p:pic>
        <p:nvPicPr>
          <p:cNvPr id="7" name="Image 6" descr="newCoverTemplate.pd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re 1"/>
          <p:cNvSpPr>
            <a:spLocks noGrp="1"/>
          </p:cNvSpPr>
          <p:nvPr>
            <p:ph type="ctrTitle"/>
          </p:nvPr>
        </p:nvSpPr>
        <p:spPr>
          <a:xfrm>
            <a:off x="1066800" y="4056316"/>
            <a:ext cx="7772400" cy="1125284"/>
          </a:xfrm>
        </p:spPr>
        <p:txBody>
          <a:bodyPr/>
          <a:lstStyle>
            <a:lvl1pPr algn="r">
              <a:defRPr>
                <a:solidFill>
                  <a:schemeClr val="tx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3" name="Sous-titre 2"/>
          <p:cNvSpPr>
            <a:spLocks noGrp="1"/>
          </p:cNvSpPr>
          <p:nvPr>
            <p:ph type="subTitle" idx="1"/>
          </p:nvPr>
        </p:nvSpPr>
        <p:spPr>
          <a:xfrm>
            <a:off x="2438400" y="5181600"/>
            <a:ext cx="6400800" cy="762000"/>
          </a:xfrm>
        </p:spPr>
        <p:txBody>
          <a:bodyPr/>
          <a:lstStyle>
            <a:lvl1pPr marL="0" indent="0" algn="r">
              <a:buNone/>
              <a:defRPr>
                <a:solidFill>
                  <a:schemeClr val="tx1"/>
                </a:solidFill>
                <a:latin typeface="Arial Narrow" pitchFamily="34" charset="0"/>
                <a:cs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Cliquez pour modifier le style</a:t>
            </a:r>
            <a:endParaRPr lang="en-US" noProof="0" dirty="0"/>
          </a:p>
        </p:txBody>
      </p:sp>
      <p:sp>
        <p:nvSpPr>
          <p:cNvPr id="9" name="ZoneTexte 8"/>
          <p:cNvSpPr txBox="1"/>
          <p:nvPr userDrawn="1"/>
        </p:nvSpPr>
        <p:spPr>
          <a:xfrm>
            <a:off x="228600" y="5535543"/>
            <a:ext cx="1676400" cy="707886"/>
          </a:xfrm>
          <a:prstGeom prst="rect">
            <a:avLst/>
          </a:prstGeom>
          <a:noFill/>
        </p:spPr>
        <p:txBody>
          <a:bodyPr wrap="square" rtlCol="0">
            <a:spAutoFit/>
          </a:bodyPr>
          <a:lstStyle/>
          <a:p>
            <a:r>
              <a:rPr lang="fr-FR" sz="800" baseline="0" dirty="0" smtClean="0">
                <a:solidFill>
                  <a:srgbClr val="20519C"/>
                </a:solidFill>
                <a:latin typeface="Helvetica"/>
              </a:rPr>
              <a:t>Pierre-Majorique LÉGER </a:t>
            </a:r>
          </a:p>
          <a:p>
            <a:r>
              <a:rPr lang="fr-FR" sz="800" baseline="0" dirty="0" smtClean="0">
                <a:solidFill>
                  <a:srgbClr val="20519C"/>
                </a:solidFill>
                <a:latin typeface="Helvetica"/>
              </a:rPr>
              <a:t>Jacques ROBERT </a:t>
            </a:r>
          </a:p>
          <a:p>
            <a:r>
              <a:rPr lang="fr-FR" sz="800" baseline="0" dirty="0" smtClean="0">
                <a:solidFill>
                  <a:srgbClr val="20519C"/>
                </a:solidFill>
                <a:latin typeface="Helvetica"/>
              </a:rPr>
              <a:t>Gilbert BABIN </a:t>
            </a:r>
          </a:p>
          <a:p>
            <a:r>
              <a:rPr lang="fr-FR" sz="800" baseline="0" dirty="0" smtClean="0">
                <a:solidFill>
                  <a:srgbClr val="20519C"/>
                </a:solidFill>
                <a:latin typeface="Helvetica"/>
              </a:rPr>
              <a:t>Robert PELLERIN </a:t>
            </a:r>
          </a:p>
          <a:p>
            <a:r>
              <a:rPr lang="fr-FR" sz="800" baseline="0" dirty="0" smtClean="0">
                <a:solidFill>
                  <a:srgbClr val="20519C"/>
                </a:solidFill>
                <a:latin typeface="Helvetica"/>
              </a:rPr>
              <a:t>Bret WAGNER </a:t>
            </a:r>
            <a:endParaRPr lang="fr-FR" sz="800" baseline="0" dirty="0">
              <a:solidFill>
                <a:srgbClr val="20519C"/>
              </a:solidFill>
              <a:latin typeface="Helvetica"/>
            </a:endParaRPr>
          </a:p>
        </p:txBody>
      </p:sp>
      <p:sp>
        <p:nvSpPr>
          <p:cNvPr id="10" name="ZoneTexte 8"/>
          <p:cNvSpPr txBox="1"/>
          <p:nvPr userDrawn="1"/>
        </p:nvSpPr>
        <p:spPr>
          <a:xfrm>
            <a:off x="228600" y="6459379"/>
            <a:ext cx="1676400" cy="246221"/>
          </a:xfrm>
          <a:prstGeom prst="rect">
            <a:avLst/>
          </a:prstGeom>
          <a:noFill/>
        </p:spPr>
        <p:txBody>
          <a:bodyPr wrap="square">
            <a:spAutoFit/>
          </a:bodyPr>
          <a:lstStyle/>
          <a:p>
            <a:pPr fontAlgn="auto">
              <a:spcBef>
                <a:spcPts val="0"/>
              </a:spcBef>
              <a:spcAft>
                <a:spcPts val="0"/>
              </a:spcAft>
              <a:defRPr/>
            </a:pPr>
            <a:r>
              <a:rPr lang="en-US" sz="1000" b="1" i="0" noProof="0" dirty="0" smtClean="0">
                <a:solidFill>
                  <a:srgbClr val="20519C"/>
                </a:solidFill>
                <a:latin typeface="Arial Narrow" pitchFamily="34" charset="0"/>
                <a:ea typeface="+mn-ea"/>
                <a:cs typeface="+mn-cs"/>
              </a:rPr>
              <a:t>Version : August 2011</a:t>
            </a:r>
            <a:endParaRPr lang="en-US" sz="1000" b="1" i="0" noProof="0" dirty="0">
              <a:solidFill>
                <a:srgbClr val="20519C"/>
              </a:solidFill>
              <a:latin typeface="Arial Narrow" pitchFamily="34" charset="0"/>
              <a:ea typeface="+mn-ea"/>
              <a:cs typeface="+mn-cs"/>
            </a:endParaRPr>
          </a:p>
        </p:txBody>
      </p:sp>
      <p:sp>
        <p:nvSpPr>
          <p:cNvPr id="11" name="ZoneTexte 6"/>
          <p:cNvSpPr txBox="1"/>
          <p:nvPr userDrawn="1"/>
        </p:nvSpPr>
        <p:spPr>
          <a:xfrm>
            <a:off x="1905000" y="6445250"/>
            <a:ext cx="4491038" cy="368300"/>
          </a:xfrm>
          <a:prstGeom prst="rect">
            <a:avLst/>
          </a:prstGeom>
          <a:noFill/>
        </p:spPr>
        <p:txBody>
          <a:bodyPr>
            <a:spAutoFit/>
          </a:bodyPr>
          <a:lstStyle/>
          <a:p>
            <a:pPr fontAlgn="auto">
              <a:spcBef>
                <a:spcPts val="0"/>
              </a:spcBef>
              <a:spcAft>
                <a:spcPts val="0"/>
              </a:spcAft>
              <a:defRPr/>
            </a:pPr>
            <a:r>
              <a:rPr lang="en-US" sz="600" noProof="0" dirty="0" smtClean="0">
                <a:latin typeface="Arial Narrow" pitchFamily="34" charset="0"/>
                <a:ea typeface="+mn-ea"/>
                <a:cs typeface="+mn-cs"/>
              </a:rPr>
              <a:t>© Léger et al. 2011 ERPsim is proprietary technology developed by researchers at HEC Montréal, </a:t>
            </a:r>
            <a:r>
              <a:rPr lang="en-US" sz="600" noProof="0" dirty="0" err="1" smtClean="0">
                <a:latin typeface="Arial Narrow" pitchFamily="34" charset="0"/>
                <a:ea typeface="+mn-ea"/>
                <a:cs typeface="+mn-cs"/>
              </a:rPr>
              <a:t>École</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Polytechnique</a:t>
            </a:r>
            <a:r>
              <a:rPr lang="en-US" sz="600" noProof="0" dirty="0" smtClean="0">
                <a:latin typeface="Arial Narrow" pitchFamily="34" charset="0"/>
                <a:ea typeface="+mn-ea"/>
                <a:cs typeface="+mn-cs"/>
              </a:rPr>
              <a:t> de Montréal and Western Michigan Univ. ERPsim is owned by </a:t>
            </a:r>
            <a:r>
              <a:rPr lang="en-US" sz="600" noProof="0" dirty="0" err="1" smtClean="0">
                <a:latin typeface="Arial Narrow" pitchFamily="34" charset="0"/>
                <a:ea typeface="+mn-ea"/>
                <a:cs typeface="+mn-cs"/>
              </a:rPr>
              <a:t>Polyvalor</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Valorisation</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Gestion</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commericialized</a:t>
            </a:r>
            <a:r>
              <a:rPr lang="en-US" sz="600" noProof="0" dirty="0" smtClean="0">
                <a:latin typeface="Arial Narrow" pitchFamily="34" charset="0"/>
                <a:ea typeface="+mn-ea"/>
                <a:cs typeface="+mn-cs"/>
              </a:rPr>
              <a:t> by Baton Simulations. More info at </a:t>
            </a:r>
            <a:r>
              <a:rPr lang="en-US" sz="600" noProof="0" dirty="0" err="1" smtClean="0">
                <a:latin typeface="Arial Narrow" pitchFamily="34" charset="0"/>
                <a:ea typeface="+mn-ea"/>
                <a:cs typeface="+mn-cs"/>
              </a:rPr>
              <a:t>erpsim.hec.ca</a:t>
            </a:r>
            <a:r>
              <a:rPr lang="en-US" sz="600" noProof="0" dirty="0" smtClean="0">
                <a:latin typeface="Arial Narrow" pitchFamily="34" charset="0"/>
                <a:ea typeface="+mn-ea"/>
                <a:cs typeface="+mn-cs"/>
              </a:rPr>
              <a:t>  </a:t>
            </a:r>
          </a:p>
          <a:p>
            <a:pPr fontAlgn="auto">
              <a:spcBef>
                <a:spcPts val="0"/>
              </a:spcBef>
              <a:spcAft>
                <a:spcPts val="0"/>
              </a:spcAft>
              <a:defRPr/>
            </a:pPr>
            <a:endParaRPr lang="en-US" sz="600" noProof="0" dirty="0">
              <a:latin typeface="Arial Narrow" pitchFamily="34" charset="0"/>
              <a:ea typeface="+mn-ea"/>
              <a:cs typeface="+mn-cs"/>
            </a:endParaRPr>
          </a:p>
        </p:txBody>
      </p:sp>
      <p:sp>
        <p:nvSpPr>
          <p:cNvPr id="13" name="ZoneTexte 12"/>
          <p:cNvSpPr txBox="1"/>
          <p:nvPr userDrawn="1"/>
        </p:nvSpPr>
        <p:spPr>
          <a:xfrm>
            <a:off x="7086600" y="5943600"/>
            <a:ext cx="1752600" cy="600164"/>
          </a:xfrm>
          <a:prstGeom prst="rect">
            <a:avLst/>
          </a:prstGeom>
          <a:noFill/>
        </p:spPr>
        <p:txBody>
          <a:bodyPr wrap="square" rtlCol="0">
            <a:spAutoFit/>
          </a:bodyPr>
          <a:lstStyle/>
          <a:p>
            <a:pPr algn="r">
              <a:lnSpc>
                <a:spcPts val="860"/>
              </a:lnSpc>
            </a:pPr>
            <a:r>
              <a:rPr lang="fr-FR" sz="700" baseline="0" dirty="0" smtClean="0">
                <a:solidFill>
                  <a:srgbClr val="20519C"/>
                </a:solidFill>
                <a:latin typeface="Helvetica"/>
              </a:rPr>
              <a:t>Copyright © 2011 HEC Montréal </a:t>
            </a:r>
          </a:p>
          <a:p>
            <a:pPr algn="r">
              <a:lnSpc>
                <a:spcPts val="860"/>
              </a:lnSpc>
            </a:pPr>
            <a:r>
              <a:rPr lang="fr-FR" sz="700" baseline="0" dirty="0" smtClean="0">
                <a:solidFill>
                  <a:srgbClr val="20519C"/>
                </a:solidFill>
                <a:latin typeface="Helvetica"/>
              </a:rPr>
              <a:t>ERP Simulation Game</a:t>
            </a:r>
            <a:endParaRPr lang="fr-FR" sz="1800" baseline="0" dirty="0" smtClean="0">
              <a:solidFill>
                <a:srgbClr val="20519C"/>
              </a:solidFill>
              <a:latin typeface="Helvetica"/>
            </a:endParaRPr>
          </a:p>
          <a:p>
            <a:pPr algn="r"/>
            <a:endParaRPr lang="fr-FR" dirty="0"/>
          </a:p>
        </p:txBody>
      </p:sp>
    </p:spTree>
    <p:extLst>
      <p:ext uri="{BB962C8B-B14F-4D97-AF65-F5344CB8AC3E}">
        <p14:creationId xmlns:p14="http://schemas.microsoft.com/office/powerpoint/2010/main" val="2238785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re et contenu">
    <p:spTree>
      <p:nvGrpSpPr>
        <p:cNvPr id="1" name=""/>
        <p:cNvGrpSpPr/>
        <p:nvPr/>
      </p:nvGrpSpPr>
      <p:grpSpPr>
        <a:xfrm>
          <a:off x="0" y="0"/>
          <a:ext cx="0" cy="0"/>
          <a:chOff x="0" y="0"/>
          <a:chExt cx="0" cy="0"/>
        </a:xfrm>
      </p:grpSpPr>
      <p:pic>
        <p:nvPicPr>
          <p:cNvPr id="11" name="Image 10" descr="newSlideTemplate1.pd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re 1"/>
          <p:cNvSpPr>
            <a:spLocks noGrp="1"/>
          </p:cNvSpPr>
          <p:nvPr>
            <p:ph type="title"/>
          </p:nvPr>
        </p:nvSpPr>
        <p:spPr>
          <a:xfrm>
            <a:off x="609600" y="228600"/>
            <a:ext cx="8229600" cy="1143000"/>
          </a:xfrm>
        </p:spPr>
        <p:txBody>
          <a:bodyPr/>
          <a:lstStyle>
            <a:lvl1pPr algn="l">
              <a:lnSpc>
                <a:spcPts val="4580"/>
              </a:lnSpc>
              <a:defRPr>
                <a:solidFill>
                  <a:schemeClr val="bg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3" name="Espace réservé du contenu 2"/>
          <p:cNvSpPr>
            <a:spLocks noGrp="1"/>
          </p:cNvSpPr>
          <p:nvPr>
            <p:ph idx="1"/>
          </p:nvPr>
        </p:nvSpPr>
        <p:spPr>
          <a:xfrm>
            <a:off x="609600" y="1689119"/>
            <a:ext cx="8077200" cy="4525963"/>
          </a:xfrm>
        </p:spPr>
        <p:txBody>
          <a:bodyPr/>
          <a:lstStyle>
            <a:lvl1pPr>
              <a:buClr>
                <a:srgbClr val="005490"/>
              </a:buClr>
              <a:buFont typeface="Arial"/>
              <a:buChar char="•"/>
              <a:defRPr>
                <a:solidFill>
                  <a:schemeClr val="tx1"/>
                </a:solidFill>
                <a:latin typeface="Arial Narrow" pitchFamily="34" charset="0"/>
                <a:cs typeface="Arial Narrow" pitchFamily="34" charset="0"/>
              </a:defRPr>
            </a:lvl1pPr>
            <a:lvl2pPr>
              <a:buClr>
                <a:srgbClr val="005490"/>
              </a:buClr>
              <a:buFont typeface="Arial"/>
              <a:buChar char="•"/>
              <a:defRPr>
                <a:solidFill>
                  <a:schemeClr val="tx1"/>
                </a:solidFill>
                <a:latin typeface="Arial Narrow" pitchFamily="34" charset="0"/>
                <a:cs typeface="Arial Narrow" pitchFamily="34" charset="0"/>
              </a:defRPr>
            </a:lvl2pPr>
            <a:lvl3pPr>
              <a:buClr>
                <a:srgbClr val="005490"/>
              </a:buClr>
              <a:buFont typeface="Arial"/>
              <a:buChar char="•"/>
              <a:defRPr>
                <a:solidFill>
                  <a:schemeClr val="tx1"/>
                </a:solidFill>
                <a:latin typeface="Arial Narrow" pitchFamily="34" charset="0"/>
                <a:cs typeface="Arial Narrow" pitchFamily="34" charset="0"/>
              </a:defRPr>
            </a:lvl3pPr>
            <a:lvl4pPr>
              <a:buClr>
                <a:srgbClr val="005490"/>
              </a:buClr>
              <a:buFont typeface="Arial"/>
              <a:buChar char="•"/>
              <a:defRPr>
                <a:solidFill>
                  <a:schemeClr val="tx1"/>
                </a:solidFill>
                <a:latin typeface="Arial Narrow" pitchFamily="34" charset="0"/>
                <a:cs typeface="Arial Narrow" pitchFamily="34" charset="0"/>
              </a:defRPr>
            </a:lvl4pPr>
            <a:lvl5pPr>
              <a:buClr>
                <a:srgbClr val="005490"/>
              </a:buClr>
              <a:buFont typeface="Arial"/>
              <a:buChar char="•"/>
              <a:defRPr>
                <a:solidFill>
                  <a:schemeClr val="tx1"/>
                </a:solidFill>
                <a:latin typeface="Arial Narrow" pitchFamily="34" charset="0"/>
                <a:cs typeface="Arial Narrow" pitchFamily="34" charset="0"/>
              </a:defRPr>
            </a:lvl5pPr>
          </a:lstStyle>
          <a:p>
            <a:pPr lvl="0"/>
            <a:r>
              <a:rPr lang="en-US" noProof="0" dirty="0" smtClean="0"/>
              <a:t>Cliquez pour modifier les styles du </a:t>
            </a:r>
            <a:r>
              <a:rPr lang="en-US" noProof="0" dirty="0" err="1" smtClean="0"/>
              <a:t>texte</a:t>
            </a:r>
            <a:r>
              <a:rPr lang="en-US" noProof="0" dirty="0" smtClean="0"/>
              <a:t> du masque</a:t>
            </a:r>
          </a:p>
          <a:p>
            <a:pPr lvl="1"/>
            <a:r>
              <a:rPr lang="en-US" noProof="0" dirty="0" err="1" smtClean="0"/>
              <a:t>Deuxième</a:t>
            </a:r>
            <a:r>
              <a:rPr lang="en-US" noProof="0" dirty="0" smtClean="0"/>
              <a:t> </a:t>
            </a:r>
            <a:r>
              <a:rPr lang="en-US" noProof="0" dirty="0" err="1" smtClean="0"/>
              <a:t>niveau</a:t>
            </a:r>
            <a:endParaRPr lang="en-US" noProof="0" dirty="0" smtClean="0"/>
          </a:p>
          <a:p>
            <a:pPr lvl="2"/>
            <a:r>
              <a:rPr lang="en-US" noProof="0" dirty="0" err="1" smtClean="0"/>
              <a:t>Troisième</a:t>
            </a:r>
            <a:r>
              <a:rPr lang="en-US" noProof="0" dirty="0" smtClean="0"/>
              <a:t> </a:t>
            </a:r>
            <a:r>
              <a:rPr lang="en-US" noProof="0" dirty="0" err="1" smtClean="0"/>
              <a:t>niveau</a:t>
            </a:r>
            <a:endParaRPr lang="en-US" noProof="0" dirty="0" smtClean="0"/>
          </a:p>
          <a:p>
            <a:pPr lvl="3"/>
            <a:r>
              <a:rPr lang="en-US" noProof="0" dirty="0" err="1" smtClean="0"/>
              <a:t>Quatrième</a:t>
            </a:r>
            <a:r>
              <a:rPr lang="en-US" noProof="0" dirty="0" smtClean="0"/>
              <a:t> </a:t>
            </a:r>
            <a:r>
              <a:rPr lang="en-US" noProof="0" dirty="0" err="1" smtClean="0"/>
              <a:t>niveau</a:t>
            </a:r>
            <a:endParaRPr lang="en-US" noProof="0" dirty="0" smtClean="0"/>
          </a:p>
          <a:p>
            <a:pPr lvl="4"/>
            <a:r>
              <a:rPr lang="en-US" noProof="0" dirty="0" err="1" smtClean="0"/>
              <a:t>Cinquième</a:t>
            </a:r>
            <a:r>
              <a:rPr lang="en-US" noProof="0" dirty="0" smtClean="0"/>
              <a:t> </a:t>
            </a:r>
            <a:r>
              <a:rPr lang="en-US" noProof="0" dirty="0" err="1" smtClean="0"/>
              <a:t>niveau</a:t>
            </a:r>
            <a:endParaRPr lang="en-US" noProof="0" dirty="0"/>
          </a:p>
        </p:txBody>
      </p:sp>
      <p:sp>
        <p:nvSpPr>
          <p:cNvPr id="7" name="ZoneTexte 8"/>
          <p:cNvSpPr txBox="1"/>
          <p:nvPr userDrawn="1"/>
        </p:nvSpPr>
        <p:spPr>
          <a:xfrm>
            <a:off x="228600" y="6459379"/>
            <a:ext cx="1676400" cy="246221"/>
          </a:xfrm>
          <a:prstGeom prst="rect">
            <a:avLst/>
          </a:prstGeom>
          <a:noFill/>
        </p:spPr>
        <p:txBody>
          <a:bodyPr wrap="square">
            <a:spAutoFit/>
          </a:bodyPr>
          <a:lstStyle/>
          <a:p>
            <a:pPr fontAlgn="auto">
              <a:spcBef>
                <a:spcPts val="0"/>
              </a:spcBef>
              <a:spcAft>
                <a:spcPts val="0"/>
              </a:spcAft>
              <a:defRPr/>
            </a:pPr>
            <a:r>
              <a:rPr lang="en-US" sz="1000" b="1" i="0" noProof="0" dirty="0" smtClean="0">
                <a:solidFill>
                  <a:srgbClr val="20519C"/>
                </a:solidFill>
                <a:latin typeface="Arial Narrow" pitchFamily="34" charset="0"/>
                <a:ea typeface="+mn-ea"/>
                <a:cs typeface="+mn-cs"/>
              </a:rPr>
              <a:t>Version : August 2011</a:t>
            </a:r>
            <a:endParaRPr lang="en-US" sz="1000" b="1" i="0" noProof="0" dirty="0">
              <a:solidFill>
                <a:srgbClr val="20519C"/>
              </a:solidFill>
              <a:latin typeface="Arial Narrow" pitchFamily="34" charset="0"/>
              <a:ea typeface="+mn-ea"/>
              <a:cs typeface="+mn-cs"/>
            </a:endParaRPr>
          </a:p>
        </p:txBody>
      </p:sp>
      <p:sp>
        <p:nvSpPr>
          <p:cNvPr id="8" name="ZoneTexte 6"/>
          <p:cNvSpPr txBox="1"/>
          <p:nvPr userDrawn="1"/>
        </p:nvSpPr>
        <p:spPr>
          <a:xfrm>
            <a:off x="1905000" y="6445250"/>
            <a:ext cx="4491038" cy="368300"/>
          </a:xfrm>
          <a:prstGeom prst="rect">
            <a:avLst/>
          </a:prstGeom>
          <a:noFill/>
        </p:spPr>
        <p:txBody>
          <a:bodyPr>
            <a:spAutoFit/>
          </a:bodyPr>
          <a:lstStyle/>
          <a:p>
            <a:pPr fontAlgn="auto">
              <a:spcBef>
                <a:spcPts val="0"/>
              </a:spcBef>
              <a:spcAft>
                <a:spcPts val="0"/>
              </a:spcAft>
              <a:defRPr/>
            </a:pPr>
            <a:r>
              <a:rPr lang="en-US" sz="600" noProof="0" dirty="0" smtClean="0">
                <a:latin typeface="Arial Narrow" pitchFamily="34" charset="0"/>
                <a:ea typeface="+mn-ea"/>
                <a:cs typeface="+mn-cs"/>
              </a:rPr>
              <a:t>© Léger et al. 2011 ERPsim is proprietary technology developed by researchers at HEC Montréal, </a:t>
            </a:r>
            <a:r>
              <a:rPr lang="en-US" sz="600" noProof="0" dirty="0" err="1" smtClean="0">
                <a:latin typeface="Arial Narrow" pitchFamily="34" charset="0"/>
                <a:ea typeface="+mn-ea"/>
                <a:cs typeface="+mn-cs"/>
              </a:rPr>
              <a:t>École</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Polytechnique</a:t>
            </a:r>
            <a:r>
              <a:rPr lang="en-US" sz="600" noProof="0" dirty="0" smtClean="0">
                <a:latin typeface="Arial Narrow" pitchFamily="34" charset="0"/>
                <a:ea typeface="+mn-ea"/>
                <a:cs typeface="+mn-cs"/>
              </a:rPr>
              <a:t> de Montréal and Western Michigan Univ. ERPsim is owned by </a:t>
            </a:r>
            <a:r>
              <a:rPr lang="en-US" sz="600" noProof="0" dirty="0" err="1" smtClean="0">
                <a:latin typeface="Arial Narrow" pitchFamily="34" charset="0"/>
                <a:ea typeface="+mn-ea"/>
                <a:cs typeface="+mn-cs"/>
              </a:rPr>
              <a:t>Polyvalor</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Valorisation</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Gestion</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commericialized</a:t>
            </a:r>
            <a:r>
              <a:rPr lang="en-US" sz="600" noProof="0" dirty="0" smtClean="0">
                <a:latin typeface="Arial Narrow" pitchFamily="34" charset="0"/>
                <a:ea typeface="+mn-ea"/>
                <a:cs typeface="+mn-cs"/>
              </a:rPr>
              <a:t> by Baton Simulations. More info at </a:t>
            </a:r>
            <a:r>
              <a:rPr lang="en-US" sz="600" noProof="0" dirty="0" err="1" smtClean="0">
                <a:latin typeface="Arial Narrow" pitchFamily="34" charset="0"/>
                <a:ea typeface="+mn-ea"/>
                <a:cs typeface="+mn-cs"/>
              </a:rPr>
              <a:t>erpsim.hec.ca</a:t>
            </a:r>
            <a:r>
              <a:rPr lang="en-US" sz="600" noProof="0" dirty="0" smtClean="0">
                <a:latin typeface="Arial Narrow" pitchFamily="34" charset="0"/>
                <a:ea typeface="+mn-ea"/>
                <a:cs typeface="+mn-cs"/>
              </a:rPr>
              <a:t>  </a:t>
            </a:r>
          </a:p>
          <a:p>
            <a:pPr fontAlgn="auto">
              <a:spcBef>
                <a:spcPts val="0"/>
              </a:spcBef>
              <a:spcAft>
                <a:spcPts val="0"/>
              </a:spcAft>
              <a:defRPr/>
            </a:pPr>
            <a:endParaRPr lang="en-US" sz="600" noProof="0" dirty="0">
              <a:latin typeface="Arial Narrow" pitchFamily="34" charset="0"/>
              <a:ea typeface="+mn-ea"/>
              <a:cs typeface="+mn-cs"/>
            </a:endParaRPr>
          </a:p>
        </p:txBody>
      </p:sp>
    </p:spTree>
    <p:extLst>
      <p:ext uri="{BB962C8B-B14F-4D97-AF65-F5344CB8AC3E}">
        <p14:creationId xmlns:p14="http://schemas.microsoft.com/office/powerpoint/2010/main" val="2616423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re et contenu">
    <p:spTree>
      <p:nvGrpSpPr>
        <p:cNvPr id="1" name=""/>
        <p:cNvGrpSpPr/>
        <p:nvPr/>
      </p:nvGrpSpPr>
      <p:grpSpPr>
        <a:xfrm>
          <a:off x="0" y="0"/>
          <a:ext cx="0" cy="0"/>
          <a:chOff x="0" y="0"/>
          <a:chExt cx="0" cy="0"/>
        </a:xfrm>
      </p:grpSpPr>
      <p:pic>
        <p:nvPicPr>
          <p:cNvPr id="9" name="Image 8" descr="newSlideTemplate2.pd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re 1"/>
          <p:cNvSpPr>
            <a:spLocks noGrp="1"/>
          </p:cNvSpPr>
          <p:nvPr>
            <p:ph type="title"/>
          </p:nvPr>
        </p:nvSpPr>
        <p:spPr>
          <a:xfrm>
            <a:off x="609600" y="0"/>
            <a:ext cx="8229600" cy="1143000"/>
          </a:xfrm>
        </p:spPr>
        <p:txBody>
          <a:bodyPr/>
          <a:lstStyle>
            <a:lvl1pPr algn="l">
              <a:lnSpc>
                <a:spcPts val="4680"/>
              </a:lnSpc>
              <a:defRPr>
                <a:solidFill>
                  <a:schemeClr val="bg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3" name="Espace réservé du contenu 2"/>
          <p:cNvSpPr>
            <a:spLocks noGrp="1"/>
          </p:cNvSpPr>
          <p:nvPr>
            <p:ph idx="1"/>
          </p:nvPr>
        </p:nvSpPr>
        <p:spPr>
          <a:xfrm>
            <a:off x="609600" y="1689119"/>
            <a:ext cx="8077200" cy="4525963"/>
          </a:xfrm>
        </p:spPr>
        <p:txBody>
          <a:bodyPr/>
          <a:lstStyle>
            <a:lvl1pPr>
              <a:buClr>
                <a:srgbClr val="005490"/>
              </a:buClr>
              <a:buFont typeface="Arial"/>
              <a:buChar char="•"/>
              <a:defRPr>
                <a:solidFill>
                  <a:schemeClr val="tx1"/>
                </a:solidFill>
                <a:latin typeface="Arial Narrow" pitchFamily="34" charset="0"/>
                <a:cs typeface="Arial Narrow" pitchFamily="34" charset="0"/>
              </a:defRPr>
            </a:lvl1pPr>
            <a:lvl2pPr>
              <a:buClr>
                <a:srgbClr val="005490"/>
              </a:buClr>
              <a:buFont typeface="Arial"/>
              <a:buChar char="•"/>
              <a:defRPr>
                <a:solidFill>
                  <a:schemeClr val="tx1"/>
                </a:solidFill>
                <a:latin typeface="Arial Narrow" pitchFamily="34" charset="0"/>
                <a:cs typeface="Arial Narrow" pitchFamily="34" charset="0"/>
              </a:defRPr>
            </a:lvl2pPr>
            <a:lvl3pPr>
              <a:buClr>
                <a:srgbClr val="005490"/>
              </a:buClr>
              <a:buFont typeface="Arial"/>
              <a:buChar char="•"/>
              <a:defRPr>
                <a:solidFill>
                  <a:schemeClr val="tx1"/>
                </a:solidFill>
                <a:latin typeface="Arial Narrow" pitchFamily="34" charset="0"/>
                <a:cs typeface="Arial Narrow" pitchFamily="34" charset="0"/>
              </a:defRPr>
            </a:lvl3pPr>
            <a:lvl4pPr>
              <a:buClr>
                <a:srgbClr val="005490"/>
              </a:buClr>
              <a:buFont typeface="Arial"/>
              <a:buChar char="•"/>
              <a:defRPr>
                <a:solidFill>
                  <a:schemeClr val="tx1"/>
                </a:solidFill>
                <a:latin typeface="Arial Narrow" pitchFamily="34" charset="0"/>
                <a:cs typeface="Arial Narrow" pitchFamily="34" charset="0"/>
              </a:defRPr>
            </a:lvl4pPr>
            <a:lvl5pPr>
              <a:buClr>
                <a:srgbClr val="005490"/>
              </a:buClr>
              <a:buFont typeface="Arial"/>
              <a:buChar char="•"/>
              <a:defRPr>
                <a:solidFill>
                  <a:schemeClr val="tx1"/>
                </a:solidFill>
                <a:latin typeface="Arial Narrow" pitchFamily="34" charset="0"/>
                <a:cs typeface="Arial Narrow" pitchFamily="34" charset="0"/>
              </a:defRPr>
            </a:lvl5pPr>
          </a:lstStyle>
          <a:p>
            <a:pPr lvl="0"/>
            <a:r>
              <a:rPr lang="en-US" noProof="0" dirty="0" smtClean="0"/>
              <a:t>Cliquez pour modifier les styles du </a:t>
            </a:r>
            <a:r>
              <a:rPr lang="en-US" noProof="0" dirty="0" err="1" smtClean="0"/>
              <a:t>texte</a:t>
            </a:r>
            <a:r>
              <a:rPr lang="en-US" noProof="0" dirty="0" smtClean="0"/>
              <a:t> du masque</a:t>
            </a:r>
          </a:p>
          <a:p>
            <a:pPr lvl="1"/>
            <a:r>
              <a:rPr lang="en-US" noProof="0" dirty="0" err="1" smtClean="0"/>
              <a:t>Deuxième</a:t>
            </a:r>
            <a:r>
              <a:rPr lang="en-US" noProof="0" dirty="0" smtClean="0"/>
              <a:t> </a:t>
            </a:r>
            <a:r>
              <a:rPr lang="en-US" noProof="0" dirty="0" err="1" smtClean="0"/>
              <a:t>niveau</a:t>
            </a:r>
            <a:endParaRPr lang="en-US" noProof="0" dirty="0" smtClean="0"/>
          </a:p>
          <a:p>
            <a:pPr lvl="2"/>
            <a:r>
              <a:rPr lang="en-US" noProof="0" dirty="0" err="1" smtClean="0"/>
              <a:t>Troisième</a:t>
            </a:r>
            <a:r>
              <a:rPr lang="en-US" noProof="0" dirty="0" smtClean="0"/>
              <a:t> </a:t>
            </a:r>
            <a:r>
              <a:rPr lang="en-US" noProof="0" dirty="0" err="1" smtClean="0"/>
              <a:t>niveau</a:t>
            </a:r>
            <a:endParaRPr lang="en-US" noProof="0" dirty="0" smtClean="0"/>
          </a:p>
          <a:p>
            <a:pPr lvl="3"/>
            <a:r>
              <a:rPr lang="en-US" noProof="0" dirty="0" err="1" smtClean="0"/>
              <a:t>Quatrième</a:t>
            </a:r>
            <a:r>
              <a:rPr lang="en-US" noProof="0" dirty="0" smtClean="0"/>
              <a:t> </a:t>
            </a:r>
            <a:r>
              <a:rPr lang="en-US" noProof="0" dirty="0" err="1" smtClean="0"/>
              <a:t>niveau</a:t>
            </a:r>
            <a:endParaRPr lang="en-US" noProof="0" dirty="0" smtClean="0"/>
          </a:p>
          <a:p>
            <a:pPr lvl="4"/>
            <a:r>
              <a:rPr lang="en-US" noProof="0" dirty="0" err="1" smtClean="0"/>
              <a:t>Cinquième</a:t>
            </a:r>
            <a:r>
              <a:rPr lang="en-US" noProof="0" dirty="0" smtClean="0"/>
              <a:t> </a:t>
            </a:r>
            <a:r>
              <a:rPr lang="en-US" noProof="0" dirty="0" err="1" smtClean="0"/>
              <a:t>niveau</a:t>
            </a:r>
            <a:endParaRPr lang="en-US" noProof="0" dirty="0"/>
          </a:p>
        </p:txBody>
      </p:sp>
      <p:sp>
        <p:nvSpPr>
          <p:cNvPr id="7" name="ZoneTexte 8"/>
          <p:cNvSpPr txBox="1"/>
          <p:nvPr userDrawn="1"/>
        </p:nvSpPr>
        <p:spPr>
          <a:xfrm>
            <a:off x="228600" y="6459379"/>
            <a:ext cx="1676400" cy="246221"/>
          </a:xfrm>
          <a:prstGeom prst="rect">
            <a:avLst/>
          </a:prstGeom>
          <a:noFill/>
        </p:spPr>
        <p:txBody>
          <a:bodyPr wrap="square">
            <a:spAutoFit/>
          </a:bodyPr>
          <a:lstStyle/>
          <a:p>
            <a:pPr fontAlgn="auto">
              <a:spcBef>
                <a:spcPts val="0"/>
              </a:spcBef>
              <a:spcAft>
                <a:spcPts val="0"/>
              </a:spcAft>
              <a:defRPr/>
            </a:pPr>
            <a:r>
              <a:rPr lang="en-US" sz="1000" b="1" i="0" noProof="0" dirty="0" smtClean="0">
                <a:solidFill>
                  <a:srgbClr val="20519C"/>
                </a:solidFill>
                <a:latin typeface="Arial Narrow" pitchFamily="34" charset="0"/>
                <a:ea typeface="+mn-ea"/>
                <a:cs typeface="+mn-cs"/>
              </a:rPr>
              <a:t>Version : August 2011</a:t>
            </a:r>
            <a:endParaRPr lang="en-US" sz="1000" b="1" i="0" noProof="0" dirty="0">
              <a:solidFill>
                <a:srgbClr val="20519C"/>
              </a:solidFill>
              <a:latin typeface="Arial Narrow" pitchFamily="34" charset="0"/>
              <a:ea typeface="+mn-ea"/>
              <a:cs typeface="+mn-cs"/>
            </a:endParaRPr>
          </a:p>
        </p:txBody>
      </p:sp>
      <p:sp>
        <p:nvSpPr>
          <p:cNvPr id="8" name="ZoneTexte 6"/>
          <p:cNvSpPr txBox="1"/>
          <p:nvPr userDrawn="1"/>
        </p:nvSpPr>
        <p:spPr>
          <a:xfrm>
            <a:off x="1905000" y="6445250"/>
            <a:ext cx="4491038" cy="368300"/>
          </a:xfrm>
          <a:prstGeom prst="rect">
            <a:avLst/>
          </a:prstGeom>
          <a:noFill/>
        </p:spPr>
        <p:txBody>
          <a:bodyPr>
            <a:spAutoFit/>
          </a:bodyPr>
          <a:lstStyle/>
          <a:p>
            <a:pPr fontAlgn="auto">
              <a:spcBef>
                <a:spcPts val="0"/>
              </a:spcBef>
              <a:spcAft>
                <a:spcPts val="0"/>
              </a:spcAft>
              <a:defRPr/>
            </a:pPr>
            <a:r>
              <a:rPr lang="en-US" sz="600" noProof="0" dirty="0" smtClean="0">
                <a:latin typeface="Arial Narrow" pitchFamily="34" charset="0"/>
                <a:ea typeface="+mn-ea"/>
                <a:cs typeface="+mn-cs"/>
              </a:rPr>
              <a:t>© Léger et al. 2011 ERPsim is proprietary technology developed by researchers at HEC Montréal, </a:t>
            </a:r>
            <a:r>
              <a:rPr lang="en-US" sz="600" noProof="0" dirty="0" err="1" smtClean="0">
                <a:latin typeface="Arial Narrow" pitchFamily="34" charset="0"/>
                <a:ea typeface="+mn-ea"/>
                <a:cs typeface="+mn-cs"/>
              </a:rPr>
              <a:t>École</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Polytechnique</a:t>
            </a:r>
            <a:r>
              <a:rPr lang="en-US" sz="600" noProof="0" dirty="0" smtClean="0">
                <a:latin typeface="Arial Narrow" pitchFamily="34" charset="0"/>
                <a:ea typeface="+mn-ea"/>
                <a:cs typeface="+mn-cs"/>
              </a:rPr>
              <a:t> de Montréal and Western Michigan Univ. ERPsim is owned by </a:t>
            </a:r>
            <a:r>
              <a:rPr lang="en-US" sz="600" noProof="0" dirty="0" err="1" smtClean="0">
                <a:latin typeface="Arial Narrow" pitchFamily="34" charset="0"/>
                <a:ea typeface="+mn-ea"/>
                <a:cs typeface="+mn-cs"/>
              </a:rPr>
              <a:t>Polyvalor</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Valorisation</a:t>
            </a:r>
            <a:r>
              <a:rPr lang="en-US" sz="600" noProof="0" dirty="0" smtClean="0">
                <a:latin typeface="Arial Narrow" pitchFamily="34" charset="0"/>
                <a:ea typeface="+mn-ea"/>
                <a:cs typeface="+mn-cs"/>
              </a:rPr>
              <a:t> </a:t>
            </a:r>
            <a:r>
              <a:rPr lang="en-US" sz="600" noProof="0" dirty="0" err="1" smtClean="0">
                <a:latin typeface="Arial Narrow" pitchFamily="34" charset="0"/>
                <a:ea typeface="+mn-ea"/>
                <a:cs typeface="+mn-cs"/>
              </a:rPr>
              <a:t>Gestion</a:t>
            </a:r>
            <a:r>
              <a:rPr lang="en-US" sz="600" noProof="0" dirty="0" smtClean="0">
                <a:latin typeface="Arial Narrow" pitchFamily="34" charset="0"/>
                <a:ea typeface="+mn-ea"/>
                <a:cs typeface="+mn-cs"/>
              </a:rPr>
              <a:t> and </a:t>
            </a:r>
            <a:r>
              <a:rPr lang="en-US" sz="600" noProof="0" dirty="0" err="1" smtClean="0">
                <a:latin typeface="Arial Narrow" pitchFamily="34" charset="0"/>
                <a:ea typeface="+mn-ea"/>
                <a:cs typeface="+mn-cs"/>
              </a:rPr>
              <a:t>commericialized</a:t>
            </a:r>
            <a:r>
              <a:rPr lang="en-US" sz="600" noProof="0" dirty="0" smtClean="0">
                <a:latin typeface="Arial Narrow" pitchFamily="34" charset="0"/>
                <a:ea typeface="+mn-ea"/>
                <a:cs typeface="+mn-cs"/>
              </a:rPr>
              <a:t> by Baton Simulations. More info at </a:t>
            </a:r>
            <a:r>
              <a:rPr lang="en-US" sz="600" noProof="0" dirty="0" err="1" smtClean="0">
                <a:latin typeface="Arial Narrow" pitchFamily="34" charset="0"/>
                <a:ea typeface="+mn-ea"/>
                <a:cs typeface="+mn-cs"/>
              </a:rPr>
              <a:t>erpsim.hec.ca</a:t>
            </a:r>
            <a:r>
              <a:rPr lang="en-US" sz="600" noProof="0" dirty="0" smtClean="0">
                <a:latin typeface="Arial Narrow" pitchFamily="34" charset="0"/>
                <a:ea typeface="+mn-ea"/>
                <a:cs typeface="+mn-cs"/>
              </a:rPr>
              <a:t>  </a:t>
            </a:r>
          </a:p>
          <a:p>
            <a:pPr fontAlgn="auto">
              <a:spcBef>
                <a:spcPts val="0"/>
              </a:spcBef>
              <a:spcAft>
                <a:spcPts val="0"/>
              </a:spcAft>
              <a:defRPr/>
            </a:pPr>
            <a:endParaRPr lang="en-US" sz="600" noProof="0" dirty="0">
              <a:latin typeface="Arial Narrow" pitchFamily="34" charset="0"/>
              <a:ea typeface="+mn-ea"/>
              <a:cs typeface="+mn-cs"/>
            </a:endParaRPr>
          </a:p>
        </p:txBody>
      </p:sp>
    </p:spTree>
    <p:extLst>
      <p:ext uri="{BB962C8B-B14F-4D97-AF65-F5344CB8AC3E}">
        <p14:creationId xmlns:p14="http://schemas.microsoft.com/office/powerpoint/2010/main" val="962831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En-tête de section">
    <p:spTree>
      <p:nvGrpSpPr>
        <p:cNvPr id="1" name=""/>
        <p:cNvGrpSpPr/>
        <p:nvPr/>
      </p:nvGrpSpPr>
      <p:grpSpPr>
        <a:xfrm>
          <a:off x="0" y="0"/>
          <a:ext cx="0" cy="0"/>
          <a:chOff x="0" y="0"/>
          <a:chExt cx="0" cy="0"/>
        </a:xfrm>
      </p:grpSpPr>
      <p:pic>
        <p:nvPicPr>
          <p:cNvPr id="5" name="Image 4" descr="newSectionTemplate.pd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re 1"/>
          <p:cNvSpPr>
            <a:spLocks noGrp="1"/>
          </p:cNvSpPr>
          <p:nvPr>
            <p:ph type="title"/>
          </p:nvPr>
        </p:nvSpPr>
        <p:spPr>
          <a:xfrm>
            <a:off x="3886200" y="685800"/>
            <a:ext cx="3581400" cy="1524000"/>
          </a:xfrm>
        </p:spPr>
        <p:txBody>
          <a:bodyPr anchor="t"/>
          <a:lstStyle>
            <a:lvl1pPr algn="l">
              <a:defRPr sz="4000" b="0" cap="none">
                <a:solidFill>
                  <a:schemeClr val="tx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Tree>
    <p:extLst>
      <p:ext uri="{BB962C8B-B14F-4D97-AF65-F5344CB8AC3E}">
        <p14:creationId xmlns:p14="http://schemas.microsoft.com/office/powerpoint/2010/main" val="264365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3232720" y="2760916"/>
            <a:ext cx="5803776" cy="1634276"/>
          </a:xfrm>
        </p:spPr>
        <p:txBody>
          <a:bodyPr/>
          <a:lstStyle>
            <a:lvl1pPr algn="l">
              <a:defRPr>
                <a:solidFill>
                  <a:schemeClr val="bg1"/>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sp>
        <p:nvSpPr>
          <p:cNvPr id="3" name="Sous-titre 2"/>
          <p:cNvSpPr>
            <a:spLocks noGrp="1"/>
          </p:cNvSpPr>
          <p:nvPr>
            <p:ph type="subTitle" idx="1"/>
          </p:nvPr>
        </p:nvSpPr>
        <p:spPr>
          <a:xfrm>
            <a:off x="3232720" y="4395192"/>
            <a:ext cx="5803776" cy="762000"/>
          </a:xfrm>
        </p:spPr>
        <p:txBody>
          <a:bodyPr/>
          <a:lstStyle>
            <a:lvl1pPr marL="0" indent="0" algn="l">
              <a:buNone/>
              <a:defRPr>
                <a:solidFill>
                  <a:schemeClr val="bg1"/>
                </a:solidFill>
                <a:latin typeface="Arial Narrow" pitchFamily="34" charset="0"/>
                <a:cs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smtClean="0"/>
              <a:t>Cliquez pour modifier le style</a:t>
            </a:r>
            <a:endParaRPr lang="en-US" noProof="0" dirty="0"/>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731" y="-40011"/>
            <a:ext cx="9091269" cy="6898011"/>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Titre 1"/>
          <p:cNvSpPr>
            <a:spLocks noGrp="1"/>
          </p:cNvSpPr>
          <p:nvPr>
            <p:ph type="title"/>
          </p:nvPr>
        </p:nvSpPr>
        <p:spPr>
          <a:xfrm>
            <a:off x="611560" y="1143000"/>
            <a:ext cx="4464496" cy="2862064"/>
          </a:xfrm>
        </p:spPr>
        <p:txBody>
          <a:bodyPr anchor="t"/>
          <a:lstStyle>
            <a:lvl1pPr algn="l">
              <a:defRPr sz="4000" b="0" cap="none">
                <a:solidFill>
                  <a:srgbClr val="005490"/>
                </a:solidFill>
                <a:latin typeface="Arial Narrow" pitchFamily="34" charset="0"/>
                <a:cs typeface="Arial Narrow" pitchFamily="34" charset="0"/>
              </a:defRPr>
            </a:lvl1pPr>
          </a:lstStyle>
          <a:p>
            <a:r>
              <a:rPr lang="en-US" noProof="0" dirty="0" smtClean="0"/>
              <a:t>Cliquez et </a:t>
            </a:r>
            <a:r>
              <a:rPr lang="en-US" noProof="0" dirty="0" err="1" smtClean="0"/>
              <a:t>modifiez</a:t>
            </a:r>
            <a:r>
              <a:rPr lang="en-US" noProof="0" dirty="0" smtClean="0"/>
              <a:t> le </a:t>
            </a:r>
            <a:r>
              <a:rPr lang="en-US" noProof="0" dirty="0" err="1" smtClean="0"/>
              <a:t>titre</a:t>
            </a:r>
            <a:endParaRPr lang="en-US" noProof="0" dirty="0"/>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1999" y="-73143"/>
            <a:ext cx="9048513" cy="6931143"/>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557"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CA"/>
              <a:t>Cliquez et modifiez le titre</a:t>
            </a:r>
            <a:endParaRPr lang="fr-FR"/>
          </a:p>
        </p:txBody>
      </p:sp>
      <p:sp>
        <p:nvSpPr>
          <p:cNvPr id="23558"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fr-F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49" r:id="rId8"/>
    <p:sldLayoutId id="2147483653" r:id="rId9"/>
    <p:sldLayoutId id="2147483654" r:id="rId10"/>
    <p:sldLayoutId id="2147483652" r:id="rId11"/>
    <p:sldLayoutId id="2147483655" r:id="rId12"/>
    <p:sldLayoutId id="2147483656" r:id="rId13"/>
  </p:sldLayoutIdLst>
  <p:timing>
    <p:tnLst>
      <p:par>
        <p:cT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pitchFamily="-123" charset="0"/>
          <a:ea typeface="ＭＳ Ｐゴシック" pitchFamily="-123" charset="-128"/>
          <a:cs typeface="ＭＳ Ｐゴシック" pitchFamily="-123" charset="-128"/>
        </a:defRPr>
      </a:lvl2pPr>
      <a:lvl3pPr algn="ctr" defTabSz="457200" rtl="0" eaLnBrk="0" fontAlgn="base" hangingPunct="0">
        <a:spcBef>
          <a:spcPct val="0"/>
        </a:spcBef>
        <a:spcAft>
          <a:spcPct val="0"/>
        </a:spcAft>
        <a:defRPr sz="4400">
          <a:solidFill>
            <a:schemeClr val="tx1"/>
          </a:solidFill>
          <a:latin typeface="Arial" pitchFamily="-123" charset="0"/>
          <a:ea typeface="ＭＳ Ｐゴシック" pitchFamily="-123" charset="-128"/>
          <a:cs typeface="ＭＳ Ｐゴシック" pitchFamily="-123" charset="-128"/>
        </a:defRPr>
      </a:lvl3pPr>
      <a:lvl4pPr algn="ctr" defTabSz="457200" rtl="0" eaLnBrk="0" fontAlgn="base" hangingPunct="0">
        <a:spcBef>
          <a:spcPct val="0"/>
        </a:spcBef>
        <a:spcAft>
          <a:spcPct val="0"/>
        </a:spcAft>
        <a:defRPr sz="4400">
          <a:solidFill>
            <a:schemeClr val="tx1"/>
          </a:solidFill>
          <a:latin typeface="Arial" pitchFamily="-123" charset="0"/>
          <a:ea typeface="ＭＳ Ｐゴシック" pitchFamily="-123" charset="-128"/>
          <a:cs typeface="ＭＳ Ｐゴシック" pitchFamily="-123" charset="-128"/>
        </a:defRPr>
      </a:lvl4pPr>
      <a:lvl5pPr algn="ctr" defTabSz="457200" rtl="0" eaLnBrk="0" fontAlgn="base" hangingPunct="0">
        <a:spcBef>
          <a:spcPct val="0"/>
        </a:spcBef>
        <a:spcAft>
          <a:spcPct val="0"/>
        </a:spcAft>
        <a:defRPr sz="4400">
          <a:solidFill>
            <a:schemeClr val="tx1"/>
          </a:solidFill>
          <a:latin typeface="Arial" pitchFamily="-123" charset="0"/>
          <a:ea typeface="ＭＳ Ｐゴシック" pitchFamily="-123" charset="-128"/>
          <a:cs typeface="ＭＳ Ｐゴシック" pitchFamily="-123" charset="-128"/>
        </a:defRPr>
      </a:lvl5pPr>
      <a:lvl6pPr marL="457200" algn="ctr" defTabSz="457200"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6pPr>
      <a:lvl7pPr marL="914400" algn="ctr" defTabSz="457200"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7pPr>
      <a:lvl8pPr marL="1371600" algn="ctr" defTabSz="457200"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8pPr>
      <a:lvl9pPr marL="1828800" algn="ctr" defTabSz="457200"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9pPr>
    </p:titleStyle>
    <p:bodyStyle>
      <a:lvl1pPr marL="342900" indent="-342900" algn="l" defTabSz="457200" rtl="0" eaLnBrk="0" fontAlgn="base" hangingPunct="0">
        <a:spcBef>
          <a:spcPct val="20000"/>
        </a:spcBef>
        <a:spcAft>
          <a:spcPct val="0"/>
        </a:spcAft>
        <a:buFont typeface="Arial" pitchFamily="-123"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123"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123"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123"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123"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066800" y="3068960"/>
            <a:ext cx="7772400" cy="1125284"/>
          </a:xfrm>
        </p:spPr>
        <p:txBody>
          <a:bodyPr/>
          <a:lstStyle/>
          <a:p>
            <a:r>
              <a:rPr lang="fr-CA" dirty="0" err="1" smtClean="0"/>
              <a:t>ERPsim</a:t>
            </a:r>
            <a:r>
              <a:rPr lang="fr-CA" dirty="0" smtClean="0"/>
              <a:t> on </a:t>
            </a:r>
            <a:r>
              <a:rPr lang="fr-CA" dirty="0" err="1" smtClean="0"/>
              <a:t>Paper</a:t>
            </a:r>
            <a:r>
              <a:rPr lang="fr-CA" dirty="0" smtClean="0"/>
              <a:t> : </a:t>
            </a:r>
            <a:br>
              <a:rPr lang="fr-CA" dirty="0" smtClean="0"/>
            </a:br>
            <a:r>
              <a:rPr lang="fr-CA" dirty="0" smtClean="0"/>
              <a:t>Simulation of business </a:t>
            </a:r>
            <a:r>
              <a:rPr lang="fr-CA" dirty="0" err="1" smtClean="0"/>
              <a:t>processes</a:t>
            </a:r>
            <a:endParaRPr lang="fr-CA" dirty="0"/>
          </a:p>
        </p:txBody>
      </p:sp>
      <p:sp>
        <p:nvSpPr>
          <p:cNvPr id="3" name="Sous-titre 2"/>
          <p:cNvSpPr>
            <a:spLocks noGrp="1"/>
          </p:cNvSpPr>
          <p:nvPr>
            <p:ph type="subTitle" idx="1"/>
          </p:nvPr>
        </p:nvSpPr>
        <p:spPr/>
        <p:txBody>
          <a:bodyPr/>
          <a:lstStyle/>
          <a:p>
            <a:endParaRPr lang="fr-CA"/>
          </a:p>
        </p:txBody>
      </p:sp>
    </p:spTree>
    <p:extLst>
      <p:ext uri="{BB962C8B-B14F-4D97-AF65-F5344CB8AC3E}">
        <p14:creationId xmlns:p14="http://schemas.microsoft.com/office/powerpoint/2010/main" val="34804260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Purchases</a:t>
            </a:r>
            <a:r>
              <a:rPr lang="fr-CA" dirty="0" smtClean="0"/>
              <a:t> : </a:t>
            </a:r>
            <a:r>
              <a:rPr lang="fr-CA" dirty="0" err="1" smtClean="0"/>
              <a:t>Pink</a:t>
            </a:r>
            <a:r>
              <a:rPr lang="fr-CA" dirty="0" smtClean="0"/>
              <a:t> Post-it</a:t>
            </a:r>
            <a:endParaRPr lang="fr-CA" dirty="0"/>
          </a:p>
        </p:txBody>
      </p:sp>
      <p:sp>
        <p:nvSpPr>
          <p:cNvPr id="3" name="Content Placeholder 2"/>
          <p:cNvSpPr>
            <a:spLocks noGrp="1"/>
          </p:cNvSpPr>
          <p:nvPr>
            <p:ph idx="1"/>
          </p:nvPr>
        </p:nvSpPr>
        <p:spPr>
          <a:xfrm>
            <a:off x="609600" y="1484784"/>
            <a:ext cx="8077200" cy="4525963"/>
          </a:xfrm>
        </p:spPr>
        <p:txBody>
          <a:bodyPr/>
          <a:lstStyle/>
          <a:p>
            <a:r>
              <a:rPr lang="en-CA" dirty="0"/>
              <a:t>Professor </a:t>
            </a:r>
            <a:r>
              <a:rPr lang="en-CA" dirty="0" smtClean="0"/>
              <a:t>throws</a:t>
            </a:r>
            <a:r>
              <a:rPr lang="en-CA" dirty="0"/>
              <a:t> </a:t>
            </a:r>
            <a:r>
              <a:rPr lang="en-CA" dirty="0" smtClean="0"/>
              <a:t>the supplier’s dice</a:t>
            </a:r>
            <a:r>
              <a:rPr lang="en-CA" dirty="0"/>
              <a:t> (an 8-sided </a:t>
            </a:r>
            <a:r>
              <a:rPr lang="en-CA" dirty="0" smtClean="0"/>
              <a:t>dice).</a:t>
            </a:r>
          </a:p>
          <a:p>
            <a:r>
              <a:rPr lang="en-CA" dirty="0" smtClean="0"/>
              <a:t>It represents the</a:t>
            </a:r>
            <a:r>
              <a:rPr lang="en-CA" dirty="0"/>
              <a:t> </a:t>
            </a:r>
            <a:r>
              <a:rPr lang="en-CA" dirty="0" smtClean="0"/>
              <a:t>purchasing </a:t>
            </a:r>
            <a:r>
              <a:rPr lang="en-CA" dirty="0"/>
              <a:t>cost of </a:t>
            </a:r>
            <a:r>
              <a:rPr lang="en-CA" smtClean="0"/>
              <a:t>one sheet </a:t>
            </a:r>
            <a:r>
              <a:rPr lang="en-CA" dirty="0" smtClean="0"/>
              <a:t>of 8</a:t>
            </a:r>
            <a:r>
              <a:rPr lang="en-CA" dirty="0"/>
              <a:t> "x </a:t>
            </a:r>
            <a:r>
              <a:rPr lang="en-CA" dirty="0" smtClean="0"/>
              <a:t>11“ papers.</a:t>
            </a:r>
            <a:endParaRPr lang="en-CA" dirty="0"/>
          </a:p>
          <a:p>
            <a:r>
              <a:rPr lang="en-CA" dirty="0" smtClean="0"/>
              <a:t>One </a:t>
            </a:r>
            <a:r>
              <a:rPr lang="en-CA" dirty="0"/>
              <a:t>student </a:t>
            </a:r>
            <a:r>
              <a:rPr lang="en-CA" dirty="0" smtClean="0"/>
              <a:t>per team must </a:t>
            </a:r>
            <a:r>
              <a:rPr lang="en-CA" dirty="0"/>
              <a:t>indicate the interest to </a:t>
            </a:r>
            <a:r>
              <a:rPr lang="en-CA" dirty="0" smtClean="0"/>
              <a:t>purchase sheets</a:t>
            </a:r>
            <a:r>
              <a:rPr lang="en-CA" dirty="0"/>
              <a:t> by </a:t>
            </a:r>
            <a:r>
              <a:rPr lang="en-CA" dirty="0" smtClean="0"/>
              <a:t>writing</a:t>
            </a:r>
            <a:r>
              <a:rPr lang="en-CA" dirty="0"/>
              <a:t> the desired quantity and the price on a pink </a:t>
            </a:r>
            <a:r>
              <a:rPr lang="en-CA" dirty="0" smtClean="0"/>
              <a:t>Post-it.</a:t>
            </a:r>
          </a:p>
          <a:p>
            <a:r>
              <a:rPr lang="en-CA" dirty="0" smtClean="0"/>
              <a:t>The </a:t>
            </a:r>
            <a:r>
              <a:rPr lang="en-CA" dirty="0"/>
              <a:t>runner will bring the Post-it </a:t>
            </a:r>
            <a:r>
              <a:rPr lang="en-CA" dirty="0" smtClean="0"/>
              <a:t>on the supplier’s </a:t>
            </a:r>
            <a:r>
              <a:rPr lang="en-CA" dirty="0"/>
              <a:t>matrix </a:t>
            </a:r>
            <a:r>
              <a:rPr lang="en-CA" dirty="0" smtClean="0"/>
              <a:t>.</a:t>
            </a:r>
            <a:endParaRPr lang="fr-CA" dirty="0" smtClean="0"/>
          </a:p>
        </p:txBody>
      </p:sp>
    </p:spTree>
    <p:extLst>
      <p:ext uri="{BB962C8B-B14F-4D97-AF65-F5344CB8AC3E}">
        <p14:creationId xmlns:p14="http://schemas.microsoft.com/office/powerpoint/2010/main" val="79494672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Delivery</a:t>
            </a:r>
            <a:r>
              <a:rPr lang="fr-CA" dirty="0" smtClean="0"/>
              <a:t> and </a:t>
            </a:r>
            <a:r>
              <a:rPr lang="fr-CA" dirty="0" err="1" smtClean="0"/>
              <a:t>payment</a:t>
            </a:r>
            <a:r>
              <a:rPr lang="fr-CA" dirty="0" smtClean="0"/>
              <a:t> </a:t>
            </a:r>
            <a:r>
              <a:rPr lang="fr-CA" dirty="0" err="1" smtClean="0"/>
              <a:t>from</a:t>
            </a:r>
            <a:r>
              <a:rPr lang="fr-CA" dirty="0" smtClean="0"/>
              <a:t> </a:t>
            </a:r>
            <a:r>
              <a:rPr lang="fr-CA" dirty="0" err="1" smtClean="0"/>
              <a:t>suppliers</a:t>
            </a:r>
            <a:r>
              <a:rPr lang="fr-CA" dirty="0" smtClean="0"/>
              <a:t>: Green Post-it</a:t>
            </a:r>
            <a:endParaRPr lang="fr-CA" dirty="0"/>
          </a:p>
        </p:txBody>
      </p:sp>
      <p:sp>
        <p:nvSpPr>
          <p:cNvPr id="3" name="Content Placeholder 2"/>
          <p:cNvSpPr>
            <a:spLocks noGrp="1"/>
          </p:cNvSpPr>
          <p:nvPr>
            <p:ph idx="1"/>
          </p:nvPr>
        </p:nvSpPr>
        <p:spPr/>
        <p:txBody>
          <a:bodyPr/>
          <a:lstStyle/>
          <a:p>
            <a:r>
              <a:rPr lang="en-CA" dirty="0"/>
              <a:t>Delivery is </a:t>
            </a:r>
            <a:r>
              <a:rPr lang="en-CA" dirty="0" smtClean="0"/>
              <a:t>made one</a:t>
            </a:r>
            <a:r>
              <a:rPr lang="en-CA" dirty="0"/>
              <a:t> turn later. The runner must place </a:t>
            </a:r>
            <a:r>
              <a:rPr lang="en-CA" dirty="0" smtClean="0"/>
              <a:t>the Post-it</a:t>
            </a:r>
            <a:r>
              <a:rPr lang="en-CA" dirty="0"/>
              <a:t> </a:t>
            </a:r>
            <a:r>
              <a:rPr lang="en-CA" dirty="0" smtClean="0"/>
              <a:t>at T+1 into </a:t>
            </a:r>
            <a:r>
              <a:rPr lang="en-CA" dirty="0"/>
              <a:t>the </a:t>
            </a:r>
            <a:r>
              <a:rPr lang="en-CA" dirty="0" smtClean="0"/>
              <a:t>supplier’s matrix</a:t>
            </a:r>
            <a:r>
              <a:rPr lang="en-CA" dirty="0"/>
              <a:t> </a:t>
            </a:r>
            <a:r>
              <a:rPr lang="en-CA" dirty="0" smtClean="0"/>
              <a:t>.</a:t>
            </a:r>
            <a:endParaRPr lang="en-CA" dirty="0"/>
          </a:p>
          <a:p>
            <a:r>
              <a:rPr lang="en-CA" dirty="0" smtClean="0"/>
              <a:t>To take possession of the raw materials at (T+1), payment must be made on the spot: the runner must enter the amount to pay a green Post-it.</a:t>
            </a:r>
            <a:endParaRPr lang="fr-CA" dirty="0"/>
          </a:p>
        </p:txBody>
      </p:sp>
    </p:spTree>
    <p:extLst>
      <p:ext uri="{BB962C8B-B14F-4D97-AF65-F5344CB8AC3E}">
        <p14:creationId xmlns:p14="http://schemas.microsoft.com/office/powerpoint/2010/main" val="178512618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You have 5 minutes to prepare</a:t>
            </a:r>
            <a:endParaRPr lang="fr-CA" dirty="0"/>
          </a:p>
        </p:txBody>
      </p:sp>
      <p:sp>
        <p:nvSpPr>
          <p:cNvPr id="14" name="TextBox 13"/>
          <p:cNvSpPr txBox="1"/>
          <p:nvPr/>
        </p:nvSpPr>
        <p:spPr>
          <a:xfrm>
            <a:off x="3129452" y="2465078"/>
            <a:ext cx="1111202" cy="261610"/>
          </a:xfrm>
          <a:prstGeom prst="rect">
            <a:avLst/>
          </a:prstGeom>
          <a:noFill/>
        </p:spPr>
        <p:txBody>
          <a:bodyPr wrap="none" rtlCol="0">
            <a:spAutoFit/>
          </a:bodyPr>
          <a:lstStyle/>
          <a:p>
            <a:r>
              <a:rPr lang="fr-CA" sz="1100" dirty="0" err="1" smtClean="0">
                <a:latin typeface="Arial Narrow" pitchFamily="34" charset="0"/>
              </a:rPr>
              <a:t>Yellow</a:t>
            </a:r>
            <a:r>
              <a:rPr lang="fr-CA" sz="1100" dirty="0" smtClean="0">
                <a:latin typeface="Arial Narrow" pitchFamily="34" charset="0"/>
              </a:rPr>
              <a:t> Post-it= $$</a:t>
            </a:r>
            <a:endParaRPr lang="fr-CA" sz="1100" dirty="0">
              <a:latin typeface="Arial Narrow" pitchFamily="34" charset="0"/>
            </a:endParaRPr>
          </a:p>
        </p:txBody>
      </p:sp>
      <p:grpSp>
        <p:nvGrpSpPr>
          <p:cNvPr id="8" name="Group 7"/>
          <p:cNvGrpSpPr/>
          <p:nvPr/>
        </p:nvGrpSpPr>
        <p:grpSpPr>
          <a:xfrm>
            <a:off x="3298809" y="1628800"/>
            <a:ext cx="913151" cy="887786"/>
            <a:chOff x="3281758" y="1412776"/>
            <a:chExt cx="913151" cy="887786"/>
          </a:xfrm>
        </p:grpSpPr>
        <p:pic>
          <p:nvPicPr>
            <p:cNvPr id="12" name="Image 7" descr="Unknown.jpeg"/>
            <p:cNvPicPr>
              <a:picLocks noChangeAspect="1"/>
            </p:cNvPicPr>
            <p:nvPr/>
          </p:nvPicPr>
          <p:blipFill>
            <a:blip r:embed="rId3" cstate="screen">
              <a:duotone>
                <a:schemeClr val="bg2">
                  <a:shade val="45000"/>
                  <a:satMod val="135000"/>
                </a:schemeClr>
                <a:prstClr val="white"/>
              </a:duotone>
            </a:blip>
            <a:stretch>
              <a:fillRect/>
            </a:stretch>
          </p:blipFill>
          <p:spPr>
            <a:xfrm>
              <a:off x="3281758" y="1412776"/>
              <a:ext cx="913151" cy="887786"/>
            </a:xfrm>
            <a:prstGeom prst="rect">
              <a:avLst/>
            </a:prstGeom>
          </p:spPr>
        </p:pic>
        <p:sp>
          <p:nvSpPr>
            <p:cNvPr id="15" name="TextBox 14"/>
            <p:cNvSpPr txBox="1"/>
            <p:nvPr/>
          </p:nvSpPr>
          <p:spPr>
            <a:xfrm>
              <a:off x="3492575" y="1667802"/>
              <a:ext cx="453971" cy="430887"/>
            </a:xfrm>
            <a:prstGeom prst="rect">
              <a:avLst/>
            </a:prstGeom>
            <a:noFill/>
          </p:spPr>
          <p:txBody>
            <a:bodyPr wrap="none" rtlCol="0">
              <a:spAutoFit/>
            </a:bodyPr>
            <a:lstStyle/>
            <a:p>
              <a:pPr algn="ctr"/>
              <a:r>
                <a:rPr lang="fr-CA" sz="1100" dirty="0" smtClean="0">
                  <a:latin typeface="Arial Narrow" pitchFamily="34" charset="0"/>
                </a:rPr>
                <a:t>Cash</a:t>
              </a:r>
            </a:p>
            <a:p>
              <a:pPr algn="ctr"/>
              <a:r>
                <a:rPr lang="fr-CA" sz="1100" dirty="0" smtClean="0">
                  <a:latin typeface="Arial Narrow" pitchFamily="34" charset="0"/>
                </a:rPr>
                <a:t>10 $</a:t>
              </a:r>
              <a:endParaRPr lang="fr-CA" sz="1100" dirty="0">
                <a:latin typeface="Arial Narrow" pitchFamily="34" charset="0"/>
              </a:endParaRPr>
            </a:p>
          </p:txBody>
        </p:sp>
      </p:grpSp>
      <p:sp>
        <p:nvSpPr>
          <p:cNvPr id="16" name="TextBox 15"/>
          <p:cNvSpPr txBox="1"/>
          <p:nvPr/>
        </p:nvSpPr>
        <p:spPr>
          <a:xfrm>
            <a:off x="4760790" y="2450071"/>
            <a:ext cx="1409360" cy="261610"/>
          </a:xfrm>
          <a:prstGeom prst="rect">
            <a:avLst/>
          </a:prstGeom>
          <a:noFill/>
        </p:spPr>
        <p:txBody>
          <a:bodyPr wrap="none" rtlCol="0">
            <a:spAutoFit/>
          </a:bodyPr>
          <a:lstStyle/>
          <a:p>
            <a:r>
              <a:rPr lang="fr-CA" sz="1100" dirty="0" smtClean="0">
                <a:latin typeface="Arial Narrow" pitchFamily="34" charset="0"/>
              </a:rPr>
              <a:t>2 </a:t>
            </a:r>
            <a:r>
              <a:rPr lang="fr-CA" sz="1100" dirty="0" err="1" smtClean="0">
                <a:latin typeface="Arial Narrow" pitchFamily="34" charset="0"/>
              </a:rPr>
              <a:t>sheets</a:t>
            </a:r>
            <a:r>
              <a:rPr lang="fr-CA" sz="1100" dirty="0" smtClean="0">
                <a:latin typeface="Arial Narrow" pitchFamily="34" charset="0"/>
              </a:rPr>
              <a:t> of </a:t>
            </a:r>
            <a:r>
              <a:rPr lang="fr-CA" sz="1100" dirty="0" err="1" smtClean="0">
                <a:latin typeface="Arial Narrow" pitchFamily="34" charset="0"/>
              </a:rPr>
              <a:t>raw</a:t>
            </a:r>
            <a:r>
              <a:rPr lang="fr-CA" sz="1100" dirty="0" smtClean="0">
                <a:latin typeface="Arial Narrow" pitchFamily="34" charset="0"/>
              </a:rPr>
              <a:t> </a:t>
            </a:r>
            <a:r>
              <a:rPr lang="fr-CA" sz="1100" dirty="0" err="1" smtClean="0">
                <a:latin typeface="Arial Narrow" pitchFamily="34" charset="0"/>
              </a:rPr>
              <a:t>material</a:t>
            </a:r>
            <a:endParaRPr lang="fr-CA" sz="1100" dirty="0">
              <a:latin typeface="Arial Narrow" pitchFamily="34" charset="0"/>
            </a:endParaRPr>
          </a:p>
        </p:txBody>
      </p:sp>
      <p:sp>
        <p:nvSpPr>
          <p:cNvPr id="17" name="Left Brace 16"/>
          <p:cNvSpPr/>
          <p:nvPr/>
        </p:nvSpPr>
        <p:spPr>
          <a:xfrm rot="16200000">
            <a:off x="4534097" y="1270049"/>
            <a:ext cx="276544" cy="308578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CA" sz="1400"/>
          </a:p>
        </p:txBody>
      </p:sp>
      <p:sp>
        <p:nvSpPr>
          <p:cNvPr id="18" name="Rectangle 17"/>
          <p:cNvSpPr/>
          <p:nvPr/>
        </p:nvSpPr>
        <p:spPr>
          <a:xfrm>
            <a:off x="4954399" y="1706002"/>
            <a:ext cx="964435" cy="562587"/>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050" dirty="0">
              <a:latin typeface="Arial Narrow" pitchFamily="34" charset="0"/>
            </a:endParaRPr>
          </a:p>
        </p:txBody>
      </p:sp>
      <p:sp>
        <p:nvSpPr>
          <p:cNvPr id="19" name="Rounded Rectangle 18"/>
          <p:cNvSpPr/>
          <p:nvPr/>
        </p:nvSpPr>
        <p:spPr>
          <a:xfrm>
            <a:off x="1403648" y="3357289"/>
            <a:ext cx="1319753" cy="10659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400" b="1" dirty="0" smtClean="0">
                <a:latin typeface="Arial Narrow" pitchFamily="34" charset="0"/>
              </a:rPr>
              <a:t>Supplier</a:t>
            </a:r>
            <a:endParaRPr lang="fr-CA" sz="1400" b="1" dirty="0">
              <a:latin typeface="Arial Narrow" pitchFamily="34" charset="0"/>
            </a:endParaRPr>
          </a:p>
        </p:txBody>
      </p:sp>
      <p:sp>
        <p:nvSpPr>
          <p:cNvPr id="20" name="Rounded Rectangle 19"/>
          <p:cNvSpPr/>
          <p:nvPr/>
        </p:nvSpPr>
        <p:spPr>
          <a:xfrm>
            <a:off x="6276583" y="3357289"/>
            <a:ext cx="1319753" cy="10659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400" b="1" dirty="0" smtClean="0">
                <a:latin typeface="Arial Narrow" pitchFamily="34" charset="0"/>
              </a:rPr>
              <a:t>Customer</a:t>
            </a:r>
            <a:endParaRPr lang="fr-CA" sz="1400" b="1" dirty="0">
              <a:latin typeface="Arial Narrow" pitchFamily="34" charset="0"/>
            </a:endParaRPr>
          </a:p>
        </p:txBody>
      </p:sp>
      <p:sp>
        <p:nvSpPr>
          <p:cNvPr id="21" name="Oval 20"/>
          <p:cNvSpPr/>
          <p:nvPr/>
        </p:nvSpPr>
        <p:spPr>
          <a:xfrm>
            <a:off x="3961796" y="3154251"/>
            <a:ext cx="1451872" cy="1472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200" b="1" dirty="0" err="1" smtClean="0">
                <a:latin typeface="Arial Narrow" pitchFamily="34" charset="0"/>
              </a:rPr>
              <a:t>Your</a:t>
            </a:r>
            <a:r>
              <a:rPr lang="fr-CA" sz="1200" b="1" dirty="0" smtClean="0">
                <a:latin typeface="Arial Narrow" pitchFamily="34" charset="0"/>
              </a:rPr>
              <a:t> </a:t>
            </a:r>
            <a:r>
              <a:rPr lang="fr-CA" sz="1200" b="1" dirty="0" err="1" smtClean="0">
                <a:latin typeface="Arial Narrow" pitchFamily="34" charset="0"/>
              </a:rPr>
              <a:t>company</a:t>
            </a:r>
            <a:endParaRPr lang="fr-CA" sz="1200" b="1" dirty="0">
              <a:latin typeface="Arial Narrow" pitchFamily="34" charset="0"/>
            </a:endParaRPr>
          </a:p>
        </p:txBody>
      </p:sp>
      <p:cxnSp>
        <p:nvCxnSpPr>
          <p:cNvPr id="22" name="Straight Arrow Connector 21"/>
          <p:cNvCxnSpPr>
            <a:stCxn id="19" idx="3"/>
            <a:endCxn id="21" idx="2"/>
          </p:cNvCxnSpPr>
          <p:nvPr/>
        </p:nvCxnSpPr>
        <p:spPr>
          <a:xfrm>
            <a:off x="2723401" y="3890267"/>
            <a:ext cx="1238394" cy="11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2824921" y="3611088"/>
            <a:ext cx="964435" cy="562587"/>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050" dirty="0">
              <a:latin typeface="Arial Narrow" pitchFamily="34" charset="0"/>
            </a:endParaRPr>
          </a:p>
        </p:txBody>
      </p:sp>
      <p:cxnSp>
        <p:nvCxnSpPr>
          <p:cNvPr id="24" name="Straight Arrow Connector 23"/>
          <p:cNvCxnSpPr>
            <a:stCxn id="21" idx="6"/>
            <a:endCxn id="20" idx="1"/>
          </p:cNvCxnSpPr>
          <p:nvPr/>
        </p:nvCxnSpPr>
        <p:spPr>
          <a:xfrm>
            <a:off x="5413667" y="3890267"/>
            <a:ext cx="862916" cy="11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5616706" y="3752804"/>
            <a:ext cx="302128" cy="264362"/>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grpSp>
        <p:nvGrpSpPr>
          <p:cNvPr id="3" name="Group 38"/>
          <p:cNvGrpSpPr/>
          <p:nvPr/>
        </p:nvGrpSpPr>
        <p:grpSpPr>
          <a:xfrm>
            <a:off x="3229496" y="4816265"/>
            <a:ext cx="2932239" cy="1349039"/>
            <a:chOff x="1400035" y="5273194"/>
            <a:chExt cx="6447032" cy="2966094"/>
          </a:xfrm>
        </p:grpSpPr>
        <p:sp>
          <p:nvSpPr>
            <p:cNvPr id="27" name="Rectangle 26"/>
            <p:cNvSpPr/>
            <p:nvPr/>
          </p:nvSpPr>
          <p:spPr>
            <a:xfrm>
              <a:off x="1595806" y="5624589"/>
              <a:ext cx="609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00"/>
            </a:p>
          </p:txBody>
        </p:sp>
        <p:sp>
          <p:nvSpPr>
            <p:cNvPr id="28" name="Rectangle 27"/>
            <p:cNvSpPr/>
            <p:nvPr/>
          </p:nvSpPr>
          <p:spPr>
            <a:xfrm>
              <a:off x="1595806" y="5624589"/>
              <a:ext cx="1828800" cy="10668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29" name="Rectangle 28"/>
            <p:cNvSpPr/>
            <p:nvPr/>
          </p:nvSpPr>
          <p:spPr>
            <a:xfrm>
              <a:off x="5472217" y="54721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0" name="Rectangle 29"/>
            <p:cNvSpPr/>
            <p:nvPr/>
          </p:nvSpPr>
          <p:spPr>
            <a:xfrm>
              <a:off x="6234217" y="54721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1" name="Rectangle 30"/>
            <p:cNvSpPr/>
            <p:nvPr/>
          </p:nvSpPr>
          <p:spPr>
            <a:xfrm>
              <a:off x="6996217" y="54721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2" name="Rectangle 31"/>
            <p:cNvSpPr/>
            <p:nvPr/>
          </p:nvSpPr>
          <p:spPr>
            <a:xfrm>
              <a:off x="5472217" y="63103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3" name="Rectangle 32"/>
            <p:cNvSpPr/>
            <p:nvPr/>
          </p:nvSpPr>
          <p:spPr>
            <a:xfrm>
              <a:off x="6234217" y="63103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4" name="Rectangle 33"/>
            <p:cNvSpPr/>
            <p:nvPr/>
          </p:nvSpPr>
          <p:spPr>
            <a:xfrm>
              <a:off x="6996217" y="6310389"/>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35" name="ZoneTexte 13"/>
            <p:cNvSpPr txBox="1"/>
            <p:nvPr/>
          </p:nvSpPr>
          <p:spPr>
            <a:xfrm>
              <a:off x="1400035" y="7291909"/>
              <a:ext cx="2210554" cy="947379"/>
            </a:xfrm>
            <a:prstGeom prst="rect">
              <a:avLst/>
            </a:prstGeom>
            <a:noFill/>
          </p:spPr>
          <p:txBody>
            <a:bodyPr wrap="none" rtlCol="0">
              <a:spAutoFit/>
            </a:bodyPr>
            <a:lstStyle/>
            <a:p>
              <a:pPr algn="ctr"/>
              <a:r>
                <a:rPr lang="fr-FR" sz="1100" dirty="0" err="1" smtClean="0">
                  <a:latin typeface="Arial Narrow" pitchFamily="34" charset="0"/>
                </a:rPr>
                <a:t>Raw</a:t>
              </a:r>
              <a:r>
                <a:rPr lang="fr-FR" sz="1100" dirty="0" smtClean="0">
                  <a:latin typeface="Arial Narrow" pitchFamily="34" charset="0"/>
                </a:rPr>
                <a:t> </a:t>
              </a:r>
              <a:r>
                <a:rPr lang="fr-FR" sz="1100" dirty="0" err="1" smtClean="0">
                  <a:latin typeface="Arial Narrow" pitchFamily="34" charset="0"/>
                </a:rPr>
                <a:t>Material</a:t>
              </a:r>
              <a:endParaRPr lang="fr-FR" sz="1100" dirty="0" smtClean="0">
                <a:latin typeface="Arial Narrow" pitchFamily="34" charset="0"/>
              </a:endParaRPr>
            </a:p>
            <a:p>
              <a:pPr algn="ctr"/>
              <a:r>
                <a:rPr lang="fr-FR" sz="1100" dirty="0" smtClean="0">
                  <a:latin typeface="Arial Narrow" pitchFamily="34" charset="0"/>
                </a:rPr>
                <a:t>(</a:t>
              </a:r>
              <a:r>
                <a:rPr lang="fr-FR" sz="1100" dirty="0" err="1" smtClean="0">
                  <a:latin typeface="Arial Narrow" pitchFamily="34" charset="0"/>
                </a:rPr>
                <a:t>Sheet</a:t>
              </a:r>
              <a:r>
                <a:rPr lang="fr-FR" sz="1100" dirty="0" smtClean="0">
                  <a:latin typeface="Arial Narrow" pitchFamily="34" charset="0"/>
                </a:rPr>
                <a:t> 8.5 x 11)</a:t>
              </a:r>
              <a:endParaRPr lang="fr-FR" sz="1100" dirty="0">
                <a:latin typeface="Arial Narrow" pitchFamily="34" charset="0"/>
              </a:endParaRPr>
            </a:p>
          </p:txBody>
        </p:sp>
        <p:sp>
          <p:nvSpPr>
            <p:cNvPr id="36" name="ZoneTexte 14"/>
            <p:cNvSpPr txBox="1"/>
            <p:nvPr/>
          </p:nvSpPr>
          <p:spPr>
            <a:xfrm>
              <a:off x="5410947" y="7236455"/>
              <a:ext cx="2436120" cy="947379"/>
            </a:xfrm>
            <a:prstGeom prst="rect">
              <a:avLst/>
            </a:prstGeom>
            <a:noFill/>
          </p:spPr>
          <p:txBody>
            <a:bodyPr wrap="none" rtlCol="0">
              <a:spAutoFit/>
            </a:bodyPr>
            <a:lstStyle/>
            <a:p>
              <a:pPr algn="ctr"/>
              <a:r>
                <a:rPr lang="fr-FR" sz="1100" dirty="0" err="1" smtClean="0">
                  <a:latin typeface="Arial Narrow" pitchFamily="34" charset="0"/>
                </a:rPr>
                <a:t>Finished</a:t>
              </a:r>
              <a:r>
                <a:rPr lang="fr-FR" sz="1100" dirty="0" smtClean="0">
                  <a:latin typeface="Arial Narrow" pitchFamily="34" charset="0"/>
                </a:rPr>
                <a:t> </a:t>
              </a:r>
              <a:r>
                <a:rPr lang="fr-FR" sz="1100" dirty="0" err="1" smtClean="0">
                  <a:latin typeface="Arial Narrow" pitchFamily="34" charset="0"/>
                </a:rPr>
                <a:t>Products</a:t>
              </a:r>
              <a:endParaRPr lang="fr-FR" sz="1100" dirty="0" smtClean="0">
                <a:latin typeface="Arial Narrow" pitchFamily="34" charset="0"/>
              </a:endParaRPr>
            </a:p>
            <a:p>
              <a:pPr algn="ctr"/>
              <a:r>
                <a:rPr lang="fr-FR" sz="1100" dirty="0" smtClean="0">
                  <a:latin typeface="Arial Narrow" pitchFamily="34" charset="0"/>
                </a:rPr>
                <a:t>(Square </a:t>
              </a:r>
              <a:r>
                <a:rPr lang="fr-FR" sz="1100" dirty="0" err="1" smtClean="0">
                  <a:latin typeface="Arial Narrow" pitchFamily="34" charset="0"/>
                </a:rPr>
                <a:t>papers</a:t>
              </a:r>
              <a:r>
                <a:rPr lang="fr-FR" sz="1100" dirty="0" smtClean="0">
                  <a:latin typeface="Arial Narrow" pitchFamily="34" charset="0"/>
                </a:rPr>
                <a:t>)</a:t>
              </a:r>
            </a:p>
          </p:txBody>
        </p:sp>
        <p:sp>
          <p:nvSpPr>
            <p:cNvPr id="37" name="Flèche vers la droite 15"/>
            <p:cNvSpPr/>
            <p:nvPr/>
          </p:nvSpPr>
          <p:spPr>
            <a:xfrm>
              <a:off x="3872017" y="6005589"/>
              <a:ext cx="1219200"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00"/>
            </a:p>
          </p:txBody>
        </p:sp>
        <p:pic>
          <p:nvPicPr>
            <p:cNvPr id="38" name="Image 16" descr="images.jpeg"/>
            <p:cNvPicPr>
              <a:picLocks noChangeAspect="1"/>
            </p:cNvPicPr>
            <p:nvPr/>
          </p:nvPicPr>
          <p:blipFill>
            <a:blip r:embed="rId4" cstate="screen"/>
            <a:stretch>
              <a:fillRect/>
            </a:stretch>
          </p:blipFill>
          <p:spPr>
            <a:xfrm>
              <a:off x="3948217" y="5273194"/>
              <a:ext cx="992829" cy="702789"/>
            </a:xfrm>
            <a:prstGeom prst="rect">
              <a:avLst/>
            </a:prstGeom>
          </p:spPr>
        </p:pic>
      </p:grpSp>
      <p:grpSp>
        <p:nvGrpSpPr>
          <p:cNvPr id="4" name="Group 53"/>
          <p:cNvGrpSpPr/>
          <p:nvPr/>
        </p:nvGrpSpPr>
        <p:grpSpPr>
          <a:xfrm>
            <a:off x="7924800" y="2892962"/>
            <a:ext cx="914400" cy="889000"/>
            <a:chOff x="9144000" y="3020047"/>
            <a:chExt cx="914400" cy="889000"/>
          </a:xfrm>
        </p:grpSpPr>
        <p:pic>
          <p:nvPicPr>
            <p:cNvPr id="40" name="Image 3" descr="Unknown.jpeg"/>
            <p:cNvPicPr>
              <a:picLocks noChangeAspect="1"/>
            </p:cNvPicPr>
            <p:nvPr/>
          </p:nvPicPr>
          <p:blipFill>
            <a:blip r:embed="rId3" cstate="screen">
              <a:duotone>
                <a:schemeClr val="accent6">
                  <a:shade val="45000"/>
                  <a:satMod val="135000"/>
                </a:schemeClr>
                <a:prstClr val="white"/>
              </a:duotone>
            </a:blip>
            <a:stretch>
              <a:fillRect/>
            </a:stretch>
          </p:blipFill>
          <p:spPr>
            <a:xfrm>
              <a:off x="9144000" y="3020047"/>
              <a:ext cx="914400" cy="889000"/>
            </a:xfrm>
            <a:prstGeom prst="rect">
              <a:avLst/>
            </a:prstGeom>
          </p:spPr>
        </p:pic>
        <p:sp>
          <p:nvSpPr>
            <p:cNvPr id="41" name="ZoneTexte 8"/>
            <p:cNvSpPr txBox="1"/>
            <p:nvPr/>
          </p:nvSpPr>
          <p:spPr>
            <a:xfrm>
              <a:off x="9180942" y="3337547"/>
              <a:ext cx="864339" cy="246221"/>
            </a:xfrm>
            <a:prstGeom prst="rect">
              <a:avLst/>
            </a:prstGeom>
            <a:noFill/>
          </p:spPr>
          <p:txBody>
            <a:bodyPr wrap="none" rtlCol="0">
              <a:spAutoFit/>
            </a:bodyPr>
            <a:lstStyle/>
            <a:p>
              <a:r>
                <a:rPr lang="fr-FR" sz="1000" dirty="0" err="1" smtClean="0"/>
                <a:t>Quantity</a:t>
              </a:r>
              <a:r>
                <a:rPr lang="fr-FR" sz="1000" dirty="0" smtClean="0"/>
                <a:t> : 5</a:t>
              </a:r>
              <a:endParaRPr lang="fr-FR" sz="1000" dirty="0"/>
            </a:p>
          </p:txBody>
        </p:sp>
      </p:grpSp>
      <p:grpSp>
        <p:nvGrpSpPr>
          <p:cNvPr id="5" name="Grouper 28"/>
          <p:cNvGrpSpPr/>
          <p:nvPr/>
        </p:nvGrpSpPr>
        <p:grpSpPr>
          <a:xfrm>
            <a:off x="7961742" y="4701401"/>
            <a:ext cx="914400" cy="889000"/>
            <a:chOff x="2590800" y="4064000"/>
            <a:chExt cx="914400" cy="889000"/>
          </a:xfrm>
        </p:grpSpPr>
        <p:pic>
          <p:nvPicPr>
            <p:cNvPr id="43" name="Image 6" descr="Unknown.jpeg"/>
            <p:cNvPicPr>
              <a:picLocks noChangeAspect="1"/>
            </p:cNvPicPr>
            <p:nvPr/>
          </p:nvPicPr>
          <p:blipFill>
            <a:blip r:embed="rId3" cstate="screen">
              <a:duotone>
                <a:schemeClr val="accent5">
                  <a:shade val="45000"/>
                  <a:satMod val="135000"/>
                </a:schemeClr>
                <a:prstClr val="white"/>
              </a:duotone>
            </a:blip>
            <a:stretch>
              <a:fillRect/>
            </a:stretch>
          </p:blipFill>
          <p:spPr>
            <a:xfrm>
              <a:off x="2590800" y="4064000"/>
              <a:ext cx="914400" cy="889000"/>
            </a:xfrm>
            <a:prstGeom prst="rect">
              <a:avLst/>
            </a:prstGeom>
          </p:spPr>
        </p:pic>
        <p:sp>
          <p:nvSpPr>
            <p:cNvPr id="44" name="ZoneTexte 9"/>
            <p:cNvSpPr txBox="1"/>
            <p:nvPr/>
          </p:nvSpPr>
          <p:spPr>
            <a:xfrm>
              <a:off x="2667000" y="4267200"/>
              <a:ext cx="723275" cy="553998"/>
            </a:xfrm>
            <a:prstGeom prst="rect">
              <a:avLst/>
            </a:prstGeom>
            <a:noFill/>
          </p:spPr>
          <p:txBody>
            <a:bodyPr wrap="none" rtlCol="0">
              <a:spAutoFit/>
            </a:bodyPr>
            <a:lstStyle/>
            <a:p>
              <a:r>
                <a:rPr lang="fr-FR" sz="1000" dirty="0" err="1" smtClean="0">
                  <a:latin typeface="Arial Narrow" pitchFamily="34" charset="0"/>
                </a:rPr>
                <a:t>Quantity</a:t>
              </a:r>
              <a:r>
                <a:rPr lang="fr-FR" sz="1000" dirty="0" smtClean="0">
                  <a:latin typeface="Arial Narrow" pitchFamily="34" charset="0"/>
                </a:rPr>
                <a:t> : 5</a:t>
              </a:r>
            </a:p>
            <a:p>
              <a:r>
                <a:rPr lang="fr-FR" sz="1000" dirty="0" smtClean="0">
                  <a:latin typeface="Arial Narrow" pitchFamily="34" charset="0"/>
                </a:rPr>
                <a:t>Price : 6 $</a:t>
              </a:r>
            </a:p>
            <a:p>
              <a:r>
                <a:rPr lang="fr-FR" sz="1000" dirty="0" smtClean="0">
                  <a:latin typeface="Arial Narrow" pitchFamily="34" charset="0"/>
                </a:rPr>
                <a:t>Total : 30 $</a:t>
              </a:r>
            </a:p>
          </p:txBody>
        </p:sp>
      </p:grpSp>
      <p:pic>
        <p:nvPicPr>
          <p:cNvPr id="46" name="Image 7" descr="Unknown.jpeg"/>
          <p:cNvPicPr>
            <a:picLocks noChangeAspect="1"/>
          </p:cNvPicPr>
          <p:nvPr/>
        </p:nvPicPr>
        <p:blipFill>
          <a:blip r:embed="rId3" cstate="screen">
            <a:duotone>
              <a:schemeClr val="bg2">
                <a:shade val="45000"/>
                <a:satMod val="135000"/>
              </a:schemeClr>
              <a:prstClr val="white"/>
            </a:duotone>
          </a:blip>
          <a:stretch>
            <a:fillRect/>
          </a:stretch>
        </p:blipFill>
        <p:spPr>
          <a:xfrm>
            <a:off x="6444208" y="2321462"/>
            <a:ext cx="914400" cy="889000"/>
          </a:xfrm>
          <a:prstGeom prst="rect">
            <a:avLst/>
          </a:prstGeom>
        </p:spPr>
      </p:pic>
      <p:sp>
        <p:nvSpPr>
          <p:cNvPr id="47" name="ZoneTexte 48"/>
          <p:cNvSpPr txBox="1"/>
          <p:nvPr/>
        </p:nvSpPr>
        <p:spPr>
          <a:xfrm>
            <a:off x="6619800" y="2537486"/>
            <a:ext cx="607859" cy="461665"/>
          </a:xfrm>
          <a:prstGeom prst="rect">
            <a:avLst/>
          </a:prstGeom>
          <a:noFill/>
        </p:spPr>
        <p:txBody>
          <a:bodyPr wrap="none" rtlCol="0">
            <a:spAutoFit/>
          </a:bodyPr>
          <a:lstStyle/>
          <a:p>
            <a:r>
              <a:rPr lang="fr-FR" dirty="0" smtClean="0">
                <a:latin typeface="Arial Narrow" pitchFamily="34" charset="0"/>
              </a:rPr>
              <a:t>30$</a:t>
            </a:r>
            <a:endParaRPr lang="fr-FR" dirty="0">
              <a:latin typeface="Arial Narrow" pitchFamily="34" charset="0"/>
            </a:endParaRPr>
          </a:p>
        </p:txBody>
      </p:sp>
      <p:grpSp>
        <p:nvGrpSpPr>
          <p:cNvPr id="6" name="Group 47"/>
          <p:cNvGrpSpPr/>
          <p:nvPr/>
        </p:nvGrpSpPr>
        <p:grpSpPr>
          <a:xfrm>
            <a:off x="273224" y="2612008"/>
            <a:ext cx="914400" cy="889000"/>
            <a:chOff x="5181600" y="1948814"/>
            <a:chExt cx="914400" cy="889000"/>
          </a:xfrm>
        </p:grpSpPr>
        <p:pic>
          <p:nvPicPr>
            <p:cNvPr id="49" name="Image 4" descr="Unknown.jpeg"/>
            <p:cNvPicPr>
              <a:picLocks noChangeAspect="1"/>
            </p:cNvPicPr>
            <p:nvPr/>
          </p:nvPicPr>
          <p:blipFill>
            <a:blip r:embed="rId3" cstate="screen">
              <a:duotone>
                <a:schemeClr val="accent2">
                  <a:shade val="45000"/>
                  <a:satMod val="135000"/>
                </a:schemeClr>
                <a:prstClr val="white"/>
              </a:duotone>
            </a:blip>
            <a:stretch>
              <a:fillRect/>
            </a:stretch>
          </p:blipFill>
          <p:spPr>
            <a:xfrm>
              <a:off x="5181600" y="1948814"/>
              <a:ext cx="914400" cy="889000"/>
            </a:xfrm>
            <a:prstGeom prst="rect">
              <a:avLst/>
            </a:prstGeom>
          </p:spPr>
        </p:pic>
        <p:sp>
          <p:nvSpPr>
            <p:cNvPr id="50" name="ZoneTexte 77"/>
            <p:cNvSpPr txBox="1"/>
            <p:nvPr/>
          </p:nvSpPr>
          <p:spPr>
            <a:xfrm>
              <a:off x="5257800" y="2133600"/>
              <a:ext cx="718466" cy="553998"/>
            </a:xfrm>
            <a:prstGeom prst="rect">
              <a:avLst/>
            </a:prstGeom>
            <a:noFill/>
          </p:spPr>
          <p:txBody>
            <a:bodyPr wrap="none" rtlCol="0">
              <a:spAutoFit/>
            </a:bodyPr>
            <a:lstStyle/>
            <a:p>
              <a:r>
                <a:rPr lang="fr-FR" sz="1000" dirty="0" err="1" smtClean="0">
                  <a:latin typeface="Arial Narrow" pitchFamily="34" charset="0"/>
                </a:rPr>
                <a:t>Quantity</a:t>
              </a:r>
              <a:r>
                <a:rPr lang="fr-FR" sz="1000" dirty="0" smtClean="0">
                  <a:latin typeface="Arial Narrow" pitchFamily="34" charset="0"/>
                </a:rPr>
                <a:t> : 1</a:t>
              </a:r>
            </a:p>
            <a:p>
              <a:r>
                <a:rPr lang="fr-FR" sz="1000" dirty="0" smtClean="0">
                  <a:latin typeface="Arial Narrow" pitchFamily="34" charset="0"/>
                </a:rPr>
                <a:t>Price : 3 $</a:t>
              </a:r>
            </a:p>
            <a:p>
              <a:r>
                <a:rPr lang="fr-FR" sz="1000" dirty="0" smtClean="0">
                  <a:latin typeface="Arial Narrow" pitchFamily="34" charset="0"/>
                </a:rPr>
                <a:t>Total : 3 $</a:t>
              </a:r>
              <a:endParaRPr lang="fr-FR" sz="1000" dirty="0">
                <a:latin typeface="Arial Narrow" pitchFamily="34" charset="0"/>
              </a:endParaRPr>
            </a:p>
          </p:txBody>
        </p:sp>
      </p:grpSp>
      <p:pic>
        <p:nvPicPr>
          <p:cNvPr id="52" name="Image 5" descr="Unknown.jpeg"/>
          <p:cNvPicPr>
            <a:picLocks noChangeAspect="1"/>
          </p:cNvPicPr>
          <p:nvPr/>
        </p:nvPicPr>
        <p:blipFill>
          <a:blip r:embed="rId3" cstate="screen">
            <a:duotone>
              <a:schemeClr val="accent3">
                <a:shade val="45000"/>
                <a:satMod val="135000"/>
              </a:schemeClr>
              <a:prstClr val="white"/>
            </a:duotone>
          </a:blip>
          <a:stretch>
            <a:fillRect/>
          </a:stretch>
        </p:blipFill>
        <p:spPr>
          <a:xfrm>
            <a:off x="228600" y="4687578"/>
            <a:ext cx="914400" cy="889000"/>
          </a:xfrm>
          <a:prstGeom prst="rect">
            <a:avLst/>
          </a:prstGeom>
        </p:spPr>
      </p:pic>
      <p:sp>
        <p:nvSpPr>
          <p:cNvPr id="53" name="ZoneTexte 78"/>
          <p:cNvSpPr txBox="1"/>
          <p:nvPr/>
        </p:nvSpPr>
        <p:spPr>
          <a:xfrm>
            <a:off x="436416" y="4927846"/>
            <a:ext cx="537327" cy="461665"/>
          </a:xfrm>
          <a:prstGeom prst="rect">
            <a:avLst/>
          </a:prstGeom>
          <a:noFill/>
        </p:spPr>
        <p:txBody>
          <a:bodyPr wrap="none" rtlCol="0">
            <a:spAutoFit/>
          </a:bodyPr>
          <a:lstStyle/>
          <a:p>
            <a:r>
              <a:rPr lang="fr-FR" dirty="0" smtClean="0">
                <a:latin typeface="Arial Narrow" pitchFamily="34" charset="0"/>
              </a:rPr>
              <a:t>3 $</a:t>
            </a:r>
            <a:endParaRPr lang="fr-FR" dirty="0">
              <a:latin typeface="Arial Narrow" pitchFamily="34" charset="0"/>
            </a:endParaRPr>
          </a:p>
        </p:txBody>
      </p:sp>
      <p:sp>
        <p:nvSpPr>
          <p:cNvPr id="55" name="Oval 54"/>
          <p:cNvSpPr/>
          <p:nvPr/>
        </p:nvSpPr>
        <p:spPr>
          <a:xfrm>
            <a:off x="255536" y="4592164"/>
            <a:ext cx="284016" cy="278157"/>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56" name="Oval 55"/>
          <p:cNvSpPr/>
          <p:nvPr/>
        </p:nvSpPr>
        <p:spPr>
          <a:xfrm>
            <a:off x="349424" y="2488332"/>
            <a:ext cx="284016" cy="278157"/>
          </a:xfrm>
          <a:prstGeom prst="ellipse">
            <a:avLst/>
          </a:prstGeom>
          <a:solidFill>
            <a:srgbClr val="EE1EC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57" name="Oval 56"/>
          <p:cNvSpPr/>
          <p:nvPr/>
        </p:nvSpPr>
        <p:spPr>
          <a:xfrm>
            <a:off x="8037942" y="4628614"/>
            <a:ext cx="284016" cy="278157"/>
          </a:xfrm>
          <a:prstGeom prst="ellipse">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58" name="Oval 57"/>
          <p:cNvSpPr/>
          <p:nvPr/>
        </p:nvSpPr>
        <p:spPr>
          <a:xfrm>
            <a:off x="7961742" y="2782089"/>
            <a:ext cx="284016" cy="278157"/>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59" name="TextBox 58"/>
          <p:cNvSpPr txBox="1"/>
          <p:nvPr/>
        </p:nvSpPr>
        <p:spPr>
          <a:xfrm>
            <a:off x="6318676" y="2113061"/>
            <a:ext cx="1409360" cy="261610"/>
          </a:xfrm>
          <a:prstGeom prst="rect">
            <a:avLst/>
          </a:prstGeom>
          <a:noFill/>
        </p:spPr>
        <p:txBody>
          <a:bodyPr wrap="none" rtlCol="0">
            <a:spAutoFit/>
          </a:bodyPr>
          <a:lstStyle/>
          <a:p>
            <a:r>
              <a:rPr lang="fr-CA" sz="1100" dirty="0" err="1" smtClean="0">
                <a:latin typeface="Arial Narrow" pitchFamily="34" charset="0"/>
              </a:rPr>
              <a:t>Payment</a:t>
            </a:r>
            <a:r>
              <a:rPr lang="fr-CA" sz="1100" dirty="0" smtClean="0">
                <a:latin typeface="Arial Narrow" pitchFamily="34" charset="0"/>
              </a:rPr>
              <a:t> </a:t>
            </a:r>
            <a:r>
              <a:rPr lang="fr-CA" sz="1100" dirty="0" err="1" smtClean="0">
                <a:latin typeface="Arial Narrow" pitchFamily="34" charset="0"/>
              </a:rPr>
              <a:t>from</a:t>
            </a:r>
            <a:r>
              <a:rPr lang="fr-CA" sz="1100" dirty="0" smtClean="0">
                <a:latin typeface="Arial Narrow" pitchFamily="34" charset="0"/>
              </a:rPr>
              <a:t> </a:t>
            </a:r>
            <a:r>
              <a:rPr lang="fr-CA" sz="1100" dirty="0" err="1" smtClean="0">
                <a:latin typeface="Arial Narrow" pitchFamily="34" charset="0"/>
              </a:rPr>
              <a:t>customer</a:t>
            </a:r>
            <a:endParaRPr lang="fr-CA" sz="1100" dirty="0">
              <a:latin typeface="Arial Narrow" pitchFamily="34" charset="0"/>
            </a:endParaRPr>
          </a:p>
        </p:txBody>
      </p:sp>
      <p:sp>
        <p:nvSpPr>
          <p:cNvPr id="60" name="TextBox 59"/>
          <p:cNvSpPr txBox="1"/>
          <p:nvPr/>
        </p:nvSpPr>
        <p:spPr>
          <a:xfrm>
            <a:off x="7872777" y="2520479"/>
            <a:ext cx="960519" cy="261610"/>
          </a:xfrm>
          <a:prstGeom prst="rect">
            <a:avLst/>
          </a:prstGeom>
          <a:noFill/>
        </p:spPr>
        <p:txBody>
          <a:bodyPr wrap="none" rtlCol="0">
            <a:spAutoFit/>
          </a:bodyPr>
          <a:lstStyle/>
          <a:p>
            <a:r>
              <a:rPr lang="fr-CA" sz="1100" dirty="0" smtClean="0">
                <a:latin typeface="Arial Narrow" pitchFamily="34" charset="0"/>
              </a:rPr>
              <a:t>Sales (</a:t>
            </a:r>
            <a:r>
              <a:rPr lang="fr-CA" sz="1100" dirty="0" err="1" smtClean="0">
                <a:latin typeface="Arial Narrow" pitchFamily="34" charset="0"/>
              </a:rPr>
              <a:t>internal</a:t>
            </a:r>
            <a:r>
              <a:rPr lang="fr-CA" sz="1100" dirty="0" smtClean="0">
                <a:latin typeface="Arial Narrow" pitchFamily="34" charset="0"/>
              </a:rPr>
              <a:t>)</a:t>
            </a:r>
            <a:endParaRPr lang="fr-CA" sz="1100" dirty="0">
              <a:latin typeface="Arial Narrow" pitchFamily="34" charset="0"/>
            </a:endParaRPr>
          </a:p>
        </p:txBody>
      </p:sp>
      <p:sp>
        <p:nvSpPr>
          <p:cNvPr id="61" name="TextBox 60"/>
          <p:cNvSpPr txBox="1"/>
          <p:nvPr/>
        </p:nvSpPr>
        <p:spPr>
          <a:xfrm>
            <a:off x="7740352" y="5591562"/>
            <a:ext cx="1146468" cy="261610"/>
          </a:xfrm>
          <a:prstGeom prst="rect">
            <a:avLst/>
          </a:prstGeom>
          <a:noFill/>
        </p:spPr>
        <p:txBody>
          <a:bodyPr wrap="none" rtlCol="0">
            <a:spAutoFit/>
          </a:bodyPr>
          <a:lstStyle/>
          <a:p>
            <a:r>
              <a:rPr lang="fr-CA" sz="1100" dirty="0" err="1" smtClean="0">
                <a:latin typeface="Arial Narrow" pitchFamily="34" charset="0"/>
              </a:rPr>
              <a:t>Billing</a:t>
            </a:r>
            <a:r>
              <a:rPr lang="fr-CA" sz="1100" dirty="0" smtClean="0">
                <a:latin typeface="Arial Narrow" pitchFamily="34" charset="0"/>
              </a:rPr>
              <a:t> and </a:t>
            </a:r>
            <a:r>
              <a:rPr lang="fr-CA" sz="1100" dirty="0" err="1" smtClean="0">
                <a:latin typeface="Arial Narrow" pitchFamily="34" charset="0"/>
              </a:rPr>
              <a:t>delivery</a:t>
            </a:r>
            <a:endParaRPr lang="fr-CA" sz="1100" dirty="0">
              <a:latin typeface="Arial Narrow" pitchFamily="34" charset="0"/>
            </a:endParaRPr>
          </a:p>
        </p:txBody>
      </p:sp>
      <p:sp>
        <p:nvSpPr>
          <p:cNvPr id="62" name="TextBox 61"/>
          <p:cNvSpPr txBox="1"/>
          <p:nvPr/>
        </p:nvSpPr>
        <p:spPr>
          <a:xfrm>
            <a:off x="347966" y="3480283"/>
            <a:ext cx="671979" cy="261610"/>
          </a:xfrm>
          <a:prstGeom prst="rect">
            <a:avLst/>
          </a:prstGeom>
          <a:noFill/>
        </p:spPr>
        <p:txBody>
          <a:bodyPr wrap="none" rtlCol="0">
            <a:spAutoFit/>
          </a:bodyPr>
          <a:lstStyle/>
          <a:p>
            <a:r>
              <a:rPr lang="fr-CA" sz="1100" dirty="0" err="1" smtClean="0">
                <a:latin typeface="Arial Narrow" pitchFamily="34" charset="0"/>
              </a:rPr>
              <a:t>Purchase</a:t>
            </a:r>
            <a:endParaRPr lang="fr-CA" sz="1100" dirty="0">
              <a:latin typeface="Arial Narrow" pitchFamily="34" charset="0"/>
            </a:endParaRPr>
          </a:p>
        </p:txBody>
      </p:sp>
      <p:sp>
        <p:nvSpPr>
          <p:cNvPr id="63" name="TextBox 62"/>
          <p:cNvSpPr txBox="1"/>
          <p:nvPr/>
        </p:nvSpPr>
        <p:spPr>
          <a:xfrm>
            <a:off x="79120" y="5543654"/>
            <a:ext cx="1396536" cy="261610"/>
          </a:xfrm>
          <a:prstGeom prst="rect">
            <a:avLst/>
          </a:prstGeom>
          <a:noFill/>
        </p:spPr>
        <p:txBody>
          <a:bodyPr wrap="none" rtlCol="0">
            <a:spAutoFit/>
          </a:bodyPr>
          <a:lstStyle/>
          <a:p>
            <a:r>
              <a:rPr lang="fr-CA" sz="1100" dirty="0" err="1" smtClean="0">
                <a:latin typeface="Arial Narrow" pitchFamily="34" charset="0"/>
              </a:rPr>
              <a:t>Payment</a:t>
            </a:r>
            <a:r>
              <a:rPr lang="fr-CA" sz="1100" dirty="0" smtClean="0">
                <a:latin typeface="Arial Narrow" pitchFamily="34" charset="0"/>
              </a:rPr>
              <a:t> to the supplier</a:t>
            </a:r>
            <a:endParaRPr lang="fr-CA" sz="1100" dirty="0">
              <a:latin typeface="Arial Narrow" pitchFamily="34" charset="0"/>
            </a:endParaRPr>
          </a:p>
        </p:txBody>
      </p:sp>
      <p:sp>
        <p:nvSpPr>
          <p:cNvPr id="51" name="Oval 50"/>
          <p:cNvSpPr/>
          <p:nvPr/>
        </p:nvSpPr>
        <p:spPr>
          <a:xfrm>
            <a:off x="3419872" y="1557953"/>
            <a:ext cx="284016" cy="278157"/>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95269910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Image 7" descr="Unknown.jpeg"/>
          <p:cNvPicPr>
            <a:picLocks noChangeAspect="1"/>
          </p:cNvPicPr>
          <p:nvPr/>
        </p:nvPicPr>
        <p:blipFill>
          <a:blip r:embed="rId3" cstate="screen">
            <a:duotone>
              <a:schemeClr val="bg2">
                <a:shade val="45000"/>
                <a:satMod val="135000"/>
              </a:schemeClr>
              <a:prstClr val="white"/>
            </a:duotone>
          </a:blip>
          <a:stretch>
            <a:fillRect/>
          </a:stretch>
        </p:blipFill>
        <p:spPr>
          <a:xfrm>
            <a:off x="6263026" y="1181073"/>
            <a:ext cx="1851634" cy="1800200"/>
          </a:xfrm>
          <a:prstGeom prst="rect">
            <a:avLst/>
          </a:prstGeom>
        </p:spPr>
      </p:pic>
      <p:pic>
        <p:nvPicPr>
          <p:cNvPr id="80" name="Image 3" descr="Unknown.jpeg"/>
          <p:cNvPicPr>
            <a:picLocks noChangeAspect="1"/>
          </p:cNvPicPr>
          <p:nvPr/>
        </p:nvPicPr>
        <p:blipFill>
          <a:blip r:embed="rId3" cstate="screen">
            <a:duotone>
              <a:schemeClr val="accent6">
                <a:shade val="45000"/>
                <a:satMod val="135000"/>
              </a:schemeClr>
              <a:prstClr val="white"/>
            </a:duotone>
          </a:blip>
          <a:stretch>
            <a:fillRect/>
          </a:stretch>
        </p:blipFill>
        <p:spPr>
          <a:xfrm>
            <a:off x="683568" y="1190365"/>
            <a:ext cx="1854166" cy="1802662"/>
          </a:xfrm>
          <a:prstGeom prst="rect">
            <a:avLst/>
          </a:prstGeom>
        </p:spPr>
      </p:pic>
      <p:sp>
        <p:nvSpPr>
          <p:cNvPr id="81" name="ZoneTexte 8"/>
          <p:cNvSpPr txBox="1"/>
          <p:nvPr/>
        </p:nvSpPr>
        <p:spPr>
          <a:xfrm>
            <a:off x="971600" y="1709517"/>
            <a:ext cx="835485" cy="707886"/>
          </a:xfrm>
          <a:prstGeom prst="rect">
            <a:avLst/>
          </a:prstGeom>
          <a:noFill/>
        </p:spPr>
        <p:txBody>
          <a:bodyPr wrap="none" rtlCol="0">
            <a:spAutoFit/>
          </a:bodyPr>
          <a:lstStyle/>
          <a:p>
            <a:r>
              <a:rPr lang="fr-FR" sz="1000" dirty="0" smtClean="0"/>
              <a:t>Team  : B</a:t>
            </a:r>
          </a:p>
          <a:p>
            <a:r>
              <a:rPr lang="fr-FR" sz="1000" dirty="0" smtClean="0"/>
              <a:t>Date : T</a:t>
            </a:r>
          </a:p>
          <a:p>
            <a:r>
              <a:rPr lang="fr-FR" sz="1000" dirty="0" err="1" smtClean="0"/>
              <a:t>Quantity</a:t>
            </a:r>
            <a:r>
              <a:rPr lang="fr-FR" sz="1000" dirty="0" smtClean="0"/>
              <a:t> : 5</a:t>
            </a:r>
          </a:p>
          <a:p>
            <a:r>
              <a:rPr lang="fr-FR" sz="1000" dirty="0" smtClean="0"/>
              <a:t>Price : 2 $</a:t>
            </a:r>
          </a:p>
        </p:txBody>
      </p:sp>
      <p:pic>
        <p:nvPicPr>
          <p:cNvPr id="83" name="Image 6" descr="Unknown.jpeg"/>
          <p:cNvPicPr>
            <a:picLocks noChangeAspect="1"/>
          </p:cNvPicPr>
          <p:nvPr/>
        </p:nvPicPr>
        <p:blipFill>
          <a:blip r:embed="rId3" cstate="screen">
            <a:duotone>
              <a:schemeClr val="accent5">
                <a:shade val="45000"/>
                <a:satMod val="135000"/>
              </a:schemeClr>
              <a:prstClr val="white"/>
            </a:duotone>
          </a:blip>
          <a:stretch>
            <a:fillRect/>
          </a:stretch>
        </p:blipFill>
        <p:spPr>
          <a:xfrm>
            <a:off x="3384849" y="1191385"/>
            <a:ext cx="1854166" cy="1802662"/>
          </a:xfrm>
          <a:prstGeom prst="rect">
            <a:avLst/>
          </a:prstGeom>
        </p:spPr>
      </p:pic>
      <p:pic>
        <p:nvPicPr>
          <p:cNvPr id="88" name="Image 4" descr="Unknown.jpeg"/>
          <p:cNvPicPr>
            <a:picLocks noChangeAspect="1"/>
          </p:cNvPicPr>
          <p:nvPr/>
        </p:nvPicPr>
        <p:blipFill>
          <a:blip r:embed="rId3" cstate="screen">
            <a:duotone>
              <a:schemeClr val="accent2">
                <a:shade val="45000"/>
                <a:satMod val="135000"/>
              </a:schemeClr>
              <a:prstClr val="white"/>
            </a:duotone>
          </a:blip>
          <a:stretch>
            <a:fillRect/>
          </a:stretch>
        </p:blipFill>
        <p:spPr>
          <a:xfrm>
            <a:off x="1637714" y="3810403"/>
            <a:ext cx="1854166" cy="1802662"/>
          </a:xfrm>
          <a:prstGeom prst="rect">
            <a:avLst/>
          </a:prstGeom>
        </p:spPr>
      </p:pic>
      <p:pic>
        <p:nvPicPr>
          <p:cNvPr id="90" name="Image 5" descr="Unknown.jpeg"/>
          <p:cNvPicPr>
            <a:picLocks noChangeAspect="1"/>
          </p:cNvPicPr>
          <p:nvPr/>
        </p:nvPicPr>
        <p:blipFill>
          <a:blip r:embed="rId3" cstate="screen">
            <a:duotone>
              <a:schemeClr val="accent3">
                <a:shade val="45000"/>
                <a:satMod val="135000"/>
              </a:schemeClr>
              <a:prstClr val="white"/>
            </a:duotone>
          </a:blip>
          <a:stretch>
            <a:fillRect/>
          </a:stretch>
        </p:blipFill>
        <p:spPr>
          <a:xfrm>
            <a:off x="5148064" y="3810403"/>
            <a:ext cx="1854166" cy="1802662"/>
          </a:xfrm>
          <a:prstGeom prst="rect">
            <a:avLst/>
          </a:prstGeom>
        </p:spPr>
      </p:pic>
      <p:sp>
        <p:nvSpPr>
          <p:cNvPr id="92" name="Oval 91"/>
          <p:cNvSpPr/>
          <p:nvPr/>
        </p:nvSpPr>
        <p:spPr>
          <a:xfrm>
            <a:off x="5364088" y="3810403"/>
            <a:ext cx="284016" cy="278157"/>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3" name="Oval 92"/>
          <p:cNvSpPr/>
          <p:nvPr/>
        </p:nvSpPr>
        <p:spPr>
          <a:xfrm>
            <a:off x="1713914" y="3717032"/>
            <a:ext cx="284016" cy="278157"/>
          </a:xfrm>
          <a:prstGeom prst="ellipse">
            <a:avLst/>
          </a:prstGeom>
          <a:solidFill>
            <a:srgbClr val="EE1EC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4" name="Oval 93"/>
          <p:cNvSpPr/>
          <p:nvPr/>
        </p:nvSpPr>
        <p:spPr>
          <a:xfrm>
            <a:off x="3567904" y="1118598"/>
            <a:ext cx="284016" cy="278157"/>
          </a:xfrm>
          <a:prstGeom prst="ellipse">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5" name="Oval 94"/>
          <p:cNvSpPr/>
          <p:nvPr/>
        </p:nvSpPr>
        <p:spPr>
          <a:xfrm>
            <a:off x="899592" y="1203139"/>
            <a:ext cx="284016" cy="278157"/>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97" name="TextBox 96"/>
          <p:cNvSpPr txBox="1"/>
          <p:nvPr/>
        </p:nvSpPr>
        <p:spPr>
          <a:xfrm>
            <a:off x="683568" y="2967335"/>
            <a:ext cx="888385" cy="461665"/>
          </a:xfrm>
          <a:prstGeom prst="rect">
            <a:avLst/>
          </a:prstGeom>
          <a:noFill/>
        </p:spPr>
        <p:txBody>
          <a:bodyPr wrap="none" rtlCol="0">
            <a:spAutoFit/>
          </a:bodyPr>
          <a:lstStyle/>
          <a:p>
            <a:r>
              <a:rPr lang="fr-CA" sz="2400" dirty="0" smtClean="0">
                <a:latin typeface="Arial Narrow" pitchFamily="34" charset="0"/>
              </a:rPr>
              <a:t>Sales </a:t>
            </a:r>
            <a:endParaRPr lang="fr-CA" sz="2400" dirty="0">
              <a:latin typeface="Arial Narrow" pitchFamily="34" charset="0"/>
            </a:endParaRPr>
          </a:p>
        </p:txBody>
      </p:sp>
      <p:sp>
        <p:nvSpPr>
          <p:cNvPr id="98" name="TextBox 97"/>
          <p:cNvSpPr txBox="1"/>
          <p:nvPr/>
        </p:nvSpPr>
        <p:spPr>
          <a:xfrm>
            <a:off x="3131840" y="2886035"/>
            <a:ext cx="1241045" cy="461665"/>
          </a:xfrm>
          <a:prstGeom prst="rect">
            <a:avLst/>
          </a:prstGeom>
          <a:noFill/>
        </p:spPr>
        <p:txBody>
          <a:bodyPr wrap="none" rtlCol="0">
            <a:spAutoFit/>
          </a:bodyPr>
          <a:lstStyle/>
          <a:p>
            <a:r>
              <a:rPr lang="fr-CA" sz="2400" dirty="0" smtClean="0">
                <a:latin typeface="Arial Narrow" pitchFamily="34" charset="0"/>
              </a:rPr>
              <a:t> Shipping</a:t>
            </a:r>
            <a:endParaRPr lang="fr-CA" sz="2400" dirty="0">
              <a:latin typeface="Arial Narrow" pitchFamily="34" charset="0"/>
            </a:endParaRPr>
          </a:p>
        </p:txBody>
      </p:sp>
      <p:sp>
        <p:nvSpPr>
          <p:cNvPr id="99" name="TextBox 98"/>
          <p:cNvSpPr txBox="1"/>
          <p:nvPr/>
        </p:nvSpPr>
        <p:spPr>
          <a:xfrm>
            <a:off x="1259632" y="5373216"/>
            <a:ext cx="1632178" cy="461665"/>
          </a:xfrm>
          <a:prstGeom prst="rect">
            <a:avLst/>
          </a:prstGeom>
          <a:noFill/>
        </p:spPr>
        <p:txBody>
          <a:bodyPr wrap="none" rtlCol="0">
            <a:spAutoFit/>
          </a:bodyPr>
          <a:lstStyle/>
          <a:p>
            <a:r>
              <a:rPr lang="fr-CA" sz="2400" dirty="0" err="1" smtClean="0">
                <a:latin typeface="Arial Narrow" pitchFamily="34" charset="0"/>
              </a:rPr>
              <a:t>Procurement</a:t>
            </a:r>
            <a:endParaRPr lang="fr-CA" sz="2400" dirty="0" smtClean="0">
              <a:latin typeface="Arial Narrow" pitchFamily="34" charset="0"/>
            </a:endParaRPr>
          </a:p>
        </p:txBody>
      </p:sp>
      <p:sp>
        <p:nvSpPr>
          <p:cNvPr id="100" name="TextBox 99"/>
          <p:cNvSpPr txBox="1"/>
          <p:nvPr/>
        </p:nvSpPr>
        <p:spPr>
          <a:xfrm>
            <a:off x="4891863" y="5373216"/>
            <a:ext cx="2577309" cy="830997"/>
          </a:xfrm>
          <a:prstGeom prst="rect">
            <a:avLst/>
          </a:prstGeom>
          <a:noFill/>
        </p:spPr>
        <p:txBody>
          <a:bodyPr wrap="none" rtlCol="0">
            <a:spAutoFit/>
          </a:bodyPr>
          <a:lstStyle/>
          <a:p>
            <a:pPr algn="ctr"/>
            <a:r>
              <a:rPr lang="fr-CA" sz="2400" dirty="0" err="1" smtClean="0">
                <a:latin typeface="Arial Narrow" pitchFamily="34" charset="0"/>
              </a:rPr>
              <a:t>Payment</a:t>
            </a:r>
            <a:r>
              <a:rPr lang="fr-CA" sz="2400" dirty="0" smtClean="0">
                <a:latin typeface="Arial Narrow" pitchFamily="34" charset="0"/>
              </a:rPr>
              <a:t> to supplier </a:t>
            </a:r>
          </a:p>
          <a:p>
            <a:endParaRPr lang="fr-CA" sz="2400" dirty="0">
              <a:latin typeface="Arial Narrow" pitchFamily="34" charset="0"/>
            </a:endParaRPr>
          </a:p>
        </p:txBody>
      </p:sp>
      <p:sp>
        <p:nvSpPr>
          <p:cNvPr id="101" name="Oval 100"/>
          <p:cNvSpPr/>
          <p:nvPr/>
        </p:nvSpPr>
        <p:spPr>
          <a:xfrm>
            <a:off x="6407042" y="1106166"/>
            <a:ext cx="284016" cy="278157"/>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
        <p:nvSpPr>
          <p:cNvPr id="108" name="ZoneTexte 8"/>
          <p:cNvSpPr txBox="1"/>
          <p:nvPr/>
        </p:nvSpPr>
        <p:spPr>
          <a:xfrm>
            <a:off x="3667515" y="1625895"/>
            <a:ext cx="843501" cy="861774"/>
          </a:xfrm>
          <a:prstGeom prst="rect">
            <a:avLst/>
          </a:prstGeom>
          <a:noFill/>
        </p:spPr>
        <p:txBody>
          <a:bodyPr wrap="none" rtlCol="0">
            <a:spAutoFit/>
          </a:bodyPr>
          <a:lstStyle/>
          <a:p>
            <a:r>
              <a:rPr lang="fr-FR" sz="1000" dirty="0" smtClean="0"/>
              <a:t>Team  : B</a:t>
            </a:r>
          </a:p>
          <a:p>
            <a:r>
              <a:rPr lang="fr-FR" sz="1000" dirty="0" smtClean="0"/>
              <a:t>Date : T</a:t>
            </a:r>
          </a:p>
          <a:p>
            <a:r>
              <a:rPr lang="fr-FR" sz="1000" dirty="0" err="1" smtClean="0"/>
              <a:t>Quantity</a:t>
            </a:r>
            <a:r>
              <a:rPr lang="fr-FR" sz="1000" dirty="0" smtClean="0"/>
              <a:t> : 5</a:t>
            </a:r>
          </a:p>
          <a:p>
            <a:r>
              <a:rPr lang="fr-FR" sz="1000" dirty="0" smtClean="0"/>
              <a:t>Price : 2 $</a:t>
            </a:r>
          </a:p>
          <a:p>
            <a:r>
              <a:rPr lang="fr-FR" sz="1000" dirty="0" smtClean="0"/>
              <a:t>Total : 10 $</a:t>
            </a:r>
            <a:endParaRPr lang="fr-FR" sz="1000" dirty="0"/>
          </a:p>
        </p:txBody>
      </p:sp>
      <p:sp>
        <p:nvSpPr>
          <p:cNvPr id="109" name="ZoneTexte 8"/>
          <p:cNvSpPr txBox="1"/>
          <p:nvPr/>
        </p:nvSpPr>
        <p:spPr>
          <a:xfrm>
            <a:off x="1925746" y="4316781"/>
            <a:ext cx="843501" cy="861774"/>
          </a:xfrm>
          <a:prstGeom prst="rect">
            <a:avLst/>
          </a:prstGeom>
          <a:noFill/>
        </p:spPr>
        <p:txBody>
          <a:bodyPr wrap="none" rtlCol="0">
            <a:spAutoFit/>
          </a:bodyPr>
          <a:lstStyle/>
          <a:p>
            <a:r>
              <a:rPr lang="fr-FR" sz="1000" dirty="0" smtClean="0"/>
              <a:t>Team  : B</a:t>
            </a:r>
          </a:p>
          <a:p>
            <a:r>
              <a:rPr lang="fr-FR" sz="1000" dirty="0" smtClean="0"/>
              <a:t>Date : T</a:t>
            </a:r>
          </a:p>
          <a:p>
            <a:r>
              <a:rPr lang="fr-FR" sz="1000" dirty="0" err="1" smtClean="0"/>
              <a:t>Quantity</a:t>
            </a:r>
            <a:r>
              <a:rPr lang="fr-FR" sz="1000" dirty="0" smtClean="0"/>
              <a:t> : 1</a:t>
            </a:r>
          </a:p>
          <a:p>
            <a:r>
              <a:rPr lang="fr-FR" sz="1000" dirty="0" smtClean="0"/>
              <a:t>Price : 4 $</a:t>
            </a:r>
          </a:p>
          <a:p>
            <a:r>
              <a:rPr lang="fr-FR" sz="1000" dirty="0" smtClean="0"/>
              <a:t>Total : 4 $</a:t>
            </a:r>
            <a:endParaRPr lang="fr-FR" sz="1000" dirty="0"/>
          </a:p>
        </p:txBody>
      </p:sp>
      <p:sp>
        <p:nvSpPr>
          <p:cNvPr id="110" name="ZoneTexte 8"/>
          <p:cNvSpPr txBox="1"/>
          <p:nvPr/>
        </p:nvSpPr>
        <p:spPr>
          <a:xfrm>
            <a:off x="5364088" y="4480541"/>
            <a:ext cx="976549" cy="553998"/>
          </a:xfrm>
          <a:prstGeom prst="rect">
            <a:avLst/>
          </a:prstGeom>
          <a:noFill/>
        </p:spPr>
        <p:txBody>
          <a:bodyPr wrap="none" rtlCol="0">
            <a:spAutoFit/>
          </a:bodyPr>
          <a:lstStyle/>
          <a:p>
            <a:r>
              <a:rPr lang="fr-FR" sz="1000" dirty="0" err="1" smtClean="0"/>
              <a:t>From</a:t>
            </a:r>
            <a:r>
              <a:rPr lang="fr-FR" sz="1000" dirty="0" smtClean="0"/>
              <a:t>  : B</a:t>
            </a:r>
          </a:p>
          <a:p>
            <a:r>
              <a:rPr lang="fr-FR" sz="1000" dirty="0" smtClean="0"/>
              <a:t>Date : T +1</a:t>
            </a:r>
          </a:p>
          <a:p>
            <a:r>
              <a:rPr lang="fr-FR" sz="1000" dirty="0" err="1" smtClean="0"/>
              <a:t>Amount</a:t>
            </a:r>
            <a:r>
              <a:rPr lang="fr-FR" sz="1000" dirty="0" smtClean="0"/>
              <a:t> : 10 $</a:t>
            </a:r>
            <a:endParaRPr lang="fr-FR" sz="1000" dirty="0"/>
          </a:p>
        </p:txBody>
      </p:sp>
      <p:sp>
        <p:nvSpPr>
          <p:cNvPr id="111" name="ZoneTexte 8"/>
          <p:cNvSpPr txBox="1"/>
          <p:nvPr/>
        </p:nvSpPr>
        <p:spPr>
          <a:xfrm>
            <a:off x="6501708" y="1851211"/>
            <a:ext cx="976549" cy="553998"/>
          </a:xfrm>
          <a:prstGeom prst="rect">
            <a:avLst/>
          </a:prstGeom>
          <a:noFill/>
        </p:spPr>
        <p:txBody>
          <a:bodyPr wrap="none" rtlCol="0">
            <a:spAutoFit/>
          </a:bodyPr>
          <a:lstStyle/>
          <a:p>
            <a:r>
              <a:rPr lang="fr-FR" sz="1000" dirty="0" smtClean="0"/>
              <a:t>TO : B</a:t>
            </a:r>
          </a:p>
          <a:p>
            <a:r>
              <a:rPr lang="fr-FR" sz="1000" dirty="0" smtClean="0"/>
              <a:t>Date : T+2 </a:t>
            </a:r>
          </a:p>
          <a:p>
            <a:r>
              <a:rPr lang="fr-FR" sz="1000" dirty="0" err="1" smtClean="0"/>
              <a:t>Amount</a:t>
            </a:r>
            <a:r>
              <a:rPr lang="fr-FR" sz="1000" dirty="0" smtClean="0"/>
              <a:t> : 10 $</a:t>
            </a:r>
            <a:endParaRPr lang="fr-FR" sz="1000" dirty="0"/>
          </a:p>
        </p:txBody>
      </p:sp>
      <p:sp>
        <p:nvSpPr>
          <p:cNvPr id="112" name="TextBox 111"/>
          <p:cNvSpPr txBox="1"/>
          <p:nvPr/>
        </p:nvSpPr>
        <p:spPr>
          <a:xfrm>
            <a:off x="5724128" y="2886035"/>
            <a:ext cx="2940228" cy="461665"/>
          </a:xfrm>
          <a:prstGeom prst="rect">
            <a:avLst/>
          </a:prstGeom>
          <a:noFill/>
        </p:spPr>
        <p:txBody>
          <a:bodyPr wrap="none" rtlCol="0">
            <a:spAutoFit/>
          </a:bodyPr>
          <a:lstStyle/>
          <a:p>
            <a:pPr algn="ctr"/>
            <a:r>
              <a:rPr lang="fr-CA" sz="2400" dirty="0" err="1" smtClean="0">
                <a:latin typeface="Arial Narrow" pitchFamily="34" charset="0"/>
              </a:rPr>
              <a:t>Payment</a:t>
            </a:r>
            <a:r>
              <a:rPr lang="fr-CA" sz="2400" dirty="0" smtClean="0">
                <a:latin typeface="Arial Narrow" pitchFamily="34" charset="0"/>
              </a:rPr>
              <a:t> </a:t>
            </a:r>
            <a:r>
              <a:rPr lang="fr-CA" sz="2400" dirty="0" err="1" smtClean="0">
                <a:latin typeface="Arial Narrow" pitchFamily="34" charset="0"/>
              </a:rPr>
              <a:t>from</a:t>
            </a:r>
            <a:r>
              <a:rPr lang="fr-CA" sz="2400" dirty="0" smtClean="0">
                <a:latin typeface="Arial Narrow" pitchFamily="34" charset="0"/>
              </a:rPr>
              <a:t> </a:t>
            </a:r>
            <a:r>
              <a:rPr lang="fr-CA" sz="2400" dirty="0" err="1" smtClean="0">
                <a:latin typeface="Arial Narrow" pitchFamily="34" charset="0"/>
              </a:rPr>
              <a:t>customer</a:t>
            </a:r>
            <a:r>
              <a:rPr lang="fr-CA" sz="2400" dirty="0" smtClean="0">
                <a:latin typeface="Arial Narrow" pitchFamily="34" charset="0"/>
              </a:rPr>
              <a:t> </a:t>
            </a:r>
            <a:endParaRPr lang="fr-CA" sz="2400" dirty="0">
              <a:latin typeface="Arial Narrow" pitchFamily="34" charset="0"/>
            </a:endParaRPr>
          </a:p>
        </p:txBody>
      </p:sp>
    </p:spTree>
    <p:extLst>
      <p:ext uri="{BB962C8B-B14F-4D97-AF65-F5344CB8AC3E}">
        <p14:creationId xmlns:p14="http://schemas.microsoft.com/office/powerpoint/2010/main" val="2688984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You have 5 minutes to prepare</a:t>
            </a:r>
            <a:endParaRPr lang="fr-CA" dirty="0"/>
          </a:p>
        </p:txBody>
      </p:sp>
      <p:sp>
        <p:nvSpPr>
          <p:cNvPr id="15" name="Rectangle 14"/>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sp>
        <p:nvSpPr>
          <p:cNvPr id="17" name="Rectangle 16"/>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18" name="Rectangle 17"/>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19" name="Rectangle 18"/>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0" name="Rectangle 19"/>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1" name="Rectangle 20"/>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2" name="Rectangle 21"/>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Tree>
    <p:extLst>
      <p:ext uri="{BB962C8B-B14F-4D97-AF65-F5344CB8AC3E}">
        <p14:creationId xmlns:p14="http://schemas.microsoft.com/office/powerpoint/2010/main" val="6275828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1/10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19569680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2/10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5680180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3/10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12988167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4/10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581449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5/10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4052337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57589" y="2941603"/>
            <a:ext cx="609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Rectangle 5"/>
          <p:cNvSpPr/>
          <p:nvPr/>
        </p:nvSpPr>
        <p:spPr>
          <a:xfrm>
            <a:off x="1457589" y="2941603"/>
            <a:ext cx="1828800" cy="10668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5334000" y="27892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6096000" y="27892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6858000" y="27892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5334000" y="36274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6096000" y="36274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858000" y="3627403"/>
            <a:ext cx="609600" cy="5334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1383108" y="4525690"/>
            <a:ext cx="1967975" cy="830997"/>
          </a:xfrm>
          <a:prstGeom prst="rect">
            <a:avLst/>
          </a:prstGeom>
          <a:noFill/>
        </p:spPr>
        <p:txBody>
          <a:bodyPr wrap="none" rtlCol="0">
            <a:spAutoFit/>
          </a:bodyPr>
          <a:lstStyle/>
          <a:p>
            <a:pPr algn="ctr"/>
            <a:r>
              <a:rPr lang="fr-FR" dirty="0" err="1" smtClean="0">
                <a:latin typeface="Arial Narrow" pitchFamily="34" charset="0"/>
              </a:rPr>
              <a:t>Raw</a:t>
            </a:r>
            <a:r>
              <a:rPr lang="fr-FR" dirty="0" smtClean="0">
                <a:latin typeface="Arial Narrow" pitchFamily="34" charset="0"/>
              </a:rPr>
              <a:t> </a:t>
            </a:r>
            <a:r>
              <a:rPr lang="fr-FR" dirty="0" err="1" smtClean="0">
                <a:latin typeface="Arial Narrow" pitchFamily="34" charset="0"/>
              </a:rPr>
              <a:t>material</a:t>
            </a:r>
            <a:endParaRPr lang="fr-FR" dirty="0" smtClean="0">
              <a:latin typeface="Arial Narrow" pitchFamily="34" charset="0"/>
            </a:endParaRPr>
          </a:p>
          <a:p>
            <a:pPr algn="ctr"/>
            <a:r>
              <a:rPr lang="fr-FR" dirty="0" smtClean="0">
                <a:latin typeface="Arial Narrow" pitchFamily="34" charset="0"/>
              </a:rPr>
              <a:t>(</a:t>
            </a:r>
            <a:r>
              <a:rPr lang="fr-FR" dirty="0" err="1" smtClean="0">
                <a:latin typeface="Arial Narrow" pitchFamily="34" charset="0"/>
              </a:rPr>
              <a:t>Sheet</a:t>
            </a:r>
            <a:r>
              <a:rPr lang="fr-FR" dirty="0" smtClean="0">
                <a:latin typeface="Arial Narrow" pitchFamily="34" charset="0"/>
              </a:rPr>
              <a:t> 8.5 x 11)</a:t>
            </a:r>
            <a:endParaRPr lang="fr-FR" dirty="0">
              <a:latin typeface="Arial Narrow" pitchFamily="34" charset="0"/>
            </a:endParaRPr>
          </a:p>
        </p:txBody>
      </p:sp>
      <p:sp>
        <p:nvSpPr>
          <p:cNvPr id="15" name="ZoneTexte 14"/>
          <p:cNvSpPr txBox="1"/>
          <p:nvPr/>
        </p:nvSpPr>
        <p:spPr>
          <a:xfrm>
            <a:off x="5462301" y="4553471"/>
            <a:ext cx="2056973" cy="830997"/>
          </a:xfrm>
          <a:prstGeom prst="rect">
            <a:avLst/>
          </a:prstGeom>
          <a:noFill/>
        </p:spPr>
        <p:txBody>
          <a:bodyPr wrap="none" rtlCol="0">
            <a:spAutoFit/>
          </a:bodyPr>
          <a:lstStyle/>
          <a:p>
            <a:pPr algn="ctr"/>
            <a:r>
              <a:rPr lang="fr-FR" dirty="0" err="1" smtClean="0">
                <a:latin typeface="Arial Narrow" pitchFamily="34" charset="0"/>
              </a:rPr>
              <a:t>Finished</a:t>
            </a:r>
            <a:r>
              <a:rPr lang="fr-FR" dirty="0" smtClean="0">
                <a:latin typeface="Arial Narrow" pitchFamily="34" charset="0"/>
              </a:rPr>
              <a:t> </a:t>
            </a:r>
            <a:r>
              <a:rPr lang="fr-FR" dirty="0" err="1" smtClean="0">
                <a:latin typeface="Arial Narrow" pitchFamily="34" charset="0"/>
              </a:rPr>
              <a:t>product</a:t>
            </a:r>
            <a:endParaRPr lang="fr-FR" dirty="0" smtClean="0">
              <a:latin typeface="Arial Narrow" pitchFamily="34" charset="0"/>
            </a:endParaRPr>
          </a:p>
          <a:p>
            <a:pPr algn="ctr"/>
            <a:r>
              <a:rPr lang="fr-FR" dirty="0" smtClean="0">
                <a:latin typeface="Arial Narrow" pitchFamily="34" charset="0"/>
              </a:rPr>
              <a:t>(Square </a:t>
            </a:r>
            <a:r>
              <a:rPr lang="fr-FR" dirty="0" err="1" smtClean="0">
                <a:latin typeface="Arial Narrow" pitchFamily="34" charset="0"/>
              </a:rPr>
              <a:t>papers</a:t>
            </a:r>
            <a:r>
              <a:rPr lang="fr-FR" dirty="0" smtClean="0">
                <a:latin typeface="Arial Narrow" pitchFamily="34" charset="0"/>
              </a:rPr>
              <a:t>)</a:t>
            </a:r>
          </a:p>
        </p:txBody>
      </p:sp>
      <p:sp>
        <p:nvSpPr>
          <p:cNvPr id="16" name="Flèche vers la droite 15"/>
          <p:cNvSpPr/>
          <p:nvPr/>
        </p:nvSpPr>
        <p:spPr>
          <a:xfrm>
            <a:off x="3733800" y="3322603"/>
            <a:ext cx="1219200"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7" name="Image 16" descr="images.jpeg"/>
          <p:cNvPicPr>
            <a:picLocks noChangeAspect="1"/>
          </p:cNvPicPr>
          <p:nvPr/>
        </p:nvPicPr>
        <p:blipFill>
          <a:blip r:embed="rId3" cstate="screen"/>
          <a:stretch>
            <a:fillRect/>
          </a:stretch>
        </p:blipFill>
        <p:spPr>
          <a:xfrm>
            <a:off x="3810000" y="2590208"/>
            <a:ext cx="992829" cy="702789"/>
          </a:xfrm>
          <a:prstGeom prst="rect">
            <a:avLst/>
          </a:prstGeom>
        </p:spPr>
      </p:pic>
      <p:sp>
        <p:nvSpPr>
          <p:cNvPr id="18" name="Title 17"/>
          <p:cNvSpPr>
            <a:spLocks noGrp="1"/>
          </p:cNvSpPr>
          <p:nvPr>
            <p:ph type="title"/>
          </p:nvPr>
        </p:nvSpPr>
        <p:spPr/>
        <p:txBody>
          <a:bodyPr/>
          <a:lstStyle/>
          <a:p>
            <a:r>
              <a:rPr lang="fr-CA" dirty="0" err="1" smtClean="0"/>
              <a:t>Your</a:t>
            </a:r>
            <a:r>
              <a:rPr lang="fr-CA" dirty="0" smtClean="0"/>
              <a:t> </a:t>
            </a:r>
            <a:r>
              <a:rPr lang="fr-CA" dirty="0" err="1" smtClean="0"/>
              <a:t>company</a:t>
            </a:r>
            <a:r>
              <a:rPr lang="fr-CA" dirty="0" smtClean="0"/>
              <a:t>:</a:t>
            </a:r>
            <a:br>
              <a:rPr lang="fr-CA" dirty="0" smtClean="0"/>
            </a:br>
            <a:r>
              <a:rPr lang="fr-CA" sz="3200" dirty="0" err="1" smtClean="0"/>
              <a:t>Specialist</a:t>
            </a:r>
            <a:r>
              <a:rPr lang="fr-CA" sz="3200" dirty="0" smtClean="0"/>
              <a:t> in the manufacture of square </a:t>
            </a:r>
            <a:r>
              <a:rPr lang="fr-CA" sz="3200" dirty="0" err="1" smtClean="0"/>
              <a:t>papers</a:t>
            </a:r>
            <a:endParaRPr lang="fr-CA" dirty="0"/>
          </a:p>
        </p:txBody>
      </p:sp>
    </p:spTree>
    <p:extLst>
      <p:ext uri="{BB962C8B-B14F-4D97-AF65-F5344CB8AC3E}">
        <p14:creationId xmlns:p14="http://schemas.microsoft.com/office/powerpoint/2010/main" val="46731561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Business Questions</a:t>
            </a:r>
            <a:endParaRPr lang="fr-CA" dirty="0"/>
          </a:p>
        </p:txBody>
      </p:sp>
      <p:sp>
        <p:nvSpPr>
          <p:cNvPr id="3" name="Content Placeholder 2"/>
          <p:cNvSpPr>
            <a:spLocks noGrp="1"/>
          </p:cNvSpPr>
          <p:nvPr>
            <p:ph idx="1"/>
          </p:nvPr>
        </p:nvSpPr>
        <p:spPr/>
        <p:txBody>
          <a:bodyPr/>
          <a:lstStyle/>
          <a:p>
            <a:r>
              <a:rPr lang="en-CA" dirty="0"/>
              <a:t>What is your profit at the end of round </a:t>
            </a:r>
            <a:r>
              <a:rPr lang="en-CA" dirty="0" smtClean="0"/>
              <a:t>5?</a:t>
            </a:r>
          </a:p>
          <a:p>
            <a:r>
              <a:rPr lang="en-CA" dirty="0" smtClean="0"/>
              <a:t>How </a:t>
            </a:r>
            <a:r>
              <a:rPr lang="en-CA" dirty="0"/>
              <a:t>many products do you currently </a:t>
            </a:r>
            <a:r>
              <a:rPr lang="en-CA" dirty="0" smtClean="0"/>
              <a:t>have in stock?</a:t>
            </a:r>
          </a:p>
          <a:p>
            <a:r>
              <a:rPr lang="en-CA" dirty="0" smtClean="0"/>
              <a:t>How much you owe to</a:t>
            </a:r>
            <a:r>
              <a:rPr lang="en-CA" dirty="0"/>
              <a:t> your </a:t>
            </a:r>
            <a:r>
              <a:rPr lang="en-CA" dirty="0" smtClean="0"/>
              <a:t>supplier?</a:t>
            </a:r>
          </a:p>
          <a:p>
            <a:r>
              <a:rPr lang="en-CA" dirty="0" smtClean="0"/>
              <a:t>How much your customer owe your company?</a:t>
            </a:r>
            <a:endParaRPr lang="fr-CA" dirty="0"/>
          </a:p>
        </p:txBody>
      </p:sp>
    </p:spTree>
    <p:extLst>
      <p:ext uri="{BB962C8B-B14F-4D97-AF65-F5344CB8AC3E}">
        <p14:creationId xmlns:p14="http://schemas.microsoft.com/office/powerpoint/2010/main" val="247704291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Small break</a:t>
            </a:r>
            <a:endParaRPr lang="fr-CA" dirty="0"/>
          </a:p>
        </p:txBody>
      </p:sp>
      <p:sp>
        <p:nvSpPr>
          <p:cNvPr id="3" name="Content Placeholder 2"/>
          <p:cNvSpPr>
            <a:spLocks noGrp="1"/>
          </p:cNvSpPr>
          <p:nvPr>
            <p:ph idx="1"/>
          </p:nvPr>
        </p:nvSpPr>
        <p:spPr/>
        <p:txBody>
          <a:bodyPr/>
          <a:lstStyle/>
          <a:p>
            <a:r>
              <a:rPr lang="en-CA" dirty="0" smtClean="0"/>
              <a:t>With your team, take a moment to review</a:t>
            </a:r>
            <a:r>
              <a:rPr lang="en-CA" dirty="0"/>
              <a:t> your business </a:t>
            </a:r>
            <a:r>
              <a:rPr lang="en-CA" dirty="0" smtClean="0"/>
              <a:t>processes</a:t>
            </a:r>
          </a:p>
          <a:p>
            <a:r>
              <a:rPr lang="en-CA" dirty="0" smtClean="0"/>
              <a:t>For the next 5 rounds,</a:t>
            </a:r>
            <a:r>
              <a:rPr lang="en-CA" dirty="0"/>
              <a:t> you can communicate only through the use of business </a:t>
            </a:r>
            <a:r>
              <a:rPr lang="en-CA" dirty="0" smtClean="0"/>
              <a:t>documents.</a:t>
            </a:r>
          </a:p>
          <a:p>
            <a:r>
              <a:rPr lang="en-CA" dirty="0" smtClean="0"/>
              <a:t>In </a:t>
            </a:r>
            <a:r>
              <a:rPr lang="en-CA" dirty="0"/>
              <a:t>other words, </a:t>
            </a:r>
            <a:r>
              <a:rPr lang="en-CA" u="sng" dirty="0"/>
              <a:t>it is not possible to speak </a:t>
            </a:r>
            <a:r>
              <a:rPr lang="en-CA" dirty="0"/>
              <a:t>or communicate with </a:t>
            </a:r>
            <a:r>
              <a:rPr lang="en-CA" dirty="0" smtClean="0"/>
              <a:t>gestures with </a:t>
            </a:r>
            <a:r>
              <a:rPr lang="en-CA" dirty="0"/>
              <a:t>your colleagues!</a:t>
            </a:r>
            <a:endParaRPr lang="fr-CA" dirty="0"/>
          </a:p>
        </p:txBody>
      </p:sp>
    </p:spTree>
    <p:extLst>
      <p:ext uri="{BB962C8B-B14F-4D97-AF65-F5344CB8AC3E}">
        <p14:creationId xmlns:p14="http://schemas.microsoft.com/office/powerpoint/2010/main" val="366050269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6/10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5962806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7/10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3792615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8/10</a:t>
            </a:r>
            <a:endParaRPr lang="fr-CA" dirty="0"/>
          </a:p>
        </p:txBody>
      </p:sp>
      <p:pic>
        <p:nvPicPr>
          <p:cNvPr id="16"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pic>
        <p:nvPicPr>
          <p:cNvPr id="2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3" name="Rectangle 12"/>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sp>
        <p:nvSpPr>
          <p:cNvPr id="14" name="Rectangle 13"/>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24" name="Rectangle 23"/>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25" name="Rectangle 24"/>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
        <p:nvSpPr>
          <p:cNvPr id="26" name="Rectangle 25"/>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27" name="Rectangle 26"/>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28" name="Rectangle 27"/>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spTree>
    <p:extLst>
      <p:ext uri="{BB962C8B-B14F-4D97-AF65-F5344CB8AC3E}">
        <p14:creationId xmlns:p14="http://schemas.microsoft.com/office/powerpoint/2010/main" val="449836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25" grpId="0" animBg="1"/>
      <p:bldP spid="26" grpId="0" animBg="1"/>
      <p:bldP spid="27" grpId="0" animBg="1"/>
      <p:bldP spid="2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9/10</a:t>
            </a:r>
            <a:endParaRPr lang="fr-CA" dirty="0"/>
          </a:p>
        </p:txBody>
      </p:sp>
      <p:sp>
        <p:nvSpPr>
          <p:cNvPr id="15" name="Rectangle 14"/>
          <p:cNvSpPr/>
          <p:nvPr/>
        </p:nvSpPr>
        <p:spPr>
          <a:xfrm>
            <a:off x="1694111" y="1772816"/>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pic>
        <p:nvPicPr>
          <p:cNvPr id="16" name="Picture 4" descr="le-de-t10155.jpg"/>
          <p:cNvPicPr>
            <a:picLocks noChangeAspect="1"/>
          </p:cNvPicPr>
          <p:nvPr/>
        </p:nvPicPr>
        <p:blipFill>
          <a:blip r:embed="rId3" cstate="screen"/>
          <a:stretch>
            <a:fillRect/>
          </a:stretch>
        </p:blipFill>
        <p:spPr>
          <a:xfrm>
            <a:off x="755576" y="1772816"/>
            <a:ext cx="938535" cy="664483"/>
          </a:xfrm>
          <a:prstGeom prst="rect">
            <a:avLst/>
          </a:prstGeom>
        </p:spPr>
      </p:pic>
      <p:sp>
        <p:nvSpPr>
          <p:cNvPr id="17" name="Rectangle 16"/>
          <p:cNvSpPr/>
          <p:nvPr/>
        </p:nvSpPr>
        <p:spPr>
          <a:xfrm>
            <a:off x="1694111" y="2420888"/>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18" name="Rectangle 17"/>
          <p:cNvSpPr/>
          <p:nvPr/>
        </p:nvSpPr>
        <p:spPr>
          <a:xfrm>
            <a:off x="1694111" y="3068960"/>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19" name="Rectangle 18"/>
          <p:cNvSpPr/>
          <p:nvPr/>
        </p:nvSpPr>
        <p:spPr>
          <a:xfrm>
            <a:off x="1694111" y="3717032"/>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Tree>
    <p:extLst>
      <p:ext uri="{BB962C8B-B14F-4D97-AF65-F5344CB8AC3E}">
        <p14:creationId xmlns:p14="http://schemas.microsoft.com/office/powerpoint/2010/main" val="37225778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Game turn: 10/10</a:t>
            </a:r>
            <a:endParaRPr lang="fr-CA" dirty="0"/>
          </a:p>
        </p:txBody>
      </p:sp>
      <p:sp>
        <p:nvSpPr>
          <p:cNvPr id="15" name="Rectangle 14"/>
          <p:cNvSpPr/>
          <p:nvPr/>
        </p:nvSpPr>
        <p:spPr>
          <a:xfrm>
            <a:off x="1694111" y="1916832"/>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pic>
        <p:nvPicPr>
          <p:cNvPr id="16" name="Picture 4" descr="le-de-t10155.jpg"/>
          <p:cNvPicPr>
            <a:picLocks noChangeAspect="1"/>
          </p:cNvPicPr>
          <p:nvPr/>
        </p:nvPicPr>
        <p:blipFill>
          <a:blip r:embed="rId3" cstate="screen"/>
          <a:stretch>
            <a:fillRect/>
          </a:stretch>
        </p:blipFill>
        <p:spPr>
          <a:xfrm>
            <a:off x="755576" y="1916832"/>
            <a:ext cx="938535" cy="664483"/>
          </a:xfrm>
          <a:prstGeom prst="rect">
            <a:avLst/>
          </a:prstGeom>
        </p:spPr>
      </p:pic>
      <p:sp>
        <p:nvSpPr>
          <p:cNvPr id="17" name="Rectangle 16"/>
          <p:cNvSpPr/>
          <p:nvPr/>
        </p:nvSpPr>
        <p:spPr>
          <a:xfrm>
            <a:off x="1694111" y="2564904"/>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18" name="Rectangle 17"/>
          <p:cNvSpPr/>
          <p:nvPr/>
        </p:nvSpPr>
        <p:spPr>
          <a:xfrm>
            <a:off x="1694111" y="3212976"/>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19" name="Rectangle 18"/>
          <p:cNvSpPr/>
          <p:nvPr/>
        </p:nvSpPr>
        <p:spPr>
          <a:xfrm>
            <a:off x="1694111" y="3861048"/>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r>
              <a:rPr lang="en-CA" dirty="0" smtClean="0">
                <a:solidFill>
                  <a:schemeClr val="tx1"/>
                </a:solidFill>
                <a:latin typeface="Arial Narrow" pitchFamily="34" charset="0"/>
              </a:rPr>
              <a:t>(</a:t>
            </a:r>
            <a:r>
              <a:rPr lang="en-CA" dirty="0" smtClean="0">
                <a:solidFill>
                  <a:schemeClr val="tx1"/>
                </a:solidFill>
                <a:latin typeface="Arial Narrow" pitchFamily="34" charset="0"/>
              </a:rPr>
              <a:t>T+2</a:t>
            </a:r>
            <a:r>
              <a:rPr lang="en-CA" dirty="0" smtClean="0">
                <a:solidFill>
                  <a:schemeClr val="tx1"/>
                </a:solidFill>
                <a:latin typeface="Arial Narrow" pitchFamily="34" charset="0"/>
              </a:rPr>
              <a:t>)</a:t>
            </a:r>
            <a:endParaRPr lang="fr-CA" dirty="0">
              <a:solidFill>
                <a:schemeClr val="tx1"/>
              </a:solidFill>
              <a:latin typeface="Arial Narrow" pitchFamily="34" charset="0"/>
            </a:endParaRPr>
          </a:p>
        </p:txBody>
      </p:sp>
    </p:spTree>
    <p:extLst>
      <p:ext uri="{BB962C8B-B14F-4D97-AF65-F5344CB8AC3E}">
        <p14:creationId xmlns:p14="http://schemas.microsoft.com/office/powerpoint/2010/main" val="12434411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Business Questions</a:t>
            </a:r>
            <a:endParaRPr lang="fr-CA" dirty="0"/>
          </a:p>
        </p:txBody>
      </p:sp>
      <p:sp>
        <p:nvSpPr>
          <p:cNvPr id="3" name="Content Placeholder 2"/>
          <p:cNvSpPr>
            <a:spLocks noGrp="1"/>
          </p:cNvSpPr>
          <p:nvPr>
            <p:ph idx="1"/>
          </p:nvPr>
        </p:nvSpPr>
        <p:spPr/>
        <p:txBody>
          <a:bodyPr/>
          <a:lstStyle/>
          <a:p>
            <a:r>
              <a:rPr lang="en-CA" dirty="0"/>
              <a:t>What is your profit at the end of round </a:t>
            </a:r>
            <a:r>
              <a:rPr lang="en-CA" dirty="0" smtClean="0"/>
              <a:t>10?</a:t>
            </a:r>
            <a:endParaRPr lang="en-CA" dirty="0"/>
          </a:p>
          <a:p>
            <a:r>
              <a:rPr lang="en-CA" dirty="0"/>
              <a:t>How many products do you currently </a:t>
            </a:r>
            <a:r>
              <a:rPr lang="en-CA" dirty="0" smtClean="0"/>
              <a:t>have in stock</a:t>
            </a:r>
            <a:r>
              <a:rPr lang="en-CA" dirty="0"/>
              <a:t>?</a:t>
            </a:r>
          </a:p>
          <a:p>
            <a:r>
              <a:rPr lang="en-CA" dirty="0"/>
              <a:t>How much you owe to your supplier?</a:t>
            </a:r>
          </a:p>
          <a:p>
            <a:r>
              <a:rPr lang="en-CA" dirty="0"/>
              <a:t>How much your customer owe your company?</a:t>
            </a:r>
            <a:endParaRPr lang="fr-CA" dirty="0"/>
          </a:p>
        </p:txBody>
      </p:sp>
    </p:spTree>
    <p:extLst>
      <p:ext uri="{BB962C8B-B14F-4D97-AF65-F5344CB8AC3E}">
        <p14:creationId xmlns:p14="http://schemas.microsoft.com/office/powerpoint/2010/main" val="3351979005"/>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Business </a:t>
            </a:r>
            <a:r>
              <a:rPr lang="fr-CA" dirty="0" err="1" smtClean="0"/>
              <a:t>process</a:t>
            </a:r>
            <a:r>
              <a:rPr lang="fr-CA" dirty="0" smtClean="0"/>
              <a:t> </a:t>
            </a:r>
            <a:r>
              <a:rPr lang="fr-CA" dirty="0" err="1" smtClean="0"/>
              <a:t>modeling</a:t>
            </a:r>
            <a:r>
              <a:rPr lang="fr-CA" dirty="0" smtClean="0"/>
              <a:t> (10 min)</a:t>
            </a:r>
            <a:endParaRPr lang="fr-CA" dirty="0"/>
          </a:p>
        </p:txBody>
      </p:sp>
      <p:sp>
        <p:nvSpPr>
          <p:cNvPr id="3" name="Content Placeholder 2"/>
          <p:cNvSpPr>
            <a:spLocks noGrp="1"/>
          </p:cNvSpPr>
          <p:nvPr>
            <p:ph idx="1"/>
          </p:nvPr>
        </p:nvSpPr>
        <p:spPr/>
        <p:txBody>
          <a:bodyPr>
            <a:normAutofit/>
          </a:bodyPr>
          <a:lstStyle/>
          <a:p>
            <a:r>
              <a:rPr lang="fr-CA" dirty="0" smtClean="0"/>
              <a:t>On a </a:t>
            </a:r>
            <a:r>
              <a:rPr lang="fr-CA" dirty="0" err="1" smtClean="0"/>
              <a:t>sheet</a:t>
            </a:r>
            <a:r>
              <a:rPr lang="fr-CA" dirty="0" smtClean="0"/>
              <a:t> of 11.5 x 17, </a:t>
            </a:r>
            <a:r>
              <a:rPr lang="en-CA" dirty="0"/>
              <a:t>please draw with your business </a:t>
            </a:r>
            <a:r>
              <a:rPr lang="en-CA" dirty="0" smtClean="0"/>
              <a:t>processes:</a:t>
            </a:r>
          </a:p>
          <a:p>
            <a:pPr lvl="1"/>
            <a:r>
              <a:rPr lang="en-CA" dirty="0" smtClean="0"/>
              <a:t>Use</a:t>
            </a:r>
            <a:r>
              <a:rPr lang="en-CA" dirty="0"/>
              <a:t> </a:t>
            </a:r>
            <a:r>
              <a:rPr lang="en-CA" dirty="0" smtClean="0"/>
              <a:t>"stick figures" </a:t>
            </a:r>
            <a:r>
              <a:rPr lang="en-CA" dirty="0"/>
              <a:t>to represent the </a:t>
            </a:r>
            <a:r>
              <a:rPr lang="en-CA" dirty="0" smtClean="0"/>
              <a:t>actors.</a:t>
            </a:r>
          </a:p>
          <a:p>
            <a:pPr lvl="1"/>
            <a:r>
              <a:rPr lang="en-CA" dirty="0" smtClean="0"/>
              <a:t>Use</a:t>
            </a:r>
            <a:r>
              <a:rPr lang="en-CA" dirty="0"/>
              <a:t> arrows to illustrate the flow of information and </a:t>
            </a:r>
            <a:r>
              <a:rPr lang="en-CA" dirty="0" smtClean="0"/>
              <a:t>of materials.</a:t>
            </a:r>
          </a:p>
          <a:p>
            <a:pPr lvl="1"/>
            <a:r>
              <a:rPr lang="en-CA" dirty="0" err="1"/>
              <a:t>C</a:t>
            </a:r>
            <a:r>
              <a:rPr lang="en-CA" dirty="0" err="1" smtClean="0"/>
              <a:t>olored</a:t>
            </a:r>
            <a:r>
              <a:rPr lang="en-CA" dirty="0"/>
              <a:t> Post-it on the appropriate </a:t>
            </a:r>
            <a:r>
              <a:rPr lang="en-CA" dirty="0" smtClean="0"/>
              <a:t>arrows.</a:t>
            </a:r>
          </a:p>
          <a:p>
            <a:r>
              <a:rPr lang="en-CA" dirty="0" smtClean="0"/>
              <a:t>One </a:t>
            </a:r>
            <a:r>
              <a:rPr lang="en-CA" dirty="0"/>
              <a:t>team will be </a:t>
            </a:r>
            <a:r>
              <a:rPr lang="en-CA" dirty="0" smtClean="0"/>
              <a:t>randomly chosen (!)</a:t>
            </a:r>
            <a:r>
              <a:rPr lang="en-CA" dirty="0"/>
              <a:t> </a:t>
            </a:r>
            <a:r>
              <a:rPr lang="en-CA" dirty="0" smtClean="0"/>
              <a:t>to </a:t>
            </a:r>
            <a:r>
              <a:rPr lang="en-CA" dirty="0"/>
              <a:t> present </a:t>
            </a:r>
            <a:r>
              <a:rPr lang="en-CA" dirty="0" smtClean="0"/>
              <a:t>their</a:t>
            </a:r>
            <a:r>
              <a:rPr lang="en-CA" dirty="0"/>
              <a:t> </a:t>
            </a:r>
            <a:r>
              <a:rPr lang="en-CA" dirty="0" smtClean="0"/>
              <a:t>process to the class.</a:t>
            </a:r>
            <a:endParaRPr lang="fr-CA" dirty="0" smtClean="0"/>
          </a:p>
          <a:p>
            <a:endParaRPr lang="fr-CA" dirty="0"/>
          </a:p>
        </p:txBody>
      </p:sp>
    </p:spTree>
    <p:extLst>
      <p:ext uri="{BB962C8B-B14F-4D97-AF65-F5344CB8AC3E}">
        <p14:creationId xmlns:p14="http://schemas.microsoft.com/office/powerpoint/2010/main" val="166734608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a:t>Your</a:t>
            </a:r>
            <a:r>
              <a:rPr lang="fr-CA" dirty="0"/>
              <a:t> </a:t>
            </a:r>
            <a:r>
              <a:rPr lang="fr-CA" dirty="0" err="1"/>
              <a:t>company</a:t>
            </a:r>
            <a:endParaRPr lang="fr-CA" dirty="0"/>
          </a:p>
        </p:txBody>
      </p:sp>
      <p:sp>
        <p:nvSpPr>
          <p:cNvPr id="6" name="Rounded Rectangle 5"/>
          <p:cNvSpPr/>
          <p:nvPr/>
        </p:nvSpPr>
        <p:spPr>
          <a:xfrm>
            <a:off x="107504" y="3140968"/>
            <a:ext cx="1872208"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b="1" dirty="0" smtClean="0">
                <a:latin typeface="Arial Narrow" pitchFamily="34" charset="0"/>
              </a:rPr>
              <a:t>Supplier</a:t>
            </a:r>
            <a:endParaRPr lang="fr-CA" b="1" dirty="0">
              <a:latin typeface="Arial Narrow" pitchFamily="34" charset="0"/>
            </a:endParaRPr>
          </a:p>
        </p:txBody>
      </p:sp>
      <p:sp>
        <p:nvSpPr>
          <p:cNvPr id="7" name="Rounded Rectangle 6"/>
          <p:cNvSpPr/>
          <p:nvPr/>
        </p:nvSpPr>
        <p:spPr>
          <a:xfrm>
            <a:off x="7020272" y="3140968"/>
            <a:ext cx="1872208"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b="1" dirty="0" smtClean="0">
                <a:latin typeface="Arial Narrow" pitchFamily="34" charset="0"/>
              </a:rPr>
              <a:t>Customer</a:t>
            </a:r>
            <a:endParaRPr lang="fr-CA" b="1" dirty="0">
              <a:latin typeface="Arial Narrow" pitchFamily="34" charset="0"/>
            </a:endParaRPr>
          </a:p>
        </p:txBody>
      </p:sp>
      <p:sp>
        <p:nvSpPr>
          <p:cNvPr id="8" name="Oval 7"/>
          <p:cNvSpPr/>
          <p:nvPr/>
        </p:nvSpPr>
        <p:spPr>
          <a:xfrm>
            <a:off x="3736504" y="2852936"/>
            <a:ext cx="2059632" cy="20882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b="1" dirty="0" err="1" smtClean="0">
                <a:latin typeface="Arial Narrow" pitchFamily="34" charset="0"/>
              </a:rPr>
              <a:t>Your</a:t>
            </a:r>
            <a:r>
              <a:rPr lang="fr-CA" sz="2000" b="1" dirty="0" smtClean="0">
                <a:latin typeface="Arial Narrow" pitchFamily="34" charset="0"/>
              </a:rPr>
              <a:t> </a:t>
            </a:r>
            <a:r>
              <a:rPr lang="fr-CA" sz="2000" b="1" dirty="0" err="1" smtClean="0">
                <a:latin typeface="Arial Narrow" pitchFamily="34" charset="0"/>
              </a:rPr>
              <a:t>company</a:t>
            </a:r>
            <a:endParaRPr lang="fr-CA" sz="2000" b="1" dirty="0">
              <a:latin typeface="Arial Narrow" pitchFamily="34" charset="0"/>
            </a:endParaRPr>
          </a:p>
        </p:txBody>
      </p:sp>
      <p:cxnSp>
        <p:nvCxnSpPr>
          <p:cNvPr id="13" name="Straight Arrow Connector 12"/>
          <p:cNvCxnSpPr>
            <a:stCxn id="6" idx="3"/>
            <a:endCxn id="8" idx="2"/>
          </p:cNvCxnSpPr>
          <p:nvPr/>
        </p:nvCxnSpPr>
        <p:spPr>
          <a:xfrm>
            <a:off x="1979712" y="3897052"/>
            <a:ext cx="175679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2123728" y="3501008"/>
            <a:ext cx="1368152" cy="798089"/>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600" dirty="0">
              <a:latin typeface="Arial Narrow" pitchFamily="34" charset="0"/>
            </a:endParaRPr>
          </a:p>
        </p:txBody>
      </p:sp>
      <p:cxnSp>
        <p:nvCxnSpPr>
          <p:cNvPr id="16" name="Straight Arrow Connector 15"/>
          <p:cNvCxnSpPr>
            <a:stCxn id="8" idx="6"/>
            <a:endCxn id="7" idx="1"/>
          </p:cNvCxnSpPr>
          <p:nvPr/>
        </p:nvCxnSpPr>
        <p:spPr>
          <a:xfrm>
            <a:off x="5796136" y="3897052"/>
            <a:ext cx="122413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6084168" y="3702047"/>
            <a:ext cx="428600" cy="375025"/>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13"/>
          <p:cNvSpPr txBox="1"/>
          <p:nvPr/>
        </p:nvSpPr>
        <p:spPr>
          <a:xfrm>
            <a:off x="1885807" y="2309971"/>
            <a:ext cx="1967975" cy="830997"/>
          </a:xfrm>
          <a:prstGeom prst="rect">
            <a:avLst/>
          </a:prstGeom>
          <a:noFill/>
        </p:spPr>
        <p:txBody>
          <a:bodyPr wrap="none" rtlCol="0">
            <a:spAutoFit/>
          </a:bodyPr>
          <a:lstStyle/>
          <a:p>
            <a:pPr algn="ctr"/>
            <a:r>
              <a:rPr lang="fr-FR" dirty="0" err="1">
                <a:latin typeface="Arial Narrow" pitchFamily="34" charset="0"/>
              </a:rPr>
              <a:t>Raw</a:t>
            </a:r>
            <a:r>
              <a:rPr lang="fr-FR" dirty="0">
                <a:latin typeface="Arial Narrow" pitchFamily="34" charset="0"/>
              </a:rPr>
              <a:t> </a:t>
            </a:r>
            <a:r>
              <a:rPr lang="fr-FR" dirty="0" err="1">
                <a:latin typeface="Arial Narrow" pitchFamily="34" charset="0"/>
              </a:rPr>
              <a:t>material</a:t>
            </a:r>
            <a:endParaRPr lang="fr-FR" dirty="0">
              <a:latin typeface="Arial Narrow" pitchFamily="34" charset="0"/>
            </a:endParaRPr>
          </a:p>
          <a:p>
            <a:pPr algn="ctr"/>
            <a:r>
              <a:rPr lang="fr-FR" dirty="0">
                <a:latin typeface="Arial Narrow" pitchFamily="34" charset="0"/>
              </a:rPr>
              <a:t>(</a:t>
            </a:r>
            <a:r>
              <a:rPr lang="fr-FR" dirty="0" err="1">
                <a:latin typeface="Arial Narrow" pitchFamily="34" charset="0"/>
              </a:rPr>
              <a:t>Sheet</a:t>
            </a:r>
            <a:r>
              <a:rPr lang="fr-FR" dirty="0">
                <a:latin typeface="Arial Narrow" pitchFamily="34" charset="0"/>
              </a:rPr>
              <a:t> 8.5 x </a:t>
            </a:r>
            <a:r>
              <a:rPr lang="fr-FR" dirty="0" smtClean="0">
                <a:latin typeface="Arial Narrow" pitchFamily="34" charset="0"/>
              </a:rPr>
              <a:t>11)</a:t>
            </a:r>
            <a:endParaRPr lang="fr-FR" dirty="0">
              <a:latin typeface="Arial Narrow" pitchFamily="34" charset="0"/>
            </a:endParaRPr>
          </a:p>
        </p:txBody>
      </p:sp>
      <p:sp>
        <p:nvSpPr>
          <p:cNvPr id="15" name="ZoneTexte 14"/>
          <p:cNvSpPr txBox="1"/>
          <p:nvPr/>
        </p:nvSpPr>
        <p:spPr>
          <a:xfrm>
            <a:off x="5292080" y="2276872"/>
            <a:ext cx="2056973" cy="830997"/>
          </a:xfrm>
          <a:prstGeom prst="rect">
            <a:avLst/>
          </a:prstGeom>
          <a:noFill/>
        </p:spPr>
        <p:txBody>
          <a:bodyPr wrap="none" rtlCol="0">
            <a:spAutoFit/>
          </a:bodyPr>
          <a:lstStyle/>
          <a:p>
            <a:pPr algn="ctr"/>
            <a:r>
              <a:rPr lang="fr-FR" dirty="0" err="1" smtClean="0">
                <a:latin typeface="Arial Narrow" pitchFamily="34" charset="0"/>
              </a:rPr>
              <a:t>Finished</a:t>
            </a:r>
            <a:r>
              <a:rPr lang="fr-FR" dirty="0" smtClean="0">
                <a:latin typeface="Arial Narrow" pitchFamily="34" charset="0"/>
              </a:rPr>
              <a:t> </a:t>
            </a:r>
            <a:r>
              <a:rPr lang="fr-FR" dirty="0" err="1" smtClean="0">
                <a:latin typeface="Arial Narrow" pitchFamily="34" charset="0"/>
              </a:rPr>
              <a:t>product</a:t>
            </a:r>
            <a:endParaRPr lang="fr-FR" dirty="0" smtClean="0">
              <a:latin typeface="Arial Narrow" pitchFamily="34" charset="0"/>
            </a:endParaRPr>
          </a:p>
          <a:p>
            <a:pPr algn="ctr"/>
            <a:r>
              <a:rPr lang="fr-FR" dirty="0" smtClean="0">
                <a:latin typeface="Arial Narrow" pitchFamily="34" charset="0"/>
              </a:rPr>
              <a:t>(Square </a:t>
            </a:r>
            <a:r>
              <a:rPr lang="fr-FR" dirty="0" err="1" smtClean="0">
                <a:latin typeface="Arial Narrow" pitchFamily="34" charset="0"/>
              </a:rPr>
              <a:t>papers</a:t>
            </a:r>
            <a:r>
              <a:rPr lang="fr-FR" dirty="0" smtClean="0">
                <a:latin typeface="Arial Narrow" pitchFamily="34" charset="0"/>
              </a:rPr>
              <a:t>)</a:t>
            </a:r>
          </a:p>
        </p:txBody>
      </p:sp>
    </p:spTree>
    <p:extLst>
      <p:ext uri="{BB962C8B-B14F-4D97-AF65-F5344CB8AC3E}">
        <p14:creationId xmlns:p14="http://schemas.microsoft.com/office/powerpoint/2010/main" val="95052950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Beginning</a:t>
            </a:r>
            <a:r>
              <a:rPr lang="fr-CA" dirty="0" smtClean="0"/>
              <a:t> of the </a:t>
            </a:r>
            <a:r>
              <a:rPr lang="fr-CA" dirty="0" err="1" smtClean="0"/>
              <a:t>game</a:t>
            </a:r>
            <a:endParaRPr lang="fr-CA" dirty="0"/>
          </a:p>
        </p:txBody>
      </p:sp>
      <p:pic>
        <p:nvPicPr>
          <p:cNvPr id="10" name="Image 7" descr="Unknown.jpeg"/>
          <p:cNvPicPr>
            <a:picLocks noChangeAspect="1"/>
          </p:cNvPicPr>
          <p:nvPr/>
        </p:nvPicPr>
        <p:blipFill>
          <a:blip r:embed="rId3" cstate="screen">
            <a:duotone>
              <a:schemeClr val="bg2">
                <a:shade val="45000"/>
                <a:satMod val="135000"/>
              </a:schemeClr>
              <a:prstClr val="white"/>
            </a:duotone>
          </a:blip>
          <a:stretch>
            <a:fillRect/>
          </a:stretch>
        </p:blipFill>
        <p:spPr>
          <a:xfrm>
            <a:off x="2771800" y="1628800"/>
            <a:ext cx="1295400" cy="1259417"/>
          </a:xfrm>
          <a:prstGeom prst="rect">
            <a:avLst/>
          </a:prstGeom>
        </p:spPr>
      </p:pic>
      <p:sp>
        <p:nvSpPr>
          <p:cNvPr id="12" name="TextBox 11"/>
          <p:cNvSpPr txBox="1"/>
          <p:nvPr/>
        </p:nvSpPr>
        <p:spPr>
          <a:xfrm>
            <a:off x="2555737" y="2915652"/>
            <a:ext cx="2193421" cy="369332"/>
          </a:xfrm>
          <a:prstGeom prst="rect">
            <a:avLst/>
          </a:prstGeom>
          <a:noFill/>
        </p:spPr>
        <p:txBody>
          <a:bodyPr wrap="none" rtlCol="0">
            <a:spAutoFit/>
          </a:bodyPr>
          <a:lstStyle/>
          <a:p>
            <a:r>
              <a:rPr lang="fr-CA" sz="1800" dirty="0" smtClean="0">
                <a:latin typeface="Arial Narrow" pitchFamily="34" charset="0"/>
              </a:rPr>
              <a:t>Pale </a:t>
            </a:r>
            <a:r>
              <a:rPr lang="fr-CA" sz="1800" dirty="0" err="1" smtClean="0">
                <a:latin typeface="Arial Narrow" pitchFamily="34" charset="0"/>
              </a:rPr>
              <a:t>Yellow</a:t>
            </a:r>
            <a:r>
              <a:rPr lang="fr-CA" sz="1800" dirty="0" smtClean="0">
                <a:latin typeface="Arial Narrow" pitchFamily="34" charset="0"/>
              </a:rPr>
              <a:t> Post-IT= $$</a:t>
            </a:r>
            <a:endParaRPr lang="fr-CA" sz="1800" dirty="0">
              <a:latin typeface="Arial Narrow" pitchFamily="34" charset="0"/>
            </a:endParaRPr>
          </a:p>
        </p:txBody>
      </p:sp>
      <p:sp>
        <p:nvSpPr>
          <p:cNvPr id="14" name="TextBox 13"/>
          <p:cNvSpPr txBox="1"/>
          <p:nvPr/>
        </p:nvSpPr>
        <p:spPr>
          <a:xfrm>
            <a:off x="3079322" y="1990581"/>
            <a:ext cx="627096" cy="646331"/>
          </a:xfrm>
          <a:prstGeom prst="rect">
            <a:avLst/>
          </a:prstGeom>
          <a:noFill/>
        </p:spPr>
        <p:txBody>
          <a:bodyPr wrap="none" rtlCol="0">
            <a:spAutoFit/>
          </a:bodyPr>
          <a:lstStyle/>
          <a:p>
            <a:pPr algn="ctr"/>
            <a:r>
              <a:rPr lang="fr-CA" sz="1800" dirty="0" smtClean="0">
                <a:latin typeface="Arial Narrow" pitchFamily="34" charset="0"/>
              </a:rPr>
              <a:t>Cash</a:t>
            </a:r>
          </a:p>
          <a:p>
            <a:pPr algn="ctr"/>
            <a:r>
              <a:rPr lang="fr-CA" sz="1800" dirty="0" smtClean="0">
                <a:latin typeface="Arial Narrow" pitchFamily="34" charset="0"/>
              </a:rPr>
              <a:t>10 $</a:t>
            </a:r>
            <a:endParaRPr lang="fr-CA" sz="1800" dirty="0">
              <a:latin typeface="Arial Narrow" pitchFamily="34" charset="0"/>
            </a:endParaRPr>
          </a:p>
        </p:txBody>
      </p:sp>
      <p:sp>
        <p:nvSpPr>
          <p:cNvPr id="17" name="TextBox 16"/>
          <p:cNvSpPr txBox="1"/>
          <p:nvPr/>
        </p:nvSpPr>
        <p:spPr>
          <a:xfrm>
            <a:off x="4829817" y="2903712"/>
            <a:ext cx="2198038" cy="369332"/>
          </a:xfrm>
          <a:prstGeom prst="rect">
            <a:avLst/>
          </a:prstGeom>
          <a:noFill/>
        </p:spPr>
        <p:txBody>
          <a:bodyPr wrap="none" rtlCol="0">
            <a:spAutoFit/>
          </a:bodyPr>
          <a:lstStyle/>
          <a:p>
            <a:r>
              <a:rPr lang="fr-CA" sz="1800" dirty="0" smtClean="0">
                <a:latin typeface="Arial Narrow" pitchFamily="34" charset="0"/>
              </a:rPr>
              <a:t>2 </a:t>
            </a:r>
            <a:r>
              <a:rPr lang="fr-CA" sz="1800" dirty="0" err="1" smtClean="0">
                <a:latin typeface="Arial Narrow" pitchFamily="34" charset="0"/>
              </a:rPr>
              <a:t>sheets</a:t>
            </a:r>
            <a:r>
              <a:rPr lang="fr-CA" sz="1800" dirty="0" smtClean="0">
                <a:latin typeface="Arial Narrow" pitchFamily="34" charset="0"/>
              </a:rPr>
              <a:t> of </a:t>
            </a:r>
            <a:r>
              <a:rPr lang="fr-CA" sz="1800" dirty="0" err="1" smtClean="0">
                <a:latin typeface="Arial Narrow" pitchFamily="34" charset="0"/>
              </a:rPr>
              <a:t>raw</a:t>
            </a:r>
            <a:r>
              <a:rPr lang="fr-CA" sz="1800" dirty="0" smtClean="0">
                <a:latin typeface="Arial Narrow" pitchFamily="34" charset="0"/>
              </a:rPr>
              <a:t> </a:t>
            </a:r>
            <a:r>
              <a:rPr lang="fr-CA" sz="1800" dirty="0" err="1" smtClean="0">
                <a:latin typeface="Arial Narrow" pitchFamily="34" charset="0"/>
              </a:rPr>
              <a:t>material</a:t>
            </a:r>
            <a:endParaRPr lang="fr-CA" sz="1800" dirty="0">
              <a:latin typeface="Arial Narrow" pitchFamily="34" charset="0"/>
            </a:endParaRPr>
          </a:p>
        </p:txBody>
      </p:sp>
      <p:sp>
        <p:nvSpPr>
          <p:cNvPr id="18" name="Left Brace 17"/>
          <p:cNvSpPr/>
          <p:nvPr/>
        </p:nvSpPr>
        <p:spPr>
          <a:xfrm rot="16200000">
            <a:off x="4548374" y="1260119"/>
            <a:ext cx="392306" cy="437750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CA"/>
          </a:p>
        </p:txBody>
      </p:sp>
      <p:sp>
        <p:nvSpPr>
          <p:cNvPr id="19" name="Rectangle 18"/>
          <p:cNvSpPr/>
          <p:nvPr/>
        </p:nvSpPr>
        <p:spPr>
          <a:xfrm>
            <a:off x="5144616" y="1838823"/>
            <a:ext cx="1368152" cy="798089"/>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600" dirty="0">
              <a:latin typeface="Arial Narrow" pitchFamily="34" charset="0"/>
            </a:endParaRPr>
          </a:p>
        </p:txBody>
      </p:sp>
      <p:sp>
        <p:nvSpPr>
          <p:cNvPr id="26" name="Rounded Rectangle 25"/>
          <p:cNvSpPr/>
          <p:nvPr/>
        </p:nvSpPr>
        <p:spPr>
          <a:xfrm>
            <a:off x="107504" y="4077072"/>
            <a:ext cx="1872208"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b="1" dirty="0" smtClean="0">
                <a:latin typeface="Arial Narrow" pitchFamily="34" charset="0"/>
              </a:rPr>
              <a:t>Supplier</a:t>
            </a:r>
            <a:endParaRPr lang="fr-CA" b="1" dirty="0">
              <a:latin typeface="Arial Narrow" pitchFamily="34" charset="0"/>
            </a:endParaRPr>
          </a:p>
        </p:txBody>
      </p:sp>
      <p:sp>
        <p:nvSpPr>
          <p:cNvPr id="27" name="Rounded Rectangle 26"/>
          <p:cNvSpPr/>
          <p:nvPr/>
        </p:nvSpPr>
        <p:spPr>
          <a:xfrm>
            <a:off x="7020272" y="4077072"/>
            <a:ext cx="1872208"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b="1" dirty="0" smtClean="0">
                <a:latin typeface="Arial Narrow" pitchFamily="34" charset="0"/>
              </a:rPr>
              <a:t>Customer</a:t>
            </a:r>
            <a:endParaRPr lang="fr-CA" b="1" dirty="0">
              <a:latin typeface="Arial Narrow" pitchFamily="34" charset="0"/>
            </a:endParaRPr>
          </a:p>
        </p:txBody>
      </p:sp>
      <p:sp>
        <p:nvSpPr>
          <p:cNvPr id="28" name="Oval 27"/>
          <p:cNvSpPr/>
          <p:nvPr/>
        </p:nvSpPr>
        <p:spPr>
          <a:xfrm>
            <a:off x="3736504" y="3789040"/>
            <a:ext cx="2059632" cy="20882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b="1" dirty="0" err="1" smtClean="0">
                <a:latin typeface="Arial Narrow" pitchFamily="34" charset="0"/>
              </a:rPr>
              <a:t>Your</a:t>
            </a:r>
            <a:endParaRPr lang="fr-CA" sz="2000" b="1" dirty="0">
              <a:latin typeface="Arial Narrow" pitchFamily="34" charset="0"/>
            </a:endParaRPr>
          </a:p>
          <a:p>
            <a:pPr algn="ctr"/>
            <a:r>
              <a:rPr lang="fr-CA" sz="2000" b="1" dirty="0" err="1" smtClean="0">
                <a:latin typeface="Arial Narrow" pitchFamily="34" charset="0"/>
              </a:rPr>
              <a:t>company</a:t>
            </a:r>
            <a:endParaRPr lang="fr-CA" sz="2000" b="1" dirty="0">
              <a:latin typeface="Arial Narrow" pitchFamily="34" charset="0"/>
            </a:endParaRPr>
          </a:p>
        </p:txBody>
      </p:sp>
      <p:cxnSp>
        <p:nvCxnSpPr>
          <p:cNvPr id="29" name="Straight Arrow Connector 28"/>
          <p:cNvCxnSpPr>
            <a:stCxn id="26" idx="3"/>
            <a:endCxn id="28" idx="2"/>
          </p:cNvCxnSpPr>
          <p:nvPr/>
        </p:nvCxnSpPr>
        <p:spPr>
          <a:xfrm>
            <a:off x="1979712" y="4833156"/>
            <a:ext cx="175679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2123728" y="4437112"/>
            <a:ext cx="1368152" cy="798089"/>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600" dirty="0">
              <a:latin typeface="Arial Narrow" pitchFamily="34" charset="0"/>
            </a:endParaRPr>
          </a:p>
        </p:txBody>
      </p:sp>
      <p:cxnSp>
        <p:nvCxnSpPr>
          <p:cNvPr id="31" name="Straight Arrow Connector 30"/>
          <p:cNvCxnSpPr>
            <a:stCxn id="28" idx="6"/>
            <a:endCxn id="27" idx="1"/>
          </p:cNvCxnSpPr>
          <p:nvPr/>
        </p:nvCxnSpPr>
        <p:spPr>
          <a:xfrm>
            <a:off x="5796136" y="4833156"/>
            <a:ext cx="122413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6084168" y="4638151"/>
            <a:ext cx="428600" cy="375025"/>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215719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Rules</a:t>
            </a:r>
            <a:endParaRPr lang="fr-CA" dirty="0"/>
          </a:p>
        </p:txBody>
      </p:sp>
      <p:sp>
        <p:nvSpPr>
          <p:cNvPr id="3" name="Content Placeholder 2"/>
          <p:cNvSpPr>
            <a:spLocks noGrp="1"/>
          </p:cNvSpPr>
          <p:nvPr>
            <p:ph idx="1"/>
          </p:nvPr>
        </p:nvSpPr>
        <p:spPr/>
        <p:txBody>
          <a:bodyPr/>
          <a:lstStyle/>
          <a:p>
            <a:pPr lvl="0"/>
            <a:r>
              <a:rPr lang="en-CA" dirty="0"/>
              <a:t>Teams have 10 minutes to organize their operations and decide how to organize internally to perform the task</a:t>
            </a:r>
            <a:r>
              <a:rPr lang="en-CA" dirty="0" smtClean="0"/>
              <a:t>.</a:t>
            </a:r>
          </a:p>
          <a:p>
            <a:pPr lvl="0"/>
            <a:r>
              <a:rPr lang="en-CA" dirty="0"/>
              <a:t>The length of the game is about 30 </a:t>
            </a:r>
            <a:r>
              <a:rPr lang="en-CA" dirty="0" smtClean="0"/>
              <a:t>minutes</a:t>
            </a:r>
          </a:p>
          <a:p>
            <a:pPr lvl="0"/>
            <a:r>
              <a:rPr lang="en-CA" dirty="0"/>
              <a:t>The simulation is composed of 10 rounds </a:t>
            </a:r>
            <a:r>
              <a:rPr lang="en-CA" dirty="0" smtClean="0"/>
              <a:t>of </a:t>
            </a:r>
            <a:r>
              <a:rPr lang="en-CA" dirty="0"/>
              <a:t>2 minutes</a:t>
            </a:r>
            <a:r>
              <a:rPr lang="en-CA" dirty="0" smtClean="0"/>
              <a:t>.</a:t>
            </a:r>
          </a:p>
          <a:p>
            <a:pPr lvl="0"/>
            <a:r>
              <a:rPr lang="en-CA" dirty="0" smtClean="0"/>
              <a:t>At half-game time, a 5 minutes break will be made to </a:t>
            </a:r>
            <a:r>
              <a:rPr lang="en-CA" dirty="0"/>
              <a:t>allow teams to reorganize.</a:t>
            </a:r>
            <a:endParaRPr lang="fr-CA" dirty="0"/>
          </a:p>
        </p:txBody>
      </p:sp>
    </p:spTree>
    <p:extLst>
      <p:ext uri="{BB962C8B-B14F-4D97-AF65-F5344CB8AC3E}">
        <p14:creationId xmlns:p14="http://schemas.microsoft.com/office/powerpoint/2010/main" val="363122993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How to </a:t>
            </a:r>
            <a:r>
              <a:rPr lang="fr-CA" dirty="0" err="1" smtClean="0"/>
              <a:t>play</a:t>
            </a:r>
            <a:endParaRPr lang="fr-CA" dirty="0"/>
          </a:p>
        </p:txBody>
      </p:sp>
      <p:sp>
        <p:nvSpPr>
          <p:cNvPr id="4" name="Rectangle 3"/>
          <p:cNvSpPr/>
          <p:nvPr/>
        </p:nvSpPr>
        <p:spPr>
          <a:xfrm>
            <a:off x="1694111" y="1628800"/>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The </a:t>
            </a:r>
            <a:r>
              <a:rPr lang="en-CA" dirty="0" smtClean="0">
                <a:latin typeface="Arial Narrow" pitchFamily="34" charset="0"/>
              </a:rPr>
              <a:t>customer’s dice (</a:t>
            </a:r>
            <a:r>
              <a:rPr lang="en-CA" dirty="0">
                <a:latin typeface="Arial Narrow" pitchFamily="34" charset="0"/>
              </a:rPr>
              <a:t>market price)</a:t>
            </a:r>
            <a:endParaRPr lang="fr-CA" dirty="0">
              <a:latin typeface="Arial Narrow" pitchFamily="34" charset="0"/>
            </a:endParaRPr>
          </a:p>
        </p:txBody>
      </p:sp>
      <p:pic>
        <p:nvPicPr>
          <p:cNvPr id="5" name="Picture 4" descr="le-de-t10155.jpg"/>
          <p:cNvPicPr>
            <a:picLocks noChangeAspect="1"/>
          </p:cNvPicPr>
          <p:nvPr/>
        </p:nvPicPr>
        <p:blipFill>
          <a:blip r:embed="rId3" cstate="screen"/>
          <a:stretch>
            <a:fillRect/>
          </a:stretch>
        </p:blipFill>
        <p:spPr>
          <a:xfrm>
            <a:off x="755576" y="1628800"/>
            <a:ext cx="938535" cy="664483"/>
          </a:xfrm>
          <a:prstGeom prst="rect">
            <a:avLst/>
          </a:prstGeom>
        </p:spPr>
      </p:pic>
      <p:sp>
        <p:nvSpPr>
          <p:cNvPr id="6" name="Rectangle 5"/>
          <p:cNvSpPr/>
          <p:nvPr/>
        </p:nvSpPr>
        <p:spPr>
          <a:xfrm>
            <a:off x="1694111" y="2276872"/>
            <a:ext cx="5472608" cy="576064"/>
          </a:xfrm>
          <a:prstGeom prst="rect">
            <a:avLst/>
          </a:prstGeom>
          <a:solidFill>
            <a:srgbClr val="FFC00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smtClean="0">
                <a:solidFill>
                  <a:schemeClr val="tx1"/>
                </a:solidFill>
                <a:latin typeface="Arial Narrow" pitchFamily="34" charset="0"/>
              </a:rPr>
              <a:t>Sales of </a:t>
            </a:r>
            <a:r>
              <a:rPr lang="fr-CA" dirty="0" err="1" smtClean="0">
                <a:solidFill>
                  <a:schemeClr val="tx1"/>
                </a:solidFill>
                <a:latin typeface="Arial Narrow" pitchFamily="34" charset="0"/>
              </a:rPr>
              <a:t>finished</a:t>
            </a:r>
            <a:r>
              <a:rPr lang="fr-CA" dirty="0" smtClean="0">
                <a:solidFill>
                  <a:schemeClr val="tx1"/>
                </a:solidFill>
                <a:latin typeface="Arial Narrow" pitchFamily="34" charset="0"/>
              </a:rPr>
              <a:t> </a:t>
            </a:r>
            <a:r>
              <a:rPr lang="fr-CA" dirty="0" err="1" smtClean="0">
                <a:solidFill>
                  <a:schemeClr val="tx1"/>
                </a:solidFill>
                <a:latin typeface="Arial Narrow" pitchFamily="34" charset="0"/>
              </a:rPr>
              <a:t>products</a:t>
            </a:r>
            <a:endParaRPr lang="fr-CA" dirty="0">
              <a:solidFill>
                <a:schemeClr val="tx1"/>
              </a:solidFill>
              <a:latin typeface="Arial Narrow" pitchFamily="34" charset="0"/>
            </a:endParaRPr>
          </a:p>
        </p:txBody>
      </p:sp>
      <p:sp>
        <p:nvSpPr>
          <p:cNvPr id="7" name="Rectangle 6"/>
          <p:cNvSpPr/>
          <p:nvPr/>
        </p:nvSpPr>
        <p:spPr>
          <a:xfrm>
            <a:off x="1694111" y="2924944"/>
            <a:ext cx="5472608" cy="576064"/>
          </a:xfrm>
          <a:prstGeom prst="rect">
            <a:avLst/>
          </a:prstGeom>
          <a:solidFill>
            <a:schemeClr val="accent1">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err="1" smtClean="0">
                <a:solidFill>
                  <a:schemeClr val="tx1"/>
                </a:solidFill>
                <a:latin typeface="Arial Narrow" pitchFamily="34" charset="0"/>
              </a:rPr>
              <a:t>Delivery</a:t>
            </a:r>
            <a:endParaRPr lang="fr-CA" dirty="0">
              <a:solidFill>
                <a:schemeClr val="tx1"/>
              </a:solidFill>
              <a:latin typeface="Arial Narrow" pitchFamily="34" charset="0"/>
            </a:endParaRPr>
          </a:p>
        </p:txBody>
      </p:sp>
      <p:sp>
        <p:nvSpPr>
          <p:cNvPr id="8" name="Rectangle 7"/>
          <p:cNvSpPr/>
          <p:nvPr/>
        </p:nvSpPr>
        <p:spPr>
          <a:xfrm>
            <a:off x="1694111" y="3573016"/>
            <a:ext cx="5472608" cy="576064"/>
          </a:xfrm>
          <a:prstGeom prst="rect">
            <a:avLst/>
          </a:prstGeom>
          <a:solidFill>
            <a:schemeClr val="bg1"/>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solidFill>
                  <a:schemeClr val="tx1"/>
                </a:solidFill>
                <a:latin typeface="Arial Narrow" pitchFamily="34" charset="0"/>
              </a:rPr>
              <a:t>Payment by </a:t>
            </a:r>
            <a:r>
              <a:rPr lang="en-CA" dirty="0" smtClean="0">
                <a:solidFill>
                  <a:schemeClr val="tx1"/>
                </a:solidFill>
                <a:latin typeface="Arial Narrow" pitchFamily="34" charset="0"/>
              </a:rPr>
              <a:t>customer</a:t>
            </a:r>
            <a:r>
              <a:rPr lang="en-CA" dirty="0">
                <a:solidFill>
                  <a:schemeClr val="tx1"/>
                </a:solidFill>
                <a:latin typeface="Arial Narrow" pitchFamily="34" charset="0"/>
              </a:rPr>
              <a:t> </a:t>
            </a:r>
            <a:r>
              <a:rPr lang="en-CA" dirty="0" smtClean="0">
                <a:solidFill>
                  <a:schemeClr val="tx1"/>
                </a:solidFill>
                <a:latin typeface="Arial Narrow" pitchFamily="34" charset="0"/>
              </a:rPr>
              <a:t>of </a:t>
            </a:r>
            <a:r>
              <a:rPr lang="en-CA" dirty="0" smtClean="0">
                <a:solidFill>
                  <a:schemeClr val="tx1"/>
                </a:solidFill>
                <a:latin typeface="Arial Narrow" pitchFamily="34" charset="0"/>
              </a:rPr>
              <a:t>T+2 </a:t>
            </a:r>
            <a:r>
              <a:rPr lang="en-CA" dirty="0" smtClean="0">
                <a:solidFill>
                  <a:schemeClr val="tx1"/>
                </a:solidFill>
                <a:latin typeface="Arial Narrow" pitchFamily="34" charset="0"/>
              </a:rPr>
              <a:t>delivery</a:t>
            </a:r>
            <a:r>
              <a:rPr lang="en-CA" dirty="0">
                <a:solidFill>
                  <a:schemeClr val="tx1"/>
                </a:solidFill>
                <a:latin typeface="Arial Narrow" pitchFamily="34" charset="0"/>
              </a:rPr>
              <a:t> </a:t>
            </a:r>
            <a:endParaRPr lang="fr-CA" dirty="0">
              <a:solidFill>
                <a:schemeClr val="tx1"/>
              </a:solidFill>
              <a:latin typeface="Arial Narrow" pitchFamily="34" charset="0"/>
            </a:endParaRPr>
          </a:p>
        </p:txBody>
      </p:sp>
      <p:sp>
        <p:nvSpPr>
          <p:cNvPr id="9" name="Rectangle 8"/>
          <p:cNvSpPr/>
          <p:nvPr/>
        </p:nvSpPr>
        <p:spPr>
          <a:xfrm>
            <a:off x="1694111" y="4221088"/>
            <a:ext cx="5472608" cy="576064"/>
          </a:xfrm>
          <a:prstGeom prst="rect">
            <a:avLst/>
          </a:prstGeom>
          <a:solidFill>
            <a:srgbClr val="005490"/>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A" dirty="0">
                <a:latin typeface="Arial Narrow" pitchFamily="34" charset="0"/>
              </a:rPr>
              <a:t>The </a:t>
            </a:r>
            <a:r>
              <a:rPr lang="fr-CA" dirty="0" err="1">
                <a:latin typeface="Arial Narrow" pitchFamily="34" charset="0"/>
              </a:rPr>
              <a:t>supplier’s</a:t>
            </a:r>
            <a:r>
              <a:rPr lang="fr-CA" dirty="0">
                <a:latin typeface="Arial Narrow" pitchFamily="34" charset="0"/>
              </a:rPr>
              <a:t> </a:t>
            </a:r>
            <a:r>
              <a:rPr lang="fr-CA" dirty="0" err="1">
                <a:latin typeface="Arial Narrow" pitchFamily="34" charset="0"/>
              </a:rPr>
              <a:t>dice</a:t>
            </a:r>
            <a:r>
              <a:rPr lang="fr-CA" dirty="0">
                <a:latin typeface="Arial Narrow" pitchFamily="34" charset="0"/>
              </a:rPr>
              <a:t> </a:t>
            </a:r>
            <a:r>
              <a:rPr lang="fr-CA" dirty="0" smtClean="0">
                <a:latin typeface="Arial Narrow" pitchFamily="34" charset="0"/>
              </a:rPr>
              <a:t>(Price of </a:t>
            </a:r>
            <a:r>
              <a:rPr lang="fr-CA" dirty="0" err="1" smtClean="0">
                <a:latin typeface="Arial Narrow" pitchFamily="34" charset="0"/>
              </a:rPr>
              <a:t>raw</a:t>
            </a:r>
            <a:r>
              <a:rPr lang="fr-CA" dirty="0" smtClean="0">
                <a:latin typeface="Arial Narrow" pitchFamily="34" charset="0"/>
              </a:rPr>
              <a:t> </a:t>
            </a:r>
            <a:r>
              <a:rPr lang="fr-CA" dirty="0" err="1" smtClean="0">
                <a:latin typeface="Arial Narrow" pitchFamily="34" charset="0"/>
              </a:rPr>
              <a:t>material</a:t>
            </a:r>
            <a:r>
              <a:rPr lang="fr-CA" dirty="0" smtClean="0">
                <a:latin typeface="Arial Narrow" pitchFamily="34" charset="0"/>
              </a:rPr>
              <a:t>)</a:t>
            </a:r>
            <a:endParaRPr lang="fr-CA" dirty="0">
              <a:latin typeface="Arial Narrow" pitchFamily="34" charset="0"/>
            </a:endParaRPr>
          </a:p>
        </p:txBody>
      </p:sp>
      <p:sp>
        <p:nvSpPr>
          <p:cNvPr id="10" name="Rectangle 9"/>
          <p:cNvSpPr/>
          <p:nvPr/>
        </p:nvSpPr>
        <p:spPr>
          <a:xfrm>
            <a:off x="1694111" y="4869160"/>
            <a:ext cx="5472608" cy="576064"/>
          </a:xfrm>
          <a:prstGeom prst="rect">
            <a:avLst/>
          </a:prstGeom>
          <a:solidFill>
            <a:srgbClr val="EE1EC6"/>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a:latin typeface="Arial Narrow" pitchFamily="34" charset="0"/>
              </a:rPr>
              <a:t>Raw material purchase</a:t>
            </a:r>
            <a:endParaRPr lang="fr-CA" dirty="0">
              <a:solidFill>
                <a:schemeClr val="tx1"/>
              </a:solidFill>
              <a:latin typeface="Arial Narrow" pitchFamily="34" charset="0"/>
            </a:endParaRPr>
          </a:p>
        </p:txBody>
      </p:sp>
      <p:sp>
        <p:nvSpPr>
          <p:cNvPr id="11" name="Rectangle 10"/>
          <p:cNvSpPr/>
          <p:nvPr/>
        </p:nvSpPr>
        <p:spPr>
          <a:xfrm>
            <a:off x="1694111" y="5517232"/>
            <a:ext cx="5472608" cy="576064"/>
          </a:xfrm>
          <a:prstGeom prst="rect">
            <a:avLst/>
          </a:prstGeom>
          <a:solidFill>
            <a:schemeClr val="accent3">
              <a:lumMod val="60000"/>
              <a:lumOff val="40000"/>
            </a:schemeClr>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000" dirty="0" smtClean="0">
                <a:solidFill>
                  <a:schemeClr val="tx1"/>
                </a:solidFill>
                <a:latin typeface="Arial Narrow" pitchFamily="34" charset="0"/>
              </a:rPr>
              <a:t>Receipt of goods </a:t>
            </a:r>
            <a:r>
              <a:rPr lang="en-CA" sz="2000" dirty="0">
                <a:solidFill>
                  <a:schemeClr val="tx1"/>
                </a:solidFill>
                <a:latin typeface="Arial Narrow" pitchFamily="34" charset="0"/>
              </a:rPr>
              <a:t>and payment of </a:t>
            </a:r>
            <a:r>
              <a:rPr lang="en-CA" sz="2000" dirty="0" smtClean="0">
                <a:solidFill>
                  <a:schemeClr val="tx1"/>
                </a:solidFill>
                <a:latin typeface="Arial Narrow" pitchFamily="34" charset="0"/>
              </a:rPr>
              <a:t>T+1 </a:t>
            </a:r>
            <a:r>
              <a:rPr lang="en-CA" sz="2000" dirty="0" smtClean="0">
                <a:solidFill>
                  <a:schemeClr val="tx1"/>
                </a:solidFill>
                <a:latin typeface="Arial Narrow" pitchFamily="34" charset="0"/>
              </a:rPr>
              <a:t>purchases </a:t>
            </a:r>
            <a:endParaRPr lang="fr-CA" sz="2000" dirty="0">
              <a:solidFill>
                <a:schemeClr val="tx1"/>
              </a:solidFill>
              <a:latin typeface="Arial Narrow" pitchFamily="34" charset="0"/>
            </a:endParaRPr>
          </a:p>
        </p:txBody>
      </p:sp>
      <p:pic>
        <p:nvPicPr>
          <p:cNvPr id="13" name="Picture 12" descr="le-de-t10155.jpg"/>
          <p:cNvPicPr>
            <a:picLocks noChangeAspect="1"/>
          </p:cNvPicPr>
          <p:nvPr/>
        </p:nvPicPr>
        <p:blipFill>
          <a:blip r:embed="rId3" cstate="screen"/>
          <a:stretch>
            <a:fillRect/>
          </a:stretch>
        </p:blipFill>
        <p:spPr>
          <a:xfrm>
            <a:off x="755576" y="4204677"/>
            <a:ext cx="938535" cy="664483"/>
          </a:xfrm>
          <a:prstGeom prst="rect">
            <a:avLst/>
          </a:prstGeom>
        </p:spPr>
      </p:pic>
      <p:sp>
        <p:nvSpPr>
          <p:cNvPr id="14" name="Right Brace 13"/>
          <p:cNvSpPr/>
          <p:nvPr/>
        </p:nvSpPr>
        <p:spPr>
          <a:xfrm>
            <a:off x="7380312" y="1916832"/>
            <a:ext cx="432048" cy="40640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CA"/>
          </a:p>
        </p:txBody>
      </p:sp>
      <p:sp>
        <p:nvSpPr>
          <p:cNvPr id="15" name="TextBox 14"/>
          <p:cNvSpPr txBox="1"/>
          <p:nvPr/>
        </p:nvSpPr>
        <p:spPr>
          <a:xfrm>
            <a:off x="7884368" y="3779748"/>
            <a:ext cx="1152128" cy="646331"/>
          </a:xfrm>
          <a:prstGeom prst="rect">
            <a:avLst/>
          </a:prstGeom>
          <a:noFill/>
        </p:spPr>
        <p:txBody>
          <a:bodyPr wrap="square" rtlCol="0">
            <a:spAutoFit/>
          </a:bodyPr>
          <a:lstStyle/>
          <a:p>
            <a:pPr algn="ctr"/>
            <a:r>
              <a:rPr lang="fr-CA" sz="1800" dirty="0" smtClean="0">
                <a:latin typeface="Arial Narrow" pitchFamily="34" charset="0"/>
              </a:rPr>
              <a:t>3 to 4  minutes</a:t>
            </a:r>
            <a:endParaRPr lang="fr-CA" sz="1800" dirty="0">
              <a:latin typeface="Arial Narrow" pitchFamily="34" charset="0"/>
            </a:endParaRPr>
          </a:p>
        </p:txBody>
      </p:sp>
    </p:spTree>
    <p:extLst>
      <p:ext uri="{BB962C8B-B14F-4D97-AF65-F5344CB8AC3E}">
        <p14:creationId xmlns:p14="http://schemas.microsoft.com/office/powerpoint/2010/main" val="212432309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Sales : Orange Post-it</a:t>
            </a:r>
            <a:endParaRPr lang="fr-CA" dirty="0"/>
          </a:p>
        </p:txBody>
      </p:sp>
      <p:sp>
        <p:nvSpPr>
          <p:cNvPr id="3" name="Content Placeholder 2"/>
          <p:cNvSpPr>
            <a:spLocks noGrp="1"/>
          </p:cNvSpPr>
          <p:nvPr>
            <p:ph idx="1"/>
          </p:nvPr>
        </p:nvSpPr>
        <p:spPr/>
        <p:txBody>
          <a:bodyPr>
            <a:normAutofit/>
          </a:bodyPr>
          <a:lstStyle/>
          <a:p>
            <a:r>
              <a:rPr lang="en-CA" dirty="0"/>
              <a:t>At each turn, the teacher </a:t>
            </a:r>
            <a:r>
              <a:rPr lang="en-CA" dirty="0" smtClean="0"/>
              <a:t>throws</a:t>
            </a:r>
            <a:r>
              <a:rPr lang="en-CA" dirty="0"/>
              <a:t> </a:t>
            </a:r>
            <a:r>
              <a:rPr lang="en-CA" dirty="0" smtClean="0"/>
              <a:t>the market</a:t>
            </a:r>
            <a:r>
              <a:rPr lang="en-CA" dirty="0"/>
              <a:t> dice (6 sided</a:t>
            </a:r>
            <a:r>
              <a:rPr lang="en-CA" dirty="0" smtClean="0"/>
              <a:t>).</a:t>
            </a:r>
          </a:p>
          <a:p>
            <a:r>
              <a:rPr lang="en-CA" dirty="0" smtClean="0"/>
              <a:t>It  represents</a:t>
            </a:r>
            <a:r>
              <a:rPr lang="en-CA" dirty="0"/>
              <a:t> the </a:t>
            </a:r>
            <a:r>
              <a:rPr lang="en-CA" dirty="0" smtClean="0"/>
              <a:t>price </a:t>
            </a:r>
            <a:r>
              <a:rPr lang="en-CA" dirty="0"/>
              <a:t>at which the </a:t>
            </a:r>
            <a:r>
              <a:rPr lang="en-CA" u="sng" dirty="0"/>
              <a:t>customer</a:t>
            </a:r>
            <a:r>
              <a:rPr lang="en-CA" dirty="0"/>
              <a:t> is ready to </a:t>
            </a:r>
            <a:r>
              <a:rPr lang="en-CA" dirty="0" smtClean="0"/>
              <a:t>buy.</a:t>
            </a:r>
          </a:p>
          <a:p>
            <a:r>
              <a:rPr lang="en-CA" dirty="0" smtClean="0"/>
              <a:t>Each </a:t>
            </a:r>
            <a:r>
              <a:rPr lang="en-CA" dirty="0"/>
              <a:t>team is free to sell </a:t>
            </a:r>
            <a:r>
              <a:rPr lang="en-CA" dirty="0" smtClean="0"/>
              <a:t>as many papers as they hold in inventory</a:t>
            </a:r>
          </a:p>
          <a:p>
            <a:r>
              <a:rPr lang="en-CA" dirty="0" smtClean="0"/>
              <a:t>To </a:t>
            </a:r>
            <a:r>
              <a:rPr lang="en-CA" dirty="0"/>
              <a:t>indicate interest to sell, </a:t>
            </a:r>
            <a:r>
              <a:rPr lang="en-CA" dirty="0" smtClean="0"/>
              <a:t>one </a:t>
            </a:r>
            <a:r>
              <a:rPr lang="en-CA" dirty="0"/>
              <a:t>student </a:t>
            </a:r>
            <a:r>
              <a:rPr lang="en-CA" dirty="0" smtClean="0"/>
              <a:t>per team must </a:t>
            </a:r>
            <a:r>
              <a:rPr lang="en-CA" dirty="0"/>
              <a:t> </a:t>
            </a:r>
            <a:r>
              <a:rPr lang="en-CA" dirty="0" smtClean="0"/>
              <a:t>indicate </a:t>
            </a:r>
            <a:r>
              <a:rPr lang="en-CA" dirty="0"/>
              <a:t>the amount sold </a:t>
            </a:r>
            <a:r>
              <a:rPr lang="en-CA" dirty="0" smtClean="0"/>
              <a:t>on</a:t>
            </a:r>
            <a:r>
              <a:rPr lang="en-CA" dirty="0"/>
              <a:t> a </a:t>
            </a:r>
            <a:r>
              <a:rPr lang="en-CA" dirty="0" smtClean="0"/>
              <a:t>orange Post-it.</a:t>
            </a:r>
            <a:endParaRPr lang="fr-CA" dirty="0"/>
          </a:p>
        </p:txBody>
      </p:sp>
    </p:spTree>
    <p:extLst>
      <p:ext uri="{BB962C8B-B14F-4D97-AF65-F5344CB8AC3E}">
        <p14:creationId xmlns:p14="http://schemas.microsoft.com/office/powerpoint/2010/main" val="82864116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Billing</a:t>
            </a:r>
            <a:r>
              <a:rPr lang="fr-CA" dirty="0" smtClean="0"/>
              <a:t> : Blue Post-it</a:t>
            </a:r>
            <a:endParaRPr lang="fr-CA" dirty="0"/>
          </a:p>
        </p:txBody>
      </p:sp>
      <p:sp>
        <p:nvSpPr>
          <p:cNvPr id="3" name="Content Placeholder 2"/>
          <p:cNvSpPr>
            <a:spLocks noGrp="1"/>
          </p:cNvSpPr>
          <p:nvPr>
            <p:ph idx="1"/>
          </p:nvPr>
        </p:nvSpPr>
        <p:spPr/>
        <p:txBody>
          <a:bodyPr/>
          <a:lstStyle/>
          <a:p>
            <a:r>
              <a:rPr lang="en-CA" dirty="0"/>
              <a:t>One student </a:t>
            </a:r>
            <a:r>
              <a:rPr lang="en-CA" dirty="0" smtClean="0"/>
              <a:t>per team (the </a:t>
            </a:r>
            <a:r>
              <a:rPr lang="en-CA" dirty="0"/>
              <a:t>runner) is responsible for delivering the pieces of </a:t>
            </a:r>
            <a:r>
              <a:rPr lang="en-CA" dirty="0" smtClean="0"/>
              <a:t>paper sold.</a:t>
            </a:r>
            <a:endParaRPr lang="en-CA" dirty="0"/>
          </a:p>
          <a:p>
            <a:r>
              <a:rPr lang="en-CA" dirty="0" smtClean="0"/>
              <a:t>He</a:t>
            </a:r>
            <a:r>
              <a:rPr lang="en-CA" dirty="0"/>
              <a:t> must </a:t>
            </a:r>
            <a:r>
              <a:rPr lang="en-CA" dirty="0" smtClean="0"/>
              <a:t>provide a</a:t>
            </a:r>
            <a:r>
              <a:rPr lang="en-CA" dirty="0"/>
              <a:t> </a:t>
            </a:r>
            <a:r>
              <a:rPr lang="en-CA" dirty="0" smtClean="0"/>
              <a:t>blue Post-it with</a:t>
            </a:r>
            <a:r>
              <a:rPr lang="en-CA" dirty="0"/>
              <a:t> the quantity sold, the price </a:t>
            </a:r>
            <a:r>
              <a:rPr lang="en-CA" dirty="0" smtClean="0"/>
              <a:t>and the </a:t>
            </a:r>
            <a:r>
              <a:rPr lang="en-CA" dirty="0"/>
              <a:t>amount </a:t>
            </a:r>
            <a:r>
              <a:rPr lang="en-CA" dirty="0" smtClean="0"/>
              <a:t>payable to the customer.</a:t>
            </a:r>
          </a:p>
          <a:p>
            <a:r>
              <a:rPr lang="en-CA" dirty="0" smtClean="0"/>
              <a:t>The </a:t>
            </a:r>
            <a:r>
              <a:rPr lang="en-CA" dirty="0"/>
              <a:t>term of payment is 2 </a:t>
            </a:r>
            <a:r>
              <a:rPr lang="en-CA" dirty="0" smtClean="0"/>
              <a:t>turns</a:t>
            </a:r>
            <a:r>
              <a:rPr lang="en-CA" dirty="0"/>
              <a:t> of </a:t>
            </a:r>
            <a:r>
              <a:rPr lang="en-CA" dirty="0" smtClean="0"/>
              <a:t>play</a:t>
            </a:r>
          </a:p>
          <a:p>
            <a:r>
              <a:rPr lang="en-CA" dirty="0" smtClean="0"/>
              <a:t>The blue post-it</a:t>
            </a:r>
            <a:r>
              <a:rPr lang="en-CA" dirty="0"/>
              <a:t> </a:t>
            </a:r>
            <a:r>
              <a:rPr lang="en-CA" dirty="0" smtClean="0"/>
              <a:t>is</a:t>
            </a:r>
            <a:r>
              <a:rPr lang="en-CA" dirty="0"/>
              <a:t> placed by the student in the </a:t>
            </a:r>
            <a:r>
              <a:rPr lang="en-CA" dirty="0" smtClean="0"/>
              <a:t>customer’s matrix</a:t>
            </a:r>
            <a:r>
              <a:rPr lang="en-CA" dirty="0"/>
              <a:t> of </a:t>
            </a:r>
            <a:r>
              <a:rPr lang="en-CA" dirty="0" smtClean="0"/>
              <a:t>professor </a:t>
            </a:r>
            <a:r>
              <a:rPr lang="en-CA" dirty="0"/>
              <a:t>at </a:t>
            </a:r>
            <a:r>
              <a:rPr lang="en-CA" dirty="0" smtClean="0"/>
              <a:t>T+2</a:t>
            </a:r>
            <a:r>
              <a:rPr lang="en-CA" dirty="0"/>
              <a:t>.</a:t>
            </a:r>
            <a:endParaRPr lang="fr-CA" dirty="0"/>
          </a:p>
        </p:txBody>
      </p:sp>
    </p:spTree>
    <p:extLst>
      <p:ext uri="{BB962C8B-B14F-4D97-AF65-F5344CB8AC3E}">
        <p14:creationId xmlns:p14="http://schemas.microsoft.com/office/powerpoint/2010/main" val="305651927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Payment</a:t>
            </a:r>
            <a:r>
              <a:rPr lang="fr-CA" dirty="0" smtClean="0"/>
              <a:t> </a:t>
            </a:r>
            <a:r>
              <a:rPr lang="fr-CA" dirty="0" err="1" smtClean="0"/>
              <a:t>from</a:t>
            </a:r>
            <a:r>
              <a:rPr lang="fr-CA" dirty="0" smtClean="0"/>
              <a:t> </a:t>
            </a:r>
            <a:r>
              <a:rPr lang="fr-CA" dirty="0" err="1" smtClean="0"/>
              <a:t>customer</a:t>
            </a:r>
            <a:r>
              <a:rPr lang="fr-CA" dirty="0" smtClean="0"/>
              <a:t>: </a:t>
            </a:r>
            <a:br>
              <a:rPr lang="fr-CA" dirty="0" smtClean="0"/>
            </a:br>
            <a:r>
              <a:rPr lang="fr-CA" dirty="0" smtClean="0"/>
              <a:t>Pale </a:t>
            </a:r>
            <a:r>
              <a:rPr lang="fr-CA" dirty="0" err="1" smtClean="0"/>
              <a:t>Yellow</a:t>
            </a:r>
            <a:r>
              <a:rPr lang="fr-CA" dirty="0" smtClean="0"/>
              <a:t> Post-it</a:t>
            </a:r>
            <a:endParaRPr lang="fr-CA" dirty="0"/>
          </a:p>
        </p:txBody>
      </p:sp>
      <p:sp>
        <p:nvSpPr>
          <p:cNvPr id="3" name="Content Placeholder 2"/>
          <p:cNvSpPr>
            <a:spLocks noGrp="1"/>
          </p:cNvSpPr>
          <p:nvPr>
            <p:ph idx="1"/>
          </p:nvPr>
        </p:nvSpPr>
        <p:spPr/>
        <p:txBody>
          <a:bodyPr/>
          <a:lstStyle/>
          <a:p>
            <a:r>
              <a:rPr lang="en-CA" dirty="0"/>
              <a:t>The </a:t>
            </a:r>
            <a:r>
              <a:rPr lang="en-CA" dirty="0" smtClean="0"/>
              <a:t>runner </a:t>
            </a:r>
            <a:r>
              <a:rPr lang="en-CA" dirty="0"/>
              <a:t>must </a:t>
            </a:r>
            <a:r>
              <a:rPr lang="en-CA" dirty="0" smtClean="0"/>
              <a:t>come </a:t>
            </a:r>
            <a:r>
              <a:rPr lang="en-CA" dirty="0"/>
              <a:t>back two </a:t>
            </a:r>
            <a:r>
              <a:rPr lang="en-CA" dirty="0" smtClean="0"/>
              <a:t>turns </a:t>
            </a:r>
            <a:r>
              <a:rPr lang="en-CA" dirty="0"/>
              <a:t>later to receive </a:t>
            </a:r>
            <a:r>
              <a:rPr lang="en-CA" dirty="0" smtClean="0"/>
              <a:t>customer’s payment</a:t>
            </a:r>
            <a:r>
              <a:rPr lang="en-CA" dirty="0"/>
              <a:t> </a:t>
            </a:r>
            <a:r>
              <a:rPr lang="en-CA" dirty="0" smtClean="0"/>
              <a:t>in the form of a</a:t>
            </a:r>
            <a:r>
              <a:rPr lang="en-CA" dirty="0"/>
              <a:t> </a:t>
            </a:r>
            <a:r>
              <a:rPr lang="en-CA" dirty="0" smtClean="0"/>
              <a:t>pale yellow</a:t>
            </a:r>
            <a:r>
              <a:rPr lang="en-CA" dirty="0"/>
              <a:t> Post-it (check </a:t>
            </a:r>
            <a:r>
              <a:rPr lang="en-CA" dirty="0" smtClean="0"/>
              <a:t>from </a:t>
            </a:r>
            <a:r>
              <a:rPr lang="en-CA" dirty="0"/>
              <a:t>customer).</a:t>
            </a:r>
            <a:endParaRPr lang="fr-CA" dirty="0"/>
          </a:p>
        </p:txBody>
      </p:sp>
    </p:spTree>
    <p:extLst>
      <p:ext uri="{BB962C8B-B14F-4D97-AF65-F5344CB8AC3E}">
        <p14:creationId xmlns:p14="http://schemas.microsoft.com/office/powerpoint/2010/main" val="190423208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ème Office">
      <a:majorFont>
        <a:latin typeface="Arial"/>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3736</TotalTime>
  <Words>708</Words>
  <Application>Microsoft Office PowerPoint</Application>
  <PresentationFormat>On-screen Show (4:3)</PresentationFormat>
  <Paragraphs>238</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ＭＳ Ｐゴシック</vt:lpstr>
      <vt:lpstr>Arial</vt:lpstr>
      <vt:lpstr>Arial Narrow</vt:lpstr>
      <vt:lpstr>Calibri</vt:lpstr>
      <vt:lpstr>Helvetica</vt:lpstr>
      <vt:lpstr>Thème Office</vt:lpstr>
      <vt:lpstr>ERPsim on Paper :  Simulation of business processes</vt:lpstr>
      <vt:lpstr>Your company: Specialist in the manufacture of square papers</vt:lpstr>
      <vt:lpstr>Your company</vt:lpstr>
      <vt:lpstr>Beginning of the game</vt:lpstr>
      <vt:lpstr>Rules</vt:lpstr>
      <vt:lpstr>How to play</vt:lpstr>
      <vt:lpstr>Sales : Orange Post-it</vt:lpstr>
      <vt:lpstr>Billing : Blue Post-it</vt:lpstr>
      <vt:lpstr>Payment from customer:  Pale Yellow Post-it</vt:lpstr>
      <vt:lpstr>Purchases : Pink Post-it</vt:lpstr>
      <vt:lpstr>Delivery and payment from suppliers: Green Post-it</vt:lpstr>
      <vt:lpstr>You have 5 minutes to prepare</vt:lpstr>
      <vt:lpstr>PowerPoint Presentation</vt:lpstr>
      <vt:lpstr>You have 5 minutes to prepare</vt:lpstr>
      <vt:lpstr>Game turn: 1/10</vt:lpstr>
      <vt:lpstr>Game turn: 2/10</vt:lpstr>
      <vt:lpstr>Game turn: 3/10</vt:lpstr>
      <vt:lpstr>Game turn: 4/10</vt:lpstr>
      <vt:lpstr>Game turn: 5/10</vt:lpstr>
      <vt:lpstr>Business Questions</vt:lpstr>
      <vt:lpstr>Small break</vt:lpstr>
      <vt:lpstr>Game turn: 6/10</vt:lpstr>
      <vt:lpstr>Game turn: 7/10</vt:lpstr>
      <vt:lpstr>Game turn: 8/10</vt:lpstr>
      <vt:lpstr>Game turn: 9/10</vt:lpstr>
      <vt:lpstr>Game turn: 10/10</vt:lpstr>
      <vt:lpstr>Business Questions</vt:lpstr>
      <vt:lpstr>Business process modeling (10 min)</vt:lpstr>
    </vt:vector>
  </TitlesOfParts>
  <Company>HEC Montréal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Distribution Game</dc:title>
  <dc:creator>Pierre-Majorique Léger</dc:creator>
  <cp:lastModifiedBy>Bill Heninger</cp:lastModifiedBy>
  <cp:revision>170</cp:revision>
  <cp:lastPrinted>2014-09-05T14:48:01Z</cp:lastPrinted>
  <dcterms:created xsi:type="dcterms:W3CDTF">2011-08-04T15:34:25Z</dcterms:created>
  <dcterms:modified xsi:type="dcterms:W3CDTF">2016-08-31T14:52:43Z</dcterms:modified>
</cp:coreProperties>
</file>