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258" r:id="rId3"/>
    <p:sldId id="257" r:id="rId4"/>
    <p:sldId id="274" r:id="rId5"/>
    <p:sldId id="279" r:id="rId6"/>
    <p:sldId id="276" r:id="rId7"/>
    <p:sldId id="285" r:id="rId8"/>
    <p:sldId id="287" r:id="rId9"/>
    <p:sldId id="275" r:id="rId10"/>
    <p:sldId id="277" r:id="rId11"/>
    <p:sldId id="299" r:id="rId12"/>
    <p:sldId id="288" r:id="rId13"/>
    <p:sldId id="289" r:id="rId14"/>
    <p:sldId id="290" r:id="rId15"/>
    <p:sldId id="281" r:id="rId16"/>
    <p:sldId id="297" r:id="rId17"/>
    <p:sldId id="291" r:id="rId18"/>
    <p:sldId id="292" r:id="rId19"/>
    <p:sldId id="293" r:id="rId20"/>
    <p:sldId id="300" r:id="rId21"/>
    <p:sldId id="282" r:id="rId22"/>
    <p:sldId id="294" r:id="rId23"/>
    <p:sldId id="295" r:id="rId24"/>
    <p:sldId id="284" r:id="rId2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5133" autoAdjust="0"/>
  </p:normalViewPr>
  <p:slideViewPr>
    <p:cSldViewPr snapToGrid="0">
      <p:cViewPr varScale="1">
        <p:scale>
          <a:sx n="82" d="100"/>
          <a:sy n="82" d="100"/>
        </p:scale>
        <p:origin x="114"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59EBD232-BD5A-4E66-8059-0C6197C2B22B}" type="datetimeFigureOut">
              <a:rPr lang="en-US" smtClean="0"/>
              <a:t>5/1/2018</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B416A79B-E57D-4556-A858-D67B81BA9C7E}" type="slidenum">
              <a:rPr lang="en-US" smtClean="0"/>
              <a:t>‹#›</a:t>
            </a:fld>
            <a:endParaRPr lang="en-US"/>
          </a:p>
        </p:txBody>
      </p:sp>
    </p:spTree>
    <p:extLst>
      <p:ext uri="{BB962C8B-B14F-4D97-AF65-F5344CB8AC3E}">
        <p14:creationId xmlns:p14="http://schemas.microsoft.com/office/powerpoint/2010/main" val="2981761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7B042C85-BF59-4BC5-9615-F6D7AEB73343}" type="datetimeFigureOut">
              <a:rPr lang="en-US" smtClean="0"/>
              <a:t>5/1/2018</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EBC08CFC-4632-44A1-BEBB-BC56517D8701}" type="slidenum">
              <a:rPr lang="en-US" smtClean="0"/>
              <a:t>‹#›</a:t>
            </a:fld>
            <a:endParaRPr lang="en-US"/>
          </a:p>
        </p:txBody>
      </p:sp>
    </p:spTree>
    <p:extLst>
      <p:ext uri="{BB962C8B-B14F-4D97-AF65-F5344CB8AC3E}">
        <p14:creationId xmlns:p14="http://schemas.microsoft.com/office/powerpoint/2010/main" val="452819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3</a:t>
            </a:fld>
            <a:endParaRPr lang="en-US"/>
          </a:p>
        </p:txBody>
      </p:sp>
    </p:spTree>
    <p:extLst>
      <p:ext uri="{BB962C8B-B14F-4D97-AF65-F5344CB8AC3E}">
        <p14:creationId xmlns:p14="http://schemas.microsoft.com/office/powerpoint/2010/main" val="3794836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 responses for many</a:t>
            </a:r>
            <a:r>
              <a:rPr lang="en-US" baseline="0" dirty="0" smtClean="0"/>
              <a:t> students’ first encounter with querying.</a:t>
            </a:r>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23</a:t>
            </a:fld>
            <a:endParaRPr lang="en-US"/>
          </a:p>
        </p:txBody>
      </p:sp>
    </p:spTree>
    <p:extLst>
      <p:ext uri="{BB962C8B-B14F-4D97-AF65-F5344CB8AC3E}">
        <p14:creationId xmlns:p14="http://schemas.microsoft.com/office/powerpoint/2010/main" val="2451313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Salient aspect:</a:t>
            </a:r>
            <a:r>
              <a:rPr lang="en-US" baseline="0" dirty="0" smtClean="0"/>
              <a:t> Staging the case with a short conversation, in the style of business communications. No multi-page narrative!</a:t>
            </a:r>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6</a:t>
            </a:fld>
            <a:endParaRPr lang="en-US"/>
          </a:p>
        </p:txBody>
      </p:sp>
    </p:spTree>
    <p:extLst>
      <p:ext uri="{BB962C8B-B14F-4D97-AF65-F5344CB8AC3E}">
        <p14:creationId xmlns:p14="http://schemas.microsoft.com/office/powerpoint/2010/main" val="197085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8</a:t>
            </a:fld>
            <a:endParaRPr lang="en-US"/>
          </a:p>
        </p:txBody>
      </p:sp>
    </p:spTree>
    <p:extLst>
      <p:ext uri="{BB962C8B-B14F-4D97-AF65-F5344CB8AC3E}">
        <p14:creationId xmlns:p14="http://schemas.microsoft.com/office/powerpoint/2010/main" val="570857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12</a:t>
            </a:fld>
            <a:endParaRPr lang="en-US"/>
          </a:p>
        </p:txBody>
      </p:sp>
    </p:spTree>
    <p:extLst>
      <p:ext uri="{BB962C8B-B14F-4D97-AF65-F5344CB8AC3E}">
        <p14:creationId xmlns:p14="http://schemas.microsoft.com/office/powerpoint/2010/main" val="2465700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13</a:t>
            </a:fld>
            <a:endParaRPr lang="en-US"/>
          </a:p>
        </p:txBody>
      </p:sp>
    </p:spTree>
    <p:extLst>
      <p:ext uri="{BB962C8B-B14F-4D97-AF65-F5344CB8AC3E}">
        <p14:creationId xmlns:p14="http://schemas.microsoft.com/office/powerpoint/2010/main" val="3503495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14</a:t>
            </a:fld>
            <a:endParaRPr lang="en-US"/>
          </a:p>
        </p:txBody>
      </p:sp>
    </p:spTree>
    <p:extLst>
      <p:ext uri="{BB962C8B-B14F-4D97-AF65-F5344CB8AC3E}">
        <p14:creationId xmlns:p14="http://schemas.microsoft.com/office/powerpoint/2010/main" val="2786910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an explanation of the query, see the following two slides, which duplicate</a:t>
            </a:r>
            <a:r>
              <a:rPr lang="en-US" baseline="0" dirty="0" smtClean="0"/>
              <a:t> </a:t>
            </a:r>
            <a:r>
              <a:rPr lang="en-US" dirty="0" smtClean="0"/>
              <a:t>slides 8-9 (duplicated to avoid having to backtrack in the slide deck).</a:t>
            </a:r>
          </a:p>
          <a:p>
            <a:r>
              <a:rPr lang="en-US" dirty="0" smtClean="0"/>
              <a:t>Explanation: To determine if ICs</a:t>
            </a:r>
            <a:r>
              <a:rPr lang="en-US" baseline="0" dirty="0" smtClean="0"/>
              <a:t> were paid for training:</a:t>
            </a:r>
          </a:p>
          <a:p>
            <a:pPr marL="231229" indent="-231229">
              <a:buFont typeface="+mj-lt"/>
              <a:buAutoNum type="arabicPeriod"/>
            </a:pPr>
            <a:r>
              <a:rPr lang="en-US" baseline="0" dirty="0" smtClean="0"/>
              <a:t>Select </a:t>
            </a:r>
            <a:r>
              <a:rPr lang="en-US" baseline="0" dirty="0" err="1" smtClean="0"/>
              <a:t>PayItemID</a:t>
            </a:r>
            <a:r>
              <a:rPr lang="en-US" baseline="0" dirty="0" smtClean="0"/>
              <a:t> in </a:t>
            </a:r>
            <a:r>
              <a:rPr lang="en-US" baseline="0" dirty="0" err="1" smtClean="0"/>
              <a:t>PayItem</a:t>
            </a:r>
            <a:r>
              <a:rPr lang="en-US" baseline="0" dirty="0" smtClean="0"/>
              <a:t> = 12, 16, 17, or 18 (training codes).</a:t>
            </a:r>
          </a:p>
          <a:p>
            <a:pPr marL="231229" indent="-231229">
              <a:buFont typeface="+mj-lt"/>
              <a:buAutoNum type="arabicPeriod"/>
            </a:pPr>
            <a:r>
              <a:rPr lang="en-US" baseline="0" dirty="0" smtClean="0"/>
              <a:t>Joined to </a:t>
            </a:r>
            <a:r>
              <a:rPr lang="en-US" baseline="0" dirty="0" err="1" smtClean="0"/>
              <a:t>WorkerItemizedAmount</a:t>
            </a:r>
            <a:r>
              <a:rPr lang="en-US" baseline="0" dirty="0" smtClean="0"/>
              <a:t> (what the worker submitted on an invoice).</a:t>
            </a:r>
          </a:p>
          <a:p>
            <a:pPr marL="231229" indent="-231229">
              <a:buFont typeface="+mj-lt"/>
              <a:buAutoNum type="arabicPeriod"/>
            </a:pPr>
            <a:r>
              <a:rPr lang="en-US" baseline="0" dirty="0" smtClean="0"/>
              <a:t>Joined to Worker on </a:t>
            </a:r>
            <a:r>
              <a:rPr lang="en-US" baseline="0" dirty="0" err="1" smtClean="0"/>
              <a:t>WorkerID</a:t>
            </a:r>
            <a:r>
              <a:rPr lang="en-US" baseline="0" dirty="0" smtClean="0"/>
              <a:t>, joined to Job on </a:t>
            </a:r>
            <a:r>
              <a:rPr lang="en-US" baseline="0" dirty="0" err="1" smtClean="0"/>
              <a:t>WorkCode</a:t>
            </a:r>
            <a:r>
              <a:rPr lang="en-US" baseline="0" dirty="0" smtClean="0"/>
              <a:t>, where Status = “IC”.</a:t>
            </a:r>
          </a:p>
          <a:p>
            <a:pPr marL="231229" indent="-231229">
              <a:buFont typeface="+mj-lt"/>
              <a:buAutoNum type="arabicPeriod"/>
            </a:pPr>
            <a:r>
              <a:rPr lang="en-US" baseline="0" dirty="0" smtClean="0"/>
              <a:t>Sum and count </a:t>
            </a:r>
            <a:r>
              <a:rPr lang="en-US" baseline="0" dirty="0" err="1" smtClean="0"/>
              <a:t>ItemizedAmount</a:t>
            </a:r>
            <a:r>
              <a:rPr lang="en-US" baseline="0" dirty="0" smtClean="0"/>
              <a:t>. </a:t>
            </a:r>
          </a:p>
          <a:p>
            <a:pPr marL="231229" indent="-231229">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17</a:t>
            </a:fld>
            <a:endParaRPr lang="en-US"/>
          </a:p>
        </p:txBody>
      </p:sp>
    </p:spTree>
    <p:extLst>
      <p:ext uri="{BB962C8B-B14F-4D97-AF65-F5344CB8AC3E}">
        <p14:creationId xmlns:p14="http://schemas.microsoft.com/office/powerpoint/2010/main" val="2745233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18</a:t>
            </a:fld>
            <a:endParaRPr lang="en-US"/>
          </a:p>
        </p:txBody>
      </p:sp>
    </p:spTree>
    <p:extLst>
      <p:ext uri="{BB962C8B-B14F-4D97-AF65-F5344CB8AC3E}">
        <p14:creationId xmlns:p14="http://schemas.microsoft.com/office/powerpoint/2010/main" val="3995626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C08CFC-4632-44A1-BEBB-BC56517D8701}" type="slidenum">
              <a:rPr lang="en-US" smtClean="0"/>
              <a:t>19</a:t>
            </a:fld>
            <a:endParaRPr lang="en-US"/>
          </a:p>
        </p:txBody>
      </p:sp>
    </p:spTree>
    <p:extLst>
      <p:ext uri="{BB962C8B-B14F-4D97-AF65-F5344CB8AC3E}">
        <p14:creationId xmlns:p14="http://schemas.microsoft.com/office/powerpoint/2010/main" val="80092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45F143-688E-4DD6-BB5D-8EA91E89C486}"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408906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5F143-688E-4DD6-BB5D-8EA91E89C486}"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106434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5F143-688E-4DD6-BB5D-8EA91E89C486}"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3836203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5F143-688E-4DD6-BB5D-8EA91E89C486}"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64237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45F143-688E-4DD6-BB5D-8EA91E89C486}"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4109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45F143-688E-4DD6-BB5D-8EA91E89C486}"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1670215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5F143-688E-4DD6-BB5D-8EA91E89C486}" type="datetimeFigureOut">
              <a:rPr lang="en-US" smtClean="0"/>
              <a:t>5/1/2018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321202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45F143-688E-4DD6-BB5D-8EA91E89C486}" type="datetimeFigureOut">
              <a:rPr lang="en-US" smtClean="0"/>
              <a:t>5/1/2018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181664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5F143-688E-4DD6-BB5D-8EA91E89C486}" type="datetimeFigureOut">
              <a:rPr lang="en-US" smtClean="0"/>
              <a:t>5/1/2018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3705192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45F143-688E-4DD6-BB5D-8EA91E89C486}"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4439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45F143-688E-4DD6-BB5D-8EA91E89C486}"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FA37A-279D-4138-86DD-4D2054AFE44B}" type="slidenum">
              <a:rPr lang="en-US" smtClean="0"/>
              <a:t>‹#›</a:t>
            </a:fld>
            <a:endParaRPr lang="en-US"/>
          </a:p>
        </p:txBody>
      </p:sp>
    </p:spTree>
    <p:extLst>
      <p:ext uri="{BB962C8B-B14F-4D97-AF65-F5344CB8AC3E}">
        <p14:creationId xmlns:p14="http://schemas.microsoft.com/office/powerpoint/2010/main" val="190830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5F143-688E-4DD6-BB5D-8EA91E89C486}" type="datetimeFigureOut">
              <a:rPr lang="en-US" smtClean="0"/>
              <a:t>5/1/2018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FA37A-279D-4138-86DD-4D2054AFE44B}" type="slidenum">
              <a:rPr lang="en-US" smtClean="0"/>
              <a:t>‹#›</a:t>
            </a:fld>
            <a:endParaRPr lang="en-US"/>
          </a:p>
        </p:txBody>
      </p:sp>
    </p:spTree>
    <p:extLst>
      <p:ext uri="{BB962C8B-B14F-4D97-AF65-F5344CB8AC3E}">
        <p14:creationId xmlns:p14="http://schemas.microsoft.com/office/powerpoint/2010/main" val="14575667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nsmeal@gsu.edu" TargetMode="External"/><Relationship Id="rId2" Type="http://schemas.openxmlformats.org/officeDocument/2006/relationships/hyperlink" Target="mailto:borthick@gsu.edu"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gif"/></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gif"/></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04115"/>
            <a:ext cx="9144000" cy="2588653"/>
          </a:xfrm>
        </p:spPr>
        <p:txBody>
          <a:bodyPr>
            <a:noAutofit/>
          </a:bodyPr>
          <a:lstStyle/>
          <a:p>
            <a:r>
              <a:rPr lang="en-US" sz="3200" b="1" dirty="0" smtClean="0"/>
              <a:t>AIS </a:t>
            </a:r>
            <a:r>
              <a:rPr lang="en-US" sz="3200" b="1" dirty="0" err="1" smtClean="0"/>
              <a:t>Bootcamp</a:t>
            </a:r>
            <a:r>
              <a:rPr lang="en-US" sz="3200" b="1" dirty="0" smtClean="0"/>
              <a:t> 2018</a:t>
            </a:r>
            <a:r>
              <a:rPr lang="en-US" sz="4000" b="1" dirty="0" smtClean="0"/>
              <a:t/>
            </a:r>
            <a:br>
              <a:rPr lang="en-US" sz="4000" b="1" dirty="0" smtClean="0"/>
            </a:br>
            <a:r>
              <a:rPr lang="en-US" sz="4000" b="1" dirty="0" smtClean="0"/>
              <a:t/>
            </a:r>
            <a:br>
              <a:rPr lang="en-US" sz="4000" b="1" dirty="0" smtClean="0"/>
            </a:br>
            <a:r>
              <a:rPr lang="en-US" sz="4000" b="1" dirty="0" smtClean="0"/>
              <a:t>Distinguishing </a:t>
            </a:r>
            <a:r>
              <a:rPr lang="en-US" sz="4000" b="1" dirty="0"/>
              <a:t>Independent Contractors from Employees: Analyzing </a:t>
            </a:r>
            <a:br>
              <a:rPr lang="en-US" sz="4000" b="1" dirty="0"/>
            </a:br>
            <a:r>
              <a:rPr lang="en-US" sz="4000" b="1" dirty="0"/>
              <a:t>Company Practices and Compensation Data to Assess Compliance with IRS Factors</a:t>
            </a:r>
            <a:endParaRPr lang="en-US" sz="4000" dirty="0"/>
          </a:p>
        </p:txBody>
      </p:sp>
      <p:sp>
        <p:nvSpPr>
          <p:cNvPr id="3" name="Subtitle 2"/>
          <p:cNvSpPr>
            <a:spLocks noGrp="1"/>
          </p:cNvSpPr>
          <p:nvPr>
            <p:ph type="subTitle" idx="1"/>
          </p:nvPr>
        </p:nvSpPr>
        <p:spPr>
          <a:xfrm>
            <a:off x="1524000" y="3692768"/>
            <a:ext cx="9144000" cy="1834662"/>
          </a:xfrm>
        </p:spPr>
        <p:txBody>
          <a:bodyPr>
            <a:normAutofit lnSpcReduction="10000"/>
          </a:bodyPr>
          <a:lstStyle/>
          <a:p>
            <a:r>
              <a:rPr lang="en-US" dirty="0" smtClean="0"/>
              <a:t/>
            </a:r>
            <a:br>
              <a:rPr lang="en-US" dirty="0" smtClean="0"/>
            </a:br>
            <a:r>
              <a:rPr lang="en-US" dirty="0" smtClean="0"/>
              <a:t/>
            </a:r>
            <a:br>
              <a:rPr lang="en-US" dirty="0" smtClean="0"/>
            </a:br>
            <a:r>
              <a:rPr lang="en-US" dirty="0" smtClean="0"/>
              <a:t>A. Faye Borthick, Professor, </a:t>
            </a:r>
            <a:r>
              <a:rPr lang="en-US" dirty="0" smtClean="0">
                <a:hlinkClick r:id="rId2"/>
              </a:rPr>
              <a:t>borthick@gsu.edu</a:t>
            </a:r>
            <a:endParaRPr lang="en-US" dirty="0" smtClean="0"/>
          </a:p>
          <a:p>
            <a:r>
              <a:rPr lang="en-US" dirty="0" smtClean="0"/>
              <a:t>Lucia N. </a:t>
            </a:r>
            <a:r>
              <a:rPr lang="en-US" dirty="0" err="1" smtClean="0"/>
              <a:t>Smeal</a:t>
            </a:r>
            <a:r>
              <a:rPr lang="en-US" dirty="0" smtClean="0"/>
              <a:t>, Clinical </a:t>
            </a:r>
            <a:r>
              <a:rPr lang="en-US" dirty="0"/>
              <a:t>Assistant </a:t>
            </a:r>
            <a:r>
              <a:rPr lang="en-US" dirty="0" smtClean="0"/>
              <a:t>Professor, </a:t>
            </a:r>
            <a:r>
              <a:rPr lang="en-US" dirty="0" smtClean="0">
                <a:hlinkClick r:id="rId3"/>
              </a:rPr>
              <a:t>lnsmeal@gsu.edu</a:t>
            </a:r>
            <a:endParaRPr lang="en-US" dirty="0" smtClean="0"/>
          </a:p>
          <a:p>
            <a:r>
              <a:rPr lang="en-US" dirty="0" smtClean="0"/>
              <a:t>School of Accountancy</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4054849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662314"/>
          </a:xfrm>
        </p:spPr>
        <p:txBody>
          <a:bodyPr anchor="t">
            <a:noAutofit/>
          </a:bodyPr>
          <a:lstStyle/>
          <a:p>
            <a:r>
              <a:rPr lang="en-US" sz="3600" dirty="0" smtClean="0"/>
              <a:t>Data definitions: 2 of 2</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510" y="5463864"/>
            <a:ext cx="2857143" cy="1142857"/>
          </a:xfrm>
          <a:prstGeom prst="rect">
            <a:avLst/>
          </a:prstGeom>
        </p:spPr>
      </p:pic>
      <p:pic>
        <p:nvPicPr>
          <p:cNvPr id="6" name="Snagit_PPT4B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431" y="643944"/>
            <a:ext cx="10135673" cy="4728156"/>
          </a:xfrm>
          <a:prstGeom prst="rect">
            <a:avLst/>
          </a:prstGeom>
        </p:spPr>
      </p:pic>
    </p:spTree>
    <p:extLst>
      <p:ext uri="{BB962C8B-B14F-4D97-AF65-F5344CB8AC3E}">
        <p14:creationId xmlns:p14="http://schemas.microsoft.com/office/powerpoint/2010/main" val="2911302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Data: 5.6 MB Access file</a:t>
            </a:r>
            <a:endParaRPr lang="en-US" sz="4400" dirty="0"/>
          </a:p>
        </p:txBody>
      </p:sp>
      <p:sp>
        <p:nvSpPr>
          <p:cNvPr id="3" name="Subtitle 2"/>
          <p:cNvSpPr>
            <a:spLocks noGrp="1"/>
          </p:cNvSpPr>
          <p:nvPr>
            <p:ph type="subTitle" idx="1"/>
          </p:nvPr>
        </p:nvSpPr>
        <p:spPr>
          <a:xfrm>
            <a:off x="1524000" y="1371603"/>
            <a:ext cx="9144000" cy="3733800"/>
          </a:xfrm>
        </p:spPr>
        <p:txBody>
          <a:bodyPr>
            <a:normAutofit/>
          </a:bodyPr>
          <a:lstStyle/>
          <a:p>
            <a:pPr marL="514350" indent="-514350" algn="l">
              <a:buFont typeface="+mj-lt"/>
              <a:buAutoNum type="arabicPeriod"/>
            </a:pPr>
            <a:r>
              <a:rPr lang="en-US" sz="2800" dirty="0" smtClean="0"/>
              <a:t>Job table: 26 rows</a:t>
            </a:r>
          </a:p>
          <a:p>
            <a:pPr marL="514350" indent="-514350" algn="l">
              <a:buFont typeface="+mj-lt"/>
              <a:buAutoNum type="arabicPeriod"/>
            </a:pPr>
            <a:r>
              <a:rPr lang="en-US" sz="2800" dirty="0" err="1" smtClean="0"/>
              <a:t>PayItem</a:t>
            </a:r>
            <a:r>
              <a:rPr lang="en-US" sz="2800" dirty="0" smtClean="0"/>
              <a:t> table: 20 rows</a:t>
            </a:r>
          </a:p>
          <a:p>
            <a:pPr marL="514350" indent="-514350" algn="l">
              <a:buFont typeface="+mj-lt"/>
              <a:buAutoNum type="arabicPeriod"/>
            </a:pPr>
            <a:r>
              <a:rPr lang="en-US" sz="2800" dirty="0" smtClean="0"/>
              <a:t>Worker table: 117 rows</a:t>
            </a:r>
          </a:p>
          <a:p>
            <a:pPr marL="514350" indent="-514350" algn="l">
              <a:buFont typeface="+mj-lt"/>
              <a:buAutoNum type="arabicPeriod"/>
            </a:pPr>
            <a:r>
              <a:rPr lang="en-US" sz="2800" dirty="0" err="1" smtClean="0"/>
              <a:t>WorkerInvoice</a:t>
            </a:r>
            <a:r>
              <a:rPr lang="en-US" sz="2800" dirty="0" smtClean="0"/>
              <a:t> table: 2,992 rows</a:t>
            </a:r>
          </a:p>
          <a:p>
            <a:pPr marL="514350" indent="-514350" algn="l">
              <a:buFont typeface="+mj-lt"/>
              <a:buAutoNum type="arabicPeriod"/>
            </a:pPr>
            <a:r>
              <a:rPr lang="en-US" sz="2800" dirty="0" err="1" smtClean="0"/>
              <a:t>WorkerItemizedAmount</a:t>
            </a:r>
            <a:r>
              <a:rPr lang="en-US" sz="2800" dirty="0" smtClean="0"/>
              <a:t> table: 41,317 rows</a:t>
            </a:r>
          </a:p>
          <a:p>
            <a:pPr marL="514350" indent="-514350" algn="l">
              <a:buFont typeface="+mj-lt"/>
              <a:buAutoNum type="arabicPeriod"/>
            </a:pPr>
            <a:r>
              <a:rPr lang="en-US" sz="2800" dirty="0" err="1" smtClean="0"/>
              <a:t>WorkerPayment</a:t>
            </a:r>
            <a:r>
              <a:rPr lang="en-US" sz="2800" dirty="0" smtClean="0"/>
              <a:t> table: 3,000 rows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360625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1" y="5877434"/>
            <a:ext cx="2194629" cy="877851"/>
          </a:xfrm>
          <a:prstGeom prst="rect">
            <a:avLst/>
          </a:prstGeom>
        </p:spPr>
      </p:pic>
      <p:pic>
        <p:nvPicPr>
          <p:cNvPr id="5" name="Snagit_PPT5A7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687" y="862885"/>
            <a:ext cx="11949676" cy="4653940"/>
          </a:xfrm>
          <a:prstGeom prst="rect">
            <a:avLst/>
          </a:prstGeom>
        </p:spPr>
      </p:pic>
    </p:spTree>
    <p:extLst>
      <p:ext uri="{BB962C8B-B14F-4D97-AF65-F5344CB8AC3E}">
        <p14:creationId xmlns:p14="http://schemas.microsoft.com/office/powerpoint/2010/main" val="3108330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751" y="6294709"/>
            <a:ext cx="1151441" cy="460576"/>
          </a:xfrm>
          <a:prstGeom prst="rect">
            <a:avLst/>
          </a:prstGeom>
        </p:spPr>
      </p:pic>
      <p:pic>
        <p:nvPicPr>
          <p:cNvPr id="3" name="Snagit_PPTFCD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362" y="257576"/>
            <a:ext cx="11196139" cy="6080770"/>
          </a:xfrm>
          <a:prstGeom prst="rect">
            <a:avLst/>
          </a:prstGeom>
        </p:spPr>
      </p:pic>
    </p:spTree>
    <p:extLst>
      <p:ext uri="{BB962C8B-B14F-4D97-AF65-F5344CB8AC3E}">
        <p14:creationId xmlns:p14="http://schemas.microsoft.com/office/powerpoint/2010/main" val="1955226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751" y="6294709"/>
            <a:ext cx="1151441" cy="460576"/>
          </a:xfrm>
          <a:prstGeom prst="rect">
            <a:avLst/>
          </a:prstGeom>
        </p:spPr>
      </p:pic>
      <p:pic>
        <p:nvPicPr>
          <p:cNvPr id="2" name="Snagit_PPT690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556" y="309092"/>
            <a:ext cx="10993188" cy="6034506"/>
          </a:xfrm>
          <a:prstGeom prst="rect">
            <a:avLst/>
          </a:prstGeom>
        </p:spPr>
      </p:pic>
    </p:spTree>
    <p:extLst>
      <p:ext uri="{BB962C8B-B14F-4D97-AF65-F5344CB8AC3E}">
        <p14:creationId xmlns:p14="http://schemas.microsoft.com/office/powerpoint/2010/main" val="3029805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Querying tasks in Access</a:t>
            </a:r>
            <a:endParaRPr lang="en-US" sz="4400" dirty="0"/>
          </a:p>
        </p:txBody>
      </p:sp>
      <p:sp>
        <p:nvSpPr>
          <p:cNvPr id="3" name="Subtitle 2"/>
          <p:cNvSpPr>
            <a:spLocks noGrp="1"/>
          </p:cNvSpPr>
          <p:nvPr>
            <p:ph type="subTitle" idx="1"/>
          </p:nvPr>
        </p:nvSpPr>
        <p:spPr>
          <a:xfrm>
            <a:off x="1524000" y="1854558"/>
            <a:ext cx="9144000" cy="3296992"/>
          </a:xfrm>
        </p:spPr>
        <p:txBody>
          <a:bodyPr>
            <a:normAutofit/>
          </a:bodyPr>
          <a:lstStyle/>
          <a:p>
            <a:pPr marL="514350" indent="-514350" algn="l">
              <a:buFont typeface="+mj-lt"/>
              <a:buAutoNum type="arabicPeriod"/>
            </a:pPr>
            <a:r>
              <a:rPr lang="en-US" sz="2800" dirty="0" smtClean="0"/>
              <a:t>Join tables</a:t>
            </a:r>
            <a:br>
              <a:rPr lang="en-US" sz="2800" dirty="0" smtClean="0"/>
            </a:br>
            <a:endParaRPr lang="en-US" sz="2800" dirty="0" smtClean="0"/>
          </a:p>
          <a:p>
            <a:pPr marL="514350" indent="-514350" algn="l">
              <a:buFont typeface="+mj-lt"/>
              <a:buAutoNum type="arabicPeriod"/>
            </a:pPr>
            <a:r>
              <a:rPr lang="en-US" sz="2800" dirty="0" smtClean="0"/>
              <a:t>Apply Group By</a:t>
            </a:r>
            <a:br>
              <a:rPr lang="en-US" sz="2800" dirty="0" smtClean="0"/>
            </a:br>
            <a:endParaRPr lang="en-US" sz="2800" dirty="0" smtClean="0"/>
          </a:p>
          <a:p>
            <a:pPr marL="514350" indent="-514350" algn="l">
              <a:buFont typeface="+mj-lt"/>
              <a:buAutoNum type="arabicPeriod"/>
            </a:pPr>
            <a:r>
              <a:rPr lang="en-US" sz="2800" dirty="0" smtClean="0"/>
              <a:t>Set criteria on attributes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1017851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Why Microsoft Access?</a:t>
            </a:r>
            <a:endParaRPr lang="en-US" sz="4400" dirty="0"/>
          </a:p>
        </p:txBody>
      </p:sp>
      <p:sp>
        <p:nvSpPr>
          <p:cNvPr id="3" name="Subtitle 2"/>
          <p:cNvSpPr>
            <a:spLocks noGrp="1"/>
          </p:cNvSpPr>
          <p:nvPr>
            <p:ph type="subTitle" idx="1"/>
          </p:nvPr>
        </p:nvSpPr>
        <p:spPr>
          <a:xfrm>
            <a:off x="1524000" y="1455317"/>
            <a:ext cx="9144000" cy="3296992"/>
          </a:xfrm>
        </p:spPr>
        <p:txBody>
          <a:bodyPr>
            <a:normAutofit/>
          </a:bodyPr>
          <a:lstStyle/>
          <a:p>
            <a:pPr marL="514350" indent="-514350" algn="l">
              <a:buFont typeface="+mj-lt"/>
              <a:buAutoNum type="arabicPeriod"/>
            </a:pPr>
            <a:r>
              <a:rPr lang="en-US" sz="2800" dirty="0" smtClean="0"/>
              <a:t>Implements the </a:t>
            </a:r>
            <a:r>
              <a:rPr lang="en-US" sz="2800" b="1" dirty="0" smtClean="0"/>
              <a:t>relational database model</a:t>
            </a:r>
            <a:r>
              <a:rPr lang="en-US" sz="2800" dirty="0" smtClean="0"/>
              <a:t>, enabling a mental schema for using other relational query languages, e.g., SQL</a:t>
            </a:r>
            <a:r>
              <a:rPr lang="en-US" sz="2800" dirty="0"/>
              <a:t>, ACL, </a:t>
            </a:r>
            <a:r>
              <a:rPr lang="en-US" sz="2800" dirty="0" smtClean="0"/>
              <a:t>IDEA, </a:t>
            </a:r>
            <a:r>
              <a:rPr lang="en-US" sz="2800" dirty="0"/>
              <a:t>Hyperion, </a:t>
            </a:r>
            <a:r>
              <a:rPr lang="en-US" sz="2800" dirty="0" err="1" smtClean="0"/>
              <a:t>BusinessObjects</a:t>
            </a:r>
            <a:r>
              <a:rPr lang="en-US" sz="2800" dirty="0" smtClean="0"/>
              <a:t/>
            </a:r>
            <a:br>
              <a:rPr lang="en-US" sz="2800" dirty="0" smtClean="0"/>
            </a:br>
            <a:endParaRPr lang="en-US" sz="2800" dirty="0" smtClean="0"/>
          </a:p>
          <a:p>
            <a:pPr marL="514350" indent="-514350" algn="l">
              <a:buFont typeface="+mj-lt"/>
              <a:buAutoNum type="arabicPeriod"/>
            </a:pPr>
            <a:r>
              <a:rPr lang="en-US" sz="2800" dirty="0" smtClean="0"/>
              <a:t>Widely available in student and professional environments</a:t>
            </a:r>
            <a:br>
              <a:rPr lang="en-US" sz="2800" dirty="0" smtClean="0"/>
            </a:br>
            <a:endParaRPr lang="en-US" sz="2800" dirty="0" smtClean="0"/>
          </a:p>
          <a:p>
            <a:pPr marL="514350" indent="-514350" algn="l">
              <a:buFont typeface="+mj-lt"/>
              <a:buAutoNum type="arabicPeriod"/>
            </a:pPr>
            <a:r>
              <a:rPr lang="en-US" sz="2800" dirty="0" smtClean="0"/>
              <a:t>Shows the SQL it generates, the lingua franca of querying</a:t>
            </a:r>
            <a:endParaRPr lang="en-US" sz="2800" dirty="0"/>
          </a:p>
          <a:p>
            <a:pPr marL="514350" indent="-514350" algn="l">
              <a:buFont typeface="+mj-lt"/>
              <a:buAutoNum type="arabicPeriod"/>
            </a:pPr>
            <a:endParaRPr lang="en-US" sz="2800" dirty="0"/>
          </a:p>
          <a:p>
            <a:pPr marL="514350" indent="-514350" algn="l">
              <a:buFont typeface="+mj-lt"/>
              <a:buAutoNum type="arabicPeriod"/>
            </a:pP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3609630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623678"/>
          </a:xfrm>
        </p:spPr>
        <p:txBody>
          <a:bodyPr anchor="t">
            <a:noAutofit/>
          </a:bodyPr>
          <a:lstStyle/>
          <a:p>
            <a:r>
              <a:rPr lang="en-US" sz="3200" dirty="0" smtClean="0"/>
              <a:t>Query for factor 2: Training expenses</a:t>
            </a:r>
            <a:endParaRPr lang="en-US" sz="3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083" y="6180778"/>
            <a:ext cx="1348917" cy="539567"/>
          </a:xfrm>
          <a:prstGeom prst="rect">
            <a:avLst/>
          </a:prstGeom>
        </p:spPr>
      </p:pic>
      <p:pic>
        <p:nvPicPr>
          <p:cNvPr id="5" name="Snagit_PPTD24C"/>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7609" y="746975"/>
            <a:ext cx="9884284" cy="5642336"/>
          </a:xfrm>
          <a:prstGeom prst="rect">
            <a:avLst/>
          </a:prstGeom>
        </p:spPr>
      </p:pic>
    </p:spTree>
    <p:extLst>
      <p:ext uri="{BB962C8B-B14F-4D97-AF65-F5344CB8AC3E}">
        <p14:creationId xmlns:p14="http://schemas.microsoft.com/office/powerpoint/2010/main" val="406098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751" y="6294709"/>
            <a:ext cx="1151441" cy="460576"/>
          </a:xfrm>
          <a:prstGeom prst="rect">
            <a:avLst/>
          </a:prstGeom>
        </p:spPr>
      </p:pic>
      <p:pic>
        <p:nvPicPr>
          <p:cNvPr id="3" name="Snagit_PPTFCD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362" y="257576"/>
            <a:ext cx="11196139" cy="6080770"/>
          </a:xfrm>
          <a:prstGeom prst="rect">
            <a:avLst/>
          </a:prstGeom>
        </p:spPr>
      </p:pic>
    </p:spTree>
    <p:extLst>
      <p:ext uri="{BB962C8B-B14F-4D97-AF65-F5344CB8AC3E}">
        <p14:creationId xmlns:p14="http://schemas.microsoft.com/office/powerpoint/2010/main" val="3987276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751" y="6294709"/>
            <a:ext cx="1151441" cy="460576"/>
          </a:xfrm>
          <a:prstGeom prst="rect">
            <a:avLst/>
          </a:prstGeom>
        </p:spPr>
      </p:pic>
      <p:pic>
        <p:nvPicPr>
          <p:cNvPr id="2" name="Snagit_PPT690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556" y="309092"/>
            <a:ext cx="10993188" cy="6034506"/>
          </a:xfrm>
          <a:prstGeom prst="rect">
            <a:avLst/>
          </a:prstGeom>
        </p:spPr>
      </p:pic>
    </p:spTree>
    <p:extLst>
      <p:ext uri="{BB962C8B-B14F-4D97-AF65-F5344CB8AC3E}">
        <p14:creationId xmlns:p14="http://schemas.microsoft.com/office/powerpoint/2010/main" val="520514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5389"/>
            <a:ext cx="9144000" cy="1047011"/>
          </a:xfrm>
        </p:spPr>
        <p:txBody>
          <a:bodyPr>
            <a:noAutofit/>
          </a:bodyPr>
          <a:lstStyle/>
          <a:p>
            <a:r>
              <a:rPr lang="en-US" sz="4400" dirty="0" smtClean="0"/>
              <a:t>Presentation</a:t>
            </a:r>
            <a:endParaRPr lang="en-US" sz="4400" dirty="0"/>
          </a:p>
        </p:txBody>
      </p:sp>
      <p:sp>
        <p:nvSpPr>
          <p:cNvPr id="3" name="Subtitle 2"/>
          <p:cNvSpPr>
            <a:spLocks noGrp="1"/>
          </p:cNvSpPr>
          <p:nvPr>
            <p:ph type="subTitle" idx="1"/>
          </p:nvPr>
        </p:nvSpPr>
        <p:spPr>
          <a:xfrm>
            <a:off x="3009900" y="1574800"/>
            <a:ext cx="7658100" cy="3782811"/>
          </a:xfrm>
        </p:spPr>
        <p:txBody>
          <a:bodyPr>
            <a:normAutofit fontScale="85000" lnSpcReduction="20000"/>
          </a:bodyPr>
          <a:lstStyle/>
          <a:p>
            <a:pPr marL="457200" indent="-457200" algn="l">
              <a:buFont typeface="+mj-lt"/>
              <a:buAutoNum type="arabicPeriod"/>
            </a:pPr>
            <a:r>
              <a:rPr lang="en-US" dirty="0" smtClean="0"/>
              <a:t>Data analytics in tax practice</a:t>
            </a:r>
            <a:br>
              <a:rPr lang="en-US" dirty="0" smtClean="0"/>
            </a:br>
            <a:endParaRPr lang="en-US" dirty="0" smtClean="0"/>
          </a:p>
          <a:p>
            <a:pPr marL="457200" indent="-457200" algn="l">
              <a:buFont typeface="+mj-lt"/>
              <a:buAutoNum type="arabicPeriod"/>
            </a:pPr>
            <a:r>
              <a:rPr lang="en-US" dirty="0" smtClean="0"/>
              <a:t>The issue: Employee versus independent contractor</a:t>
            </a:r>
            <a:br>
              <a:rPr lang="en-US" dirty="0" smtClean="0"/>
            </a:br>
            <a:endParaRPr lang="en-US" dirty="0" smtClean="0"/>
          </a:p>
          <a:p>
            <a:pPr marL="457200" indent="-457200" algn="l">
              <a:buFont typeface="+mj-lt"/>
              <a:buAutoNum type="arabicPeriod"/>
            </a:pPr>
            <a:r>
              <a:rPr lang="en-US" dirty="0" smtClean="0"/>
              <a:t>The </a:t>
            </a:r>
            <a:r>
              <a:rPr lang="en-US" dirty="0" err="1" smtClean="0"/>
              <a:t>NewPub</a:t>
            </a:r>
            <a:r>
              <a:rPr lang="en-US" dirty="0" smtClean="0"/>
              <a:t> </a:t>
            </a:r>
            <a:r>
              <a:rPr lang="en-US" dirty="0" smtClean="0"/>
              <a:t>case</a:t>
            </a:r>
            <a:br>
              <a:rPr lang="en-US" dirty="0" smtClean="0"/>
            </a:br>
            <a:endParaRPr lang="en-US" dirty="0" smtClean="0"/>
          </a:p>
          <a:p>
            <a:pPr marL="457200" indent="-457200" algn="l">
              <a:buFont typeface="+mj-lt"/>
              <a:buAutoNum type="arabicPeriod"/>
            </a:pPr>
            <a:r>
              <a:rPr lang="en-US" dirty="0" smtClean="0"/>
              <a:t>Voice over Access for first querying</a:t>
            </a:r>
            <a:r>
              <a:rPr lang="en-US" dirty="0" smtClean="0"/>
              <a:t/>
            </a:r>
            <a:br>
              <a:rPr lang="en-US" dirty="0" smtClean="0"/>
            </a:br>
            <a:endParaRPr lang="en-US" dirty="0" smtClean="0"/>
          </a:p>
          <a:p>
            <a:pPr marL="457200" indent="-457200" algn="l">
              <a:buFont typeface="+mj-lt"/>
              <a:buAutoNum type="arabicPeriod"/>
            </a:pPr>
            <a:r>
              <a:rPr lang="en-US" dirty="0" smtClean="0"/>
              <a:t>Student results</a:t>
            </a:r>
            <a:br>
              <a:rPr lang="en-US" dirty="0" smtClean="0"/>
            </a:br>
            <a:endParaRPr lang="en-US" dirty="0" smtClean="0"/>
          </a:p>
          <a:p>
            <a:pPr marL="457200" indent="-457200" algn="l">
              <a:buFont typeface="+mj-lt"/>
              <a:buAutoNum type="arabicPeriod"/>
            </a:pPr>
            <a:r>
              <a:rPr lang="en-US" dirty="0" smtClean="0"/>
              <a:t>Outcome of ATA submission</a:t>
            </a:r>
            <a:br>
              <a:rPr lang="en-US" dirty="0" smtClean="0"/>
            </a:br>
            <a:endParaRPr lang="en-US" dirty="0" smtClean="0"/>
          </a:p>
          <a:p>
            <a:pPr marL="457200" indent="-457200" algn="l">
              <a:buFont typeface="+mj-lt"/>
              <a:buAutoNum type="arabicPeriod"/>
            </a:pPr>
            <a:r>
              <a:rPr lang="en-US" dirty="0" smtClean="0"/>
              <a:t>Invitation to use the case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5252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Voice over Access querying</a:t>
            </a:r>
            <a:endParaRPr lang="en-US" sz="4400" dirty="0"/>
          </a:p>
        </p:txBody>
      </p:sp>
      <p:sp>
        <p:nvSpPr>
          <p:cNvPr id="3" name="Subtitle 2"/>
          <p:cNvSpPr>
            <a:spLocks noGrp="1"/>
          </p:cNvSpPr>
          <p:nvPr>
            <p:ph type="subTitle" idx="1"/>
          </p:nvPr>
        </p:nvSpPr>
        <p:spPr>
          <a:xfrm>
            <a:off x="1524000" y="2111810"/>
            <a:ext cx="9144000" cy="3296992"/>
          </a:xfrm>
        </p:spPr>
        <p:txBody>
          <a:bodyPr>
            <a:normAutofit/>
          </a:bodyPr>
          <a:lstStyle/>
          <a:p>
            <a:pPr marL="514350" indent="-514350" algn="l">
              <a:buFont typeface="+mj-lt"/>
              <a:buAutoNum type="arabicPeriod"/>
            </a:pPr>
            <a:r>
              <a:rPr lang="en-US" sz="2800" dirty="0" smtClean="0"/>
              <a:t>Three </a:t>
            </a:r>
            <a:r>
              <a:rPr lang="en-US" sz="2800" smtClean="0"/>
              <a:t>20-minute MP4 videos </a:t>
            </a:r>
            <a:r>
              <a:rPr lang="en-US" sz="2800" dirty="0" smtClean="0"/>
              <a:t>guiding viewers through querying for IRS Factor 2 Training provided to workers</a:t>
            </a:r>
            <a:r>
              <a:rPr lang="en-US" sz="2800" dirty="0" smtClean="0"/>
              <a:t/>
            </a:r>
            <a:br>
              <a:rPr lang="en-US" sz="2800" dirty="0" smtClean="0"/>
            </a:br>
            <a:endParaRPr lang="en-US" sz="2800" dirty="0" smtClean="0"/>
          </a:p>
          <a:p>
            <a:pPr marL="514350" indent="-514350" algn="l">
              <a:buFont typeface="+mj-lt"/>
              <a:buAutoNum type="arabicPeriod"/>
            </a:pPr>
            <a:r>
              <a:rPr lang="en-US" sz="2800" dirty="0" smtClean="0"/>
              <a:t>Prepared as if viewers had no prior Access experience</a:t>
            </a:r>
            <a:r>
              <a:rPr lang="en-US" sz="2800" dirty="0" smtClean="0"/>
              <a:t/>
            </a:r>
            <a:br>
              <a:rPr lang="en-US" sz="2800" dirty="0" smtClean="0"/>
            </a:br>
            <a:endParaRPr lang="en-US" sz="2800" dirty="0"/>
          </a:p>
          <a:p>
            <a:pPr marL="514350" indent="-514350" algn="l">
              <a:buFont typeface="+mj-lt"/>
              <a:buAutoNum type="arabicPeriod"/>
            </a:pP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2816749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pic>
        <p:nvPicPr>
          <p:cNvPr id="7" name="Snagit_PPTB53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918" y="746975"/>
            <a:ext cx="11003770" cy="3789608"/>
          </a:xfrm>
          <a:prstGeom prst="rect">
            <a:avLst/>
          </a:prstGeom>
        </p:spPr>
      </p:pic>
    </p:spTree>
    <p:extLst>
      <p:ext uri="{BB962C8B-B14F-4D97-AF65-F5344CB8AC3E}">
        <p14:creationId xmlns:p14="http://schemas.microsoft.com/office/powerpoint/2010/main" val="29565117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755" y="5829228"/>
            <a:ext cx="1834018" cy="733607"/>
          </a:xfrm>
          <a:prstGeom prst="rect">
            <a:avLst/>
          </a:prstGeom>
        </p:spPr>
      </p:pic>
      <p:pic>
        <p:nvPicPr>
          <p:cNvPr id="2" name="Snagit_PPTB9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2434" y="220114"/>
            <a:ext cx="9272789" cy="5609114"/>
          </a:xfrm>
          <a:prstGeom prst="rect">
            <a:avLst/>
          </a:prstGeom>
        </p:spPr>
      </p:pic>
    </p:spTree>
    <p:extLst>
      <p:ext uri="{BB962C8B-B14F-4D97-AF65-F5344CB8AC3E}">
        <p14:creationId xmlns:p14="http://schemas.microsoft.com/office/powerpoint/2010/main" val="20200764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5" y="6004381"/>
            <a:ext cx="1396135" cy="558454"/>
          </a:xfrm>
          <a:prstGeom prst="rect">
            <a:avLst/>
          </a:prstGeom>
        </p:spPr>
      </p:pic>
      <p:pic>
        <p:nvPicPr>
          <p:cNvPr id="3" name="Snagit_PPT3F4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74381" y="309091"/>
            <a:ext cx="9294854" cy="5847467"/>
          </a:xfrm>
          <a:prstGeom prst="rect">
            <a:avLst/>
          </a:prstGeom>
        </p:spPr>
      </p:pic>
    </p:spTree>
    <p:extLst>
      <p:ext uri="{BB962C8B-B14F-4D97-AF65-F5344CB8AC3E}">
        <p14:creationId xmlns:p14="http://schemas.microsoft.com/office/powerpoint/2010/main" val="1702630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5695" y="123297"/>
            <a:ext cx="10784835" cy="1095904"/>
          </a:xfrm>
        </p:spPr>
        <p:txBody>
          <a:bodyPr>
            <a:noAutofit/>
          </a:bodyPr>
          <a:lstStyle/>
          <a:p>
            <a:r>
              <a:rPr lang="en-US" sz="4000" dirty="0" smtClean="0"/>
              <a:t>What does tax education need?</a:t>
            </a:r>
            <a:endParaRPr lang="en-US" sz="4000" dirty="0"/>
          </a:p>
        </p:txBody>
      </p:sp>
      <p:sp>
        <p:nvSpPr>
          <p:cNvPr id="3" name="Subtitle 2"/>
          <p:cNvSpPr>
            <a:spLocks noGrp="1"/>
          </p:cNvSpPr>
          <p:nvPr>
            <p:ph type="subTitle" idx="1"/>
          </p:nvPr>
        </p:nvSpPr>
        <p:spPr>
          <a:xfrm>
            <a:off x="1524000" y="1947333"/>
            <a:ext cx="9144000" cy="2676182"/>
          </a:xfrm>
        </p:spPr>
        <p:txBody>
          <a:bodyPr>
            <a:normAutofit lnSpcReduction="10000"/>
          </a:bodyPr>
          <a:lstStyle/>
          <a:p>
            <a:r>
              <a:rPr lang="en-US" sz="2800" dirty="0" smtClean="0"/>
              <a:t>More data analytics in courses to </a:t>
            </a:r>
            <a:br>
              <a:rPr lang="en-US" sz="2800" dirty="0" smtClean="0"/>
            </a:br>
            <a:r>
              <a:rPr lang="en-US" sz="2800" dirty="0" smtClean="0"/>
              <a:t>prepare students for professional tax practice!</a:t>
            </a:r>
          </a:p>
          <a:p>
            <a:endParaRPr lang="en-US" sz="2800" dirty="0"/>
          </a:p>
          <a:p>
            <a:r>
              <a:rPr lang="en-US" sz="2800" dirty="0" smtClean="0"/>
              <a:t>For access to the case, contact:</a:t>
            </a:r>
          </a:p>
          <a:p>
            <a:endParaRPr lang="en-US" sz="2800" dirty="0" smtClean="0"/>
          </a:p>
          <a:p>
            <a:r>
              <a:rPr lang="en-US" sz="2800" dirty="0" smtClean="0"/>
              <a:t>Lucia N. </a:t>
            </a:r>
            <a:r>
              <a:rPr lang="en-US" sz="2800" dirty="0" err="1" smtClean="0"/>
              <a:t>Smeal</a:t>
            </a:r>
            <a:r>
              <a:rPr lang="en-US" sz="2800" dirty="0" smtClean="0"/>
              <a:t>, lnsmeal@gsu.edu</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1197995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0230"/>
            <a:ext cx="9144000" cy="1095904"/>
          </a:xfrm>
        </p:spPr>
        <p:txBody>
          <a:bodyPr>
            <a:noAutofit/>
          </a:bodyPr>
          <a:lstStyle/>
          <a:p>
            <a:r>
              <a:rPr lang="en-US" sz="4400" dirty="0" smtClean="0"/>
              <a:t>Data analytics in tax practice</a:t>
            </a:r>
            <a:endParaRPr lang="en-US" sz="4400" dirty="0"/>
          </a:p>
        </p:txBody>
      </p:sp>
      <p:sp>
        <p:nvSpPr>
          <p:cNvPr id="3" name="Subtitle 2"/>
          <p:cNvSpPr>
            <a:spLocks noGrp="1"/>
          </p:cNvSpPr>
          <p:nvPr>
            <p:ph type="subTitle" idx="1"/>
          </p:nvPr>
        </p:nvSpPr>
        <p:spPr>
          <a:xfrm>
            <a:off x="939800" y="1524000"/>
            <a:ext cx="9728200" cy="3733800"/>
          </a:xfrm>
        </p:spPr>
        <p:txBody>
          <a:bodyPr>
            <a:normAutofit fontScale="92500"/>
          </a:bodyPr>
          <a:lstStyle/>
          <a:p>
            <a:pPr algn="l"/>
            <a:r>
              <a:rPr lang="en-US" sz="2800" dirty="0" smtClean="0"/>
              <a:t>Maximize the present value of after-tax income/cash by:</a:t>
            </a:r>
            <a:br>
              <a:rPr lang="en-US" sz="2800" dirty="0" smtClean="0"/>
            </a:br>
            <a:endParaRPr lang="en-US" sz="2800" dirty="0" smtClean="0"/>
          </a:p>
          <a:p>
            <a:pPr marL="914400" lvl="1" indent="-457200" algn="l">
              <a:buFont typeface="+mj-lt"/>
              <a:buAutoNum type="arabicPeriod"/>
            </a:pPr>
            <a:r>
              <a:rPr lang="en-US" sz="2800" dirty="0" smtClean="0"/>
              <a:t>Analyzing data to foster compliance and avoid penalties</a:t>
            </a:r>
            <a:br>
              <a:rPr lang="en-US" sz="2800" dirty="0" smtClean="0"/>
            </a:br>
            <a:endParaRPr lang="en-US" sz="2800" dirty="0" smtClean="0"/>
          </a:p>
          <a:p>
            <a:pPr marL="914400" lvl="1" indent="-457200" algn="l">
              <a:buFont typeface="+mj-lt"/>
              <a:buAutoNum type="arabicPeriod"/>
            </a:pPr>
            <a:r>
              <a:rPr lang="en-US" sz="2800" dirty="0" smtClean="0"/>
              <a:t>Identifying opportunities for reducing taxes</a:t>
            </a:r>
            <a:br>
              <a:rPr lang="en-US" sz="2800" dirty="0" smtClean="0"/>
            </a:br>
            <a:endParaRPr lang="en-US" sz="2800" dirty="0" smtClean="0"/>
          </a:p>
          <a:p>
            <a:pPr marL="914400" lvl="1" indent="-457200" algn="l">
              <a:buFont typeface="+mj-lt"/>
              <a:buAutoNum type="arabicPeriod"/>
            </a:pPr>
            <a:r>
              <a:rPr lang="en-US" sz="2800" dirty="0" smtClean="0"/>
              <a:t>Allocating profits according to value creation</a:t>
            </a:r>
            <a:br>
              <a:rPr lang="en-US" sz="2800" dirty="0" smtClean="0"/>
            </a:br>
            <a:endParaRPr lang="en-US" sz="2800" dirty="0" smtClean="0"/>
          </a:p>
          <a:p>
            <a:pPr marL="914400" lvl="1" indent="-457200" algn="l">
              <a:buFont typeface="+mj-lt"/>
              <a:buAutoNum type="arabicPeriod"/>
            </a:pPr>
            <a:r>
              <a:rPr lang="en-US" sz="2800" dirty="0" smtClean="0"/>
              <a:t>Staying ahead of tax authorities, who can demand data in audits</a:t>
            </a:r>
          </a:p>
          <a:p>
            <a:pPr marL="457200" indent="-457200" algn="l">
              <a:buFont typeface="+mj-lt"/>
              <a:buAutoNum type="arabicPeriod"/>
            </a:pPr>
            <a:endParaRPr lang="en-US" sz="2800" dirty="0" smtClean="0"/>
          </a:p>
          <a:p>
            <a:pPr marL="457200" indent="-457200" algn="l">
              <a:buFont typeface="+mj-lt"/>
              <a:buAutoNum type="arabicPeriod"/>
            </a:pP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1482753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err="1" smtClean="0"/>
              <a:t>NewPub</a:t>
            </a:r>
            <a:r>
              <a:rPr lang="en-US" sz="4400" dirty="0" smtClean="0"/>
              <a:t> case</a:t>
            </a:r>
            <a:endParaRPr lang="en-US" sz="4400" dirty="0"/>
          </a:p>
        </p:txBody>
      </p:sp>
      <p:sp>
        <p:nvSpPr>
          <p:cNvPr id="3" name="Subtitle 2"/>
          <p:cNvSpPr>
            <a:spLocks noGrp="1"/>
          </p:cNvSpPr>
          <p:nvPr>
            <p:ph type="subTitle" idx="1"/>
          </p:nvPr>
        </p:nvSpPr>
        <p:spPr>
          <a:xfrm>
            <a:off x="1524000" y="1371603"/>
            <a:ext cx="9144000" cy="3733800"/>
          </a:xfrm>
        </p:spPr>
        <p:txBody>
          <a:bodyPr>
            <a:normAutofit fontScale="77500" lnSpcReduction="20000"/>
          </a:bodyPr>
          <a:lstStyle/>
          <a:p>
            <a:pPr algn="l"/>
            <a:r>
              <a:rPr lang="en-US" sz="2800" dirty="0" smtClean="0"/>
              <a:t>The issue:</a:t>
            </a:r>
            <a:br>
              <a:rPr lang="en-US" sz="2800" dirty="0" smtClean="0"/>
            </a:br>
            <a:r>
              <a:rPr lang="en-US" sz="2800" dirty="0" smtClean="0"/>
              <a:t>Risk of misclassifying workers as independent contractors (ICs) when they are really employees, resulting in deficiency assessments and penalties</a:t>
            </a:r>
          </a:p>
          <a:p>
            <a:pPr marL="457200" indent="-457200" algn="l">
              <a:buFont typeface="+mj-lt"/>
              <a:buAutoNum type="arabicPeriod"/>
            </a:pPr>
            <a:endParaRPr lang="en-US" sz="2800" dirty="0"/>
          </a:p>
          <a:p>
            <a:pPr algn="l"/>
            <a:r>
              <a:rPr lang="en-US" sz="2800" dirty="0" smtClean="0"/>
              <a:t>Case staging:</a:t>
            </a:r>
          </a:p>
          <a:p>
            <a:pPr marL="514350" indent="-514350" algn="l">
              <a:buFont typeface="+mj-lt"/>
              <a:buAutoNum type="arabicPeriod"/>
            </a:pPr>
            <a:r>
              <a:rPr lang="en-US" sz="2800" dirty="0" smtClean="0"/>
              <a:t>Short conversation</a:t>
            </a:r>
          </a:p>
          <a:p>
            <a:pPr marL="514350" indent="-514350" algn="l">
              <a:buFont typeface="+mj-lt"/>
              <a:buAutoNum type="arabicPeriod"/>
            </a:pPr>
            <a:r>
              <a:rPr lang="en-US" sz="2800" dirty="0" smtClean="0"/>
              <a:t>Data from a fictitious accounting system: 5.6 MB in Access</a:t>
            </a:r>
          </a:p>
          <a:p>
            <a:pPr marL="514350" indent="-514350" algn="l">
              <a:buFont typeface="+mj-lt"/>
              <a:buAutoNum type="arabicPeriod"/>
            </a:pPr>
            <a:r>
              <a:rPr lang="en-US" sz="2800" dirty="0" smtClean="0"/>
              <a:t>Business process diagram (BPD)</a:t>
            </a:r>
          </a:p>
          <a:p>
            <a:pPr marL="514350" indent="-514350" algn="l">
              <a:buFont typeface="+mj-lt"/>
              <a:buAutoNum type="arabicPeriod"/>
            </a:pPr>
            <a:r>
              <a:rPr lang="en-US" sz="2800" dirty="0" smtClean="0"/>
              <a:t>Employee agreements</a:t>
            </a:r>
          </a:p>
          <a:p>
            <a:pPr marL="514350" indent="-514350" algn="l">
              <a:buFont typeface="+mj-lt"/>
              <a:buAutoNum type="arabicPeriod"/>
            </a:pPr>
            <a:r>
              <a:rPr lang="en-US" sz="2800" dirty="0" smtClean="0"/>
              <a:t>Reporting template with first two factors completed</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1490052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Learning objectives</a:t>
            </a:r>
            <a:endParaRPr lang="en-US" sz="4400" dirty="0"/>
          </a:p>
        </p:txBody>
      </p:sp>
      <p:sp>
        <p:nvSpPr>
          <p:cNvPr id="3" name="Subtitle 2"/>
          <p:cNvSpPr>
            <a:spLocks noGrp="1"/>
          </p:cNvSpPr>
          <p:nvPr>
            <p:ph type="subTitle" idx="1"/>
          </p:nvPr>
        </p:nvSpPr>
        <p:spPr>
          <a:xfrm>
            <a:off x="1524000" y="1371603"/>
            <a:ext cx="9144000" cy="4080930"/>
          </a:xfrm>
        </p:spPr>
        <p:txBody>
          <a:bodyPr>
            <a:normAutofit lnSpcReduction="10000"/>
          </a:bodyPr>
          <a:lstStyle/>
          <a:p>
            <a:pPr marL="514350" lvl="0" indent="-514350" algn="l">
              <a:buFont typeface="+mj-lt"/>
              <a:buAutoNum type="arabicPeriod"/>
            </a:pPr>
            <a:r>
              <a:rPr lang="en-US" sz="2800" dirty="0"/>
              <a:t>Perform tax research to identify the factors relevant to IRS’s </a:t>
            </a:r>
            <a:r>
              <a:rPr lang="en-US" sz="2800" dirty="0" smtClean="0"/>
              <a:t>classification </a:t>
            </a:r>
            <a:r>
              <a:rPr lang="en-US" sz="2800" dirty="0"/>
              <a:t>of workers as employees or independent contractors</a:t>
            </a:r>
            <a:r>
              <a:rPr lang="en-US" sz="2800" dirty="0" smtClean="0"/>
              <a:t>.</a:t>
            </a:r>
            <a:br>
              <a:rPr lang="en-US" sz="2800" dirty="0" smtClean="0"/>
            </a:br>
            <a:endParaRPr lang="en-US" sz="2800" dirty="0"/>
          </a:p>
          <a:p>
            <a:pPr marL="514350" lvl="0" indent="-514350" algn="l">
              <a:buFont typeface="+mj-lt"/>
              <a:buAutoNum type="arabicPeriod"/>
            </a:pPr>
            <a:r>
              <a:rPr lang="en-US" sz="2800" dirty="0"/>
              <a:t>Analyze agreements with workers and data from a client’s accounting system revealing its employment and payment practices to assess consistency with IRS’s factors</a:t>
            </a:r>
            <a:r>
              <a:rPr lang="en-US" sz="2800" dirty="0" smtClean="0"/>
              <a:t>.</a:t>
            </a:r>
            <a:br>
              <a:rPr lang="en-US" sz="2800" dirty="0" smtClean="0"/>
            </a:br>
            <a:endParaRPr lang="en-US" sz="2800" dirty="0"/>
          </a:p>
          <a:p>
            <a:pPr marL="514350" lvl="0" indent="-514350" algn="l">
              <a:buFont typeface="+mj-lt"/>
              <a:buAutoNum type="arabicPeriod"/>
            </a:pPr>
            <a:r>
              <a:rPr lang="en-US" sz="2800" dirty="0"/>
              <a:t>Complete a memorandum to file that documents the findings from the analyses.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3494776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3031"/>
            <a:ext cx="9144000" cy="1116170"/>
          </a:xfrm>
        </p:spPr>
        <p:txBody>
          <a:bodyPr anchor="t">
            <a:noAutofit/>
          </a:bodyPr>
          <a:lstStyle/>
          <a:p>
            <a:r>
              <a:rPr lang="en-US" sz="4400" dirty="0" smtClean="0"/>
              <a:t>Case staging: Conversation</a:t>
            </a:r>
            <a:endParaRPr lang="en-US" sz="4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318240176"/>
              </p:ext>
            </p:extLst>
          </p:nvPr>
        </p:nvGraphicFramePr>
        <p:xfrm>
          <a:off x="805168" y="811370"/>
          <a:ext cx="10541119" cy="4584868"/>
        </p:xfrm>
        <a:graphic>
          <a:graphicData uri="http://schemas.openxmlformats.org/drawingml/2006/table">
            <a:tbl>
              <a:tblPr firstRow="1" bandRow="1">
                <a:tableStyleId>{5C22544A-7EE6-4342-B048-85BDC9FD1C3A}</a:tableStyleId>
              </a:tblPr>
              <a:tblGrid>
                <a:gridCol w="1117424">
                  <a:extLst>
                    <a:ext uri="{9D8B030D-6E8A-4147-A177-3AD203B41FA5}">
                      <a16:colId xmlns:a16="http://schemas.microsoft.com/office/drawing/2014/main" val="20000"/>
                    </a:ext>
                  </a:extLst>
                </a:gridCol>
                <a:gridCol w="9423695">
                  <a:extLst>
                    <a:ext uri="{9D8B030D-6E8A-4147-A177-3AD203B41FA5}">
                      <a16:colId xmlns:a16="http://schemas.microsoft.com/office/drawing/2014/main" val="20001"/>
                    </a:ext>
                  </a:extLst>
                </a:gridCol>
              </a:tblGrid>
              <a:tr h="940157">
                <a:tc gridSpan="2">
                  <a:txBody>
                    <a:bodyPr/>
                    <a:lstStyle/>
                    <a:p>
                      <a:r>
                        <a:rPr lang="en-US" sz="1800" b="1" i="1" kern="1200" dirty="0" smtClean="0">
                          <a:solidFill>
                            <a:schemeClr val="tx1"/>
                          </a:solidFill>
                          <a:effectLst/>
                          <a:latin typeface="+mn-lt"/>
                          <a:ea typeface="+mn-ea"/>
                          <a:cs typeface="+mn-cs"/>
                        </a:rPr>
                        <a:t>The scene: </a:t>
                      </a:r>
                      <a:r>
                        <a:rPr lang="en-US" sz="1800" b="1" kern="1200" dirty="0" err="1" smtClean="0">
                          <a:solidFill>
                            <a:schemeClr val="tx1"/>
                          </a:solidFill>
                          <a:effectLst/>
                          <a:latin typeface="+mn-lt"/>
                          <a:ea typeface="+mn-ea"/>
                          <a:cs typeface="+mn-cs"/>
                        </a:rPr>
                        <a:t>NewPub</a:t>
                      </a:r>
                      <a:r>
                        <a:rPr lang="en-US" sz="1800" b="1" kern="1200" dirty="0" smtClean="0">
                          <a:solidFill>
                            <a:schemeClr val="tx1"/>
                          </a:solidFill>
                          <a:effectLst/>
                          <a:latin typeface="+mn-lt"/>
                          <a:ea typeface="+mn-ea"/>
                          <a:cs typeface="+mn-cs"/>
                        </a:rPr>
                        <a:t> has asked its accounting firm to analyze its operations to determine if it is properly distinguishing between employee and contractor status for its writers. The CEO is Robert. The tax partner on the engagement is </a:t>
                      </a:r>
                      <a:r>
                        <a:rPr lang="en-US" sz="1800" b="1" kern="1200" dirty="0" err="1" smtClean="0">
                          <a:solidFill>
                            <a:schemeClr val="tx1"/>
                          </a:solidFill>
                          <a:effectLst/>
                          <a:latin typeface="+mn-lt"/>
                          <a:ea typeface="+mn-ea"/>
                          <a:cs typeface="+mn-cs"/>
                        </a:rPr>
                        <a:t>Rony</a:t>
                      </a:r>
                      <a:r>
                        <a:rPr lang="en-US" sz="1800" b="1" kern="1200" dirty="0" smtClean="0">
                          <a:solidFill>
                            <a:schemeClr val="tx1"/>
                          </a:solidFill>
                          <a:effectLst/>
                          <a:latin typeface="+mn-lt"/>
                          <a:ea typeface="+mn-ea"/>
                          <a:cs typeface="+mn-cs"/>
                        </a:rPr>
                        <a:t>. The senior tax professional is Jordan.</a:t>
                      </a:r>
                      <a:endParaRPr lang="en-US" dirty="0">
                        <a:solidFill>
                          <a:schemeClr val="tx1"/>
                        </a:solidFill>
                      </a:endParaRPr>
                    </a:p>
                  </a:txBody>
                  <a:tcPr>
                    <a:lnL w="12700" cmpd="sng">
                      <a:noFill/>
                    </a:lnL>
                    <a:lnT w="12700" cmpd="sng">
                      <a:noFill/>
                    </a:lnT>
                    <a:lnTlToBr w="12700" cmpd="sng">
                      <a:noFill/>
                      <a:prstDash val="solid"/>
                    </a:lnTlToBr>
                    <a:lnBlToTr w="12700" cmpd="sng">
                      <a:noFill/>
                      <a:prstDash val="solid"/>
                    </a:lnBlToTr>
                    <a:noFill/>
                  </a:tcPr>
                </a:tc>
                <a:tc hMerge="1">
                  <a:txBody>
                    <a:bodyPr/>
                    <a:lstStyle/>
                    <a:p>
                      <a:endParaRPr lang="en-US" dirty="0"/>
                    </a:p>
                  </a:txBody>
                  <a:tcPr>
                    <a:lnL w="12700" cmpd="sng">
                      <a:noFill/>
                    </a:lnL>
                    <a:noFill/>
                  </a:tcPr>
                </a:tc>
                <a:extLst>
                  <a:ext uri="{0D108BD9-81ED-4DB2-BD59-A6C34878D82A}">
                    <a16:rowId xmlns:a16="http://schemas.microsoft.com/office/drawing/2014/main" val="10000"/>
                  </a:ext>
                </a:extLst>
              </a:tr>
              <a:tr h="1243240">
                <a:tc>
                  <a:txBody>
                    <a:bodyPr/>
                    <a:lstStyle/>
                    <a:p>
                      <a:r>
                        <a:rPr lang="en-US" sz="1800" kern="1200" dirty="0" smtClean="0">
                          <a:solidFill>
                            <a:schemeClr val="dk1"/>
                          </a:solidFill>
                          <a:effectLst/>
                          <a:latin typeface="+mn-lt"/>
                          <a:ea typeface="+mn-ea"/>
                          <a:cs typeface="+mn-cs"/>
                        </a:rPr>
                        <a:t>Robert</a:t>
                      </a:r>
                      <a:endParaRPr lang="en-US" dirty="0"/>
                    </a:p>
                  </a:txBody>
                  <a:tcPr>
                    <a:noFill/>
                  </a:tcPr>
                </a:tc>
                <a:tc>
                  <a:txBody>
                    <a:bodyPr/>
                    <a:lstStyle/>
                    <a:p>
                      <a:r>
                        <a:rPr lang="en-US" sz="1800" kern="1200" dirty="0" smtClean="0">
                          <a:solidFill>
                            <a:schemeClr val="dk1"/>
                          </a:solidFill>
                          <a:effectLst/>
                          <a:latin typeface="+mn-lt"/>
                          <a:ea typeface="+mn-ea"/>
                          <a:cs typeface="+mn-cs"/>
                        </a:rPr>
                        <a:t>We have a large group of writers that gather and produce content for our Web site. We want to make sure the writers meet the requirements for being classified as independent contractors rather than employees. We have contracts with the writers, but some of the language is ambiguous. We don’t need any challenges from the IRS. </a:t>
                      </a:r>
                      <a:endParaRPr lang="en-US" dirty="0"/>
                    </a:p>
                  </a:txBody>
                  <a:tcPr>
                    <a:noFill/>
                  </a:tcPr>
                </a:tc>
                <a:extLst>
                  <a:ext uri="{0D108BD9-81ED-4DB2-BD59-A6C34878D82A}">
                    <a16:rowId xmlns:a16="http://schemas.microsoft.com/office/drawing/2014/main" val="10001"/>
                  </a:ext>
                </a:extLst>
              </a:tr>
              <a:tr h="956338">
                <a:tc>
                  <a:txBody>
                    <a:bodyPr/>
                    <a:lstStyle/>
                    <a:p>
                      <a:r>
                        <a:rPr lang="en-US" dirty="0" err="1" smtClean="0"/>
                        <a:t>Rony</a:t>
                      </a:r>
                      <a:endParaRPr lang="en-US" dirty="0"/>
                    </a:p>
                  </a:txBody>
                  <a:tcPr>
                    <a:noFill/>
                  </a:tcPr>
                </a:tc>
                <a:tc>
                  <a:txBody>
                    <a:bodyPr/>
                    <a:lstStyle/>
                    <a:p>
                      <a:r>
                        <a:rPr lang="en-US" sz="1800" kern="1200" dirty="0" smtClean="0">
                          <a:solidFill>
                            <a:schemeClr val="dk1"/>
                          </a:solidFill>
                          <a:effectLst/>
                          <a:latin typeface="+mn-lt"/>
                          <a:ea typeface="+mn-ea"/>
                          <a:cs typeface="+mn-cs"/>
                        </a:rPr>
                        <a:t>We’ll need access to data from your accounting system in the cloud. The IRS looks at numerous factors to make this determination, which means that we’ll need to evaluate such aspects as payroll, equipment purchases, benefits, travel, and other expenses. </a:t>
                      </a:r>
                      <a:endParaRPr lang="en-US" dirty="0"/>
                    </a:p>
                  </a:txBody>
                  <a:tcPr>
                    <a:noFill/>
                  </a:tcPr>
                </a:tc>
                <a:extLst>
                  <a:ext uri="{0D108BD9-81ED-4DB2-BD59-A6C34878D82A}">
                    <a16:rowId xmlns:a16="http://schemas.microsoft.com/office/drawing/2014/main" val="10002"/>
                  </a:ext>
                </a:extLst>
              </a:tr>
              <a:tr h="387848">
                <a:tc>
                  <a:txBody>
                    <a:bodyPr/>
                    <a:lstStyle/>
                    <a:p>
                      <a:r>
                        <a:rPr lang="en-US" dirty="0" smtClean="0"/>
                        <a:t>Robert</a:t>
                      </a:r>
                      <a:endParaRPr lang="en-US" dirty="0"/>
                    </a:p>
                  </a:txBody>
                  <a:tcPr>
                    <a:noFill/>
                  </a:tcPr>
                </a:tc>
                <a:tc>
                  <a:txBody>
                    <a:bodyPr/>
                    <a:lstStyle/>
                    <a:p>
                      <a:r>
                        <a:rPr lang="en-US" sz="1800" kern="1200" dirty="0" smtClean="0">
                          <a:solidFill>
                            <a:schemeClr val="dk1"/>
                          </a:solidFill>
                          <a:effectLst/>
                          <a:latin typeface="+mn-lt"/>
                          <a:ea typeface="+mn-ea"/>
                          <a:cs typeface="+mn-cs"/>
                        </a:rPr>
                        <a:t>Wow! I didn’t realize it was that multi-factored.</a:t>
                      </a:r>
                      <a:endParaRPr lang="en-US" dirty="0"/>
                    </a:p>
                  </a:txBody>
                  <a:tcPr>
                    <a:noFill/>
                  </a:tcPr>
                </a:tc>
                <a:extLst>
                  <a:ext uri="{0D108BD9-81ED-4DB2-BD59-A6C34878D82A}">
                    <a16:rowId xmlns:a16="http://schemas.microsoft.com/office/drawing/2014/main" val="10003"/>
                  </a:ext>
                </a:extLst>
              </a:tr>
              <a:tr h="387848">
                <a:tc>
                  <a:txBody>
                    <a:bodyPr/>
                    <a:lstStyle/>
                    <a:p>
                      <a:r>
                        <a:rPr lang="en-US" dirty="0" err="1" smtClean="0"/>
                        <a:t>Rony</a:t>
                      </a:r>
                      <a:endParaRPr lang="en-US" dirty="0"/>
                    </a:p>
                  </a:txBody>
                  <a:tcPr>
                    <a:noFill/>
                  </a:tcPr>
                </a:tc>
                <a:tc>
                  <a:txBody>
                    <a:bodyPr/>
                    <a:lstStyle/>
                    <a:p>
                      <a:r>
                        <a:rPr lang="en-US" sz="1800" kern="1200" dirty="0" smtClean="0">
                          <a:solidFill>
                            <a:schemeClr val="dk1"/>
                          </a:solidFill>
                          <a:effectLst/>
                          <a:latin typeface="+mn-lt"/>
                          <a:ea typeface="+mn-ea"/>
                          <a:cs typeface="+mn-cs"/>
                        </a:rPr>
                        <a:t>I’ll put one of our senior tax people, Jordan, on the project.</a:t>
                      </a:r>
                      <a:endParaRPr lang="en-US" dirty="0"/>
                    </a:p>
                  </a:txBody>
                  <a:tcPr>
                    <a:noFill/>
                  </a:tcPr>
                </a:tc>
                <a:extLst>
                  <a:ext uri="{0D108BD9-81ED-4DB2-BD59-A6C34878D82A}">
                    <a16:rowId xmlns:a16="http://schemas.microsoft.com/office/drawing/2014/main" val="10004"/>
                  </a:ext>
                </a:extLst>
              </a:tr>
              <a:tr h="669437">
                <a:tc>
                  <a:txBody>
                    <a:bodyPr/>
                    <a:lstStyle/>
                    <a:p>
                      <a:r>
                        <a:rPr lang="en-US" dirty="0" smtClean="0"/>
                        <a:t>Jordan</a:t>
                      </a:r>
                      <a:endParaRPr lang="en-US" dirty="0"/>
                    </a:p>
                  </a:txBody>
                  <a:tcPr>
                    <a:noFill/>
                  </a:tcPr>
                </a:tc>
                <a:tc>
                  <a:txBody>
                    <a:bodyPr/>
                    <a:lstStyle/>
                    <a:p>
                      <a:r>
                        <a:rPr lang="en-US" sz="1800" kern="1200" dirty="0" smtClean="0">
                          <a:solidFill>
                            <a:schemeClr val="dk1"/>
                          </a:solidFill>
                          <a:effectLst/>
                          <a:latin typeface="+mn-lt"/>
                          <a:ea typeface="+mn-ea"/>
                          <a:cs typeface="+mn-cs"/>
                        </a:rPr>
                        <a:t>For sure, Rev. Rul. 87-41 and Treas. Reg. § 31.3401(c)-1 apply. There may be court cases too. We’ll analyze your data based on that authority.</a:t>
                      </a:r>
                      <a:endParaRPr lang="en-US" dirty="0"/>
                    </a:p>
                  </a:txBody>
                  <a:tcP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27974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1095904"/>
          </a:xfrm>
        </p:spPr>
        <p:txBody>
          <a:bodyPr>
            <a:noAutofit/>
          </a:bodyPr>
          <a:lstStyle/>
          <a:p>
            <a:r>
              <a:rPr lang="en-US" sz="4400" dirty="0" smtClean="0"/>
              <a:t>Authority</a:t>
            </a:r>
            <a:endParaRPr lang="en-US" sz="4400" dirty="0"/>
          </a:p>
        </p:txBody>
      </p:sp>
      <p:sp>
        <p:nvSpPr>
          <p:cNvPr id="3" name="Subtitle 2"/>
          <p:cNvSpPr>
            <a:spLocks noGrp="1"/>
          </p:cNvSpPr>
          <p:nvPr>
            <p:ph type="subTitle" idx="1"/>
          </p:nvPr>
        </p:nvSpPr>
        <p:spPr>
          <a:xfrm>
            <a:off x="1524000" y="1371603"/>
            <a:ext cx="9144000" cy="3733800"/>
          </a:xfrm>
        </p:spPr>
        <p:txBody>
          <a:bodyPr>
            <a:normAutofit lnSpcReduction="10000"/>
          </a:bodyPr>
          <a:lstStyle/>
          <a:p>
            <a:pPr marL="514350" indent="-514350" algn="l">
              <a:buFont typeface="+mj-lt"/>
              <a:buAutoNum type="arabicPeriod"/>
            </a:pPr>
            <a:r>
              <a:rPr lang="en-US" sz="2800" dirty="0"/>
              <a:t>Rev. Rul. 87-41 (IRS 1987</a:t>
            </a:r>
            <a:r>
              <a:rPr lang="en-US" sz="2800" dirty="0" smtClean="0"/>
              <a:t>) (20 factors)</a:t>
            </a:r>
            <a:br>
              <a:rPr lang="en-US" sz="2800" dirty="0" smtClean="0"/>
            </a:br>
            <a:r>
              <a:rPr lang="en-US" sz="2800" dirty="0" smtClean="0"/>
              <a:t>IRS</a:t>
            </a:r>
            <a:r>
              <a:rPr lang="en-US" sz="2800" dirty="0"/>
              <a:t>. 1987. Employment status under section 530(d) of the Revenue Act of 1978: Internal Revenue Service. Rev. Rul. 87-41. C. B. 1987-1: 296.</a:t>
            </a:r>
          </a:p>
          <a:p>
            <a:pPr marL="514350" indent="-514350" algn="l">
              <a:buFont typeface="+mj-lt"/>
              <a:buAutoNum type="arabicPeriod"/>
            </a:pPr>
            <a:endParaRPr lang="en-US" sz="2800" dirty="0" smtClean="0"/>
          </a:p>
          <a:p>
            <a:pPr marL="514350" indent="-514350" algn="l">
              <a:buFont typeface="+mj-lt"/>
              <a:buAutoNum type="arabicPeriod"/>
            </a:pPr>
            <a:r>
              <a:rPr lang="en-US" sz="2800" dirty="0"/>
              <a:t>Treas. Reg. § 31.3401(c)-</a:t>
            </a:r>
            <a:r>
              <a:rPr lang="en-US" sz="2800" dirty="0" smtClean="0"/>
              <a:t>1</a:t>
            </a:r>
            <a:br>
              <a:rPr lang="en-US" sz="2800" dirty="0" smtClean="0"/>
            </a:br>
            <a:r>
              <a:rPr lang="en-US" sz="2800" dirty="0" smtClean="0"/>
              <a:t>Treasury</a:t>
            </a:r>
            <a:r>
              <a:rPr lang="en-US" sz="2800" dirty="0"/>
              <a:t>, U.S. Department of the. 2015. Code of Federal Regulations, Employee, title 26 (2015): 223-224. Treas. Reg. § 31.3401(c)-1. </a:t>
            </a:r>
            <a:r>
              <a:rPr lang="en-US" sz="28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95" y="5257800"/>
            <a:ext cx="2857143" cy="1142857"/>
          </a:xfrm>
          <a:prstGeom prst="rect">
            <a:avLst/>
          </a:prstGeom>
        </p:spPr>
      </p:pic>
    </p:spTree>
    <p:extLst>
      <p:ext uri="{BB962C8B-B14F-4D97-AF65-F5344CB8AC3E}">
        <p14:creationId xmlns:p14="http://schemas.microsoft.com/office/powerpoint/2010/main" val="2759983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1" y="5877434"/>
            <a:ext cx="2194629" cy="877851"/>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5760" y="0"/>
            <a:ext cx="10419185" cy="6057223"/>
          </a:xfrm>
          <a:prstGeom prst="rect">
            <a:avLst/>
          </a:prstGeom>
        </p:spPr>
      </p:pic>
    </p:spTree>
    <p:extLst>
      <p:ext uri="{BB962C8B-B14F-4D97-AF65-F5344CB8AC3E}">
        <p14:creationId xmlns:p14="http://schemas.microsoft.com/office/powerpoint/2010/main" val="1768344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297"/>
            <a:ext cx="9144000" cy="726709"/>
          </a:xfrm>
        </p:spPr>
        <p:txBody>
          <a:bodyPr anchor="t">
            <a:noAutofit/>
          </a:bodyPr>
          <a:lstStyle/>
          <a:p>
            <a:r>
              <a:rPr lang="en-US" sz="3600" dirty="0" smtClean="0"/>
              <a:t>Data definitions: 1 of 2</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752" y="5450985"/>
            <a:ext cx="2857143" cy="1142857"/>
          </a:xfrm>
          <a:prstGeom prst="rect">
            <a:avLst/>
          </a:prstGeom>
        </p:spPr>
      </p:pic>
      <p:pic>
        <p:nvPicPr>
          <p:cNvPr id="7" name="Snagit_PPT6D0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6368" y="5138738"/>
            <a:ext cx="8508928" cy="349476"/>
          </a:xfrm>
          <a:prstGeom prst="rect">
            <a:avLst/>
          </a:prstGeom>
        </p:spPr>
      </p:pic>
      <p:pic>
        <p:nvPicPr>
          <p:cNvPr id="5" name="Snagit_PPT389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6368" y="643944"/>
            <a:ext cx="8508928" cy="4494793"/>
          </a:xfrm>
          <a:prstGeom prst="rect">
            <a:avLst/>
          </a:prstGeom>
        </p:spPr>
      </p:pic>
    </p:spTree>
    <p:extLst>
      <p:ext uri="{BB962C8B-B14F-4D97-AF65-F5344CB8AC3E}">
        <p14:creationId xmlns:p14="http://schemas.microsoft.com/office/powerpoint/2010/main" val="359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455</TotalTime>
  <Words>550</Words>
  <Application>Microsoft Office PowerPoint</Application>
  <PresentationFormat>Widescreen</PresentationFormat>
  <Paragraphs>92</Paragraphs>
  <Slides>24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AIS Bootcamp 2018  Distinguishing Independent Contractors from Employees: Analyzing  Company Practices and Compensation Data to Assess Compliance with IRS Factors</vt:lpstr>
      <vt:lpstr>Presentation</vt:lpstr>
      <vt:lpstr>Data analytics in tax practice</vt:lpstr>
      <vt:lpstr>NewPub case</vt:lpstr>
      <vt:lpstr>Learning objectives</vt:lpstr>
      <vt:lpstr>Case staging: Conversation</vt:lpstr>
      <vt:lpstr>Authority</vt:lpstr>
      <vt:lpstr>PowerPoint Presentation</vt:lpstr>
      <vt:lpstr>Data definitions: 1 of 2</vt:lpstr>
      <vt:lpstr>Data definitions: 2 of 2</vt:lpstr>
      <vt:lpstr>Data: 5.6 MB Access file</vt:lpstr>
      <vt:lpstr>PowerPoint Presentation</vt:lpstr>
      <vt:lpstr>PowerPoint Presentation</vt:lpstr>
      <vt:lpstr>PowerPoint Presentation</vt:lpstr>
      <vt:lpstr>Querying tasks in Access</vt:lpstr>
      <vt:lpstr>Why Microsoft Access?</vt:lpstr>
      <vt:lpstr>Query for factor 2: Training expenses</vt:lpstr>
      <vt:lpstr>PowerPoint Presentation</vt:lpstr>
      <vt:lpstr>PowerPoint Presentation</vt:lpstr>
      <vt:lpstr>Voice over Access querying</vt:lpstr>
      <vt:lpstr>PowerPoint Presentation</vt:lpstr>
      <vt:lpstr>PowerPoint Presentation</vt:lpstr>
      <vt:lpstr>PowerPoint Presentation</vt:lpstr>
      <vt:lpstr>What does tax education need?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Customer profitability analysis at Picture Frames Unlimited: Where have all the profits gone?</dc:title>
  <dc:creator>A. Faye Borthick</dc:creator>
  <cp:lastModifiedBy>A Faye Borthick</cp:lastModifiedBy>
  <cp:revision>44</cp:revision>
  <dcterms:created xsi:type="dcterms:W3CDTF">2017-06-10T18:44:19Z</dcterms:created>
  <dcterms:modified xsi:type="dcterms:W3CDTF">2018-05-01T19:40:28Z</dcterms:modified>
</cp:coreProperties>
</file>