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8" r:id="rId3"/>
    <p:sldId id="260" r:id="rId4"/>
    <p:sldId id="261" r:id="rId5"/>
    <p:sldId id="264" r:id="rId6"/>
    <p:sldId id="265" r:id="rId7"/>
    <p:sldId id="262" r:id="rId8"/>
    <p:sldId id="263" r:id="rId9"/>
    <p:sldId id="266" r:id="rId10"/>
  </p:sldIdLst>
  <p:sldSz cx="12192000" cy="6858000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7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06" autoAdjust="0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210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444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2341"/>
            <a:ext cx="10972800" cy="40175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7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025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25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4696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4502"/>
            <a:ext cx="5384800" cy="40442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4502"/>
            <a:ext cx="5384800" cy="40442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7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6422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6422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16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59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0432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747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54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4886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68501"/>
            <a:ext cx="5384800" cy="4157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68501"/>
            <a:ext cx="5384800" cy="4157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65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16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682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916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682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94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8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9307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490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819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900114"/>
            <a:ext cx="10972800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Headline Line One</a:t>
            </a:r>
            <a:br>
              <a:rPr lang="en-US" dirty="0"/>
            </a:br>
            <a:r>
              <a:rPr lang="en-US" dirty="0"/>
              <a:t>Headline Line Two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080009"/>
            <a:ext cx="10972800" cy="43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720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9144000" y="0"/>
            <a:ext cx="304800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0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392114"/>
            <a:ext cx="10972800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Headline Line One</a:t>
            </a:r>
            <a:br>
              <a:rPr lang="en-US" dirty="0"/>
            </a:br>
            <a:r>
              <a:rPr lang="en-US" dirty="0"/>
              <a:t>Headline Line Two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702340"/>
            <a:ext cx="10972800" cy="393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863" y="5883882"/>
            <a:ext cx="189913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76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0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2607828"/>
          </a:xfrm>
        </p:spPr>
        <p:txBody>
          <a:bodyPr/>
          <a:lstStyle/>
          <a:p>
            <a:r>
              <a:rPr lang="en-US" dirty="0" smtClean="0"/>
              <a:t>NC State University – Our Approach to Addressing the Technology and Analytic Skills Needed to be Successful as a Tax Professional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828800" y="4738254"/>
            <a:ext cx="8534400" cy="900545"/>
          </a:xfrm>
        </p:spPr>
        <p:txBody>
          <a:bodyPr/>
          <a:lstStyle/>
          <a:p>
            <a:r>
              <a:rPr lang="en-US" dirty="0" smtClean="0"/>
              <a:t>Presented by: Jennie </a:t>
            </a:r>
            <a:r>
              <a:rPr lang="en-US" dirty="0" err="1" smtClean="0"/>
              <a:t>Dirienzo</a:t>
            </a:r>
            <a:r>
              <a:rPr lang="en-US" dirty="0" smtClean="0"/>
              <a:t>, Professor of Practice</a:t>
            </a:r>
          </a:p>
          <a:p>
            <a:r>
              <a:rPr lang="en-US" dirty="0" smtClean="0"/>
              <a:t>Department of Accounting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3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Background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360815"/>
            <a:ext cx="10972800" cy="4088623"/>
          </a:xfrm>
        </p:spPr>
        <p:txBody>
          <a:bodyPr/>
          <a:lstStyle/>
          <a:p>
            <a:r>
              <a:rPr lang="en-US" dirty="0" smtClean="0"/>
              <a:t>Who am I and how did I end up here!</a:t>
            </a:r>
          </a:p>
          <a:p>
            <a:r>
              <a:rPr lang="en-US" dirty="0" smtClean="0"/>
              <a:t>Why did we start this journey?</a:t>
            </a:r>
          </a:p>
          <a:p>
            <a:r>
              <a:rPr lang="en-US" dirty="0" smtClean="0"/>
              <a:t>Process to develop the program</a:t>
            </a:r>
          </a:p>
          <a:p>
            <a:pPr lvl="1"/>
            <a:r>
              <a:rPr lang="en-US" dirty="0" smtClean="0"/>
              <a:t>When did we start?</a:t>
            </a:r>
          </a:p>
          <a:p>
            <a:pPr lvl="1"/>
            <a:r>
              <a:rPr lang="en-US" dirty="0" smtClean="0"/>
              <a:t>How far have we come?</a:t>
            </a:r>
          </a:p>
          <a:p>
            <a:pPr lvl="1"/>
            <a:r>
              <a:rPr lang="en-US" dirty="0" smtClean="0"/>
              <a:t>Where are we now?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1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Analytics and Technology Certificate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 one-credit hour courses</a:t>
            </a:r>
          </a:p>
          <a:p>
            <a:r>
              <a:rPr lang="en-US" dirty="0" smtClean="0"/>
              <a:t>Delivered online</a:t>
            </a:r>
          </a:p>
          <a:p>
            <a:r>
              <a:rPr lang="en-US" dirty="0" smtClean="0"/>
              <a:t>Co-taught by IT and tax faculty</a:t>
            </a:r>
          </a:p>
          <a:p>
            <a:r>
              <a:rPr lang="en-US" dirty="0" smtClean="0"/>
              <a:t>Originally u</a:t>
            </a:r>
            <a:r>
              <a:rPr lang="en-US" dirty="0" smtClean="0"/>
              <a:t>p </a:t>
            </a:r>
            <a:r>
              <a:rPr lang="en-US" dirty="0" smtClean="0"/>
              <a:t>to 8 weeks to complete each </a:t>
            </a:r>
            <a:r>
              <a:rPr lang="en-US" dirty="0" smtClean="0"/>
              <a:t>course – in future 2 per semester</a:t>
            </a:r>
            <a:endParaRPr lang="en-US" dirty="0" smtClean="0"/>
          </a:p>
          <a:p>
            <a:r>
              <a:rPr lang="en-US" dirty="0" smtClean="0"/>
              <a:t>Up to 36 months from enrollment to compete the certificate</a:t>
            </a:r>
          </a:p>
          <a:p>
            <a:r>
              <a:rPr lang="en-US" dirty="0" smtClean="0"/>
              <a:t>Pilot program started on February 15, 2016 through </a:t>
            </a:r>
            <a:r>
              <a:rPr lang="en-US" dirty="0" smtClean="0"/>
              <a:t>executive </a:t>
            </a:r>
            <a:r>
              <a:rPr lang="en-US" dirty="0"/>
              <a:t>e</a:t>
            </a:r>
            <a:r>
              <a:rPr lang="en-US" dirty="0" smtClean="0"/>
              <a:t>ducation</a:t>
            </a:r>
            <a:endParaRPr lang="en-US" dirty="0" smtClean="0"/>
          </a:p>
          <a:p>
            <a:r>
              <a:rPr lang="en-US" dirty="0" smtClean="0"/>
              <a:t>For-credit </a:t>
            </a:r>
            <a:r>
              <a:rPr lang="en-US" dirty="0" smtClean="0"/>
              <a:t>certificate program scheduled to start on January 7, </a:t>
            </a:r>
            <a:r>
              <a:rPr lang="en-US" dirty="0" smtClean="0"/>
              <a:t>2019</a:t>
            </a:r>
          </a:p>
          <a:p>
            <a:r>
              <a:rPr lang="en-US" dirty="0" smtClean="0"/>
              <a:t>A new cohort of the f</a:t>
            </a:r>
            <a:r>
              <a:rPr lang="en-US" dirty="0" smtClean="0"/>
              <a:t>or-credit and executive education program will run concurrently starting every Fall and Spring semester thereafter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5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Current Courses and Related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11185"/>
            <a:ext cx="10972800" cy="4238253"/>
          </a:xfrm>
        </p:spPr>
        <p:txBody>
          <a:bodyPr/>
          <a:lstStyle/>
          <a:p>
            <a:r>
              <a:rPr lang="en-US" dirty="0" smtClean="0"/>
              <a:t>Tools for Tax Analytics – </a:t>
            </a:r>
            <a:r>
              <a:rPr lang="en-US" b="1" dirty="0" smtClean="0"/>
              <a:t>Excel</a:t>
            </a:r>
            <a:r>
              <a:rPr lang="en-US" dirty="0" smtClean="0"/>
              <a:t> </a:t>
            </a:r>
          </a:p>
          <a:p>
            <a:r>
              <a:rPr lang="en-US" dirty="0" smtClean="0"/>
              <a:t>Database Management in Tax – </a:t>
            </a:r>
            <a:r>
              <a:rPr lang="en-US" b="1" dirty="0" smtClean="0"/>
              <a:t>Access</a:t>
            </a:r>
          </a:p>
          <a:p>
            <a:r>
              <a:rPr lang="en-US" dirty="0" smtClean="0"/>
              <a:t>Forecasting Effective Tax Rates and Scenario Analysis – Introduction </a:t>
            </a:r>
            <a:r>
              <a:rPr lang="en-US" dirty="0" smtClean="0"/>
              <a:t>–</a:t>
            </a:r>
            <a:r>
              <a:rPr lang="en-US" b="1" dirty="0" err="1" smtClean="0"/>
              <a:t>RegressIt</a:t>
            </a:r>
            <a:endParaRPr lang="en-US" b="1" dirty="0" smtClean="0"/>
          </a:p>
          <a:p>
            <a:r>
              <a:rPr lang="en-US" dirty="0" smtClean="0"/>
              <a:t>Project Management and Process Documentation in Tax – </a:t>
            </a:r>
            <a:r>
              <a:rPr lang="en-US" b="1" dirty="0" smtClean="0"/>
              <a:t>MS Project and Visio</a:t>
            </a:r>
          </a:p>
          <a:p>
            <a:r>
              <a:rPr lang="en-US" dirty="0" smtClean="0"/>
              <a:t>Forecasting Effective Tax Rates </a:t>
            </a:r>
            <a:r>
              <a:rPr lang="en-US" dirty="0"/>
              <a:t>a</a:t>
            </a:r>
            <a:r>
              <a:rPr lang="en-US" dirty="0" smtClean="0"/>
              <a:t>nd Scenario Analysis – Advanced Application – </a:t>
            </a:r>
            <a:r>
              <a:rPr lang="en-US" b="1" dirty="0" err="1" smtClean="0"/>
              <a:t>RegressIt</a:t>
            </a:r>
            <a:endParaRPr lang="en-US" b="1" dirty="0" smtClean="0"/>
          </a:p>
          <a:p>
            <a:r>
              <a:rPr lang="en-US" dirty="0" smtClean="0"/>
              <a:t>Visual </a:t>
            </a:r>
            <a:r>
              <a:rPr lang="en-US" dirty="0" smtClean="0"/>
              <a:t>Analytics in Tax – </a:t>
            </a:r>
            <a:r>
              <a:rPr lang="en-US" b="1" dirty="0" smtClean="0"/>
              <a:t>Excel Power Tools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25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Current Courses and Related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27069"/>
            <a:ext cx="10972800" cy="3922369"/>
          </a:xfrm>
        </p:spPr>
        <p:txBody>
          <a:bodyPr/>
          <a:lstStyle/>
          <a:p>
            <a:r>
              <a:rPr lang="en-US" dirty="0" smtClean="0"/>
              <a:t>Database Management Applications in Tax – </a:t>
            </a:r>
            <a:r>
              <a:rPr lang="en-US" b="1" dirty="0" smtClean="0"/>
              <a:t>SQL and MySQL</a:t>
            </a:r>
          </a:p>
          <a:p>
            <a:r>
              <a:rPr lang="en-US" dirty="0" smtClean="0"/>
              <a:t>Enterprise Resource Planning for Tax – </a:t>
            </a:r>
            <a:r>
              <a:rPr lang="en-US" b="1" dirty="0" smtClean="0"/>
              <a:t>SAP</a:t>
            </a:r>
            <a:endParaRPr lang="en-US" dirty="0"/>
          </a:p>
          <a:p>
            <a:r>
              <a:rPr lang="en-US" dirty="0" smtClean="0"/>
              <a:t>Data Security and Warehousing in Tax </a:t>
            </a:r>
          </a:p>
          <a:p>
            <a:r>
              <a:rPr lang="en-US" dirty="0" smtClean="0"/>
              <a:t>Analysis of Unstructured Data in Tax – </a:t>
            </a:r>
            <a:r>
              <a:rPr lang="en-US" b="1" dirty="0" smtClean="0"/>
              <a:t>SAS Text Miner</a:t>
            </a:r>
          </a:p>
          <a:p>
            <a:r>
              <a:rPr lang="en-US" dirty="0" smtClean="0"/>
              <a:t>Advanced Visual Analytics in Tax – </a:t>
            </a:r>
            <a:r>
              <a:rPr lang="en-US" b="1" dirty="0" smtClean="0"/>
              <a:t>Tableau</a:t>
            </a:r>
          </a:p>
          <a:p>
            <a:r>
              <a:rPr lang="en-US" dirty="0" smtClean="0"/>
              <a:t>Enterprise Resource Planning – Advanced Topics – </a:t>
            </a:r>
            <a:r>
              <a:rPr lang="en-US" b="1" dirty="0" smtClean="0"/>
              <a:t>SAP </a:t>
            </a:r>
            <a:r>
              <a:rPr lang="en-US" b="1" dirty="0" err="1" smtClean="0"/>
              <a:t>Lumira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549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Courses – Additional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for Tax Analytics</a:t>
            </a:r>
          </a:p>
          <a:p>
            <a:pPr lvl="1"/>
            <a:r>
              <a:rPr lang="en-US" dirty="0" smtClean="0"/>
              <a:t>Technology </a:t>
            </a:r>
          </a:p>
          <a:p>
            <a:pPr lvl="2"/>
            <a:r>
              <a:rPr lang="en-US" dirty="0" smtClean="0"/>
              <a:t> Excel</a:t>
            </a:r>
          </a:p>
          <a:p>
            <a:pPr lvl="1"/>
            <a:r>
              <a:rPr lang="en-US" dirty="0" smtClean="0"/>
              <a:t>Tax Topics</a:t>
            </a:r>
          </a:p>
          <a:p>
            <a:pPr lvl="2"/>
            <a:r>
              <a:rPr lang="en-US" dirty="0" smtClean="0"/>
              <a:t>General tax treatment of liabilities</a:t>
            </a:r>
          </a:p>
          <a:p>
            <a:pPr lvl="2"/>
            <a:r>
              <a:rPr lang="en-US" dirty="0" smtClean="0"/>
              <a:t>All events test, economic performance, recurring item exception, 12 month rule</a:t>
            </a:r>
          </a:p>
          <a:p>
            <a:pPr lvl="2"/>
            <a:r>
              <a:rPr lang="en-US" dirty="0" smtClean="0"/>
              <a:t>Income recognition – including advanced payments</a:t>
            </a:r>
          </a:p>
          <a:p>
            <a:pPr lvl="1"/>
            <a:r>
              <a:rPr lang="en-US" dirty="0" smtClean="0"/>
              <a:t>Assignments</a:t>
            </a:r>
          </a:p>
          <a:p>
            <a:pPr lvl="2"/>
            <a:r>
              <a:rPr lang="en-US" dirty="0" smtClean="0"/>
              <a:t>Import data, analyze data and create effective worksheets utilizing the Excel skills learned and apply the appropriate security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284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Courses – Additional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1"/>
            <a:ext cx="10972800" cy="4620638"/>
          </a:xfrm>
        </p:spPr>
        <p:txBody>
          <a:bodyPr/>
          <a:lstStyle/>
          <a:p>
            <a:r>
              <a:rPr lang="en-US" dirty="0" smtClean="0"/>
              <a:t>Database Management in Tax </a:t>
            </a:r>
            <a:r>
              <a:rPr lang="en-US" dirty="0" smtClean="0"/>
              <a:t>&amp; </a:t>
            </a:r>
            <a:r>
              <a:rPr lang="en-US" dirty="0" smtClean="0"/>
              <a:t>Database </a:t>
            </a:r>
            <a:r>
              <a:rPr lang="en-US" dirty="0" smtClean="0"/>
              <a:t>Management Applications in Tax</a:t>
            </a:r>
          </a:p>
          <a:p>
            <a:pPr lvl="1"/>
            <a:r>
              <a:rPr lang="en-US" dirty="0" smtClean="0"/>
              <a:t>Technology</a:t>
            </a:r>
          </a:p>
          <a:p>
            <a:pPr lvl="2"/>
            <a:r>
              <a:rPr lang="en-US" dirty="0" smtClean="0"/>
              <a:t>Access</a:t>
            </a:r>
          </a:p>
          <a:p>
            <a:pPr lvl="2"/>
            <a:r>
              <a:rPr lang="en-US" dirty="0" smtClean="0"/>
              <a:t>SQL</a:t>
            </a:r>
            <a:endParaRPr lang="en-US" dirty="0" smtClean="0"/>
          </a:p>
          <a:p>
            <a:pPr lvl="2"/>
            <a:r>
              <a:rPr lang="en-US" dirty="0" smtClean="0"/>
              <a:t>MySQL</a:t>
            </a:r>
            <a:endParaRPr lang="en-US" dirty="0" smtClean="0"/>
          </a:p>
          <a:p>
            <a:pPr lvl="1"/>
            <a:r>
              <a:rPr lang="en-US" dirty="0" smtClean="0"/>
              <a:t>Tax </a:t>
            </a:r>
            <a:r>
              <a:rPr lang="en-US" dirty="0" smtClean="0"/>
              <a:t>Topics	</a:t>
            </a:r>
          </a:p>
          <a:p>
            <a:pPr lvl="2"/>
            <a:r>
              <a:rPr lang="en-US" dirty="0" smtClean="0"/>
              <a:t>Initial Course</a:t>
            </a:r>
          </a:p>
          <a:p>
            <a:pPr lvl="3"/>
            <a:r>
              <a:rPr lang="en-US" dirty="0" smtClean="0"/>
              <a:t>State </a:t>
            </a:r>
            <a:r>
              <a:rPr lang="en-US" dirty="0" smtClean="0"/>
              <a:t>Income Tax – multistate apportionment </a:t>
            </a:r>
            <a:r>
              <a:rPr lang="en-US" dirty="0" smtClean="0"/>
              <a:t>factors and methods</a:t>
            </a:r>
          </a:p>
          <a:p>
            <a:pPr lvl="2"/>
            <a:r>
              <a:rPr lang="en-US" dirty="0" smtClean="0"/>
              <a:t>Second Course</a:t>
            </a:r>
          </a:p>
          <a:p>
            <a:pPr lvl="3"/>
            <a:r>
              <a:rPr lang="en-US" dirty="0" smtClean="0"/>
              <a:t>Separate</a:t>
            </a:r>
            <a:r>
              <a:rPr lang="en-US" dirty="0" smtClean="0"/>
              <a:t>, combined and consolidated </a:t>
            </a:r>
            <a:r>
              <a:rPr lang="en-US" dirty="0" smtClean="0"/>
              <a:t>filing (affiliated groups)</a:t>
            </a:r>
            <a:endParaRPr lang="en-US" dirty="0" smtClean="0"/>
          </a:p>
          <a:p>
            <a:pPr lvl="3"/>
            <a:r>
              <a:rPr lang="en-US" dirty="0" smtClean="0"/>
              <a:t>Throwback and throw out rules</a:t>
            </a:r>
          </a:p>
          <a:p>
            <a:pPr lvl="3"/>
            <a:r>
              <a:rPr lang="en-US" dirty="0" smtClean="0"/>
              <a:t>International corporations – world-wide vs. “water’s-edge”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798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for Possible Future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60073"/>
            <a:ext cx="10972800" cy="3789365"/>
          </a:xfrm>
        </p:spPr>
        <p:txBody>
          <a:bodyPr/>
          <a:lstStyle/>
          <a:p>
            <a:r>
              <a:rPr lang="en-US" dirty="0" err="1" smtClean="0"/>
              <a:t>Blockchain</a:t>
            </a:r>
            <a:endParaRPr lang="en-US" dirty="0" smtClean="0"/>
          </a:p>
          <a:p>
            <a:r>
              <a:rPr lang="en-US" dirty="0" smtClean="0"/>
              <a:t>Robotic Process Automation </a:t>
            </a:r>
          </a:p>
          <a:p>
            <a:r>
              <a:rPr lang="en-US" dirty="0" smtClean="0"/>
              <a:t>Artificial Intelligence</a:t>
            </a:r>
          </a:p>
          <a:p>
            <a:r>
              <a:rPr lang="en-US" dirty="0" smtClean="0"/>
              <a:t>Alteryx</a:t>
            </a:r>
          </a:p>
          <a:p>
            <a:r>
              <a:rPr lang="en-US" dirty="0" smtClean="0"/>
              <a:t>Others?  Thoughts?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455952"/>
      </p:ext>
    </p:extLst>
  </p:cSld>
  <p:clrMapOvr>
    <a:masterClrMapping/>
  </p:clrMapOvr>
</p:sld>
</file>

<file path=ppt/theme/theme1.xml><?xml version="1.0" encoding="utf-8"?>
<a:theme xmlns:a="http://schemas.openxmlformats.org/drawingml/2006/main" name="NCStateU-horizontal-left-logo">
  <a:themeElements>
    <a:clrScheme name="NC State University Colors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0000"/>
      </a:accent1>
      <a:accent2>
        <a:srgbClr val="990000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NCStateU-horizontal-left-logo">
  <a:themeElements>
    <a:clrScheme name="NC State University Colors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0000"/>
      </a:accent1>
      <a:accent2>
        <a:srgbClr val="990000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ncstate-ppt-template-horizontal-left-logo(1)</Template>
  <TotalTime>316</TotalTime>
  <Words>370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NCStateU-horizontal-left-logo</vt:lpstr>
      <vt:lpstr>1_NCStateU-horizontal-left-logo</vt:lpstr>
      <vt:lpstr>NC State University – Our Approach to Addressing the Technology and Analytic Skills Needed to be Successful as a Tax Professional</vt:lpstr>
      <vt:lpstr>A Little Background</vt:lpstr>
      <vt:lpstr>Tax Analytics and Technology Certificate</vt:lpstr>
      <vt:lpstr>The Current Courses and Related Technology</vt:lpstr>
      <vt:lpstr>The Current Courses and Related Technology</vt:lpstr>
      <vt:lpstr>Current Courses – Additional Detail</vt:lpstr>
      <vt:lpstr>Current Courses – Additional Detail</vt:lpstr>
      <vt:lpstr>Technology for Possible Future Courses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Hazelett</dc:creator>
  <cp:lastModifiedBy>Jennifer Vallon</cp:lastModifiedBy>
  <cp:revision>31</cp:revision>
  <cp:lastPrinted>2018-05-15T19:15:02Z</cp:lastPrinted>
  <dcterms:created xsi:type="dcterms:W3CDTF">2015-12-15T20:26:43Z</dcterms:created>
  <dcterms:modified xsi:type="dcterms:W3CDTF">2018-05-15T19:26:20Z</dcterms:modified>
</cp:coreProperties>
</file>