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2"/>
  </p:notesMasterIdLst>
  <p:sldIdLst>
    <p:sldId id="295" r:id="rId4"/>
    <p:sldId id="285" r:id="rId5"/>
    <p:sldId id="327" r:id="rId6"/>
    <p:sldId id="328" r:id="rId7"/>
    <p:sldId id="306" r:id="rId8"/>
    <p:sldId id="303" r:id="rId9"/>
    <p:sldId id="305" r:id="rId10"/>
    <p:sldId id="308" r:id="rId11"/>
    <p:sldId id="343" r:id="rId12"/>
    <p:sldId id="292" r:id="rId13"/>
    <p:sldId id="289" r:id="rId14"/>
    <p:sldId id="345" r:id="rId15"/>
    <p:sldId id="346" r:id="rId16"/>
    <p:sldId id="347" r:id="rId17"/>
    <p:sldId id="348" r:id="rId18"/>
    <p:sldId id="329" r:id="rId19"/>
    <p:sldId id="330" r:id="rId20"/>
    <p:sldId id="301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C20"/>
    <a:srgbClr val="5A8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4" autoAdjust="0"/>
    <p:restoredTop sz="87621" autoAdjust="0"/>
  </p:normalViewPr>
  <p:slideViewPr>
    <p:cSldViewPr snapToGrid="0" snapToObjects="1">
      <p:cViewPr varScale="1">
        <p:scale>
          <a:sx n="82" d="100"/>
          <a:sy n="82" d="100"/>
        </p:scale>
        <p:origin x="180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4512F-3C65-4212-A2F0-C1B6C0E87D9E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C6344-756D-45BD-A74D-92D850F38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27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https://topekametrobikes.org/</a:t>
            </a:r>
          </a:p>
          <a:p>
            <a:endParaRPr lang="en-US" dirty="0" smtClean="0"/>
          </a:p>
          <a:p>
            <a:r>
              <a:rPr lang="en-US" dirty="0" smtClean="0"/>
              <a:t>https://topekametro.org/get-your-annual-topeka-metro-bus-bike-pass-today/</a:t>
            </a:r>
          </a:p>
          <a:p>
            <a:endParaRPr lang="en-US" dirty="0" smtClean="0"/>
          </a:p>
          <a:p>
            <a:r>
              <a:rPr lang="en-US" dirty="0" smtClean="0"/>
              <a:t>https://www.visittopeka.com/things-to-do/outdoors/bikeshare/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C6344-756D-45BD-A74D-92D850F381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33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https://topekametrobikes.org/</a:t>
            </a:r>
          </a:p>
          <a:p>
            <a:endParaRPr lang="en-US" dirty="0" smtClean="0"/>
          </a:p>
          <a:p>
            <a:r>
              <a:rPr lang="en-US" dirty="0" smtClean="0"/>
              <a:t>https://topekametro.org/get-your-annual-topeka-metro-bus-bike-pass-today/</a:t>
            </a:r>
          </a:p>
          <a:p>
            <a:endParaRPr lang="en-US" dirty="0" smtClean="0"/>
          </a:p>
          <a:p>
            <a:r>
              <a:rPr lang="en-US" dirty="0" smtClean="0"/>
              <a:t>https://www.visittopeka.com/things-to-do/outdoors/bikeshare/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C6344-756D-45BD-A74D-92D850F381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25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https://topekametrobikes.org/</a:t>
            </a:r>
          </a:p>
          <a:p>
            <a:endParaRPr lang="en-US" dirty="0" smtClean="0"/>
          </a:p>
          <a:p>
            <a:r>
              <a:rPr lang="en-US" dirty="0" smtClean="0"/>
              <a:t>https://topekametro.org/get-your-annual-topeka-metro-bus-bike-pass-today/</a:t>
            </a:r>
          </a:p>
          <a:p>
            <a:endParaRPr lang="en-US" dirty="0" smtClean="0"/>
          </a:p>
          <a:p>
            <a:r>
              <a:rPr lang="en-US" dirty="0" smtClean="0"/>
              <a:t>https://www.visittopeka.com/things-to-do/outdoors/bikeshare/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C6344-756D-45BD-A74D-92D850F381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13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maximum number of rows in Excel 2016?</a:t>
            </a:r>
          </a:p>
          <a:p>
            <a:r>
              <a:rPr lang="en-US" dirty="0" smtClean="0">
                <a:effectLst/>
              </a:rPr>
              <a:t>Since Excel 2007 (Windows) and Excel 2008 (Mac), the number of rows in a .</a:t>
            </a:r>
            <a:r>
              <a:rPr lang="en-US" dirty="0" err="1" smtClean="0">
                <a:effectLst/>
              </a:rPr>
              <a:t>xlsx</a:t>
            </a:r>
            <a:r>
              <a:rPr lang="en-US" dirty="0" smtClean="0">
                <a:effectLst/>
              </a:rPr>
              <a:t>, .</a:t>
            </a:r>
            <a:r>
              <a:rPr lang="en-US" dirty="0" err="1" smtClean="0">
                <a:effectLst/>
              </a:rPr>
              <a:t>xlsm</a:t>
            </a:r>
            <a:r>
              <a:rPr lang="en-US" dirty="0" smtClean="0">
                <a:effectLst/>
              </a:rPr>
              <a:t> or .</a:t>
            </a:r>
            <a:r>
              <a:rPr lang="en-US" dirty="0" err="1" smtClean="0">
                <a:effectLst/>
              </a:rPr>
              <a:t>xlsb</a:t>
            </a:r>
            <a:r>
              <a:rPr lang="en-US" dirty="0" smtClean="0">
                <a:effectLst/>
              </a:rPr>
              <a:t> worksheet is fixed at </a:t>
            </a:r>
            <a:r>
              <a:rPr lang="en-US" b="1" dirty="0" smtClean="0">
                <a:effectLst/>
              </a:rPr>
              <a:t>1,048,576</a:t>
            </a:r>
            <a:r>
              <a:rPr lang="en-US" dirty="0" smtClean="0">
                <a:effectLst/>
              </a:rPr>
              <a:t>. That is 2^20. Excel only stores the data and formatting actually used, so there is no penalty for having such a large number of rows in every worksheet.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C6344-756D-45BD-A74D-92D850F381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82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0E4FA-FD81-4FBA-896E-2651E0E4FA45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59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Photos Courtesy of: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>earth.google.com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>twitter.com/</a:t>
            </a:r>
            <a:r>
              <a:rPr lang="en-US" dirty="0" err="1" smtClean="0"/>
              <a:t>topmetrobikes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>www.facebook.com/topekametrobikes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>www.facebook.com/topekaasianmarket/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rgbClr val="5FCBEF"/>
                </a:solidFill>
                <a:latin typeface="Trebuchet MS"/>
              </a:rPr>
              <a:t>jimsbikeblog.wordpress.com/2010/06/19/yikes-is-that-a-bike</a:t>
            </a:r>
            <a:r>
              <a:rPr lang="en-US" dirty="0" smtClean="0">
                <a:solidFill>
                  <a:schemeClr val="tx1"/>
                </a:solidFill>
                <a:latin typeface="Trebuchet MS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rebuchet MS"/>
              </a:rPr>
            </a:br>
            <a:r>
              <a:rPr lang="en-US" dirty="0" smtClean="0">
                <a:solidFill>
                  <a:srgbClr val="5FCBEF"/>
                </a:solidFill>
                <a:latin typeface="Trebuchet MS"/>
              </a:rPr>
              <a:t>http://cjonline.com</a:t>
            </a:r>
            <a:r>
              <a:rPr lang="en-US" dirty="0" smtClean="0">
                <a:solidFill>
                  <a:srgbClr val="5FCBEF"/>
                </a:solidFill>
              </a:rPr>
              <a:t>/sites/default/files/14256511.jpg</a:t>
            </a:r>
            <a:br>
              <a:rPr lang="en-US" dirty="0" smtClean="0">
                <a:solidFill>
                  <a:srgbClr val="5FCBEF"/>
                </a:solidFill>
              </a:rPr>
            </a:br>
            <a:r>
              <a:rPr lang="en-US" dirty="0" smtClean="0">
                <a:solidFill>
                  <a:srgbClr val="5FCBEF"/>
                </a:solidFill>
              </a:rPr>
              <a:t>http://aaahq.org/Meetings/2017/Midwest-Region/Program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C6344-756D-45BD-A74D-92D850F381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5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36D39-768C-4CFF-8F90-CC87811600D4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CEB23-590F-4D98-A83D-8B9EA80B9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7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F18EE-241E-43D5-A5D1-F66CF11E136B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E5148-CFA7-4633-8414-C4F3D6FCA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5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789C5-6998-40B9-8104-9CBB1CA26662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F273-38E2-4130-AACD-7049B841A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2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B8EA6-28DC-4D67-A2DE-498FF718777D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76988-BE69-4CAF-AA55-A3256777A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0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DDB99-2E2B-4B5E-90D4-FB5E59D9D249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014D5-75C4-47B6-BE9D-120F54A4B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2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D78C1-69B5-49BD-B52F-8392719AD5A5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52AA-DF2A-4CBE-9CF4-E5B77A1C4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8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E58D2-33CD-4E54-9FA0-D70853E179EF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E7CFD-3FAC-4063-A664-24A38E5BB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4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2296-DAA9-4837-AD27-F93E1B47F1CA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9FC3-5D97-4E6F-9CE9-790EBDFFA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5CC36-7305-45A4-80FE-DB2FDAC6BDBE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64151-6FF7-4F10-ADC5-554BA1A25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4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F9AD9-9DED-42CF-82DC-60A387E61B8F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E05AE-C232-42AA-8A63-E1BD0C4E0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6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0CD8A-7107-40D0-A48B-6C2A7C048ECC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CF7E8-0AA8-4A66-A074-C5BAA5E72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1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1B326A-F1E9-4D22-BAC2-614FF9F36422}" type="datetimeFigureOut">
              <a:rPr lang="en-US"/>
              <a:pPr>
                <a:defRPr/>
              </a:pPr>
              <a:t>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71F984-2D36-4E07-A647-8683F6CB4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opekametrobikes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4" t="9091" r="3" b="3"/>
          <a:stretch/>
        </p:blipFill>
        <p:spPr>
          <a:xfrm>
            <a:off x="22553" y="0"/>
            <a:ext cx="5378082" cy="683657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4858" y="366644"/>
            <a:ext cx="4990045" cy="147644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Analytics for Managerial Accounting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0314" y="2500313"/>
            <a:ext cx="4479131" cy="3921918"/>
          </a:xfrm>
        </p:spPr>
        <p:txBody>
          <a:bodyPr>
            <a:normAutofit fontScale="62500" lnSpcReduction="20000"/>
          </a:bodyPr>
          <a:lstStyle/>
          <a:p>
            <a:r>
              <a:rPr lang="en-US" sz="5800" b="1" dirty="0" smtClean="0">
                <a:solidFill>
                  <a:srgbClr val="0070C0"/>
                </a:solidFill>
              </a:rPr>
              <a:t>Metro </a:t>
            </a:r>
            <a:r>
              <a:rPr lang="en-US" sz="5800" b="1" dirty="0">
                <a:solidFill>
                  <a:srgbClr val="0070C0"/>
                </a:solidFill>
              </a:rPr>
              <a:t>Bike Share</a:t>
            </a:r>
          </a:p>
          <a:p>
            <a:r>
              <a:rPr lang="en-US" sz="5800" b="1" dirty="0">
                <a:solidFill>
                  <a:srgbClr val="0070C0"/>
                </a:solidFill>
              </a:rPr>
              <a:t>Use </a:t>
            </a:r>
            <a:r>
              <a:rPr lang="en-US" sz="5800" b="1" dirty="0" smtClean="0">
                <a:solidFill>
                  <a:srgbClr val="0070C0"/>
                </a:solidFill>
              </a:rPr>
              <a:t>Case For Excel</a:t>
            </a:r>
            <a:endParaRPr lang="en-US" sz="5800" b="1" dirty="0">
              <a:solidFill>
                <a:srgbClr val="0070C0"/>
              </a:solidFill>
            </a:endParaRPr>
          </a:p>
          <a:p>
            <a:endParaRPr lang="en-US" sz="2500" b="1" dirty="0">
              <a:solidFill>
                <a:schemeClr val="tx1"/>
              </a:solidFill>
            </a:endParaRPr>
          </a:p>
          <a:p>
            <a:r>
              <a:rPr lang="en-US" sz="3800" b="1" dirty="0" smtClean="0">
                <a:solidFill>
                  <a:srgbClr val="0070C0"/>
                </a:solidFill>
              </a:rPr>
              <a:t>Case By: </a:t>
            </a:r>
          </a:p>
          <a:p>
            <a:r>
              <a:rPr lang="en-US" sz="3800" b="1" dirty="0" smtClean="0">
                <a:solidFill>
                  <a:srgbClr val="0070C0"/>
                </a:solidFill>
              </a:rPr>
              <a:t>Dr</a:t>
            </a:r>
            <a:r>
              <a:rPr lang="en-US" sz="3800" b="1" dirty="0">
                <a:solidFill>
                  <a:srgbClr val="0070C0"/>
                </a:solidFill>
              </a:rPr>
              <a:t>. Pamela J. Schmidt</a:t>
            </a:r>
          </a:p>
          <a:p>
            <a:r>
              <a:rPr lang="en-US" sz="3800" b="1" dirty="0">
                <a:solidFill>
                  <a:srgbClr val="0070C0"/>
                </a:solidFill>
              </a:rPr>
              <a:t>Washburn University</a:t>
            </a:r>
          </a:p>
          <a:p>
            <a:r>
              <a:rPr lang="en-US" sz="6500" b="1" dirty="0">
                <a:solidFill>
                  <a:schemeClr val="tx1"/>
                </a:solidFill>
              </a:rPr>
              <a:t> </a:t>
            </a:r>
            <a:r>
              <a:rPr lang="en-US" sz="3300" b="1" dirty="0">
                <a:solidFill>
                  <a:schemeClr val="tx1"/>
                </a:solidFill>
              </a:rPr>
              <a:t>U</a:t>
            </a:r>
            <a:r>
              <a:rPr lang="en-US" sz="3300" b="1" dirty="0" smtClean="0">
                <a:solidFill>
                  <a:schemeClr val="tx1"/>
                </a:solidFill>
              </a:rPr>
              <a:t>ser Experience: </a:t>
            </a:r>
          </a:p>
          <a:p>
            <a:r>
              <a:rPr lang="en-US" sz="3300" b="1" dirty="0" smtClean="0">
                <a:solidFill>
                  <a:schemeClr val="tx1"/>
                </a:solidFill>
              </a:rPr>
              <a:t>Dr</a:t>
            </a:r>
            <a:r>
              <a:rPr lang="en-US" sz="3300" b="1" dirty="0">
                <a:solidFill>
                  <a:schemeClr val="tx1"/>
                </a:solidFill>
              </a:rPr>
              <a:t>. Kimberly Swanson Church</a:t>
            </a:r>
          </a:p>
          <a:p>
            <a:r>
              <a:rPr lang="en-US" sz="3300" b="1" dirty="0">
                <a:solidFill>
                  <a:schemeClr val="tx1"/>
                </a:solidFill>
              </a:rPr>
              <a:t>University of Missouri Kansas City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3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97" y="180000"/>
            <a:ext cx="8229600" cy="853518"/>
          </a:xfrm>
        </p:spPr>
        <p:txBody>
          <a:bodyPr/>
          <a:lstStyle/>
          <a:p>
            <a:r>
              <a:rPr lang="en-US" sz="2800" dirty="0" smtClean="0"/>
              <a:t>Goal: Analyze TMB Business Data Set </a:t>
            </a:r>
            <a:br>
              <a:rPr lang="en-US" sz="2800" dirty="0" smtClean="0"/>
            </a:br>
            <a:r>
              <a:rPr lang="en-US" sz="2800" dirty="0"/>
              <a:t>T</a:t>
            </a:r>
            <a:r>
              <a:rPr lang="en-US" sz="2800" dirty="0" smtClean="0"/>
              <a:t>o better support management’s business Decisions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2253"/>
            <a:ext cx="8229600" cy="496238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Source Data Set: TMB Bike Rides for 1 year period</a:t>
            </a:r>
          </a:p>
          <a:p>
            <a:pPr lvl="1"/>
            <a:r>
              <a:rPr lang="en-US" sz="2400" dirty="0" smtClean="0"/>
              <a:t>As extracted from tracking website</a:t>
            </a:r>
          </a:p>
          <a:p>
            <a:pPr lvl="1"/>
            <a:r>
              <a:rPr lang="en-US" sz="2400" dirty="0" smtClean="0"/>
              <a:t>First: Understand available data (data dictionary)</a:t>
            </a:r>
          </a:p>
          <a:p>
            <a:pPr lvl="1"/>
            <a:r>
              <a:rPr lang="en-US" sz="2400" dirty="0" smtClean="0"/>
              <a:t>ETL:  Extract, Transform and Load </a:t>
            </a:r>
            <a:r>
              <a:rPr lang="en-US" sz="2400" dirty="0" smtClean="0"/>
              <a:t>(60%-80</a:t>
            </a:r>
            <a:r>
              <a:rPr lang="en-US" sz="2400" dirty="0" smtClean="0"/>
              <a:t>% of </a:t>
            </a:r>
            <a:r>
              <a:rPr lang="en-US" sz="2400" dirty="0" smtClean="0"/>
              <a:t>work) </a:t>
            </a:r>
            <a:endParaRPr lang="en-US" sz="2400" dirty="0"/>
          </a:p>
          <a:p>
            <a:pPr lvl="2"/>
            <a:r>
              <a:rPr lang="en-US" sz="2000" dirty="0" smtClean="0"/>
              <a:t>collect data, </a:t>
            </a:r>
            <a:r>
              <a:rPr lang="en-US" sz="2000" dirty="0" smtClean="0"/>
              <a:t>translate </a:t>
            </a:r>
            <a:r>
              <a:rPr lang="en-US" sz="2000" dirty="0" smtClean="0"/>
              <a:t>formats and load </a:t>
            </a:r>
            <a:r>
              <a:rPr lang="en-US" sz="2000" dirty="0" smtClean="0"/>
              <a:t>into </a:t>
            </a:r>
            <a:r>
              <a:rPr lang="en-US" sz="2000" dirty="0" smtClean="0"/>
              <a:t>data store for analysis</a:t>
            </a:r>
            <a:endParaRPr lang="en-US" sz="2000" dirty="0" smtClean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92906" y="6072188"/>
            <a:ext cx="3429000" cy="73580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97" y="151868"/>
            <a:ext cx="8229600" cy="853518"/>
          </a:xfrm>
        </p:spPr>
        <p:txBody>
          <a:bodyPr/>
          <a:lstStyle/>
          <a:p>
            <a:r>
              <a:rPr lang="en-US" sz="2800" dirty="0" smtClean="0"/>
              <a:t>Goal: Analyze TMB Business Data Set </a:t>
            </a:r>
            <a:br>
              <a:rPr lang="en-US" sz="2800" dirty="0" smtClean="0"/>
            </a:br>
            <a:r>
              <a:rPr lang="en-US" sz="2800" dirty="0"/>
              <a:t>T</a:t>
            </a:r>
            <a:r>
              <a:rPr lang="en-US" sz="2800" dirty="0" smtClean="0"/>
              <a:t>o better support management’s business Decisions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262258"/>
            <a:ext cx="8447649" cy="496238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Source Data Set: TMB Bike Rides for 1 year period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As extracted from tracking website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First: Understand available data (data dictionary)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ETL:  Extract, Transform and Load (60%-80% of work) 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800" dirty="0" smtClean="0"/>
              <a:t>TMB Management’s Business Questions: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Which </a:t>
            </a:r>
            <a:r>
              <a:rPr lang="en-US" sz="2400" dirty="0"/>
              <a:t>day of the week is more popular for Rides</a:t>
            </a:r>
            <a:r>
              <a:rPr lang="en-US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Average </a:t>
            </a:r>
            <a:r>
              <a:rPr lang="en-US" sz="2400" dirty="0"/>
              <a:t>expected # rides on week day </a:t>
            </a:r>
            <a:r>
              <a:rPr lang="en-US" sz="2400" dirty="0" smtClean="0"/>
              <a:t>&amp; </a:t>
            </a:r>
            <a:r>
              <a:rPr lang="en-US" sz="2400" dirty="0"/>
              <a:t>on a weekend day?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Of 200 bikes (100 Red/original &amp; 100 Blue/closed basket) which </a:t>
            </a:r>
            <a:r>
              <a:rPr lang="en-US" sz="2400" dirty="0"/>
              <a:t>bikes are more popular (more rides: Red vs. Blue</a:t>
            </a:r>
            <a:r>
              <a:rPr lang="en-US" sz="2400" dirty="0" smtClean="0"/>
              <a:t>)?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92906" y="6072188"/>
            <a:ext cx="3429000" cy="73580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4364" y="5199991"/>
            <a:ext cx="8655272" cy="14556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983"/>
            <a:ext cx="8229600" cy="892010"/>
          </a:xfrm>
        </p:spPr>
        <p:txBody>
          <a:bodyPr/>
          <a:lstStyle/>
          <a:p>
            <a:r>
              <a:rPr lang="en-US" sz="3200" dirty="0" smtClean="0"/>
              <a:t>Tips for Handling Large Excel worksheets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364" y="1013962"/>
            <a:ext cx="8789276" cy="400735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Know full size of data (total rows, and total columns) and use scroll bar effectively.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To select a full column of data: 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000" dirty="0" smtClean="0"/>
              <a:t>Input cell address in top/right menu bar to select last value. (Or scroll)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000" dirty="0" smtClean="0"/>
              <a:t>Scroll up to view top value. 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000" dirty="0" smtClean="0"/>
              <a:t>Hold Shift-Key and click top value to get full column of values selected.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46838" y="5021318"/>
            <a:ext cx="8434552" cy="163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Quiz: what is max. number of rows in Excel 2016?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Quiz: does that number diminish if last rows are deleted?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479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4364" y="5199991"/>
            <a:ext cx="8655272" cy="14556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983"/>
            <a:ext cx="8229600" cy="892010"/>
          </a:xfrm>
        </p:spPr>
        <p:txBody>
          <a:bodyPr/>
          <a:lstStyle/>
          <a:p>
            <a:r>
              <a:rPr lang="en-US" sz="3200" dirty="0" smtClean="0"/>
              <a:t>Tips for Handling Large Excel worksheets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364" y="1013962"/>
            <a:ext cx="8789276" cy="400735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Know full size of data (total rows, and total columns) and use scroll effectively.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To select a full column of data: 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Input cell address in top/right menu bar to select last value. Or scroll.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Scroll up to view top value. </a:t>
            </a:r>
          </a:p>
          <a:p>
            <a:pPr marL="914400" lvl="1" indent="-514350">
              <a:buFont typeface="+mj-lt"/>
              <a:buAutoNum type="romanLcPeriod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Hold Shift-Key and click top value to get full column of values selected.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Use of Home key (top/left value not to label)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Reformatting: what is visible and what is stored are NOT SAME</a:t>
            </a:r>
          </a:p>
          <a:p>
            <a:pPr lvl="1" indent="-342900"/>
            <a:r>
              <a:rPr lang="en-US" sz="2000" dirty="0" smtClean="0"/>
              <a:t>Keep formulas for later correction/adjustment/extension</a:t>
            </a:r>
          </a:p>
          <a:p>
            <a:pPr lvl="1" indent="-342900"/>
            <a:r>
              <a:rPr lang="en-US" sz="2000" dirty="0" smtClean="0"/>
              <a:t>For quick storing of actual numeric values, use Paste Special options.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46838" y="5021318"/>
            <a:ext cx="8434552" cy="163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endParaRPr 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Quiz: what is max. number of rows in Excel 2016?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Quiz: does that number diminish if last rows are deleted?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588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4364" y="4885151"/>
            <a:ext cx="8655272" cy="17705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983"/>
            <a:ext cx="8229600" cy="892010"/>
          </a:xfrm>
        </p:spPr>
        <p:txBody>
          <a:bodyPr/>
          <a:lstStyle/>
          <a:p>
            <a:r>
              <a:rPr lang="en-US" sz="3200" dirty="0" smtClean="0"/>
              <a:t>Tips for Handling Large Excel worksheets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364" y="1013962"/>
            <a:ext cx="8899636" cy="400735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Copy down (1,000’s of rows)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/>
              <a:t>Select top cell (top/left corner for block of cells)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/>
              <a:t>Scroll to bottom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/>
              <a:t>Then: hold </a:t>
            </a:r>
            <a:r>
              <a:rPr lang="en-US" sz="2000" dirty="0"/>
              <a:t>SHIFT-Key, </a:t>
            </a:r>
            <a:r>
              <a:rPr lang="en-US" sz="2000" dirty="0" smtClean="0"/>
              <a:t> Click on bottom cell (or bottom/left corner for block)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Named Arrays (a great shortcut, safer than re-selecting cells)</a:t>
            </a:r>
          </a:p>
          <a:p>
            <a:pPr lvl="1" indent="-342900"/>
            <a:r>
              <a:rPr lang="en-US" sz="2000" dirty="0" smtClean="0"/>
              <a:t>Select full array of cells (a meaningful grouping)</a:t>
            </a:r>
          </a:p>
          <a:p>
            <a:pPr lvl="1" indent="-342900"/>
            <a:r>
              <a:rPr lang="en-US" sz="2000" dirty="0" smtClean="0"/>
              <a:t>Click </a:t>
            </a:r>
            <a:r>
              <a:rPr lang="en-US" sz="2000" dirty="0" err="1" smtClean="0"/>
              <a:t>in</a:t>
            </a:r>
            <a:r>
              <a:rPr lang="en-US" sz="2000" dirty="0" err="1"/>
              <a:t>Click</a:t>
            </a:r>
            <a:r>
              <a:rPr lang="en-US" sz="2000" dirty="0"/>
              <a:t> inside, type a name (no dash, space or special characters)</a:t>
            </a:r>
          </a:p>
          <a:p>
            <a:pPr lvl="1" indent="-342900"/>
            <a:r>
              <a:rPr lang="en-US" sz="2000" dirty="0" smtClean="0"/>
              <a:t>to top/left text entry area (where current cell address usually displays)</a:t>
            </a:r>
          </a:p>
          <a:p>
            <a:pPr lvl="2" indent="-342900"/>
            <a:endParaRPr lang="en-US" sz="105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Other Tips?   Questions?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46838" y="5021319"/>
            <a:ext cx="8434552" cy="163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Quiz: Max. # of rows in Excel 2016? </a:t>
            </a:r>
            <a:r>
              <a:rPr lang="en-US" sz="2400" b="1" u="sng" dirty="0" smtClean="0"/>
              <a:t>1,048,576</a:t>
            </a:r>
            <a:r>
              <a:rPr lang="en-US" sz="2400" u="sng" dirty="0" smtClean="0"/>
              <a:t>. (that is 2^20). </a:t>
            </a:r>
          </a:p>
          <a:p>
            <a:pPr lvl="1" indent="-342900" eaLnBrk="1" hangingPunct="1"/>
            <a:r>
              <a:rPr lang="en-US" sz="2400" dirty="0" smtClean="0"/>
              <a:t>In our TMB Data, today? </a:t>
            </a:r>
            <a:r>
              <a:rPr lang="en-US" sz="2400" u="sng" dirty="0" smtClean="0"/>
              <a:t>19,378 rows.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smtClean="0"/>
              <a:t>Quiz: does that number diminish if last rows are deleted? </a:t>
            </a:r>
            <a:r>
              <a:rPr lang="en-US" sz="2400" u="sng" dirty="0" smtClean="0"/>
              <a:t>No.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64868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Popular: Day of the Week? Time of Day?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2906" y="6072188"/>
            <a:ext cx="3429000" cy="73580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27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8" r="-2" b="-2"/>
          <a:stretch/>
        </p:blipFill>
        <p:spPr>
          <a:xfrm>
            <a:off x="254782" y="1788062"/>
            <a:ext cx="4062712" cy="4006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63" y="734753"/>
            <a:ext cx="6447501" cy="990600"/>
          </a:xfrm>
        </p:spPr>
        <p:txBody>
          <a:bodyPr anchor="t">
            <a:normAutofit/>
          </a:bodyPr>
          <a:lstStyle/>
          <a:p>
            <a:pPr algn="ctr"/>
            <a:r>
              <a:rPr lang="en-US" sz="3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Popular Bike: </a:t>
            </a:r>
            <a:r>
              <a:rPr lang="en-US" sz="3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</a:t>
            </a:r>
            <a:r>
              <a:rPr lang="en-US" sz="3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versus Blue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307" y="1725353"/>
            <a:ext cx="4395217" cy="489690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ClrTx/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TMB has two colors of bikes, red and blue.</a:t>
            </a:r>
          </a:p>
          <a:p>
            <a:pPr>
              <a:lnSpc>
                <a:spcPct val="80000"/>
              </a:lnSpc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Trips on blue bikes over the year totaled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trips taken on red bikes were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ndicate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bias towards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bikes</a:t>
            </a:r>
          </a:p>
          <a:p>
            <a:pPr marL="0" indent="0">
              <a:lnSpc>
                <a:spcPct val="80000"/>
              </a:lnSpc>
              <a:buClrTx/>
              <a:buNone/>
            </a:pP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ClrTx/>
              <a:buNone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ClrTx/>
              <a:buNone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your conclusions?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Tx/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ClrTx/>
              <a:buNone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Inspect and Consider: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of bikes at popular hubs</a:t>
            </a:r>
          </a:p>
          <a:p>
            <a:pPr lvl="1">
              <a:lnSpc>
                <a:spcPct val="80000"/>
              </a:lnSpc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</a:p>
          <a:p>
            <a:pPr lvl="1">
              <a:lnSpc>
                <a:spcPct val="80000"/>
              </a:lnSpc>
              <a:buClrTx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condition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2906" y="6072188"/>
            <a:ext cx="3429000" cy="73580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531"/>
            <a:ext cx="8229600" cy="762226"/>
          </a:xfrm>
        </p:spPr>
        <p:txBody>
          <a:bodyPr/>
          <a:lstStyle/>
          <a:p>
            <a:r>
              <a:rPr lang="en-US" sz="3600" dirty="0" smtClean="0"/>
              <a:t>Insights from Data Visualization: Tableau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92906" y="6072188"/>
            <a:ext cx="3429000" cy="73580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951673"/>
            <a:ext cx="5714999" cy="5963477"/>
          </a:xfrm>
        </p:spPr>
      </p:pic>
    </p:spTree>
    <p:extLst>
      <p:ext uri="{BB962C8B-B14F-4D97-AF65-F5344CB8AC3E}">
        <p14:creationId xmlns:p14="http://schemas.microsoft.com/office/powerpoint/2010/main" val="205553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2191"/>
            <a:ext cx="7886700" cy="606467"/>
          </a:xfrm>
        </p:spPr>
        <p:txBody>
          <a:bodyPr/>
          <a:lstStyle/>
          <a:p>
            <a:r>
              <a:rPr lang="en-US" dirty="0"/>
              <a:t>Audience </a:t>
            </a:r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 descr="big-da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77" y="1795977"/>
            <a:ext cx="4508448" cy="41244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2906" y="6072188"/>
            <a:ext cx="3429000" cy="73580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622"/>
            <a:ext cx="8229600" cy="1143000"/>
          </a:xfrm>
        </p:spPr>
        <p:txBody>
          <a:bodyPr/>
          <a:lstStyle/>
          <a:p>
            <a:r>
              <a:rPr lang="en-US" sz="3600" dirty="0" smtClean="0"/>
              <a:t>Managerial Accounting</a:t>
            </a:r>
            <a:br>
              <a:rPr lang="en-US" sz="3600" dirty="0" smtClean="0"/>
            </a:br>
            <a:r>
              <a:rPr lang="en-US" sz="3600" b="1" dirty="0">
                <a:solidFill>
                  <a:srgbClr val="0070C0"/>
                </a:solidFill>
              </a:rPr>
              <a:t>Metro Bike </a:t>
            </a:r>
            <a:r>
              <a:rPr lang="en-US" sz="3600" b="1" dirty="0" smtClean="0">
                <a:solidFill>
                  <a:srgbClr val="0070C0"/>
                </a:solidFill>
              </a:rPr>
              <a:t>Share - Use </a:t>
            </a:r>
            <a:r>
              <a:rPr lang="en-US" sz="3600" b="1" dirty="0">
                <a:solidFill>
                  <a:srgbClr val="0070C0"/>
                </a:solidFill>
              </a:rPr>
              <a:t>Case For </a:t>
            </a:r>
            <a:r>
              <a:rPr lang="en-US" sz="3600" b="1" dirty="0" smtClean="0">
                <a:solidFill>
                  <a:srgbClr val="0070C0"/>
                </a:solidFill>
              </a:rPr>
              <a:t>Excel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334" y="1574800"/>
            <a:ext cx="5207794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Extract and Transform Bike Ride Data:</a:t>
            </a:r>
          </a:p>
          <a:p>
            <a:pPr marL="0" indent="0">
              <a:buNone/>
            </a:pPr>
            <a:r>
              <a:rPr lang="en-US" sz="2000" dirty="0" smtClean="0"/>
              <a:t>1 </a:t>
            </a:r>
            <a:r>
              <a:rPr lang="en-US" sz="2000" dirty="0"/>
              <a:t>year of </a:t>
            </a:r>
            <a:r>
              <a:rPr lang="en-US" sz="2000" dirty="0" smtClean="0"/>
              <a:t>Metro Bike Ride data (seasonality)</a:t>
            </a:r>
          </a:p>
          <a:p>
            <a:pPr marL="0" indent="0">
              <a:buNone/>
            </a:pPr>
            <a:r>
              <a:rPr lang="en-US" sz="1800" dirty="0" smtClean="0"/>
              <a:t>Captured by Social Bicycles website, &amp; Bike data</a:t>
            </a:r>
            <a:endParaRPr lang="en-US" sz="1800" dirty="0"/>
          </a:p>
          <a:p>
            <a:pPr lvl="1"/>
            <a:r>
              <a:rPr lang="en-US" sz="2000" dirty="0"/>
              <a:t>Ride </a:t>
            </a:r>
            <a:r>
              <a:rPr lang="en-US" sz="2000" dirty="0" smtClean="0"/>
              <a:t>data: date/time, distance, duration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2" y="1493044"/>
            <a:ext cx="3629024" cy="3629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2906" y="6072188"/>
            <a:ext cx="3429000" cy="73580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622"/>
            <a:ext cx="8229600" cy="1143000"/>
          </a:xfrm>
        </p:spPr>
        <p:txBody>
          <a:bodyPr/>
          <a:lstStyle/>
          <a:p>
            <a:r>
              <a:rPr lang="en-US" sz="3600" dirty="0" smtClean="0"/>
              <a:t>Managerial Accounting</a:t>
            </a:r>
            <a:br>
              <a:rPr lang="en-US" sz="3600" dirty="0" smtClean="0"/>
            </a:br>
            <a:r>
              <a:rPr lang="en-US" sz="3600" b="1" dirty="0">
                <a:solidFill>
                  <a:srgbClr val="0070C0"/>
                </a:solidFill>
              </a:rPr>
              <a:t>Metro Bike </a:t>
            </a:r>
            <a:r>
              <a:rPr lang="en-US" sz="3600" b="1" dirty="0" smtClean="0">
                <a:solidFill>
                  <a:srgbClr val="0070C0"/>
                </a:solidFill>
              </a:rPr>
              <a:t>Share - Use </a:t>
            </a:r>
            <a:r>
              <a:rPr lang="en-US" sz="3600" b="1" dirty="0">
                <a:solidFill>
                  <a:srgbClr val="0070C0"/>
                </a:solidFill>
              </a:rPr>
              <a:t>Case For </a:t>
            </a:r>
            <a:r>
              <a:rPr lang="en-US" sz="3600" b="1" dirty="0" smtClean="0">
                <a:solidFill>
                  <a:srgbClr val="0070C0"/>
                </a:solidFill>
              </a:rPr>
              <a:t>Excel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334" y="1574800"/>
            <a:ext cx="5207794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Extract and Transform Bike Ride Data:</a:t>
            </a:r>
          </a:p>
          <a:p>
            <a:pPr marL="0" indent="0">
              <a:buNone/>
            </a:pPr>
            <a:r>
              <a:rPr lang="en-US" sz="2000" dirty="0" smtClean="0"/>
              <a:t>1 </a:t>
            </a:r>
            <a:r>
              <a:rPr lang="en-US" sz="2000" dirty="0"/>
              <a:t>year of </a:t>
            </a:r>
            <a:r>
              <a:rPr lang="en-US" sz="2000" dirty="0" smtClean="0"/>
              <a:t>Metro Bike Ride data (seasonality)</a:t>
            </a:r>
          </a:p>
          <a:p>
            <a:pPr marL="0" indent="0">
              <a:buNone/>
            </a:pPr>
            <a:r>
              <a:rPr lang="en-US" sz="1800" dirty="0" smtClean="0"/>
              <a:t>Captured by Social Bicycles website, &amp; Bike data</a:t>
            </a:r>
            <a:endParaRPr lang="en-US" sz="1800" dirty="0"/>
          </a:p>
          <a:p>
            <a:pPr lvl="1"/>
            <a:r>
              <a:rPr lang="en-US" sz="2000" dirty="0"/>
              <a:t>Ride </a:t>
            </a:r>
            <a:r>
              <a:rPr lang="en-US" sz="2000" dirty="0" smtClean="0"/>
              <a:t>data: date/time, distance, duration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Transformations:</a:t>
            </a:r>
          </a:p>
          <a:p>
            <a:pPr lvl="2"/>
            <a:r>
              <a:rPr lang="en-US" sz="2000" dirty="0" smtClean="0">
                <a:solidFill>
                  <a:srgbClr val="0070C0"/>
                </a:solidFill>
              </a:rPr>
              <a:t>Merged data sources (</a:t>
            </a:r>
            <a:r>
              <a:rPr lang="en-US" sz="2000" dirty="0" err="1" smtClean="0">
                <a:solidFill>
                  <a:srgbClr val="0070C0"/>
                </a:solidFill>
              </a:rPr>
              <a:t>GeoLoc</a:t>
            </a:r>
            <a:r>
              <a:rPr lang="en-US" sz="2000" dirty="0" smtClean="0">
                <a:solidFill>
                  <a:srgbClr val="0070C0"/>
                </a:solidFill>
              </a:rPr>
              <a:t>, “R”)</a:t>
            </a:r>
          </a:p>
          <a:p>
            <a:pPr lvl="2"/>
            <a:r>
              <a:rPr lang="en-US" sz="2000" dirty="0" smtClean="0">
                <a:solidFill>
                  <a:srgbClr val="0070C0"/>
                </a:solidFill>
              </a:rPr>
              <a:t>Date/time formats (AM/PM)</a:t>
            </a:r>
            <a:endParaRPr lang="en-US" sz="2000" dirty="0">
              <a:solidFill>
                <a:srgbClr val="0070C0"/>
              </a:solidFill>
            </a:endParaRPr>
          </a:p>
          <a:p>
            <a:pPr lvl="1"/>
            <a:r>
              <a:rPr lang="en-US" sz="2000" dirty="0" err="1">
                <a:solidFill>
                  <a:srgbClr val="0070C0"/>
                </a:solidFill>
              </a:rPr>
              <a:t>Descriptives</a:t>
            </a:r>
            <a:r>
              <a:rPr lang="en-US" sz="2000" dirty="0">
                <a:solidFill>
                  <a:srgbClr val="0070C0"/>
                </a:solidFill>
              </a:rPr>
              <a:t>: Ride </a:t>
            </a:r>
            <a:r>
              <a:rPr lang="en-US" sz="2000" dirty="0" smtClean="0">
                <a:solidFill>
                  <a:srgbClr val="0070C0"/>
                </a:solidFill>
              </a:rPr>
              <a:t>Freq., </a:t>
            </a:r>
            <a:r>
              <a:rPr lang="en-US" sz="2000" dirty="0">
                <a:solidFill>
                  <a:srgbClr val="0070C0"/>
                </a:solidFill>
              </a:rPr>
              <a:t>Day of week, </a:t>
            </a:r>
          </a:p>
          <a:p>
            <a:pPr lvl="2"/>
            <a:r>
              <a:rPr lang="en-US" sz="2000" dirty="0" smtClean="0">
                <a:solidFill>
                  <a:srgbClr val="0070C0"/>
                </a:solidFill>
              </a:rPr>
              <a:t>Popular bikes, …</a:t>
            </a:r>
            <a:endParaRPr lang="en-US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2" y="1493044"/>
            <a:ext cx="3629024" cy="3629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2906" y="6072188"/>
            <a:ext cx="3429000" cy="73580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5" y="5122068"/>
            <a:ext cx="3547431" cy="17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622"/>
            <a:ext cx="8229600" cy="1143000"/>
          </a:xfrm>
        </p:spPr>
        <p:txBody>
          <a:bodyPr/>
          <a:lstStyle/>
          <a:p>
            <a:r>
              <a:rPr lang="en-US" sz="3600" dirty="0" smtClean="0"/>
              <a:t>Managerial Accounting</a:t>
            </a:r>
            <a:br>
              <a:rPr lang="en-US" sz="3600" dirty="0" smtClean="0"/>
            </a:br>
            <a:r>
              <a:rPr lang="en-US" sz="3600" b="1" dirty="0">
                <a:solidFill>
                  <a:srgbClr val="0070C0"/>
                </a:solidFill>
              </a:rPr>
              <a:t>Metro Bike </a:t>
            </a:r>
            <a:r>
              <a:rPr lang="en-US" sz="3600" b="1" dirty="0" smtClean="0">
                <a:solidFill>
                  <a:srgbClr val="0070C0"/>
                </a:solidFill>
              </a:rPr>
              <a:t>Share - Use </a:t>
            </a:r>
            <a:r>
              <a:rPr lang="en-US" sz="3600" b="1" dirty="0">
                <a:solidFill>
                  <a:srgbClr val="0070C0"/>
                </a:solidFill>
              </a:rPr>
              <a:t>Case For </a:t>
            </a:r>
            <a:r>
              <a:rPr lang="en-US" sz="3600" b="1" dirty="0" smtClean="0">
                <a:solidFill>
                  <a:srgbClr val="0070C0"/>
                </a:solidFill>
              </a:rPr>
              <a:t>Excel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334" y="1574800"/>
            <a:ext cx="5207794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Extract and Transform Bike Ride Data: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year of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Metro Bike Ride data (seasonality)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Captured by Social Bicycles website, &amp; Bike data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Ride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data: date/time, distance, duration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Transformations:</a:t>
            </a:r>
          </a:p>
          <a:p>
            <a:pPr lvl="2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Merged data sources (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GeoLoc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“R”)</a:t>
            </a:r>
          </a:p>
          <a:p>
            <a:pPr lvl="2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Date/time formats (AM/PM)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Descriptives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: Ride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Freq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Day of week, </a:t>
            </a:r>
          </a:p>
          <a:p>
            <a:pPr lvl="2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Popular bikes, …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en-US" sz="2400" b="1" dirty="0" smtClean="0"/>
              <a:t>Goal</a:t>
            </a:r>
            <a:r>
              <a:rPr lang="en-US" sz="2400" b="1" dirty="0"/>
              <a:t>: Build a bike cost model to s</a:t>
            </a:r>
            <a:r>
              <a:rPr lang="en-US" sz="2400" b="1" dirty="0" smtClean="0"/>
              <a:t>upport decision making on </a:t>
            </a:r>
          </a:p>
          <a:p>
            <a:pPr lvl="1"/>
            <a:r>
              <a:rPr lang="en-US" sz="2000" dirty="0" smtClean="0"/>
              <a:t>Maintenance costs</a:t>
            </a:r>
          </a:p>
          <a:p>
            <a:pPr lvl="1"/>
            <a:r>
              <a:rPr lang="en-US" sz="2000" dirty="0" smtClean="0"/>
              <a:t>Usage-Based Bike Valuation</a:t>
            </a:r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2" y="1493044"/>
            <a:ext cx="3629024" cy="3629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2906" y="6072188"/>
            <a:ext cx="3429000" cy="73580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5" y="5122068"/>
            <a:ext cx="3547431" cy="17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Topeka Metro Bike: Membership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024" r="14184" b="2182"/>
          <a:stretch/>
        </p:blipFill>
        <p:spPr>
          <a:xfrm>
            <a:off x="166432" y="2018806"/>
            <a:ext cx="8811135" cy="472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475" y="1036999"/>
            <a:ext cx="8040081" cy="1603594"/>
          </a:xfrm>
        </p:spPr>
        <p:txBody>
          <a:bodyPr/>
          <a:lstStyle/>
          <a:p>
            <a:pPr algn="l"/>
            <a:r>
              <a:rPr lang="en-US" dirty="0"/>
              <a:t>Member/User Costs:</a:t>
            </a:r>
            <a:br>
              <a:rPr lang="en-US" dirty="0"/>
            </a:br>
            <a:r>
              <a:rPr lang="en-US" sz="2800" dirty="0">
                <a:hlinkClick r:id="rId2"/>
              </a:rPr>
              <a:t>https://topekametrobikes.org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700" t="17697" r="8430" b="8327"/>
          <a:stretch/>
        </p:blipFill>
        <p:spPr>
          <a:xfrm>
            <a:off x="160511" y="2640593"/>
            <a:ext cx="8486045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14450"/>
            <a:ext cx="7658434" cy="990600"/>
          </a:xfrm>
        </p:spPr>
        <p:txBody>
          <a:bodyPr/>
          <a:lstStyle/>
          <a:p>
            <a:r>
              <a:rPr lang="en-US" dirty="0" smtClean="0"/>
              <a:t>Topeka Metro Bike: Membership and Rides:</a:t>
            </a:r>
            <a:br>
              <a:rPr lang="en-US" dirty="0" smtClean="0"/>
            </a:br>
            <a:r>
              <a:rPr lang="en-US" dirty="0" smtClean="0"/>
              <a:t>How it 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54" t="20786" r="4282" b="4345"/>
          <a:stretch/>
        </p:blipFill>
        <p:spPr>
          <a:xfrm>
            <a:off x="748966" y="2228850"/>
            <a:ext cx="7327232" cy="32936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2906" y="6072188"/>
            <a:ext cx="3429000" cy="73580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024" y="128588"/>
            <a:ext cx="8394365" cy="153733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Topeka Metro Bike: Area Covered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Topeka </a:t>
            </a:r>
            <a:r>
              <a:rPr lang="en-US" sz="3000" b="1" dirty="0"/>
              <a:t>Metro Bike: GPS (Global Positioning System) 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/>
              <a:t>Area Covered, hubs and live feed of bike locations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4" t="17228" r="3091" b="4292"/>
          <a:stretch/>
        </p:blipFill>
        <p:spPr>
          <a:xfrm>
            <a:off x="108285" y="1536282"/>
            <a:ext cx="8803105" cy="39613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16" y="4619148"/>
            <a:ext cx="2499184" cy="223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3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909"/>
            <a:ext cx="8229600" cy="453782"/>
          </a:xfrm>
        </p:spPr>
        <p:txBody>
          <a:bodyPr/>
          <a:lstStyle/>
          <a:p>
            <a:r>
              <a:rPr lang="en-US" sz="3600" dirty="0" smtClean="0"/>
              <a:t>Create/Review Data Dictionary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476348"/>
              </p:ext>
            </p:extLst>
          </p:nvPr>
        </p:nvGraphicFramePr>
        <p:xfrm>
          <a:off x="162732" y="658677"/>
          <a:ext cx="8524068" cy="7725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771">
                  <a:extLst>
                    <a:ext uri="{9D8B030D-6E8A-4147-A177-3AD203B41FA5}">
                      <a16:colId xmlns:a16="http://schemas.microsoft.com/office/drawing/2014/main" val="1588013427"/>
                    </a:ext>
                  </a:extLst>
                </a:gridCol>
                <a:gridCol w="918092">
                  <a:extLst>
                    <a:ext uri="{9D8B030D-6E8A-4147-A177-3AD203B41FA5}">
                      <a16:colId xmlns:a16="http://schemas.microsoft.com/office/drawing/2014/main" val="2539053137"/>
                    </a:ext>
                  </a:extLst>
                </a:gridCol>
                <a:gridCol w="2127284">
                  <a:extLst>
                    <a:ext uri="{9D8B030D-6E8A-4147-A177-3AD203B41FA5}">
                      <a16:colId xmlns:a16="http://schemas.microsoft.com/office/drawing/2014/main" val="1508485159"/>
                    </a:ext>
                  </a:extLst>
                </a:gridCol>
                <a:gridCol w="761345">
                  <a:extLst>
                    <a:ext uri="{9D8B030D-6E8A-4147-A177-3AD203B41FA5}">
                      <a16:colId xmlns:a16="http://schemas.microsoft.com/office/drawing/2014/main" val="3046807590"/>
                    </a:ext>
                  </a:extLst>
                </a:gridCol>
                <a:gridCol w="701630">
                  <a:extLst>
                    <a:ext uri="{9D8B030D-6E8A-4147-A177-3AD203B41FA5}">
                      <a16:colId xmlns:a16="http://schemas.microsoft.com/office/drawing/2014/main" val="1314994982"/>
                    </a:ext>
                  </a:extLst>
                </a:gridCol>
                <a:gridCol w="3134946">
                  <a:extLst>
                    <a:ext uri="{9D8B030D-6E8A-4147-A177-3AD203B41FA5}">
                      <a16:colId xmlns:a16="http://schemas.microsoft.com/office/drawing/2014/main" val="2311359130"/>
                    </a:ext>
                  </a:extLst>
                </a:gridCol>
              </a:tblGrid>
              <a:tr h="3662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Field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Type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Length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950175"/>
                  </a:ext>
                </a:extLst>
              </a:tr>
              <a:tr h="366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 Data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ID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Unique identifier of each membership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Double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22447246"/>
                  </a:ext>
                </a:extLst>
              </a:tr>
              <a:tr h="366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 Data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Route ID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Unique identifier of each Ride's Route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Double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56362099"/>
                  </a:ext>
                </a:extLst>
              </a:tr>
              <a:tr h="366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 Data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Payment Plan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each membership pay for the plan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 Text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05563984"/>
                  </a:ext>
                </a:extLst>
              </a:tr>
              <a:tr h="366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 Data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Hub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hub do each membership start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 Text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69091055"/>
                  </a:ext>
                </a:extLst>
              </a:tr>
              <a:tr h="366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 Data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Area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currently data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 Text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4671784"/>
                  </a:ext>
                </a:extLst>
              </a:tr>
              <a:tr h="366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 Data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Latitude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latitude where the trip start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Double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Plan: Project using GPS data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45978462"/>
                  </a:ext>
                </a:extLst>
              </a:tr>
              <a:tr h="366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 Data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Longitude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longitude where the trip start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Double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Plan: Project using GPS data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57515198"/>
                  </a:ext>
                </a:extLst>
              </a:tr>
              <a:tr h="366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 Data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Date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date when the trip start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Date/Time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m/d/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yyyy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86704288"/>
                  </a:ext>
                </a:extLst>
              </a:tr>
              <a:tr h="638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 Data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Time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time when the trip start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Date/Time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m/d/yyyy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Plan: Transform by Splitting into separate columns: one for  Date, one for time and one for AM/PM indicator; then transform date to determin Sun-Sat. 'Day of the Week', code for Week day, Week end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4857677"/>
                  </a:ext>
                </a:extLst>
              </a:tr>
              <a:tr h="366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 Data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Hub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hub do each trip end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 Text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67247573"/>
                  </a:ext>
                </a:extLst>
              </a:tr>
              <a:tr h="366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 Data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Area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currently data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 Text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36754057"/>
                  </a:ext>
                </a:extLst>
              </a:tr>
              <a:tr h="366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 Data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Latitude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latitude where the trip end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Double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Plan: Project using GPS data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47467761"/>
                  </a:ext>
                </a:extLst>
              </a:tr>
              <a:tr h="366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 Data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Longitude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longitude where thetrip end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Double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Plan: Project using GPS data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17794460"/>
                  </a:ext>
                </a:extLst>
              </a:tr>
              <a:tr h="366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 Data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Date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date when the trip end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Date/Time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m/d/yyyy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05241096"/>
                  </a:ext>
                </a:extLst>
              </a:tr>
              <a:tr h="366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 Data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Time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time when the trip end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Date/Time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m/d/yyyy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Plan: Transform into Date, time; then extract 'Day of the Week', code for Week day, Week end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2161375"/>
                  </a:ext>
                </a:extLst>
              </a:tr>
              <a:tr h="366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 Data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 Type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type each membership is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 Text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97482675"/>
                  </a:ext>
                </a:extLst>
              </a:tr>
              <a:tr h="366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 Data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 Conditions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currently data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 Text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49755139"/>
                  </a:ext>
                </a:extLst>
              </a:tr>
              <a:tr h="366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 Data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 Type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currently data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 Text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71796452"/>
                  </a:ext>
                </a:extLst>
              </a:tr>
              <a:tr h="480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 Data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Bike ID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Bike ID Coding -Unique identifier of each bike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Double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Plan: Code into:  “Red” Bike Codes = 0, start with 686 and end with 4157."Blue” bike codes =1,those would start with 5398 and end with 8948.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40847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385604"/>
      </p:ext>
    </p:extLst>
  </p:cSld>
  <p:clrMapOvr>
    <a:masterClrMapping/>
  </p:clrMapOvr>
</p:sld>
</file>

<file path=ppt/theme/theme1.xml><?xml version="1.0" encoding="utf-8"?>
<a:theme xmlns:a="http://schemas.openxmlformats.org/drawingml/2006/main" name="Camtasia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DF1FB0ABEE249ADE30E16273C3A22" ma:contentTypeVersion="" ma:contentTypeDescription="Create a new document." ma:contentTypeScope="" ma:versionID="d325af2a7f67aaa8a86fef00e2dcb9e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c74c0161506327ee5415e00062ae0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CC08E2-FB17-4452-AD1B-94285A5AB9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60AF548-8DF1-46C1-A953-D9E97606F15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</TotalTime>
  <Words>1328</Words>
  <Application>Microsoft Office PowerPoint</Application>
  <PresentationFormat>On-screen Show (4:3)</PresentationFormat>
  <Paragraphs>262</Paragraphs>
  <Slides>18</Slides>
  <Notes>6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Camtasia_Template</vt:lpstr>
      <vt:lpstr>Analytics for Managerial Accounting</vt:lpstr>
      <vt:lpstr>Managerial Accounting Metro Bike Share - Use Case For Excel</vt:lpstr>
      <vt:lpstr>Managerial Accounting Metro Bike Share - Use Case For Excel</vt:lpstr>
      <vt:lpstr>Managerial Accounting Metro Bike Share - Use Case For Excel</vt:lpstr>
      <vt:lpstr>Topeka Metro Bike: Membership</vt:lpstr>
      <vt:lpstr>Member/User Costs: https://topekametrobikes.org/  </vt:lpstr>
      <vt:lpstr>Topeka Metro Bike: Membership and Rides: How it works</vt:lpstr>
      <vt:lpstr>Topeka Metro Bike: Area Covered Topeka Metro Bike: GPS (Global Positioning System) Data Area Covered, hubs and live feed of bike locations</vt:lpstr>
      <vt:lpstr>Create/Review Data Dictionary</vt:lpstr>
      <vt:lpstr>Goal: Analyze TMB Business Data Set  To better support management’s business Decisions</vt:lpstr>
      <vt:lpstr>Goal: Analyze TMB Business Data Set  To better support management’s business Decisions</vt:lpstr>
      <vt:lpstr>Tips for Handling Large Excel worksheets</vt:lpstr>
      <vt:lpstr>Tips for Handling Large Excel worksheets</vt:lpstr>
      <vt:lpstr>Tips for Handling Large Excel worksheets</vt:lpstr>
      <vt:lpstr>Popular: Day of the Week? Time of Day?</vt:lpstr>
      <vt:lpstr>Popular Bike: Red versus Blue</vt:lpstr>
      <vt:lpstr>Insights from Data Visualization: Tableau</vt:lpstr>
      <vt:lpstr>Audience Questions?</vt:lpstr>
    </vt:vector>
  </TitlesOfParts>
  <Company>TechSmith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Vicari Vollmar</dc:creator>
  <cp:lastModifiedBy>Pamela Schmidt</cp:lastModifiedBy>
  <cp:revision>158</cp:revision>
  <dcterms:created xsi:type="dcterms:W3CDTF">2013-11-07T16:16:52Z</dcterms:created>
  <dcterms:modified xsi:type="dcterms:W3CDTF">2018-05-18T23:31:30Z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0x0101009B0DF1FB0ABEE249ADE30E16273C3A22</vt:lpwstr>
  </property>
</Properties>
</file>