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6"/>
  </p:notesMasterIdLst>
  <p:handoutMasterIdLst>
    <p:handoutMasterId r:id="rId27"/>
  </p:handoutMasterIdLst>
  <p:sldIdLst>
    <p:sldId id="279"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 Sheu" initials="ES" lastIdx="0" clrIdx="0">
    <p:extLst>
      <p:ext uri="{19B8F6BF-5375-455C-9EA6-DF929625EA0E}">
        <p15:presenceInfo xmlns:p15="http://schemas.microsoft.com/office/powerpoint/2012/main" userId="885496176dd179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p:scale>
          <a:sx n="63" d="100"/>
          <a:sy n="63" d="100"/>
        </p:scale>
        <p:origin x="76" y="180"/>
      </p:cViewPr>
      <p:guideLst>
        <p:guide orient="horz" pos="2160"/>
        <p:guide pos="3839"/>
      </p:guideLst>
    </p:cSldViewPr>
  </p:slideViewPr>
  <p:notesTextViewPr>
    <p:cViewPr>
      <p:scale>
        <a:sx n="1" d="1"/>
        <a:sy n="1" d="1"/>
      </p:scale>
      <p:origin x="0" y="0"/>
    </p:cViewPr>
  </p:notesTextViewPr>
  <p:notesViewPr>
    <p:cSldViewPr showGuides="1">
      <p:cViewPr varScale="1">
        <p:scale>
          <a:sx n="92" d="100"/>
          <a:sy n="92" d="100"/>
        </p:scale>
        <p:origin x="360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65119-AD2C-4B4A-9253-6C2401699374}" type="doc">
      <dgm:prSet loTypeId="urn:microsoft.com/office/officeart/2005/8/layout/cycle4" loCatId="cycle" qsTypeId="urn:microsoft.com/office/officeart/2005/8/quickstyle/simple4" qsCatId="simple" csTypeId="urn:microsoft.com/office/officeart/2005/8/colors/accent1_2" csCatId="accent1" phldr="1"/>
      <dgm:spPr/>
    </dgm:pt>
    <dgm:pt modelId="{0D3C7FD9-D1D2-407E-BAB1-6F50DC3363C2}">
      <dgm:prSet phldrT="[Text]" custT="1"/>
      <dgm:spPr/>
      <dgm:t>
        <a:bodyPr anchor="ctr"/>
        <a:lstStyle/>
        <a:p>
          <a:pPr algn="ctr"/>
          <a:r>
            <a:rPr lang="en-US" sz="1300" b="1" dirty="0"/>
            <a:t>Act</a:t>
          </a:r>
        </a:p>
      </dgm:t>
    </dgm:pt>
    <dgm:pt modelId="{08B6431E-B608-42CC-B8EA-775CBE0BABCC}" type="parTrans" cxnId="{076E38E9-A03E-449F-8E1B-3092E3407B11}">
      <dgm:prSet/>
      <dgm:spPr/>
      <dgm:t>
        <a:bodyPr/>
        <a:lstStyle/>
        <a:p>
          <a:endParaRPr lang="en-US" b="1"/>
        </a:p>
      </dgm:t>
    </dgm:pt>
    <dgm:pt modelId="{5ECD2DFC-40F7-401D-B4EF-3D89E26349BA}" type="sibTrans" cxnId="{076E38E9-A03E-449F-8E1B-3092E3407B11}">
      <dgm:prSet/>
      <dgm:spPr/>
      <dgm:t>
        <a:bodyPr/>
        <a:lstStyle/>
        <a:p>
          <a:endParaRPr lang="en-US" b="1"/>
        </a:p>
      </dgm:t>
    </dgm:pt>
    <dgm:pt modelId="{B264FC21-DFB6-49DE-B0AF-A93E39647950}">
      <dgm:prSet phldrT="[Text]"/>
      <dgm:spPr/>
      <dgm:t>
        <a:bodyPr anchor="ctr"/>
        <a:lstStyle/>
        <a:p>
          <a:pPr algn="ctr"/>
          <a:r>
            <a:rPr lang="en-US" b="1" dirty="0"/>
            <a:t>Plan</a:t>
          </a:r>
        </a:p>
      </dgm:t>
    </dgm:pt>
    <dgm:pt modelId="{BBB300DD-6801-4E6C-A269-E788BC36F303}" type="parTrans" cxnId="{7F2BCB45-2685-400B-B20D-5C81F1ABD970}">
      <dgm:prSet/>
      <dgm:spPr/>
      <dgm:t>
        <a:bodyPr/>
        <a:lstStyle/>
        <a:p>
          <a:endParaRPr lang="en-US" b="1"/>
        </a:p>
      </dgm:t>
    </dgm:pt>
    <dgm:pt modelId="{C56D80E9-DC0C-484A-9887-F8A7EEF2A5CD}" type="sibTrans" cxnId="{7F2BCB45-2685-400B-B20D-5C81F1ABD970}">
      <dgm:prSet/>
      <dgm:spPr/>
      <dgm:t>
        <a:bodyPr/>
        <a:lstStyle/>
        <a:p>
          <a:endParaRPr lang="en-US" b="1"/>
        </a:p>
      </dgm:t>
    </dgm:pt>
    <dgm:pt modelId="{11CCCD6E-4110-4015-816F-39ABF6D69AB0}">
      <dgm:prSet phldrT="[Text]"/>
      <dgm:spPr/>
      <dgm:t>
        <a:bodyPr anchor="ctr"/>
        <a:lstStyle/>
        <a:p>
          <a:pPr algn="ctr"/>
          <a:r>
            <a:rPr lang="en-US" b="1" dirty="0"/>
            <a:t>Do</a:t>
          </a:r>
        </a:p>
      </dgm:t>
    </dgm:pt>
    <dgm:pt modelId="{4AAAF1B8-3824-4C7F-A4E4-2109CEE92E17}" type="parTrans" cxnId="{FD69CC65-4D2C-4CCD-83B1-9538F0A65765}">
      <dgm:prSet/>
      <dgm:spPr/>
      <dgm:t>
        <a:bodyPr/>
        <a:lstStyle/>
        <a:p>
          <a:endParaRPr lang="en-US" b="1"/>
        </a:p>
      </dgm:t>
    </dgm:pt>
    <dgm:pt modelId="{D332ED17-8F45-4F5E-B4C9-0B48A5E20EDD}" type="sibTrans" cxnId="{FD69CC65-4D2C-4CCD-83B1-9538F0A65765}">
      <dgm:prSet/>
      <dgm:spPr/>
      <dgm:t>
        <a:bodyPr/>
        <a:lstStyle/>
        <a:p>
          <a:endParaRPr lang="en-US" b="1"/>
        </a:p>
      </dgm:t>
    </dgm:pt>
    <dgm:pt modelId="{BE71C220-3F28-4F92-A6F0-0DAD95AECDC6}">
      <dgm:prSet phldrT="[Text]"/>
      <dgm:spPr/>
      <dgm:t>
        <a:bodyPr anchor="ctr"/>
        <a:lstStyle/>
        <a:p>
          <a:pPr algn="ctr"/>
          <a:r>
            <a:rPr lang="en-US" b="1" dirty="0"/>
            <a:t>Check</a:t>
          </a:r>
        </a:p>
      </dgm:t>
    </dgm:pt>
    <dgm:pt modelId="{625122A3-D0C7-4777-A962-F312F6065924}" type="parTrans" cxnId="{1B6F4C5C-56FC-411F-8F3D-E767F4904B6D}">
      <dgm:prSet/>
      <dgm:spPr/>
      <dgm:t>
        <a:bodyPr/>
        <a:lstStyle/>
        <a:p>
          <a:endParaRPr lang="en-US"/>
        </a:p>
      </dgm:t>
    </dgm:pt>
    <dgm:pt modelId="{AC762C83-6E2D-4BAF-BE5E-656690AA58CA}" type="sibTrans" cxnId="{1B6F4C5C-56FC-411F-8F3D-E767F4904B6D}">
      <dgm:prSet/>
      <dgm:spPr/>
      <dgm:t>
        <a:bodyPr/>
        <a:lstStyle/>
        <a:p>
          <a:endParaRPr lang="en-US"/>
        </a:p>
      </dgm:t>
    </dgm:pt>
    <dgm:pt modelId="{D33E2C58-57FC-4E78-9461-44612B0167C4}" type="pres">
      <dgm:prSet presAssocID="{12B65119-AD2C-4B4A-9253-6C2401699374}" presName="cycleMatrixDiagram" presStyleCnt="0">
        <dgm:presLayoutVars>
          <dgm:chMax val="1"/>
          <dgm:dir/>
          <dgm:animLvl val="lvl"/>
          <dgm:resizeHandles val="exact"/>
        </dgm:presLayoutVars>
      </dgm:prSet>
      <dgm:spPr/>
    </dgm:pt>
    <dgm:pt modelId="{4E995EE7-BAC7-4888-93D6-407D356B839A}" type="pres">
      <dgm:prSet presAssocID="{12B65119-AD2C-4B4A-9253-6C2401699374}" presName="children" presStyleCnt="0"/>
      <dgm:spPr/>
    </dgm:pt>
    <dgm:pt modelId="{788E5663-708E-44D6-9BD0-8B13BC61B5CA}" type="pres">
      <dgm:prSet presAssocID="{12B65119-AD2C-4B4A-9253-6C2401699374}" presName="childPlaceholder" presStyleCnt="0"/>
      <dgm:spPr/>
    </dgm:pt>
    <dgm:pt modelId="{DFBEB513-8EDD-4F58-9CEA-058DD60E5312}" type="pres">
      <dgm:prSet presAssocID="{12B65119-AD2C-4B4A-9253-6C2401699374}" presName="circle" presStyleCnt="0"/>
      <dgm:spPr/>
    </dgm:pt>
    <dgm:pt modelId="{7D746D3E-1BE1-4B89-9916-33E46AA149CE}" type="pres">
      <dgm:prSet presAssocID="{12B65119-AD2C-4B4A-9253-6C2401699374}" presName="quadrant1" presStyleLbl="node1" presStyleIdx="0" presStyleCnt="4">
        <dgm:presLayoutVars>
          <dgm:chMax val="1"/>
          <dgm:bulletEnabled val="1"/>
        </dgm:presLayoutVars>
      </dgm:prSet>
      <dgm:spPr/>
      <dgm:t>
        <a:bodyPr/>
        <a:lstStyle/>
        <a:p>
          <a:endParaRPr lang="en-US"/>
        </a:p>
      </dgm:t>
    </dgm:pt>
    <dgm:pt modelId="{BBB5525D-5061-4C6F-A494-4196252337BF}" type="pres">
      <dgm:prSet presAssocID="{12B65119-AD2C-4B4A-9253-6C2401699374}" presName="quadrant2" presStyleLbl="node1" presStyleIdx="1" presStyleCnt="4">
        <dgm:presLayoutVars>
          <dgm:chMax val="1"/>
          <dgm:bulletEnabled val="1"/>
        </dgm:presLayoutVars>
      </dgm:prSet>
      <dgm:spPr/>
      <dgm:t>
        <a:bodyPr/>
        <a:lstStyle/>
        <a:p>
          <a:endParaRPr lang="en-US"/>
        </a:p>
      </dgm:t>
    </dgm:pt>
    <dgm:pt modelId="{4D84B599-5A25-4585-988E-804EB0682BCD}" type="pres">
      <dgm:prSet presAssocID="{12B65119-AD2C-4B4A-9253-6C2401699374}" presName="quadrant3" presStyleLbl="node1" presStyleIdx="2" presStyleCnt="4">
        <dgm:presLayoutVars>
          <dgm:chMax val="1"/>
          <dgm:bulletEnabled val="1"/>
        </dgm:presLayoutVars>
      </dgm:prSet>
      <dgm:spPr/>
      <dgm:t>
        <a:bodyPr/>
        <a:lstStyle/>
        <a:p>
          <a:endParaRPr lang="en-US"/>
        </a:p>
      </dgm:t>
    </dgm:pt>
    <dgm:pt modelId="{68830332-0639-4705-B503-71CE13E13FF7}" type="pres">
      <dgm:prSet presAssocID="{12B65119-AD2C-4B4A-9253-6C2401699374}" presName="quadrant4" presStyleLbl="node1" presStyleIdx="3" presStyleCnt="4">
        <dgm:presLayoutVars>
          <dgm:chMax val="1"/>
          <dgm:bulletEnabled val="1"/>
        </dgm:presLayoutVars>
      </dgm:prSet>
      <dgm:spPr/>
      <dgm:t>
        <a:bodyPr/>
        <a:lstStyle/>
        <a:p>
          <a:endParaRPr lang="en-US"/>
        </a:p>
      </dgm:t>
    </dgm:pt>
    <dgm:pt modelId="{AE20E410-F462-469B-92C0-1316A89A0055}" type="pres">
      <dgm:prSet presAssocID="{12B65119-AD2C-4B4A-9253-6C2401699374}" presName="quadrantPlaceholder" presStyleCnt="0"/>
      <dgm:spPr/>
    </dgm:pt>
    <dgm:pt modelId="{7931B9C9-4C72-4DF6-92C6-40B890FC9982}" type="pres">
      <dgm:prSet presAssocID="{12B65119-AD2C-4B4A-9253-6C2401699374}" presName="center1" presStyleLbl="fgShp" presStyleIdx="0" presStyleCnt="2" custFlipHor="1" custScaleX="135140" custScaleY="135026"/>
      <dgm:spPr/>
    </dgm:pt>
    <dgm:pt modelId="{F7E7DAB0-E2A5-4160-B687-18349912EB6B}" type="pres">
      <dgm:prSet presAssocID="{12B65119-AD2C-4B4A-9253-6C2401699374}" presName="center2" presStyleLbl="fgShp" presStyleIdx="1" presStyleCnt="2" custFlipHor="1" custScaleX="135140" custScaleY="135026"/>
      <dgm:spPr/>
    </dgm:pt>
  </dgm:ptLst>
  <dgm:cxnLst>
    <dgm:cxn modelId="{7F2BCB45-2685-400B-B20D-5C81F1ABD970}" srcId="{12B65119-AD2C-4B4A-9253-6C2401699374}" destId="{B264FC21-DFB6-49DE-B0AF-A93E39647950}" srcOrd="3" destOrd="0" parTransId="{BBB300DD-6801-4E6C-A269-E788BC36F303}" sibTransId="{C56D80E9-DC0C-484A-9887-F8A7EEF2A5CD}"/>
    <dgm:cxn modelId="{076E38E9-A03E-449F-8E1B-3092E3407B11}" srcId="{12B65119-AD2C-4B4A-9253-6C2401699374}" destId="{0D3C7FD9-D1D2-407E-BAB1-6F50DC3363C2}" srcOrd="0" destOrd="0" parTransId="{08B6431E-B608-42CC-B8EA-775CBE0BABCC}" sibTransId="{5ECD2DFC-40F7-401D-B4EF-3D89E26349BA}"/>
    <dgm:cxn modelId="{DC9AF0CE-1A71-4558-A281-ADCE77EF288E}" type="presOf" srcId="{11CCCD6E-4110-4015-816F-39ABF6D69AB0}" destId="{4D84B599-5A25-4585-988E-804EB0682BCD}" srcOrd="0" destOrd="0" presId="urn:microsoft.com/office/officeart/2005/8/layout/cycle4"/>
    <dgm:cxn modelId="{FD69CC65-4D2C-4CCD-83B1-9538F0A65765}" srcId="{12B65119-AD2C-4B4A-9253-6C2401699374}" destId="{11CCCD6E-4110-4015-816F-39ABF6D69AB0}" srcOrd="2" destOrd="0" parTransId="{4AAAF1B8-3824-4C7F-A4E4-2109CEE92E17}" sibTransId="{D332ED17-8F45-4F5E-B4C9-0B48A5E20EDD}"/>
    <dgm:cxn modelId="{1B6F4C5C-56FC-411F-8F3D-E767F4904B6D}" srcId="{12B65119-AD2C-4B4A-9253-6C2401699374}" destId="{BE71C220-3F28-4F92-A6F0-0DAD95AECDC6}" srcOrd="1" destOrd="0" parTransId="{625122A3-D0C7-4777-A962-F312F6065924}" sibTransId="{AC762C83-6E2D-4BAF-BE5E-656690AA58CA}"/>
    <dgm:cxn modelId="{CDBEDED9-4DD1-4CDB-98D5-958040D66BA3}" type="presOf" srcId="{12B65119-AD2C-4B4A-9253-6C2401699374}" destId="{D33E2C58-57FC-4E78-9461-44612B0167C4}" srcOrd="0" destOrd="0" presId="urn:microsoft.com/office/officeart/2005/8/layout/cycle4"/>
    <dgm:cxn modelId="{B6060CC6-7CC7-43D2-AA4B-A6E9B065CBBB}" type="presOf" srcId="{0D3C7FD9-D1D2-407E-BAB1-6F50DC3363C2}" destId="{7D746D3E-1BE1-4B89-9916-33E46AA149CE}" srcOrd="0" destOrd="0" presId="urn:microsoft.com/office/officeart/2005/8/layout/cycle4"/>
    <dgm:cxn modelId="{CA403BA0-74BE-4B5E-8EEF-528A143CF090}" type="presOf" srcId="{BE71C220-3F28-4F92-A6F0-0DAD95AECDC6}" destId="{BBB5525D-5061-4C6F-A494-4196252337BF}" srcOrd="0" destOrd="0" presId="urn:microsoft.com/office/officeart/2005/8/layout/cycle4"/>
    <dgm:cxn modelId="{19EF1C81-7302-4C00-9EBC-6A6B35D3FDCD}" type="presOf" srcId="{B264FC21-DFB6-49DE-B0AF-A93E39647950}" destId="{68830332-0639-4705-B503-71CE13E13FF7}" srcOrd="0" destOrd="0" presId="urn:microsoft.com/office/officeart/2005/8/layout/cycle4"/>
    <dgm:cxn modelId="{BD32CB28-770C-430F-9297-BBD851A93448}" type="presParOf" srcId="{D33E2C58-57FC-4E78-9461-44612B0167C4}" destId="{4E995EE7-BAC7-4888-93D6-407D356B839A}" srcOrd="0" destOrd="0" presId="urn:microsoft.com/office/officeart/2005/8/layout/cycle4"/>
    <dgm:cxn modelId="{2F0788EE-D8C5-4C4E-ADB2-616DC12DCF75}" type="presParOf" srcId="{4E995EE7-BAC7-4888-93D6-407D356B839A}" destId="{788E5663-708E-44D6-9BD0-8B13BC61B5CA}" srcOrd="0" destOrd="0" presId="urn:microsoft.com/office/officeart/2005/8/layout/cycle4"/>
    <dgm:cxn modelId="{2A03E64F-2EC6-4B6A-AD0C-5179FE2DFAF6}" type="presParOf" srcId="{D33E2C58-57FC-4E78-9461-44612B0167C4}" destId="{DFBEB513-8EDD-4F58-9CEA-058DD60E5312}" srcOrd="1" destOrd="0" presId="urn:microsoft.com/office/officeart/2005/8/layout/cycle4"/>
    <dgm:cxn modelId="{7117237E-3C6C-4AB4-9D71-88FDD1EC87F7}" type="presParOf" srcId="{DFBEB513-8EDD-4F58-9CEA-058DD60E5312}" destId="{7D746D3E-1BE1-4B89-9916-33E46AA149CE}" srcOrd="0" destOrd="0" presId="urn:microsoft.com/office/officeart/2005/8/layout/cycle4"/>
    <dgm:cxn modelId="{8C16AE0D-DE2D-45AC-8504-484E2A3950B6}" type="presParOf" srcId="{DFBEB513-8EDD-4F58-9CEA-058DD60E5312}" destId="{BBB5525D-5061-4C6F-A494-4196252337BF}" srcOrd="1" destOrd="0" presId="urn:microsoft.com/office/officeart/2005/8/layout/cycle4"/>
    <dgm:cxn modelId="{39944C69-3F81-4269-89AD-295F7B823BDF}" type="presParOf" srcId="{DFBEB513-8EDD-4F58-9CEA-058DD60E5312}" destId="{4D84B599-5A25-4585-988E-804EB0682BCD}" srcOrd="2" destOrd="0" presId="urn:microsoft.com/office/officeart/2005/8/layout/cycle4"/>
    <dgm:cxn modelId="{8DC46453-EB73-4ED0-BC0F-3FEFB9C9FBDD}" type="presParOf" srcId="{DFBEB513-8EDD-4F58-9CEA-058DD60E5312}" destId="{68830332-0639-4705-B503-71CE13E13FF7}" srcOrd="3" destOrd="0" presId="urn:microsoft.com/office/officeart/2005/8/layout/cycle4"/>
    <dgm:cxn modelId="{B72C00AD-935E-436C-B347-72732DC8D842}" type="presParOf" srcId="{DFBEB513-8EDD-4F58-9CEA-058DD60E5312}" destId="{AE20E410-F462-469B-92C0-1316A89A0055}" srcOrd="4" destOrd="0" presId="urn:microsoft.com/office/officeart/2005/8/layout/cycle4"/>
    <dgm:cxn modelId="{97D8BD7F-AAAD-45F0-8183-76F0FB76AB17}" type="presParOf" srcId="{D33E2C58-57FC-4E78-9461-44612B0167C4}" destId="{7931B9C9-4C72-4DF6-92C6-40B890FC9982}" srcOrd="2" destOrd="0" presId="urn:microsoft.com/office/officeart/2005/8/layout/cycle4"/>
    <dgm:cxn modelId="{F796FBD4-68D1-47D6-8572-3A8709D594F0}" type="presParOf" srcId="{D33E2C58-57FC-4E78-9461-44612B0167C4}" destId="{F7E7DAB0-E2A5-4160-B687-18349912EB6B}"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4F1C3D-A28B-4CAD-AAAA-AE1975E94985}" type="doc">
      <dgm:prSet loTypeId="urn:microsoft.com/office/officeart/2005/8/layout/funnel1" loCatId="relationship" qsTypeId="urn:microsoft.com/office/officeart/2005/8/quickstyle/simple5" qsCatId="simple" csTypeId="urn:microsoft.com/office/officeart/2005/8/colors/colorful5" csCatId="colorful" phldr="1"/>
      <dgm:spPr/>
      <dgm:t>
        <a:bodyPr/>
        <a:lstStyle/>
        <a:p>
          <a:endParaRPr lang="en-US"/>
        </a:p>
      </dgm:t>
    </dgm:pt>
    <dgm:pt modelId="{D5BAD82D-0D2B-4B1C-AFE8-00BAC44C26F0}">
      <dgm:prSet phldrT="[Text]"/>
      <dgm:spPr/>
      <dgm:t>
        <a:bodyPr/>
        <a:lstStyle/>
        <a:p>
          <a:r>
            <a:rPr lang="en-US"/>
            <a:t>Ethics</a:t>
          </a:r>
          <a:endParaRPr lang="en-US" dirty="0"/>
        </a:p>
      </dgm:t>
    </dgm:pt>
    <dgm:pt modelId="{C402D6B1-F1FB-452F-9F2F-F79DFC99F8D9}" type="parTrans" cxnId="{C71A0D75-DB82-4EDA-8A31-5A2273C32EEA}">
      <dgm:prSet/>
      <dgm:spPr/>
      <dgm:t>
        <a:bodyPr/>
        <a:lstStyle/>
        <a:p>
          <a:endParaRPr lang="en-US"/>
        </a:p>
      </dgm:t>
    </dgm:pt>
    <dgm:pt modelId="{6C2D7B8C-2AB6-4F00-A6F5-F5BE89237287}" type="sibTrans" cxnId="{C71A0D75-DB82-4EDA-8A31-5A2273C32EEA}">
      <dgm:prSet/>
      <dgm:spPr/>
      <dgm:t>
        <a:bodyPr/>
        <a:lstStyle/>
        <a:p>
          <a:endParaRPr lang="en-US"/>
        </a:p>
      </dgm:t>
    </dgm:pt>
    <dgm:pt modelId="{717EB73D-642B-49FF-8E11-ACF3CD44C9C5}">
      <dgm:prSet phldrT="[Text]"/>
      <dgm:spPr>
        <a:solidFill>
          <a:schemeClr val="accent1"/>
        </a:solidFill>
      </dgm:spPr>
      <dgm:t>
        <a:bodyPr/>
        <a:lstStyle/>
        <a:p>
          <a:r>
            <a:rPr lang="en-US" dirty="0"/>
            <a:t>Human Factors</a:t>
          </a:r>
        </a:p>
      </dgm:t>
    </dgm:pt>
    <dgm:pt modelId="{FEBEEB84-3B1C-4AFB-B738-A523716F0346}" type="parTrans" cxnId="{26A23F86-E244-4669-B2D5-A7B2DC801087}">
      <dgm:prSet/>
      <dgm:spPr/>
      <dgm:t>
        <a:bodyPr/>
        <a:lstStyle/>
        <a:p>
          <a:endParaRPr lang="en-US"/>
        </a:p>
      </dgm:t>
    </dgm:pt>
    <dgm:pt modelId="{26B73827-3422-4246-BD94-4808D2DFDF5C}" type="sibTrans" cxnId="{26A23F86-E244-4669-B2D5-A7B2DC801087}">
      <dgm:prSet/>
      <dgm:spPr/>
      <dgm:t>
        <a:bodyPr/>
        <a:lstStyle/>
        <a:p>
          <a:endParaRPr lang="en-US"/>
        </a:p>
      </dgm:t>
    </dgm:pt>
    <dgm:pt modelId="{3CE083C6-BCC8-410B-9E30-6284082BCCC5}">
      <dgm:prSet phldrT="[Text]" custT="1">
        <dgm:style>
          <a:lnRef idx="1">
            <a:schemeClr val="accent5"/>
          </a:lnRef>
          <a:fillRef idx="3">
            <a:schemeClr val="accent5"/>
          </a:fillRef>
          <a:effectRef idx="2">
            <a:schemeClr val="accent5"/>
          </a:effectRef>
          <a:fontRef idx="minor">
            <a:schemeClr val="lt1"/>
          </a:fontRef>
        </dgm:style>
      </dgm:prSet>
      <dgm:spPr>
        <a:solidFill>
          <a:srgbClr val="002060"/>
        </a:solidFill>
        <a:ln/>
      </dgm:spPr>
      <dgm:t>
        <a:bodyPr/>
        <a:lstStyle/>
        <a:p>
          <a:pPr>
            <a:spcAft>
              <a:spcPts val="0"/>
            </a:spcAft>
          </a:pPr>
          <a:r>
            <a:rPr lang="en-US" sz="2000" b="0" dirty="0">
              <a:solidFill>
                <a:schemeClr val="bg1"/>
              </a:solidFill>
            </a:rPr>
            <a:t>Cybersecurity</a:t>
          </a:r>
        </a:p>
        <a:p>
          <a:pPr>
            <a:spcAft>
              <a:spcPct val="35000"/>
            </a:spcAft>
          </a:pPr>
          <a:r>
            <a:rPr lang="en-US" sz="1300" b="0" dirty="0">
              <a:solidFill>
                <a:schemeClr val="bg1"/>
              </a:solidFill>
            </a:rPr>
            <a:t>(A computing-based, interdisciplinary course of study)</a:t>
          </a:r>
        </a:p>
      </dgm:t>
    </dgm:pt>
    <dgm:pt modelId="{3CB1B5C7-1DB1-45D5-834C-ABDEAAEAF1A5}" type="parTrans" cxnId="{34751546-D673-43DB-9702-067B051ECA7A}">
      <dgm:prSet/>
      <dgm:spPr/>
      <dgm:t>
        <a:bodyPr/>
        <a:lstStyle/>
        <a:p>
          <a:endParaRPr lang="en-US"/>
        </a:p>
      </dgm:t>
    </dgm:pt>
    <dgm:pt modelId="{72CCB135-E8E1-48D1-BA01-37D7781D8294}" type="sibTrans" cxnId="{34751546-D673-43DB-9702-067B051ECA7A}">
      <dgm:prSet/>
      <dgm:spPr/>
      <dgm:t>
        <a:bodyPr/>
        <a:lstStyle/>
        <a:p>
          <a:endParaRPr lang="en-US"/>
        </a:p>
      </dgm:t>
    </dgm:pt>
    <dgm:pt modelId="{9C980202-1AE8-469F-8CE9-B663C7B3DB6D}">
      <dgm:prSet phldrT="[Text]" phldr="1"/>
      <dgm:spPr/>
      <dgm:t>
        <a:bodyPr/>
        <a:lstStyle/>
        <a:p>
          <a:endParaRPr lang="en-US" dirty="0"/>
        </a:p>
      </dgm:t>
    </dgm:pt>
    <dgm:pt modelId="{86CC98B3-C41D-4FE1-A839-E157B14C12AF}" type="parTrans" cxnId="{505BE450-AA3D-4B96-AEF8-105BE7689F94}">
      <dgm:prSet/>
      <dgm:spPr/>
      <dgm:t>
        <a:bodyPr/>
        <a:lstStyle/>
        <a:p>
          <a:endParaRPr lang="en-US"/>
        </a:p>
      </dgm:t>
    </dgm:pt>
    <dgm:pt modelId="{63099061-89C5-441B-9382-68CA73BB87FA}" type="sibTrans" cxnId="{505BE450-AA3D-4B96-AEF8-105BE7689F94}">
      <dgm:prSet/>
      <dgm:spPr/>
      <dgm:t>
        <a:bodyPr/>
        <a:lstStyle/>
        <a:p>
          <a:endParaRPr lang="en-US"/>
        </a:p>
      </dgm:t>
    </dgm:pt>
    <dgm:pt modelId="{EDF2E5A3-06FE-43EE-B133-FD60696A7ED2}">
      <dgm:prSet phldrT="[Text]" custLinFactNeighborX="24348" custLinFactNeighborY="1950"/>
      <dgm:spPr/>
      <dgm:t>
        <a:bodyPr/>
        <a:lstStyle/>
        <a:p>
          <a:endParaRPr lang="en-US"/>
        </a:p>
      </dgm:t>
    </dgm:pt>
    <dgm:pt modelId="{EBB9DF9F-8422-4458-AB0B-F3D53A2C9F55}" type="parTrans" cxnId="{08894E72-159E-4A3D-AF87-1B7CBCC4382C}">
      <dgm:prSet/>
      <dgm:spPr/>
      <dgm:t>
        <a:bodyPr/>
        <a:lstStyle/>
        <a:p>
          <a:endParaRPr lang="en-US"/>
        </a:p>
      </dgm:t>
    </dgm:pt>
    <dgm:pt modelId="{7510C975-3807-49DC-870B-C9473234776A}" type="sibTrans" cxnId="{08894E72-159E-4A3D-AF87-1B7CBCC4382C}">
      <dgm:prSet/>
      <dgm:spPr/>
      <dgm:t>
        <a:bodyPr/>
        <a:lstStyle/>
        <a:p>
          <a:endParaRPr lang="en-US"/>
        </a:p>
      </dgm:t>
    </dgm:pt>
    <dgm:pt modelId="{D3C3CD95-251B-477E-B08F-70A2AA4D13AF}">
      <dgm:prSet phldrT="[Text]"/>
      <dgm:spPr/>
      <dgm:t>
        <a:bodyPr/>
        <a:lstStyle/>
        <a:p>
          <a:r>
            <a:rPr lang="en-US" dirty="0"/>
            <a:t>Law</a:t>
          </a:r>
        </a:p>
      </dgm:t>
    </dgm:pt>
    <dgm:pt modelId="{F8B181AE-08DB-49F2-90FC-D399EE691AC8}" type="sibTrans" cxnId="{EC2F08B0-96DD-45E3-A803-8955E65AC41A}">
      <dgm:prSet/>
      <dgm:spPr/>
      <dgm:t>
        <a:bodyPr/>
        <a:lstStyle/>
        <a:p>
          <a:endParaRPr lang="en-US"/>
        </a:p>
      </dgm:t>
    </dgm:pt>
    <dgm:pt modelId="{CE208EED-063E-49B3-99EE-1A166A2A0E14}" type="parTrans" cxnId="{EC2F08B0-96DD-45E3-A803-8955E65AC41A}">
      <dgm:prSet/>
      <dgm:spPr/>
      <dgm:t>
        <a:bodyPr/>
        <a:lstStyle/>
        <a:p>
          <a:endParaRPr lang="en-US"/>
        </a:p>
      </dgm:t>
    </dgm:pt>
    <dgm:pt modelId="{62F0B10D-CF5C-405E-ACC2-E72DDA37848D}" type="pres">
      <dgm:prSet presAssocID="{804F1C3D-A28B-4CAD-AAAA-AE1975E94985}" presName="Name0" presStyleCnt="0">
        <dgm:presLayoutVars>
          <dgm:chMax val="4"/>
          <dgm:resizeHandles val="exact"/>
        </dgm:presLayoutVars>
      </dgm:prSet>
      <dgm:spPr/>
      <dgm:t>
        <a:bodyPr/>
        <a:lstStyle/>
        <a:p>
          <a:endParaRPr lang="en-US"/>
        </a:p>
      </dgm:t>
    </dgm:pt>
    <dgm:pt modelId="{9364ADDD-71F9-4E76-B191-BDD436D33E3E}" type="pres">
      <dgm:prSet presAssocID="{804F1C3D-A28B-4CAD-AAAA-AE1975E94985}" presName="ellipse" presStyleLbl="trBgShp" presStyleIdx="0" presStyleCnt="1" custScaleX="221099" custScaleY="112365" custLinFactNeighborX="155" custLinFactNeighborY="-8370"/>
      <dgm:spPr/>
    </dgm:pt>
    <dgm:pt modelId="{74B4BD1F-E1DF-49B1-813E-229FA4A94900}" type="pres">
      <dgm:prSet presAssocID="{804F1C3D-A28B-4CAD-AAAA-AE1975E94985}" presName="arrow1" presStyleLbl="fgShp" presStyleIdx="0" presStyleCnt="1"/>
      <dgm:spPr/>
    </dgm:pt>
    <dgm:pt modelId="{2A34981C-AC08-419D-9904-91088EA1F3B1}" type="pres">
      <dgm:prSet presAssocID="{804F1C3D-A28B-4CAD-AAAA-AE1975E94985}" presName="rectangle" presStyleLbl="revTx" presStyleIdx="0" presStyleCnt="1" custScaleX="284445" custLinFactNeighborX="4253" custLinFactNeighborY="7740">
        <dgm:presLayoutVars>
          <dgm:bulletEnabled val="1"/>
        </dgm:presLayoutVars>
      </dgm:prSet>
      <dgm:spPr>
        <a:prstGeom prst="roundRect">
          <a:avLst/>
        </a:prstGeom>
      </dgm:spPr>
      <dgm:t>
        <a:bodyPr/>
        <a:lstStyle/>
        <a:p>
          <a:endParaRPr lang="en-US"/>
        </a:p>
      </dgm:t>
    </dgm:pt>
    <dgm:pt modelId="{35392776-8A03-4077-A82D-16009D44B980}" type="pres">
      <dgm:prSet presAssocID="{717EB73D-642B-49FF-8E11-ACF3CD44C9C5}" presName="item1" presStyleLbl="node1" presStyleIdx="0" presStyleCnt="3">
        <dgm:presLayoutVars>
          <dgm:bulletEnabled val="1"/>
        </dgm:presLayoutVars>
      </dgm:prSet>
      <dgm:spPr/>
      <dgm:t>
        <a:bodyPr/>
        <a:lstStyle/>
        <a:p>
          <a:endParaRPr lang="en-US"/>
        </a:p>
      </dgm:t>
    </dgm:pt>
    <dgm:pt modelId="{76219ECC-9943-40C1-B4CE-41DC77D31515}" type="pres">
      <dgm:prSet presAssocID="{D3C3CD95-251B-477E-B08F-70A2AA4D13AF}" presName="item2" presStyleLbl="node1" presStyleIdx="1" presStyleCnt="3" custLinFactNeighborX="69655" custLinFactNeighborY="-29957">
        <dgm:presLayoutVars>
          <dgm:bulletEnabled val="1"/>
        </dgm:presLayoutVars>
      </dgm:prSet>
      <dgm:spPr/>
      <dgm:t>
        <a:bodyPr/>
        <a:lstStyle/>
        <a:p>
          <a:endParaRPr lang="en-US"/>
        </a:p>
      </dgm:t>
    </dgm:pt>
    <dgm:pt modelId="{384142FF-C536-45D2-8653-C3561EC8B4F0}" type="pres">
      <dgm:prSet presAssocID="{3CE083C6-BCC8-410B-9E30-6284082BCCC5}" presName="item3" presStyleLbl="node1" presStyleIdx="2" presStyleCnt="3" custLinFactNeighborX="93913" custLinFactNeighborY="9680">
        <dgm:presLayoutVars>
          <dgm:bulletEnabled val="1"/>
        </dgm:presLayoutVars>
      </dgm:prSet>
      <dgm:spPr/>
      <dgm:t>
        <a:bodyPr/>
        <a:lstStyle/>
        <a:p>
          <a:endParaRPr lang="en-US"/>
        </a:p>
      </dgm:t>
    </dgm:pt>
    <dgm:pt modelId="{A7B149F4-557C-41DF-9C79-5E9CDE5F85F5}" type="pres">
      <dgm:prSet presAssocID="{804F1C3D-A28B-4CAD-AAAA-AE1975E94985}" presName="funnel" presStyleLbl="trAlignAcc1" presStyleIdx="0" presStyleCnt="1" custScaleX="207409" custScaleY="97990" custLinFactNeighborX="-1841" custLinFactNeighborY="-17978"/>
      <dgm:spPr>
        <a:solidFill>
          <a:schemeClr val="accent2">
            <a:alpha val="40000"/>
          </a:schemeClr>
        </a:solidFill>
      </dgm:spPr>
    </dgm:pt>
  </dgm:ptLst>
  <dgm:cxnLst>
    <dgm:cxn modelId="{5F614552-FA88-432C-BF5E-16CAF12DE5BD}" type="presOf" srcId="{804F1C3D-A28B-4CAD-AAAA-AE1975E94985}" destId="{62F0B10D-CF5C-405E-ACC2-E72DDA37848D}" srcOrd="0" destOrd="0" presId="urn:microsoft.com/office/officeart/2005/8/layout/funnel1"/>
    <dgm:cxn modelId="{7BD16739-6E60-4C98-BFAE-ED73436459F7}" type="presOf" srcId="{D5BAD82D-0D2B-4B1C-AFE8-00BAC44C26F0}" destId="{384142FF-C536-45D2-8653-C3561EC8B4F0}" srcOrd="0" destOrd="0" presId="urn:microsoft.com/office/officeart/2005/8/layout/funnel1"/>
    <dgm:cxn modelId="{26A23F86-E244-4669-B2D5-A7B2DC801087}" srcId="{804F1C3D-A28B-4CAD-AAAA-AE1975E94985}" destId="{717EB73D-642B-49FF-8E11-ACF3CD44C9C5}" srcOrd="1" destOrd="0" parTransId="{FEBEEB84-3B1C-4AFB-B738-A523716F0346}" sibTransId="{26B73827-3422-4246-BD94-4808D2DFDF5C}"/>
    <dgm:cxn modelId="{EC2F08B0-96DD-45E3-A803-8955E65AC41A}" srcId="{804F1C3D-A28B-4CAD-AAAA-AE1975E94985}" destId="{D3C3CD95-251B-477E-B08F-70A2AA4D13AF}" srcOrd="2" destOrd="0" parTransId="{CE208EED-063E-49B3-99EE-1A166A2A0E14}" sibTransId="{F8B181AE-08DB-49F2-90FC-D399EE691AC8}"/>
    <dgm:cxn modelId="{08894E72-159E-4A3D-AF87-1B7CBCC4382C}" srcId="{804F1C3D-A28B-4CAD-AAAA-AE1975E94985}" destId="{EDF2E5A3-06FE-43EE-B133-FD60696A7ED2}" srcOrd="5" destOrd="0" parTransId="{EBB9DF9F-8422-4458-AB0B-F3D53A2C9F55}" sibTransId="{7510C975-3807-49DC-870B-C9473234776A}"/>
    <dgm:cxn modelId="{9FE4F6DF-F46A-4C87-838A-B9D184D3F371}" type="presOf" srcId="{3CE083C6-BCC8-410B-9E30-6284082BCCC5}" destId="{2A34981C-AC08-419D-9904-91088EA1F3B1}" srcOrd="0" destOrd="0" presId="urn:microsoft.com/office/officeart/2005/8/layout/funnel1"/>
    <dgm:cxn modelId="{C71A0D75-DB82-4EDA-8A31-5A2273C32EEA}" srcId="{804F1C3D-A28B-4CAD-AAAA-AE1975E94985}" destId="{D5BAD82D-0D2B-4B1C-AFE8-00BAC44C26F0}" srcOrd="0" destOrd="0" parTransId="{C402D6B1-F1FB-452F-9F2F-F79DFC99F8D9}" sibTransId="{6C2D7B8C-2AB6-4F00-A6F5-F5BE89237287}"/>
    <dgm:cxn modelId="{4359F7E1-0561-45D6-8412-C08563951DE1}" type="presOf" srcId="{D3C3CD95-251B-477E-B08F-70A2AA4D13AF}" destId="{35392776-8A03-4077-A82D-16009D44B980}" srcOrd="0" destOrd="0" presId="urn:microsoft.com/office/officeart/2005/8/layout/funnel1"/>
    <dgm:cxn modelId="{81A22B1F-976B-4F79-98F0-F7F526D07838}" type="presOf" srcId="{717EB73D-642B-49FF-8E11-ACF3CD44C9C5}" destId="{76219ECC-9943-40C1-B4CE-41DC77D31515}" srcOrd="0" destOrd="0" presId="urn:microsoft.com/office/officeart/2005/8/layout/funnel1"/>
    <dgm:cxn modelId="{505BE450-AA3D-4B96-AEF8-105BE7689F94}" srcId="{804F1C3D-A28B-4CAD-AAAA-AE1975E94985}" destId="{9C980202-1AE8-469F-8CE9-B663C7B3DB6D}" srcOrd="4" destOrd="0" parTransId="{86CC98B3-C41D-4FE1-A839-E157B14C12AF}" sibTransId="{63099061-89C5-441B-9382-68CA73BB87FA}"/>
    <dgm:cxn modelId="{34751546-D673-43DB-9702-067B051ECA7A}" srcId="{804F1C3D-A28B-4CAD-AAAA-AE1975E94985}" destId="{3CE083C6-BCC8-410B-9E30-6284082BCCC5}" srcOrd="3" destOrd="0" parTransId="{3CB1B5C7-1DB1-45D5-834C-ABDEAAEAF1A5}" sibTransId="{72CCB135-E8E1-48D1-BA01-37D7781D8294}"/>
    <dgm:cxn modelId="{D3457DC0-85A6-4A8C-807F-327D3FF440A7}" type="presParOf" srcId="{62F0B10D-CF5C-405E-ACC2-E72DDA37848D}" destId="{9364ADDD-71F9-4E76-B191-BDD436D33E3E}" srcOrd="0" destOrd="0" presId="urn:microsoft.com/office/officeart/2005/8/layout/funnel1"/>
    <dgm:cxn modelId="{431EBD97-8575-40FF-860F-3179C8139A16}" type="presParOf" srcId="{62F0B10D-CF5C-405E-ACC2-E72DDA37848D}" destId="{74B4BD1F-E1DF-49B1-813E-229FA4A94900}" srcOrd="1" destOrd="0" presId="urn:microsoft.com/office/officeart/2005/8/layout/funnel1"/>
    <dgm:cxn modelId="{36A599C9-D18C-4285-8E67-889EFA0780DE}" type="presParOf" srcId="{62F0B10D-CF5C-405E-ACC2-E72DDA37848D}" destId="{2A34981C-AC08-419D-9904-91088EA1F3B1}" srcOrd="2" destOrd="0" presId="urn:microsoft.com/office/officeart/2005/8/layout/funnel1"/>
    <dgm:cxn modelId="{EC69D844-1BF9-445B-BE9A-9869885A93BB}" type="presParOf" srcId="{62F0B10D-CF5C-405E-ACC2-E72DDA37848D}" destId="{35392776-8A03-4077-A82D-16009D44B980}" srcOrd="3" destOrd="0" presId="urn:microsoft.com/office/officeart/2005/8/layout/funnel1"/>
    <dgm:cxn modelId="{98605932-DA2F-4BE3-9EF6-AD98AAC4E839}" type="presParOf" srcId="{62F0B10D-CF5C-405E-ACC2-E72DDA37848D}" destId="{76219ECC-9943-40C1-B4CE-41DC77D31515}" srcOrd="4" destOrd="0" presId="urn:microsoft.com/office/officeart/2005/8/layout/funnel1"/>
    <dgm:cxn modelId="{B2E93F78-A722-4F6C-9810-852595A393C1}" type="presParOf" srcId="{62F0B10D-CF5C-405E-ACC2-E72DDA37848D}" destId="{384142FF-C536-45D2-8653-C3561EC8B4F0}" srcOrd="5" destOrd="0" presId="urn:microsoft.com/office/officeart/2005/8/layout/funnel1"/>
    <dgm:cxn modelId="{6BD4892E-C1FE-41CE-81E4-3E13C9865D05}" type="presParOf" srcId="{62F0B10D-CF5C-405E-ACC2-E72DDA37848D}" destId="{A7B149F4-557C-41DF-9C79-5E9CDE5F85F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46D3E-1BE1-4B89-9916-33E46AA149CE}">
      <dsp:nvSpPr>
        <dsp:cNvPr id="0" name=""/>
        <dsp:cNvSpPr/>
      </dsp:nvSpPr>
      <dsp:spPr>
        <a:xfrm>
          <a:off x="1011543" y="143745"/>
          <a:ext cx="1091960" cy="109196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a:t>Act</a:t>
          </a:r>
        </a:p>
      </dsp:txBody>
      <dsp:txXfrm>
        <a:off x="1331371" y="463573"/>
        <a:ext cx="772132" cy="772132"/>
      </dsp:txXfrm>
    </dsp:sp>
    <dsp:sp modelId="{BBB5525D-5061-4C6F-A494-4196252337BF}">
      <dsp:nvSpPr>
        <dsp:cNvPr id="0" name=""/>
        <dsp:cNvSpPr/>
      </dsp:nvSpPr>
      <dsp:spPr>
        <a:xfrm rot="5400000">
          <a:off x="2153940" y="143745"/>
          <a:ext cx="1091960" cy="109196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t>Check</a:t>
          </a:r>
        </a:p>
      </dsp:txBody>
      <dsp:txXfrm rot="-5400000">
        <a:off x="2153940" y="463573"/>
        <a:ext cx="772132" cy="772132"/>
      </dsp:txXfrm>
    </dsp:sp>
    <dsp:sp modelId="{4D84B599-5A25-4585-988E-804EB0682BCD}">
      <dsp:nvSpPr>
        <dsp:cNvPr id="0" name=""/>
        <dsp:cNvSpPr/>
      </dsp:nvSpPr>
      <dsp:spPr>
        <a:xfrm rot="10800000">
          <a:off x="2153940" y="1286142"/>
          <a:ext cx="1091960" cy="109196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t>Do</a:t>
          </a:r>
        </a:p>
      </dsp:txBody>
      <dsp:txXfrm rot="10800000">
        <a:off x="2153940" y="1286142"/>
        <a:ext cx="772132" cy="772132"/>
      </dsp:txXfrm>
    </dsp:sp>
    <dsp:sp modelId="{68830332-0639-4705-B503-71CE13E13FF7}">
      <dsp:nvSpPr>
        <dsp:cNvPr id="0" name=""/>
        <dsp:cNvSpPr/>
      </dsp:nvSpPr>
      <dsp:spPr>
        <a:xfrm rot="16200000">
          <a:off x="1011543" y="1286142"/>
          <a:ext cx="1091960" cy="109196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t>Plan</a:t>
          </a:r>
        </a:p>
      </dsp:txBody>
      <dsp:txXfrm rot="5400000">
        <a:off x="1331371" y="1286142"/>
        <a:ext cx="772132" cy="772132"/>
      </dsp:txXfrm>
    </dsp:sp>
    <dsp:sp modelId="{7931B9C9-4C72-4DF6-92C6-40B890FC9982}">
      <dsp:nvSpPr>
        <dsp:cNvPr id="0" name=""/>
        <dsp:cNvSpPr/>
      </dsp:nvSpPr>
      <dsp:spPr>
        <a:xfrm flipH="1">
          <a:off x="1873972" y="976543"/>
          <a:ext cx="509499" cy="442669"/>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F7E7DAB0-E2A5-4160-B687-18349912EB6B}">
      <dsp:nvSpPr>
        <dsp:cNvPr id="0" name=""/>
        <dsp:cNvSpPr/>
      </dsp:nvSpPr>
      <dsp:spPr>
        <a:xfrm rot="10800000" flipH="1">
          <a:off x="1873972" y="1102635"/>
          <a:ext cx="509499" cy="442669"/>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4ADDD-71F9-4E76-B191-BDD436D33E3E}">
      <dsp:nvSpPr>
        <dsp:cNvPr id="0" name=""/>
        <dsp:cNvSpPr/>
      </dsp:nvSpPr>
      <dsp:spPr>
        <a:xfrm>
          <a:off x="2406154" y="0"/>
          <a:ext cx="4640636" cy="819049"/>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B4BD1F-E1DF-49B1-813E-229FA4A94900}">
      <dsp:nvSpPr>
        <dsp:cNvPr id="0" name=""/>
        <dsp:cNvSpPr/>
      </dsp:nvSpPr>
      <dsp:spPr>
        <a:xfrm>
          <a:off x="4523092" y="1881475"/>
          <a:ext cx="406762" cy="260328"/>
        </a:xfrm>
        <a:prstGeom prst="downArrow">
          <a:avLst/>
        </a:prstGeom>
        <a:gradFill rotWithShape="0">
          <a:gsLst>
            <a:gs pos="0">
              <a:schemeClr val="accent5">
                <a:tint val="40000"/>
                <a:hueOff val="0"/>
                <a:satOff val="0"/>
                <a:lumOff val="0"/>
                <a:alphaOff val="0"/>
                <a:tint val="100000"/>
                <a:shade val="100000"/>
                <a:satMod val="130000"/>
              </a:schemeClr>
            </a:gs>
            <a:gs pos="100000">
              <a:schemeClr val="accent5">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2A34981C-AC08-419D-9904-91088EA1F3B1}">
      <dsp:nvSpPr>
        <dsp:cNvPr id="0" name=""/>
        <dsp:cNvSpPr/>
      </dsp:nvSpPr>
      <dsp:spPr>
        <a:xfrm>
          <a:off x="2032673" y="2115165"/>
          <a:ext cx="5553676" cy="488115"/>
        </a:xfrm>
        <a:prstGeom prst="roundRect">
          <a:avLst/>
        </a:prstGeom>
        <a:solidFill>
          <a:srgbClr val="00206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ts val="0"/>
            </a:spcAft>
          </a:pPr>
          <a:r>
            <a:rPr lang="en-US" sz="2000" b="0" kern="1200" dirty="0">
              <a:solidFill>
                <a:schemeClr val="bg1"/>
              </a:solidFill>
            </a:rPr>
            <a:t>Cybersecurity</a:t>
          </a:r>
        </a:p>
        <a:p>
          <a:pPr lvl="0" algn="ctr" defTabSz="889000">
            <a:lnSpc>
              <a:spcPct val="90000"/>
            </a:lnSpc>
            <a:spcBef>
              <a:spcPct val="0"/>
            </a:spcBef>
            <a:spcAft>
              <a:spcPct val="35000"/>
            </a:spcAft>
          </a:pPr>
          <a:r>
            <a:rPr lang="en-US" sz="1300" b="0" kern="1200" dirty="0">
              <a:solidFill>
                <a:schemeClr val="bg1"/>
              </a:solidFill>
            </a:rPr>
            <a:t>(A computing-based, interdisciplinary course of study)</a:t>
          </a:r>
        </a:p>
      </dsp:txBody>
      <dsp:txXfrm>
        <a:off x="2056501" y="2138993"/>
        <a:ext cx="5506020" cy="440459"/>
      </dsp:txXfrm>
    </dsp:sp>
    <dsp:sp modelId="{35392776-8A03-4077-A82D-16009D44B980}">
      <dsp:nvSpPr>
        <dsp:cNvPr id="0" name=""/>
        <dsp:cNvSpPr/>
      </dsp:nvSpPr>
      <dsp:spPr>
        <a:xfrm>
          <a:off x="4436858" y="881815"/>
          <a:ext cx="732172" cy="732172"/>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Law</a:t>
          </a:r>
        </a:p>
      </dsp:txBody>
      <dsp:txXfrm>
        <a:off x="4544082" y="989039"/>
        <a:ext cx="517724" cy="517724"/>
      </dsp:txXfrm>
    </dsp:sp>
    <dsp:sp modelId="{76219ECC-9943-40C1-B4CE-41DC77D31515}">
      <dsp:nvSpPr>
        <dsp:cNvPr id="0" name=""/>
        <dsp:cNvSpPr/>
      </dsp:nvSpPr>
      <dsp:spPr>
        <a:xfrm>
          <a:off x="4422943" y="113186"/>
          <a:ext cx="732172" cy="732172"/>
        </a:xfrm>
        <a:prstGeom prst="ellipse">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Human Factors</a:t>
          </a:r>
        </a:p>
      </dsp:txBody>
      <dsp:txXfrm>
        <a:off x="4530167" y="220410"/>
        <a:ext cx="517724" cy="517724"/>
      </dsp:txXfrm>
    </dsp:sp>
    <dsp:sp modelId="{384142FF-C536-45D2-8653-C3561EC8B4F0}">
      <dsp:nvSpPr>
        <dsp:cNvPr id="0" name=""/>
        <dsp:cNvSpPr/>
      </dsp:nvSpPr>
      <dsp:spPr>
        <a:xfrm>
          <a:off x="5348997" y="226374"/>
          <a:ext cx="732172" cy="732172"/>
        </a:xfrm>
        <a:prstGeom prst="ellipse">
          <a:avLst/>
        </a:prstGeom>
        <a:gradFill rotWithShape="0">
          <a:gsLst>
            <a:gs pos="0">
              <a:schemeClr val="accent5">
                <a:hueOff val="-6758543"/>
                <a:satOff val="-17419"/>
                <a:lumOff val="-11765"/>
                <a:alphaOff val="0"/>
                <a:tint val="100000"/>
                <a:shade val="100000"/>
                <a:satMod val="130000"/>
              </a:schemeClr>
            </a:gs>
            <a:gs pos="100000">
              <a:schemeClr val="accent5">
                <a:hueOff val="-6758543"/>
                <a:satOff val="-17419"/>
                <a:lumOff val="-1176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t>Ethics</a:t>
          </a:r>
          <a:endParaRPr lang="en-US" sz="1100" kern="1200" dirty="0"/>
        </a:p>
      </dsp:txBody>
      <dsp:txXfrm>
        <a:off x="5456221" y="333598"/>
        <a:ext cx="517724" cy="517724"/>
      </dsp:txXfrm>
    </dsp:sp>
    <dsp:sp modelId="{A7B149F4-557C-41DF-9C79-5E9CDE5F85F5}">
      <dsp:nvSpPr>
        <dsp:cNvPr id="0" name=""/>
        <dsp:cNvSpPr/>
      </dsp:nvSpPr>
      <dsp:spPr>
        <a:xfrm>
          <a:off x="2322283" y="0"/>
          <a:ext cx="4724509" cy="1785668"/>
        </a:xfrm>
        <a:prstGeom prst="funnel">
          <a:avLst/>
        </a:prstGeom>
        <a:solidFill>
          <a:schemeClr val="accent2">
            <a:alpha val="4000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54C6E1-AF92-4FB7-A013-0B520EBC30AE}" type="datetimeFigureOut">
              <a:rPr lang="en-US"/>
              <a:t>5/21/2019</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C10850-0874-4A61-99B4-D613C5E8D9EA}" type="datetimeFigureOut">
              <a:rPr lang="en-US"/>
              <a:t>5/21/2019</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42096-768A-4D1B-9C03-970636521188}" type="slidenum">
              <a:rPr lang="en-US" smtClean="0"/>
              <a:t>2</a:t>
            </a:fld>
            <a:endParaRPr lang="en-US" dirty="0"/>
          </a:p>
        </p:txBody>
      </p:sp>
    </p:spTree>
    <p:extLst>
      <p:ext uri="{BB962C8B-B14F-4D97-AF65-F5344CB8AC3E}">
        <p14:creationId xmlns:p14="http://schemas.microsoft.com/office/powerpoint/2010/main" val="1958065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42096-768A-4D1B-9C03-970636521188}" type="slidenum">
              <a:rPr lang="en-US" smtClean="0"/>
              <a:t>14</a:t>
            </a:fld>
            <a:endParaRPr lang="en-US" dirty="0"/>
          </a:p>
        </p:txBody>
      </p:sp>
    </p:spTree>
    <p:extLst>
      <p:ext uri="{BB962C8B-B14F-4D97-AF65-F5344CB8AC3E}">
        <p14:creationId xmlns:p14="http://schemas.microsoft.com/office/powerpoint/2010/main" val="893590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16</a:t>
            </a:fld>
            <a:endParaRPr lang="en-US"/>
          </a:p>
        </p:txBody>
      </p:sp>
    </p:spTree>
    <p:extLst>
      <p:ext uri="{BB962C8B-B14F-4D97-AF65-F5344CB8AC3E}">
        <p14:creationId xmlns:p14="http://schemas.microsoft.com/office/powerpoint/2010/main" val="2593624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42096-768A-4D1B-9C03-970636521188}" type="slidenum">
              <a:rPr lang="en-US" smtClean="0"/>
              <a:t>22</a:t>
            </a:fld>
            <a:endParaRPr lang="en-US" dirty="0"/>
          </a:p>
        </p:txBody>
      </p:sp>
    </p:spTree>
    <p:extLst>
      <p:ext uri="{BB962C8B-B14F-4D97-AF65-F5344CB8AC3E}">
        <p14:creationId xmlns:p14="http://schemas.microsoft.com/office/powerpoint/2010/main" val="3147885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42096-768A-4D1B-9C03-970636521188}" type="slidenum">
              <a:rPr lang="en-US" smtClean="0"/>
              <a:t>23</a:t>
            </a:fld>
            <a:endParaRPr lang="en-US" dirty="0"/>
          </a:p>
        </p:txBody>
      </p:sp>
    </p:spTree>
    <p:extLst>
      <p:ext uri="{BB962C8B-B14F-4D97-AF65-F5344CB8AC3E}">
        <p14:creationId xmlns:p14="http://schemas.microsoft.com/office/powerpoint/2010/main" val="169210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42096-768A-4D1B-9C03-970636521188}" type="slidenum">
              <a:rPr lang="en-US" smtClean="0"/>
              <a:t>24</a:t>
            </a:fld>
            <a:endParaRPr lang="en-US" dirty="0"/>
          </a:p>
        </p:txBody>
      </p:sp>
    </p:spTree>
    <p:extLst>
      <p:ext uri="{BB962C8B-B14F-4D97-AF65-F5344CB8AC3E}">
        <p14:creationId xmlns:p14="http://schemas.microsoft.com/office/powerpoint/2010/main" val="230394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42096-768A-4D1B-9C03-970636521188}" type="slidenum">
              <a:rPr lang="en-US" smtClean="0"/>
              <a:t>3</a:t>
            </a:fld>
            <a:endParaRPr lang="en-US" dirty="0"/>
          </a:p>
        </p:txBody>
      </p:sp>
    </p:spTree>
    <p:extLst>
      <p:ext uri="{BB962C8B-B14F-4D97-AF65-F5344CB8AC3E}">
        <p14:creationId xmlns:p14="http://schemas.microsoft.com/office/powerpoint/2010/main" val="2405900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42096-768A-4D1B-9C03-970636521188}" type="slidenum">
              <a:rPr lang="en-US" smtClean="0"/>
              <a:t>4</a:t>
            </a:fld>
            <a:endParaRPr lang="en-US" dirty="0"/>
          </a:p>
        </p:txBody>
      </p:sp>
    </p:spTree>
    <p:extLst>
      <p:ext uri="{BB962C8B-B14F-4D97-AF65-F5344CB8AC3E}">
        <p14:creationId xmlns:p14="http://schemas.microsoft.com/office/powerpoint/2010/main" val="3192580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42096-768A-4D1B-9C03-970636521188}" type="slidenum">
              <a:rPr lang="en-US" smtClean="0"/>
              <a:t>5</a:t>
            </a:fld>
            <a:endParaRPr lang="en-US" dirty="0"/>
          </a:p>
        </p:txBody>
      </p:sp>
    </p:spTree>
    <p:extLst>
      <p:ext uri="{BB962C8B-B14F-4D97-AF65-F5344CB8AC3E}">
        <p14:creationId xmlns:p14="http://schemas.microsoft.com/office/powerpoint/2010/main" val="301180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42096-768A-4D1B-9C03-970636521188}" type="slidenum">
              <a:rPr lang="en-US" smtClean="0"/>
              <a:t>6</a:t>
            </a:fld>
            <a:endParaRPr lang="en-US" dirty="0"/>
          </a:p>
        </p:txBody>
      </p:sp>
    </p:spTree>
    <p:extLst>
      <p:ext uri="{BB962C8B-B14F-4D97-AF65-F5344CB8AC3E}">
        <p14:creationId xmlns:p14="http://schemas.microsoft.com/office/powerpoint/2010/main" val="27383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42096-768A-4D1B-9C03-970636521188}" type="slidenum">
              <a:rPr lang="en-US" smtClean="0"/>
              <a:t>7</a:t>
            </a:fld>
            <a:endParaRPr lang="en-US" dirty="0"/>
          </a:p>
        </p:txBody>
      </p:sp>
    </p:spTree>
    <p:extLst>
      <p:ext uri="{BB962C8B-B14F-4D97-AF65-F5344CB8AC3E}">
        <p14:creationId xmlns:p14="http://schemas.microsoft.com/office/powerpoint/2010/main" val="2152152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42096-768A-4D1B-9C03-970636521188}" type="slidenum">
              <a:rPr lang="en-US" smtClean="0"/>
              <a:t>9</a:t>
            </a:fld>
            <a:endParaRPr lang="en-US" dirty="0"/>
          </a:p>
        </p:txBody>
      </p:sp>
    </p:spTree>
    <p:extLst>
      <p:ext uri="{BB962C8B-B14F-4D97-AF65-F5344CB8AC3E}">
        <p14:creationId xmlns:p14="http://schemas.microsoft.com/office/powerpoint/2010/main" val="92444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42096-768A-4D1B-9C03-970636521188}" type="slidenum">
              <a:rPr lang="en-US" smtClean="0"/>
              <a:t>10</a:t>
            </a:fld>
            <a:endParaRPr lang="en-US" dirty="0"/>
          </a:p>
        </p:txBody>
      </p:sp>
    </p:spTree>
    <p:extLst>
      <p:ext uri="{BB962C8B-B14F-4D97-AF65-F5344CB8AC3E}">
        <p14:creationId xmlns:p14="http://schemas.microsoft.com/office/powerpoint/2010/main" val="1393019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42096-768A-4D1B-9C03-970636521188}" type="slidenum">
              <a:rPr lang="en-US" smtClean="0"/>
              <a:t>13</a:t>
            </a:fld>
            <a:endParaRPr lang="en-US" dirty="0"/>
          </a:p>
        </p:txBody>
      </p:sp>
    </p:spTree>
    <p:extLst>
      <p:ext uri="{BB962C8B-B14F-4D97-AF65-F5344CB8AC3E}">
        <p14:creationId xmlns:p14="http://schemas.microsoft.com/office/powerpoint/2010/main" val="3351636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88825" cy="1828800"/>
          </a:xfrm>
          <a:prstGeom prst="rect">
            <a:avLst/>
          </a:prstGeom>
          <a:solidFill>
            <a:srgbClr val="C8102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2400" smtClean="0"/>
          </a:p>
        </p:txBody>
      </p:sp>
      <p:sp>
        <p:nvSpPr>
          <p:cNvPr id="5" name="Text Box 6"/>
          <p:cNvSpPr txBox="1">
            <a:spLocks noChangeArrowheads="1"/>
          </p:cNvSpPr>
          <p:nvPr/>
        </p:nvSpPr>
        <p:spPr bwMode="auto">
          <a:xfrm>
            <a:off x="283560" y="34893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2400" smtClean="0"/>
          </a:p>
        </p:txBody>
      </p:sp>
      <p:pic>
        <p:nvPicPr>
          <p:cNvPr id="6"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015" y="546100"/>
            <a:ext cx="680542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711015" y="2514600"/>
            <a:ext cx="8836898" cy="1066800"/>
          </a:xfrm>
        </p:spPr>
        <p:txBody>
          <a:bodyPr anchor="b"/>
          <a:lstStyle>
            <a:lvl1pPr>
              <a:defRPr>
                <a:solidFill>
                  <a:srgbClr val="F1BE48"/>
                </a:solidFill>
              </a:defRPr>
            </a:lvl1pPr>
          </a:lstStyle>
          <a:p>
            <a:r>
              <a:rPr lang="en-US" dirty="0"/>
              <a:t>Click to edit Master title style</a:t>
            </a:r>
          </a:p>
        </p:txBody>
      </p:sp>
      <p:sp>
        <p:nvSpPr>
          <p:cNvPr id="3077" name="Rectangle 5"/>
          <p:cNvSpPr>
            <a:spLocks noGrp="1" noChangeArrowheads="1"/>
          </p:cNvSpPr>
          <p:nvPr>
            <p:ph type="subTitle" idx="1"/>
          </p:nvPr>
        </p:nvSpPr>
        <p:spPr>
          <a:xfrm>
            <a:off x="711015" y="3581400"/>
            <a:ext cx="8329030" cy="1752600"/>
          </a:xfrm>
        </p:spPr>
        <p:txBody>
          <a:bodyPr/>
          <a:lstStyle>
            <a:lvl1pPr marL="0" indent="0">
              <a:buFont typeface="Times" charset="0"/>
              <a:buNone/>
              <a:defRPr sz="2400">
                <a:solidFill>
                  <a:srgbClr val="6E6259"/>
                </a:solidFill>
              </a:defRPr>
            </a:lvl1pPr>
          </a:lstStyle>
          <a:p>
            <a:r>
              <a:rPr lang="en-US" dirty="0"/>
              <a:t>Click to edit Master subtitle style</a:t>
            </a:r>
          </a:p>
        </p:txBody>
      </p:sp>
    </p:spTree>
    <p:extLst>
      <p:ext uri="{BB962C8B-B14F-4D97-AF65-F5344CB8AC3E}">
        <p14:creationId xmlns:p14="http://schemas.microsoft.com/office/powerpoint/2010/main" val="123936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7"/>
          <p:cNvSpPr>
            <a:spLocks noGrp="1"/>
          </p:cNvSpPr>
          <p:nvPr>
            <p:ph type="body" sz="quarter" idx="10"/>
          </p:nvPr>
        </p:nvSpPr>
        <p:spPr>
          <a:xfrm>
            <a:off x="8430604" y="6324600"/>
            <a:ext cx="3250353"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Edit Master text styles</a:t>
            </a:r>
          </a:p>
        </p:txBody>
      </p:sp>
    </p:spTree>
    <p:extLst>
      <p:ext uri="{BB962C8B-B14F-4D97-AF65-F5344CB8AC3E}">
        <p14:creationId xmlns:p14="http://schemas.microsoft.com/office/powerpoint/2010/main" val="368412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8358" y="152400"/>
            <a:ext cx="2666305"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152400"/>
            <a:ext cx="7795769"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7"/>
          <p:cNvSpPr>
            <a:spLocks noGrp="1"/>
          </p:cNvSpPr>
          <p:nvPr>
            <p:ph type="body" sz="quarter" idx="10"/>
          </p:nvPr>
        </p:nvSpPr>
        <p:spPr>
          <a:xfrm>
            <a:off x="8430604" y="6324600"/>
            <a:ext cx="3250353"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Edit Master text styles</a:t>
            </a:r>
          </a:p>
        </p:txBody>
      </p:sp>
    </p:spTree>
    <p:extLst>
      <p:ext uri="{BB962C8B-B14F-4D97-AF65-F5344CB8AC3E}">
        <p14:creationId xmlns:p14="http://schemas.microsoft.com/office/powerpoint/2010/main" val="171220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42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252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7"/>
          <p:cNvSpPr>
            <a:spLocks noGrp="1"/>
          </p:cNvSpPr>
          <p:nvPr>
            <p:ph type="body" sz="quarter" idx="10"/>
          </p:nvPr>
        </p:nvSpPr>
        <p:spPr>
          <a:xfrm>
            <a:off x="8430604" y="6324600"/>
            <a:ext cx="3250353"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Edit Master text styles</a:t>
            </a:r>
          </a:p>
        </p:txBody>
      </p:sp>
    </p:spTree>
    <p:extLst>
      <p:ext uri="{BB962C8B-B14F-4D97-AF65-F5344CB8AC3E}">
        <p14:creationId xmlns:p14="http://schemas.microsoft.com/office/powerpoint/2010/main" val="64565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Placeholder 7"/>
          <p:cNvSpPr>
            <a:spLocks noGrp="1"/>
          </p:cNvSpPr>
          <p:nvPr>
            <p:ph type="body" sz="quarter" idx="10"/>
          </p:nvPr>
        </p:nvSpPr>
        <p:spPr>
          <a:xfrm>
            <a:off x="8430604" y="6324600"/>
            <a:ext cx="3250353"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Edit Master text styles</a:t>
            </a:r>
          </a:p>
        </p:txBody>
      </p:sp>
    </p:spTree>
    <p:extLst>
      <p:ext uri="{BB962C8B-B14F-4D97-AF65-F5344CB8AC3E}">
        <p14:creationId xmlns:p14="http://schemas.microsoft.com/office/powerpoint/2010/main" val="185135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309" y="1066800"/>
            <a:ext cx="4977104"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7559" y="1066800"/>
            <a:ext cx="4977104"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7"/>
          <p:cNvSpPr>
            <a:spLocks noGrp="1"/>
          </p:cNvSpPr>
          <p:nvPr>
            <p:ph type="body" sz="quarter" idx="10"/>
          </p:nvPr>
        </p:nvSpPr>
        <p:spPr>
          <a:xfrm>
            <a:off x="8430604" y="6324600"/>
            <a:ext cx="3250353"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Edit Master text styles</a:t>
            </a:r>
          </a:p>
        </p:txBody>
      </p:sp>
    </p:spTree>
    <p:extLst>
      <p:ext uri="{BB962C8B-B14F-4D97-AF65-F5344CB8AC3E}">
        <p14:creationId xmlns:p14="http://schemas.microsoft.com/office/powerpoint/2010/main" val="99151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7"/>
          <p:cNvSpPr>
            <a:spLocks noGrp="1"/>
          </p:cNvSpPr>
          <p:nvPr>
            <p:ph type="body" sz="quarter" idx="10"/>
          </p:nvPr>
        </p:nvSpPr>
        <p:spPr>
          <a:xfrm>
            <a:off x="8430604" y="6324600"/>
            <a:ext cx="3250353"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Edit Master text styles</a:t>
            </a:r>
          </a:p>
        </p:txBody>
      </p:sp>
    </p:spTree>
    <p:extLst>
      <p:ext uri="{BB962C8B-B14F-4D97-AF65-F5344CB8AC3E}">
        <p14:creationId xmlns:p14="http://schemas.microsoft.com/office/powerpoint/2010/main" val="61307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7"/>
          <p:cNvSpPr>
            <a:spLocks noGrp="1"/>
          </p:cNvSpPr>
          <p:nvPr>
            <p:ph type="body" sz="quarter" idx="10"/>
          </p:nvPr>
        </p:nvSpPr>
        <p:spPr>
          <a:xfrm>
            <a:off x="8430604" y="6324600"/>
            <a:ext cx="3250353"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Edit Master text styles</a:t>
            </a:r>
          </a:p>
        </p:txBody>
      </p:sp>
    </p:spTree>
    <p:extLst>
      <p:ext uri="{BB962C8B-B14F-4D97-AF65-F5344CB8AC3E}">
        <p14:creationId xmlns:p14="http://schemas.microsoft.com/office/powerpoint/2010/main" val="384217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7"/>
          <p:cNvSpPr>
            <a:spLocks noGrp="1"/>
          </p:cNvSpPr>
          <p:nvPr>
            <p:ph type="body" sz="quarter" idx="10"/>
          </p:nvPr>
        </p:nvSpPr>
        <p:spPr>
          <a:xfrm>
            <a:off x="8430604" y="6324600"/>
            <a:ext cx="3250353"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Edit Master text styles</a:t>
            </a:r>
          </a:p>
        </p:txBody>
      </p:sp>
    </p:spTree>
    <p:extLst>
      <p:ext uri="{BB962C8B-B14F-4D97-AF65-F5344CB8AC3E}">
        <p14:creationId xmlns:p14="http://schemas.microsoft.com/office/powerpoint/2010/main" val="177472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7"/>
          <p:cNvSpPr>
            <a:spLocks noGrp="1"/>
          </p:cNvSpPr>
          <p:nvPr>
            <p:ph type="body" sz="quarter" idx="10"/>
          </p:nvPr>
        </p:nvSpPr>
        <p:spPr>
          <a:xfrm>
            <a:off x="8430604" y="6324600"/>
            <a:ext cx="3250353"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Edit Master text styles</a:t>
            </a:r>
          </a:p>
        </p:txBody>
      </p:sp>
    </p:spTree>
    <p:extLst>
      <p:ext uri="{BB962C8B-B14F-4D97-AF65-F5344CB8AC3E}">
        <p14:creationId xmlns:p14="http://schemas.microsoft.com/office/powerpoint/2010/main" val="28166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7"/>
          <p:cNvSpPr>
            <a:spLocks noGrp="1"/>
          </p:cNvSpPr>
          <p:nvPr>
            <p:ph type="body" sz="quarter" idx="10"/>
          </p:nvPr>
        </p:nvSpPr>
        <p:spPr>
          <a:xfrm>
            <a:off x="8430604" y="6324600"/>
            <a:ext cx="3250353"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Edit Master text styles</a:t>
            </a:r>
          </a:p>
        </p:txBody>
      </p:sp>
    </p:spTree>
    <p:extLst>
      <p:ext uri="{BB962C8B-B14F-4D97-AF65-F5344CB8AC3E}">
        <p14:creationId xmlns:p14="http://schemas.microsoft.com/office/powerpoint/2010/main" val="67161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auto">
          <a:xfrm>
            <a:off x="0" y="6096000"/>
            <a:ext cx="12188825" cy="762000"/>
          </a:xfrm>
          <a:prstGeom prst="rect">
            <a:avLst/>
          </a:prstGeom>
          <a:solidFill>
            <a:srgbClr val="C8102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2400" smtClean="0"/>
          </a:p>
        </p:txBody>
      </p:sp>
      <p:sp>
        <p:nvSpPr>
          <p:cNvPr id="1027" name="Rectangle 2"/>
          <p:cNvSpPr>
            <a:spLocks noGrp="1" noChangeArrowheads="1"/>
          </p:cNvSpPr>
          <p:nvPr>
            <p:ph type="title"/>
          </p:nvPr>
        </p:nvSpPr>
        <p:spPr bwMode="auto">
          <a:xfrm>
            <a:off x="609441" y="152400"/>
            <a:ext cx="103605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1117309" y="1066800"/>
            <a:ext cx="1015735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Text Box 11"/>
          <p:cNvSpPr txBox="1">
            <a:spLocks noChangeArrowheads="1"/>
          </p:cNvSpPr>
          <p:nvPr/>
        </p:nvSpPr>
        <p:spPr bwMode="auto">
          <a:xfrm>
            <a:off x="283560" y="34893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2400" smtClean="0"/>
          </a:p>
        </p:txBody>
      </p:sp>
      <p:pic>
        <p:nvPicPr>
          <p:cNvPr id="1030" name="Picture 11" descr="ISU LEFT white.eps"/>
          <p:cNvPicPr>
            <a:picLocks noChangeAspect="1"/>
          </p:cNvPicPr>
          <p:nvPr userDrawn="1"/>
        </p:nvPicPr>
        <p:blipFill>
          <a:blip r:embed="rId15">
            <a:extLst>
              <a:ext uri="{28A0092B-C50C-407E-A947-70E740481C1C}">
                <a14:useLocalDpi xmlns:a14="http://schemas.microsoft.com/office/drawing/2010/main" val="0"/>
              </a:ext>
            </a:extLst>
          </a:blip>
          <a:srcRect b="38235"/>
          <a:stretch>
            <a:fillRect/>
          </a:stretch>
        </p:blipFill>
        <p:spPr bwMode="auto">
          <a:xfrm>
            <a:off x="711015" y="6365876"/>
            <a:ext cx="4266089"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7687848" y="6310314"/>
            <a:ext cx="4113728" cy="365125"/>
          </a:xfrm>
          <a:prstGeom prst="rect">
            <a:avLst/>
          </a:prstGeom>
        </p:spPr>
        <p:txBody>
          <a:bodyPr vert="horz" lIns="91440" tIns="45720" rIns="91440" bIns="45720" rtlCol="0" anchor="ctr"/>
          <a:lstStyle>
            <a:lvl1pPr algn="r">
              <a:defRPr sz="1600" b="1" i="0">
                <a:solidFill>
                  <a:schemeClr val="bg1"/>
                </a:solidFill>
                <a:latin typeface="Univers 65" charset="0"/>
                <a:ea typeface="Univers 65" charset="0"/>
                <a:cs typeface="Univers 65" charset="0"/>
              </a:defRPr>
            </a:lvl1pPr>
          </a:lstStyle>
          <a:p>
            <a:pPr>
              <a:defRPr/>
            </a:pPr>
            <a:r>
              <a:rPr lang="en-US"/>
              <a:t>Presentation Title Here</a:t>
            </a:r>
          </a:p>
        </p:txBody>
      </p:sp>
    </p:spTree>
    <p:extLst>
      <p:ext uri="{BB962C8B-B14F-4D97-AF65-F5344CB8AC3E}">
        <p14:creationId xmlns:p14="http://schemas.microsoft.com/office/powerpoint/2010/main" val="184972017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iming>
    <p:tnLst>
      <p:par>
        <p:cTn id="1" dur="indefinite" restart="never" nodeType="tmRoot"/>
      </p:par>
    </p:tnLst>
  </p:timing>
  <p:txStyles>
    <p:titleStyle>
      <a:lvl1pPr algn="l" rtl="0" eaLnBrk="0" fontAlgn="base" hangingPunct="0">
        <a:spcBef>
          <a:spcPct val="0"/>
        </a:spcBef>
        <a:spcAft>
          <a:spcPct val="0"/>
        </a:spcAft>
        <a:defRPr sz="3500">
          <a:solidFill>
            <a:srgbClr val="C8102E"/>
          </a:solidFill>
          <a:latin typeface="+mj-lt"/>
          <a:ea typeface="+mj-ea"/>
          <a:cs typeface="+mj-cs"/>
        </a:defRPr>
      </a:lvl1pPr>
      <a:lvl2pPr algn="l" rtl="0" eaLnBrk="0" fontAlgn="base" hangingPunct="0">
        <a:spcBef>
          <a:spcPct val="0"/>
        </a:spcBef>
        <a:spcAft>
          <a:spcPct val="0"/>
        </a:spcAft>
        <a:defRPr sz="3500">
          <a:solidFill>
            <a:srgbClr val="C8102E"/>
          </a:solidFill>
          <a:latin typeface="Arial" panose="020B0604020202020204" pitchFamily="34" charset="0"/>
        </a:defRPr>
      </a:lvl2pPr>
      <a:lvl3pPr algn="l" rtl="0" eaLnBrk="0" fontAlgn="base" hangingPunct="0">
        <a:spcBef>
          <a:spcPct val="0"/>
        </a:spcBef>
        <a:spcAft>
          <a:spcPct val="0"/>
        </a:spcAft>
        <a:defRPr sz="3500">
          <a:solidFill>
            <a:srgbClr val="C8102E"/>
          </a:solidFill>
          <a:latin typeface="Arial" panose="020B0604020202020204" pitchFamily="34" charset="0"/>
        </a:defRPr>
      </a:lvl3pPr>
      <a:lvl4pPr algn="l" rtl="0" eaLnBrk="0" fontAlgn="base" hangingPunct="0">
        <a:spcBef>
          <a:spcPct val="0"/>
        </a:spcBef>
        <a:spcAft>
          <a:spcPct val="0"/>
        </a:spcAft>
        <a:defRPr sz="3500">
          <a:solidFill>
            <a:srgbClr val="C8102E"/>
          </a:solidFill>
          <a:latin typeface="Arial" panose="020B0604020202020204" pitchFamily="34" charset="0"/>
        </a:defRPr>
      </a:lvl4pPr>
      <a:lvl5pPr algn="l" rtl="0" eaLnBrk="0" fontAlgn="base" hangingPunct="0">
        <a:spcBef>
          <a:spcPct val="0"/>
        </a:spcBef>
        <a:spcAft>
          <a:spcPct val="0"/>
        </a:spcAft>
        <a:defRPr sz="3500">
          <a:solidFill>
            <a:srgbClr val="C8102E"/>
          </a:solidFill>
          <a:latin typeface="Arial" panose="020B0604020202020204" pitchFamily="34"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eaLnBrk="0" fontAlgn="base" hangingPunct="0">
        <a:spcBef>
          <a:spcPct val="20000"/>
        </a:spcBef>
        <a:spcAft>
          <a:spcPct val="0"/>
        </a:spcAft>
        <a:buClr>
          <a:srgbClr val="C8102E"/>
        </a:buClr>
        <a:buSzPct val="80000"/>
        <a:buFont typeface="Times" panose="02020603050405020304" pitchFamily="18" charset="0"/>
        <a:buChar char="•"/>
        <a:defRPr sz="2600">
          <a:solidFill>
            <a:srgbClr val="6E6259"/>
          </a:solidFill>
          <a:latin typeface="+mn-lt"/>
          <a:ea typeface="+mn-ea"/>
          <a:cs typeface="+mn-cs"/>
        </a:defRPr>
      </a:lvl1pPr>
      <a:lvl2pPr marL="742950" indent="-285750" algn="l" rtl="0" eaLnBrk="0" fontAlgn="base" hangingPunct="0">
        <a:spcBef>
          <a:spcPct val="20000"/>
        </a:spcBef>
        <a:spcAft>
          <a:spcPct val="0"/>
        </a:spcAft>
        <a:buClr>
          <a:srgbClr val="C8102E"/>
        </a:buClr>
        <a:buSzPct val="80000"/>
        <a:buFont typeface="Times" panose="02020603050405020304" pitchFamily="18" charset="0"/>
        <a:buChar char="•"/>
        <a:defRPr sz="2600">
          <a:solidFill>
            <a:srgbClr val="6E6259"/>
          </a:solidFill>
          <a:latin typeface="+mn-lt"/>
          <a:ea typeface="Geneva" charset="-128"/>
          <a:cs typeface="Geneva"/>
        </a:defRPr>
      </a:lvl2pPr>
      <a:lvl3pPr marL="1143000" indent="-228600" algn="l" rtl="0" eaLnBrk="0" fontAlgn="base" hangingPunct="0">
        <a:spcBef>
          <a:spcPct val="20000"/>
        </a:spcBef>
        <a:spcAft>
          <a:spcPct val="0"/>
        </a:spcAft>
        <a:buClr>
          <a:srgbClr val="C8102E"/>
        </a:buClr>
        <a:buSzPct val="80000"/>
        <a:buFont typeface="Times" panose="02020603050405020304" pitchFamily="18" charset="0"/>
        <a:buChar char="•"/>
        <a:defRPr sz="2600">
          <a:solidFill>
            <a:srgbClr val="6E6259"/>
          </a:solidFill>
          <a:latin typeface="+mn-lt"/>
          <a:ea typeface="Geneva" charset="-128"/>
          <a:cs typeface="Geneva"/>
        </a:defRPr>
      </a:lvl3pPr>
      <a:lvl4pPr marL="1600200" indent="-228600" algn="l" rtl="0" eaLnBrk="0" fontAlgn="base" hangingPunct="0">
        <a:spcBef>
          <a:spcPct val="20000"/>
        </a:spcBef>
        <a:spcAft>
          <a:spcPct val="0"/>
        </a:spcAft>
        <a:buClr>
          <a:srgbClr val="C8102E"/>
        </a:buClr>
        <a:buSzPct val="80000"/>
        <a:buFont typeface="Times" panose="02020603050405020304" pitchFamily="18" charset="0"/>
        <a:buChar char="•"/>
        <a:defRPr sz="2600">
          <a:solidFill>
            <a:srgbClr val="6E6259"/>
          </a:solidFill>
          <a:latin typeface="+mn-lt"/>
          <a:ea typeface="Geneva" charset="-128"/>
          <a:cs typeface="Geneva"/>
        </a:defRPr>
      </a:lvl4pPr>
      <a:lvl5pPr marL="2057400" indent="-228600" algn="l" rtl="0" eaLnBrk="0" fontAlgn="base" hangingPunct="0">
        <a:spcBef>
          <a:spcPct val="20000"/>
        </a:spcBef>
        <a:spcAft>
          <a:spcPct val="0"/>
        </a:spcAft>
        <a:buClr>
          <a:srgbClr val="C8102E"/>
        </a:buClr>
        <a:buSzPct val="80000"/>
        <a:buFont typeface="Times" panose="02020603050405020304" pitchFamily="18" charset="0"/>
        <a:buChar char="•"/>
        <a:defRPr sz="2600">
          <a:solidFill>
            <a:srgbClr val="6E6259"/>
          </a:solidFill>
          <a:latin typeface="+mn-lt"/>
          <a:ea typeface="Geneva" charset="-128"/>
          <a:cs typeface="Geneva"/>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ist.gov/cyberframework"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iso.org/standard/54534.html" TargetMode="Externa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icpa.org/InterestAreas/FRC/AssuranceAdvisoryServices/Pages/AICPACybersecurityInitiative.aspx"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acm.org/binaries/content/assets/education/curricula-recommendations/csec2017.pdf" TargetMode="Externa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acm.org/binaries/content/assets/education/curricula-recommendations/csec2017.pdf" TargetMode="External"/><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hyperlink" Target="https://www.sans.org/" TargetMode="External"/><Relationship Id="rId13" Type="http://schemas.openxmlformats.org/officeDocument/2006/relationships/hyperlink" Target="https://cybereducationproject.org/" TargetMode="External"/><Relationship Id="rId3" Type="http://schemas.openxmlformats.org/officeDocument/2006/relationships/hyperlink" Target="https://aicpa.org/" TargetMode="External"/><Relationship Id="rId7" Type="http://schemas.openxmlformats.org/officeDocument/2006/relationships/hyperlink" Target="https://www.isaca.org/pages/default.aspx" TargetMode="External"/><Relationship Id="rId12" Type="http://schemas.openxmlformats.org/officeDocument/2006/relationships/hyperlink" Target="https://www.nist.gov/itl/applied-cybersecurity/nice"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nist.gov/cyberframework" TargetMode="External"/><Relationship Id="rId11" Type="http://schemas.openxmlformats.org/officeDocument/2006/relationships/hyperlink" Target="http://www.gartner.com/technology/home.jsp" TargetMode="External"/><Relationship Id="rId5" Type="http://schemas.openxmlformats.org/officeDocument/2006/relationships/hyperlink" Target="https://www.nist.gov/" TargetMode="External"/><Relationship Id="rId15" Type="http://schemas.openxmlformats.org/officeDocument/2006/relationships/hyperlink" Target="https://www.acm.org/binaries/content/assets/education/curricula-recommendations/csec2017.pdf" TargetMode="External"/><Relationship Id="rId10" Type="http://schemas.openxmlformats.org/officeDocument/2006/relationships/hyperlink" Target="https://www.securityforum.org/" TargetMode="External"/><Relationship Id="rId4" Type="http://schemas.openxmlformats.org/officeDocument/2006/relationships/hyperlink" Target="https://www.iso.org/home.html" TargetMode="External"/><Relationship Id="rId9" Type="http://schemas.openxmlformats.org/officeDocument/2006/relationships/hyperlink" Target="https://www.isc2.org/" TargetMode="External"/><Relationship Id="rId14" Type="http://schemas.openxmlformats.org/officeDocument/2006/relationships/hyperlink" Target="https://www2.deloitte.com/us/en/pages/risk/articles/hidden-business-impact-of-cyberattack.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2.deloitte.com/us/en/pages/risk/articles/hidden-business-impact-of-cyberattack.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21804" y="2749116"/>
            <a:ext cx="6967574" cy="1066800"/>
          </a:xfrm>
        </p:spPr>
        <p:txBody>
          <a:bodyPr/>
          <a:lstStyle/>
          <a:p>
            <a:r>
              <a:rPr lang="en-US" sz="3200" b="1" dirty="0" smtClean="0"/>
              <a:t>Cybersecurity in </a:t>
            </a:r>
            <a:r>
              <a:rPr lang="en-US" sz="3200" b="1" dirty="0" smtClean="0"/>
              <a:t>the Accounting </a:t>
            </a:r>
            <a:r>
              <a:rPr lang="en-US" sz="3200" b="1" dirty="0" smtClean="0"/>
              <a:t>Curriculum </a:t>
            </a:r>
            <a:endParaRPr lang="en-US" sz="3200" b="1" dirty="0"/>
          </a:p>
        </p:txBody>
      </p:sp>
      <p:sp>
        <p:nvSpPr>
          <p:cNvPr id="5" name="Subtitle 1">
            <a:extLst>
              <a:ext uri="{FF2B5EF4-FFF2-40B4-BE49-F238E27FC236}">
                <a16:creationId xmlns:a16="http://schemas.microsoft.com/office/drawing/2014/main" id="{0D845220-FFEF-461D-B384-5A6E53152EB5}"/>
              </a:ext>
            </a:extLst>
          </p:cNvPr>
          <p:cNvSpPr txBox="1">
            <a:spLocks/>
          </p:cNvSpPr>
          <p:nvPr/>
        </p:nvSpPr>
        <p:spPr>
          <a:xfrm>
            <a:off x="711014" y="4648200"/>
            <a:ext cx="10567973" cy="1447056"/>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pPr algn="l"/>
            <a:r>
              <a:rPr lang="en-US" sz="1400" i="1" dirty="0">
                <a:latin typeface="Calibri" panose="020F0502020204030204" pitchFamily="34" charset="0"/>
                <a:cs typeface="Calibri" panose="020F0502020204030204" pitchFamily="34" charset="0"/>
              </a:rPr>
              <a:t>Presented by</a:t>
            </a:r>
          </a:p>
          <a:p>
            <a:pPr algn="l"/>
            <a:r>
              <a:rPr lang="en-US" sz="1600" b="1" dirty="0"/>
              <a:t>Diane </a:t>
            </a:r>
            <a:r>
              <a:rPr lang="en-US" sz="1600" b="1" dirty="0" smtClean="0"/>
              <a:t>Janvrin </a:t>
            </a:r>
            <a:r>
              <a:rPr lang="en-US" sz="1600" dirty="0" smtClean="0">
                <a:latin typeface="Calibri" panose="020F0502020204030204" pitchFamily="34" charset="0"/>
                <a:cs typeface="Calibri" panose="020F0502020204030204" pitchFamily="34" charset="0"/>
              </a:rPr>
              <a:t>William </a:t>
            </a:r>
            <a:r>
              <a:rPr lang="en-US" sz="1600" dirty="0">
                <a:latin typeface="Calibri" panose="020F0502020204030204" pitchFamily="34" charset="0"/>
                <a:cs typeface="Calibri" panose="020F0502020204030204" pitchFamily="34" charset="0"/>
              </a:rPr>
              <a:t>L. Varner Professor / Associate Professor of </a:t>
            </a:r>
            <a:r>
              <a:rPr lang="en-US" sz="1600" dirty="0" smtClean="0">
                <a:latin typeface="Calibri" panose="020F0502020204030204" pitchFamily="34" charset="0"/>
                <a:cs typeface="Calibri" panose="020F0502020204030204" pitchFamily="34" charset="0"/>
              </a:rPr>
              <a:t>Accounting</a:t>
            </a:r>
          </a:p>
          <a:p>
            <a:pPr algn="l"/>
            <a:r>
              <a:rPr lang="en-US" sz="1600" b="1" dirty="0" smtClean="0"/>
              <a:t>Steven </a:t>
            </a:r>
            <a:r>
              <a:rPr lang="en-US" sz="1600" b="1" dirty="0">
                <a:latin typeface="Arial" panose="020B0604020202020204" pitchFamily="34" charset="0"/>
                <a:cs typeface="Arial" panose="020B0604020202020204" pitchFamily="34" charset="0"/>
              </a:rPr>
              <a:t>Darroch</a:t>
            </a:r>
            <a:r>
              <a:rPr lang="en-US" sz="1600" dirty="0">
                <a:latin typeface="Calibri" panose="020F0502020204030204" pitchFamily="34" charset="0"/>
                <a:cs typeface="Calibri" panose="020F0502020204030204" pitchFamily="34" charset="0"/>
              </a:rPr>
              <a:t> Senior Manager, Cyber Risk | Deloitte</a:t>
            </a:r>
            <a:endParaRPr lang="en-US" sz="1600" dirty="0">
              <a:latin typeface="Calibri" panose="020F0502020204030204" pitchFamily="34" charset="0"/>
              <a:cs typeface="Calibri" panose="020F0502020204030204" pitchFamily="34" charset="0"/>
            </a:endParaRPr>
          </a:p>
        </p:txBody>
      </p:sp>
      <p:pic>
        <p:nvPicPr>
          <p:cNvPr id="6" name="Picture Placeholder 7">
            <a:extLst>
              <a:ext uri="{FF2B5EF4-FFF2-40B4-BE49-F238E27FC236}">
                <a16:creationId xmlns:a16="http://schemas.microsoft.com/office/drawing/2014/main" id="{43ACA520-F11D-4327-ADD9-39F133F4C744}"/>
              </a:ext>
            </a:extLst>
          </p:cNvPr>
          <p:cNvPicPr>
            <a:picLocks noChangeAspect="1"/>
          </p:cNvPicPr>
          <p:nvPr/>
        </p:nvPicPr>
        <p:blipFill>
          <a:blip r:embed="rId2" cstate="print">
            <a:extLst>
              <a:ext uri="{28A0092B-C50C-407E-A947-70E740481C1C}">
                <a14:useLocalDpi xmlns:a14="http://schemas.microsoft.com/office/drawing/2010/main" val="0"/>
              </a:ext>
            </a:extLst>
          </a:blip>
          <a:srcRect l="15" r="15"/>
          <a:stretch>
            <a:fillRect/>
          </a:stretch>
        </p:blipFill>
        <p:spPr>
          <a:xfrm>
            <a:off x="8038628" y="1916832"/>
            <a:ext cx="3931920" cy="3931920"/>
          </a:xfrm>
          <a:prstGeom prst="rect">
            <a:avLst/>
          </a:prstGeom>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86796" y="318312"/>
            <a:ext cx="11348663" cy="334014"/>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1999" dirty="0"/>
              <a:t>Measuring without a common yardstick can cause confusion</a:t>
            </a:r>
          </a:p>
        </p:txBody>
      </p:sp>
      <p:sp>
        <p:nvSpPr>
          <p:cNvPr id="3" name="Rectangle 2"/>
          <p:cNvSpPr/>
          <p:nvPr/>
        </p:nvSpPr>
        <p:spPr bwMode="gray">
          <a:xfrm>
            <a:off x="2731085" y="3428230"/>
            <a:ext cx="1096994" cy="457081"/>
          </a:xfrm>
          <a:prstGeom prst="rect">
            <a:avLst/>
          </a:prstGeom>
          <a:ln w="6350">
            <a:solidFill>
              <a:schemeClr val="accent2"/>
            </a:solidFill>
            <a:prstDash val="sysDash"/>
          </a:ln>
        </p:spPr>
        <p:txBody>
          <a:bodyPr vert="horz" wrap="square" lIns="91416" tIns="91416" rIns="91416" bIns="91416" rtlCol="0" anchor="ctr" anchorCtr="0">
            <a:noAutofit/>
          </a:bodyPr>
          <a:lstStyle/>
          <a:p>
            <a:pPr algn="ctr">
              <a:spcBef>
                <a:spcPct val="0"/>
              </a:spcBef>
            </a:pPr>
            <a:r>
              <a:rPr lang="en-US" sz="1600" b="1" dirty="0">
                <a:solidFill>
                  <a:schemeClr val="accent2"/>
                </a:solidFill>
                <a:latin typeface="+mj-lt"/>
                <a:ea typeface="+mj-ea"/>
                <a:cs typeface="+mj-cs"/>
              </a:rPr>
              <a:t>CIO</a:t>
            </a:r>
          </a:p>
        </p:txBody>
      </p:sp>
      <p:sp>
        <p:nvSpPr>
          <p:cNvPr id="4" name="Rectangle 3"/>
          <p:cNvSpPr/>
          <p:nvPr/>
        </p:nvSpPr>
        <p:spPr bwMode="gray">
          <a:xfrm>
            <a:off x="5536094" y="4684058"/>
            <a:ext cx="1096994" cy="457081"/>
          </a:xfrm>
          <a:prstGeom prst="rect">
            <a:avLst/>
          </a:prstGeom>
          <a:ln w="6350">
            <a:solidFill>
              <a:schemeClr val="accent3"/>
            </a:solidFill>
            <a:prstDash val="sysDash"/>
          </a:ln>
        </p:spPr>
        <p:txBody>
          <a:bodyPr vert="horz" lIns="91416" tIns="91416" rIns="91416" bIns="91416" rtlCol="0" anchor="ctr" anchorCtr="0">
            <a:noAutofit/>
          </a:bodyPr>
          <a:lstStyle/>
          <a:p>
            <a:pPr algn="ctr">
              <a:spcBef>
                <a:spcPct val="0"/>
              </a:spcBef>
            </a:pPr>
            <a:r>
              <a:rPr lang="en-US" sz="1600" b="1" dirty="0">
                <a:solidFill>
                  <a:schemeClr val="accent3"/>
                </a:solidFill>
                <a:latin typeface="+mj-lt"/>
                <a:ea typeface="+mj-ea"/>
                <a:cs typeface="+mj-cs"/>
              </a:rPr>
              <a:t>CISO</a:t>
            </a:r>
          </a:p>
        </p:txBody>
      </p:sp>
      <p:sp>
        <p:nvSpPr>
          <p:cNvPr id="5" name="Rectangle 4"/>
          <p:cNvSpPr/>
          <p:nvPr/>
        </p:nvSpPr>
        <p:spPr bwMode="gray">
          <a:xfrm>
            <a:off x="8349387" y="3428230"/>
            <a:ext cx="1096994" cy="457081"/>
          </a:xfrm>
          <a:prstGeom prst="rect">
            <a:avLst/>
          </a:prstGeom>
          <a:ln w="6350">
            <a:solidFill>
              <a:schemeClr val="accent5"/>
            </a:solidFill>
            <a:prstDash val="sysDash"/>
          </a:ln>
        </p:spPr>
        <p:txBody>
          <a:bodyPr vert="horz" wrap="square" lIns="91416" tIns="91416" rIns="91416" bIns="91416" rtlCol="0" anchor="ctr" anchorCtr="0">
            <a:noAutofit/>
          </a:bodyPr>
          <a:lstStyle/>
          <a:p>
            <a:pPr algn="ctr">
              <a:spcBef>
                <a:spcPct val="0"/>
              </a:spcBef>
            </a:pPr>
            <a:r>
              <a:rPr lang="en-US" sz="1600" b="1" dirty="0">
                <a:solidFill>
                  <a:schemeClr val="accent5"/>
                </a:solidFill>
                <a:latin typeface="+mj-lt"/>
                <a:ea typeface="+mj-ea"/>
                <a:cs typeface="+mj-cs"/>
              </a:rPr>
              <a:t>CAE</a:t>
            </a:r>
          </a:p>
        </p:txBody>
      </p:sp>
      <p:sp>
        <p:nvSpPr>
          <p:cNvPr id="6" name="Rectangle 5"/>
          <p:cNvSpPr/>
          <p:nvPr/>
        </p:nvSpPr>
        <p:spPr bwMode="gray">
          <a:xfrm>
            <a:off x="8926294" y="1644382"/>
            <a:ext cx="1096994" cy="457081"/>
          </a:xfrm>
          <a:prstGeom prst="rect">
            <a:avLst/>
          </a:prstGeom>
          <a:ln w="6350">
            <a:solidFill>
              <a:schemeClr val="accent6"/>
            </a:solidFill>
            <a:prstDash val="sysDash"/>
          </a:ln>
        </p:spPr>
        <p:txBody>
          <a:bodyPr vert="horz" wrap="square" lIns="91416" tIns="91416" rIns="91416" bIns="91416" rtlCol="0" anchor="ctr" anchorCtr="0">
            <a:noAutofit/>
          </a:bodyPr>
          <a:lstStyle/>
          <a:p>
            <a:pPr algn="ctr">
              <a:spcBef>
                <a:spcPct val="0"/>
              </a:spcBef>
            </a:pPr>
            <a:r>
              <a:rPr lang="en-US" sz="1600" b="1" dirty="0">
                <a:solidFill>
                  <a:schemeClr val="accent6"/>
                </a:solidFill>
                <a:latin typeface="+mj-lt"/>
                <a:ea typeface="+mj-ea"/>
                <a:cs typeface="+mj-cs"/>
              </a:rPr>
              <a:t>Board</a:t>
            </a:r>
          </a:p>
        </p:txBody>
      </p:sp>
      <p:sp>
        <p:nvSpPr>
          <p:cNvPr id="7" name="Rectangle 6"/>
          <p:cNvSpPr/>
          <p:nvPr/>
        </p:nvSpPr>
        <p:spPr bwMode="gray">
          <a:xfrm>
            <a:off x="2053226" y="1644382"/>
            <a:ext cx="1096994" cy="457081"/>
          </a:xfrm>
          <a:prstGeom prst="rect">
            <a:avLst/>
          </a:prstGeom>
          <a:ln w="6350">
            <a:solidFill>
              <a:schemeClr val="accent1"/>
            </a:solidFill>
            <a:prstDash val="sysDash"/>
          </a:ln>
        </p:spPr>
        <p:txBody>
          <a:bodyPr vert="horz" wrap="square" lIns="91416" tIns="91416" rIns="91416" bIns="91416" rtlCol="0" anchor="t" anchorCtr="0">
            <a:noAutofit/>
          </a:bodyPr>
          <a:lstStyle/>
          <a:p>
            <a:pPr algn="ctr">
              <a:spcBef>
                <a:spcPct val="0"/>
              </a:spcBef>
            </a:pPr>
            <a:r>
              <a:rPr lang="en-US" sz="1600" b="1" dirty="0">
                <a:solidFill>
                  <a:schemeClr val="accent1"/>
                </a:solidFill>
                <a:latin typeface="+mj-lt"/>
                <a:ea typeface="+mj-ea"/>
                <a:cs typeface="+mj-cs"/>
              </a:rPr>
              <a:t>CxOs</a:t>
            </a:r>
          </a:p>
        </p:txBody>
      </p:sp>
      <p:sp>
        <p:nvSpPr>
          <p:cNvPr id="8" name="TextBox 7"/>
          <p:cNvSpPr txBox="1"/>
          <p:nvPr/>
        </p:nvSpPr>
        <p:spPr>
          <a:xfrm>
            <a:off x="6772973" y="2926087"/>
            <a:ext cx="1035270" cy="246157"/>
          </a:xfrm>
          <a:prstGeom prst="rect">
            <a:avLst/>
          </a:prstGeom>
          <a:noFill/>
        </p:spPr>
        <p:txBody>
          <a:bodyPr vert="horz" wrap="none" lIns="0" tIns="0" rIns="0" bIns="0" rtlCol="0" anchor="ctr">
            <a:spAutoFit/>
          </a:bodyPr>
          <a:lstStyle/>
          <a:p>
            <a:pPr algn="ctr">
              <a:spcBef>
                <a:spcPts val="200"/>
              </a:spcBef>
              <a:buSzPct val="100000"/>
              <a:defRPr/>
            </a:pPr>
            <a:r>
              <a:rPr lang="en-US" sz="1600" b="1" dirty="0">
                <a:solidFill>
                  <a:schemeClr val="accent3">
                    <a:lumMod val="75000"/>
                  </a:schemeClr>
                </a:solidFill>
                <a:latin typeface="Verdana"/>
              </a:rPr>
              <a:t>HITRUST</a:t>
            </a:r>
          </a:p>
        </p:txBody>
      </p:sp>
      <p:sp>
        <p:nvSpPr>
          <p:cNvPr id="9" name="TextBox 8"/>
          <p:cNvSpPr txBox="1"/>
          <p:nvPr/>
        </p:nvSpPr>
        <p:spPr>
          <a:xfrm>
            <a:off x="3848358" y="2013566"/>
            <a:ext cx="732382" cy="246157"/>
          </a:xfrm>
          <a:prstGeom prst="rect">
            <a:avLst/>
          </a:prstGeom>
          <a:noFill/>
        </p:spPr>
        <p:txBody>
          <a:bodyPr vert="horz" wrap="none" lIns="0" tIns="0" rIns="0" bIns="0" rtlCol="0" anchor="ctr">
            <a:spAutoFit/>
          </a:bodyPr>
          <a:lstStyle/>
          <a:p>
            <a:pPr algn="ctr">
              <a:spcBef>
                <a:spcPts val="200"/>
              </a:spcBef>
              <a:buSzPct val="100000"/>
              <a:defRPr/>
            </a:pPr>
            <a:r>
              <a:rPr lang="en-US" sz="1600" b="1" dirty="0">
                <a:solidFill>
                  <a:schemeClr val="accent3">
                    <a:lumMod val="75000"/>
                  </a:schemeClr>
                </a:solidFill>
                <a:latin typeface="Verdana"/>
              </a:rPr>
              <a:t>COBIT</a:t>
            </a:r>
          </a:p>
        </p:txBody>
      </p:sp>
      <p:sp>
        <p:nvSpPr>
          <p:cNvPr id="10" name="TextBox 9"/>
          <p:cNvSpPr txBox="1"/>
          <p:nvPr/>
        </p:nvSpPr>
        <p:spPr>
          <a:xfrm>
            <a:off x="3870021" y="2713030"/>
            <a:ext cx="1604188" cy="369236"/>
          </a:xfrm>
          <a:prstGeom prst="rect">
            <a:avLst/>
          </a:prstGeom>
          <a:noFill/>
        </p:spPr>
        <p:txBody>
          <a:bodyPr vert="horz" wrap="none" lIns="0" tIns="0" rIns="0" bIns="0" rtlCol="0" anchor="ctr">
            <a:spAutoFit/>
          </a:bodyPr>
          <a:lstStyle/>
          <a:p>
            <a:pPr algn="ctr">
              <a:spcBef>
                <a:spcPts val="200"/>
              </a:spcBef>
              <a:buSzPct val="100000"/>
              <a:defRPr/>
            </a:pPr>
            <a:r>
              <a:rPr lang="en-US" sz="2399" b="1" dirty="0">
                <a:solidFill>
                  <a:schemeClr val="accent3">
                    <a:lumMod val="75000"/>
                  </a:schemeClr>
                </a:solidFill>
                <a:latin typeface="Verdana"/>
              </a:rPr>
              <a:t>NIST CSF</a:t>
            </a:r>
          </a:p>
        </p:txBody>
      </p:sp>
      <p:sp>
        <p:nvSpPr>
          <p:cNvPr id="11" name="TextBox 10"/>
          <p:cNvSpPr txBox="1"/>
          <p:nvPr/>
        </p:nvSpPr>
        <p:spPr>
          <a:xfrm>
            <a:off x="5228731" y="3225454"/>
            <a:ext cx="1480790" cy="246157"/>
          </a:xfrm>
          <a:prstGeom prst="rect">
            <a:avLst/>
          </a:prstGeom>
          <a:noFill/>
        </p:spPr>
        <p:txBody>
          <a:bodyPr vert="horz" wrap="none" lIns="0" tIns="0" rIns="0" bIns="0" rtlCol="0" anchor="ctr">
            <a:spAutoFit/>
          </a:bodyPr>
          <a:lstStyle/>
          <a:p>
            <a:pPr algn="ctr">
              <a:spcBef>
                <a:spcPts val="200"/>
              </a:spcBef>
              <a:buSzPct val="100000"/>
              <a:defRPr/>
            </a:pPr>
            <a:r>
              <a:rPr lang="en-US" sz="1600" b="1" dirty="0">
                <a:solidFill>
                  <a:schemeClr val="accent3">
                    <a:lumMod val="75000"/>
                  </a:schemeClr>
                </a:solidFill>
                <a:latin typeface="Verdana"/>
              </a:rPr>
              <a:t>SANS Top 20</a:t>
            </a:r>
          </a:p>
        </p:txBody>
      </p:sp>
      <p:sp>
        <p:nvSpPr>
          <p:cNvPr id="12" name="TextBox 11"/>
          <p:cNvSpPr txBox="1"/>
          <p:nvPr/>
        </p:nvSpPr>
        <p:spPr>
          <a:xfrm>
            <a:off x="4248902" y="3686354"/>
            <a:ext cx="3854219" cy="369236"/>
          </a:xfrm>
          <a:prstGeom prst="rect">
            <a:avLst/>
          </a:prstGeom>
          <a:noFill/>
        </p:spPr>
        <p:txBody>
          <a:bodyPr vert="horz" wrap="none" lIns="0" tIns="0" rIns="0" bIns="0" rtlCol="0" anchor="ctr">
            <a:spAutoFit/>
          </a:bodyPr>
          <a:lstStyle/>
          <a:p>
            <a:pPr algn="ctr">
              <a:spcBef>
                <a:spcPts val="200"/>
              </a:spcBef>
              <a:buSzPct val="100000"/>
              <a:defRPr/>
            </a:pPr>
            <a:r>
              <a:rPr lang="en-US" sz="2399" b="1" dirty="0">
                <a:solidFill>
                  <a:schemeClr val="accent3">
                    <a:lumMod val="75000"/>
                  </a:schemeClr>
                </a:solidFill>
                <a:latin typeface="Verdana"/>
              </a:rPr>
              <a:t>Trust Services Criteria</a:t>
            </a:r>
          </a:p>
        </p:txBody>
      </p:sp>
      <p:sp>
        <p:nvSpPr>
          <p:cNvPr id="13" name="TextBox 12"/>
          <p:cNvSpPr txBox="1"/>
          <p:nvPr/>
        </p:nvSpPr>
        <p:spPr>
          <a:xfrm>
            <a:off x="6871423" y="1952027"/>
            <a:ext cx="1850987" cy="369236"/>
          </a:xfrm>
          <a:prstGeom prst="rect">
            <a:avLst/>
          </a:prstGeom>
          <a:noFill/>
        </p:spPr>
        <p:txBody>
          <a:bodyPr vert="horz" wrap="none" lIns="0" tIns="0" rIns="0" bIns="0" rtlCol="0" anchor="ctr">
            <a:spAutoFit/>
          </a:bodyPr>
          <a:lstStyle/>
          <a:p>
            <a:pPr algn="ctr">
              <a:spcBef>
                <a:spcPts val="200"/>
              </a:spcBef>
              <a:buSzPct val="100000"/>
              <a:defRPr/>
            </a:pPr>
            <a:r>
              <a:rPr lang="en-US" sz="2399" b="1" dirty="0">
                <a:solidFill>
                  <a:schemeClr val="accent3">
                    <a:lumMod val="75000"/>
                  </a:schemeClr>
                </a:solidFill>
                <a:latin typeface="Verdana"/>
              </a:rPr>
              <a:t>ISO 27001</a:t>
            </a:r>
          </a:p>
        </p:txBody>
      </p:sp>
      <p:sp>
        <p:nvSpPr>
          <p:cNvPr id="14" name="Arc 13">
            <a:extLst>
              <a:ext uri="{FF2B5EF4-FFF2-40B4-BE49-F238E27FC236}">
                <a16:creationId xmlns:a16="http://schemas.microsoft.com/office/drawing/2014/main" id="{B98120BF-9826-494E-8C65-C5DBE4021795}"/>
              </a:ext>
            </a:extLst>
          </p:cNvPr>
          <p:cNvSpPr/>
          <p:nvPr/>
        </p:nvSpPr>
        <p:spPr>
          <a:xfrm rot="5400000">
            <a:off x="3423295" y="-165674"/>
            <a:ext cx="5322597" cy="5322597"/>
          </a:xfrm>
          <a:prstGeom prst="arc">
            <a:avLst>
              <a:gd name="adj1" fmla="val 16187420"/>
              <a:gd name="adj2" fmla="val 5401339"/>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99" dirty="0"/>
          </a:p>
        </p:txBody>
      </p:sp>
      <p:sp>
        <p:nvSpPr>
          <p:cNvPr id="15" name="Oval 14">
            <a:extLst>
              <a:ext uri="{FF2B5EF4-FFF2-40B4-BE49-F238E27FC236}">
                <a16:creationId xmlns:a16="http://schemas.microsoft.com/office/drawing/2014/main" id="{5F71A608-7AC4-4D4A-A04F-FB6AB50BF862}"/>
              </a:ext>
            </a:extLst>
          </p:cNvPr>
          <p:cNvSpPr/>
          <p:nvPr/>
        </p:nvSpPr>
        <p:spPr bwMode="gray">
          <a:xfrm>
            <a:off x="3331876" y="1779167"/>
            <a:ext cx="182832" cy="182832"/>
          </a:xfrm>
          <a:prstGeom prst="ellipse">
            <a:avLst/>
          </a:prstGeom>
          <a:solidFill>
            <a:schemeClr val="accent1"/>
          </a:solidFill>
          <a:ln w="19050" algn="ctr">
            <a:noFill/>
            <a:miter lim="800000"/>
            <a:headEnd/>
            <a:tailEnd/>
          </a:ln>
        </p:spPr>
        <p:txBody>
          <a:bodyPr wrap="square" lIns="88877" tIns="88877" rIns="88877" bIns="88877" rtlCol="0" anchor="ctr"/>
          <a:lstStyle/>
          <a:p>
            <a:pPr algn="ctr">
              <a:lnSpc>
                <a:spcPct val="106000"/>
              </a:lnSpc>
              <a:buFont typeface="Wingdings 2" pitchFamily="18" charset="2"/>
              <a:buNone/>
            </a:pPr>
            <a:endParaRPr lang="en-US" sz="1600" b="1" dirty="0">
              <a:solidFill>
                <a:schemeClr val="bg1"/>
              </a:solidFill>
            </a:endParaRPr>
          </a:p>
        </p:txBody>
      </p:sp>
      <p:sp>
        <p:nvSpPr>
          <p:cNvPr id="16" name="Oval 15">
            <a:extLst>
              <a:ext uri="{FF2B5EF4-FFF2-40B4-BE49-F238E27FC236}">
                <a16:creationId xmlns:a16="http://schemas.microsoft.com/office/drawing/2014/main" id="{0AF9AC48-115E-46AE-A7E8-23C6D96D48D0}"/>
              </a:ext>
            </a:extLst>
          </p:cNvPr>
          <p:cNvSpPr/>
          <p:nvPr/>
        </p:nvSpPr>
        <p:spPr bwMode="gray">
          <a:xfrm>
            <a:off x="8653533" y="1779167"/>
            <a:ext cx="182832" cy="182832"/>
          </a:xfrm>
          <a:prstGeom prst="ellipse">
            <a:avLst/>
          </a:prstGeom>
          <a:solidFill>
            <a:schemeClr val="accent6"/>
          </a:solidFill>
          <a:ln w="19050" algn="ctr">
            <a:noFill/>
            <a:miter lim="800000"/>
            <a:headEnd/>
            <a:tailEnd/>
          </a:ln>
        </p:spPr>
        <p:txBody>
          <a:bodyPr wrap="square" lIns="88877" tIns="88877" rIns="88877" bIns="88877" rtlCol="0" anchor="ctr"/>
          <a:lstStyle/>
          <a:p>
            <a:pPr algn="ctr">
              <a:lnSpc>
                <a:spcPct val="106000"/>
              </a:lnSpc>
              <a:buFont typeface="Wingdings 2" pitchFamily="18" charset="2"/>
              <a:buNone/>
            </a:pPr>
            <a:endParaRPr lang="en-US" sz="1600" b="1" dirty="0">
              <a:solidFill>
                <a:schemeClr val="bg1"/>
              </a:solidFill>
            </a:endParaRPr>
          </a:p>
        </p:txBody>
      </p:sp>
      <p:sp>
        <p:nvSpPr>
          <p:cNvPr id="17" name="Oval 16">
            <a:extLst>
              <a:ext uri="{FF2B5EF4-FFF2-40B4-BE49-F238E27FC236}">
                <a16:creationId xmlns:a16="http://schemas.microsoft.com/office/drawing/2014/main" id="{CB68932E-2E6C-469C-AF73-2ED69BC7A5EC}"/>
              </a:ext>
            </a:extLst>
          </p:cNvPr>
          <p:cNvSpPr/>
          <p:nvPr/>
        </p:nvSpPr>
        <p:spPr bwMode="gray">
          <a:xfrm>
            <a:off x="5993175" y="4436946"/>
            <a:ext cx="182832" cy="182832"/>
          </a:xfrm>
          <a:prstGeom prst="ellipse">
            <a:avLst/>
          </a:prstGeom>
          <a:solidFill>
            <a:schemeClr val="accent3"/>
          </a:solidFill>
          <a:ln w="19050" algn="ctr">
            <a:noFill/>
            <a:miter lim="800000"/>
            <a:headEnd/>
            <a:tailEnd/>
          </a:ln>
        </p:spPr>
        <p:txBody>
          <a:bodyPr wrap="square" lIns="88877" tIns="88877" rIns="88877" bIns="88877" rtlCol="0" anchor="ctr"/>
          <a:lstStyle/>
          <a:p>
            <a:pPr algn="ctr">
              <a:lnSpc>
                <a:spcPct val="106000"/>
              </a:lnSpc>
              <a:buFont typeface="Wingdings 2" pitchFamily="18" charset="2"/>
              <a:buNone/>
            </a:pPr>
            <a:endParaRPr lang="en-US" sz="1600" b="1" dirty="0">
              <a:solidFill>
                <a:schemeClr val="bg1"/>
              </a:solidFill>
            </a:endParaRPr>
          </a:p>
        </p:txBody>
      </p:sp>
      <p:sp>
        <p:nvSpPr>
          <p:cNvPr id="18" name="Oval 17">
            <a:extLst>
              <a:ext uri="{FF2B5EF4-FFF2-40B4-BE49-F238E27FC236}">
                <a16:creationId xmlns:a16="http://schemas.microsoft.com/office/drawing/2014/main" id="{5CB632A5-CC1A-4BEF-8597-428AD541D72D}"/>
              </a:ext>
            </a:extLst>
          </p:cNvPr>
          <p:cNvSpPr/>
          <p:nvPr/>
        </p:nvSpPr>
        <p:spPr bwMode="gray">
          <a:xfrm>
            <a:off x="4031714" y="3565356"/>
            <a:ext cx="182832" cy="182832"/>
          </a:xfrm>
          <a:prstGeom prst="ellipse">
            <a:avLst/>
          </a:prstGeom>
          <a:solidFill>
            <a:schemeClr val="accent2"/>
          </a:solidFill>
          <a:ln w="19050" algn="ctr">
            <a:noFill/>
            <a:miter lim="800000"/>
            <a:headEnd/>
            <a:tailEnd/>
          </a:ln>
        </p:spPr>
        <p:txBody>
          <a:bodyPr wrap="square" lIns="88877" tIns="88877" rIns="88877" bIns="88877" rtlCol="0" anchor="ctr"/>
          <a:lstStyle/>
          <a:p>
            <a:pPr algn="ctr">
              <a:lnSpc>
                <a:spcPct val="106000"/>
              </a:lnSpc>
              <a:buFont typeface="Wingdings 2" pitchFamily="18" charset="2"/>
              <a:buNone/>
            </a:pPr>
            <a:endParaRPr lang="en-US" sz="1600" b="1" dirty="0">
              <a:solidFill>
                <a:schemeClr val="bg1"/>
              </a:solidFill>
            </a:endParaRPr>
          </a:p>
        </p:txBody>
      </p:sp>
      <p:sp>
        <p:nvSpPr>
          <p:cNvPr id="19" name="Oval 18">
            <a:extLst>
              <a:ext uri="{FF2B5EF4-FFF2-40B4-BE49-F238E27FC236}">
                <a16:creationId xmlns:a16="http://schemas.microsoft.com/office/drawing/2014/main" id="{BF2A0671-07E1-4D46-863E-9197A5059D25}"/>
              </a:ext>
            </a:extLst>
          </p:cNvPr>
          <p:cNvSpPr/>
          <p:nvPr/>
        </p:nvSpPr>
        <p:spPr bwMode="gray">
          <a:xfrm>
            <a:off x="7960737" y="3565356"/>
            <a:ext cx="182832" cy="182832"/>
          </a:xfrm>
          <a:prstGeom prst="ellipse">
            <a:avLst/>
          </a:prstGeom>
          <a:solidFill>
            <a:schemeClr val="accent5"/>
          </a:solidFill>
          <a:ln w="19050" algn="ctr">
            <a:noFill/>
            <a:miter lim="800000"/>
            <a:headEnd/>
            <a:tailEnd/>
          </a:ln>
        </p:spPr>
        <p:txBody>
          <a:bodyPr wrap="square" lIns="88877" tIns="88877" rIns="88877" bIns="88877" rtlCol="0" anchor="ctr"/>
          <a:lstStyle/>
          <a:p>
            <a:pPr algn="ctr">
              <a:lnSpc>
                <a:spcPct val="106000"/>
              </a:lnSpc>
              <a:buFont typeface="Wingdings 2" pitchFamily="18" charset="2"/>
              <a:buNone/>
            </a:pPr>
            <a:endParaRPr lang="en-US" sz="1600" b="1" dirty="0">
              <a:solidFill>
                <a:schemeClr val="bg1"/>
              </a:solidFill>
            </a:endParaRPr>
          </a:p>
        </p:txBody>
      </p:sp>
      <p:sp>
        <p:nvSpPr>
          <p:cNvPr id="20" name="Freeform 627">
            <a:extLst>
              <a:ext uri="{FF2B5EF4-FFF2-40B4-BE49-F238E27FC236}">
                <a16:creationId xmlns:a16="http://schemas.microsoft.com/office/drawing/2014/main" id="{D0614CDF-7AC8-42DD-BA67-8A80B6BEEE06}"/>
              </a:ext>
            </a:extLst>
          </p:cNvPr>
          <p:cNvSpPr>
            <a:spLocks noChangeAspect="1" noEditPoints="1"/>
          </p:cNvSpPr>
          <p:nvPr/>
        </p:nvSpPr>
        <p:spPr bwMode="auto">
          <a:xfrm>
            <a:off x="5550251" y="1721381"/>
            <a:ext cx="1068685" cy="1068685"/>
          </a:xfrm>
          <a:custGeom>
            <a:avLst/>
            <a:gdLst>
              <a:gd name="T0" fmla="*/ 330 w 512"/>
              <a:gd name="T1" fmla="*/ 245 h 512"/>
              <a:gd name="T2" fmla="*/ 181 w 512"/>
              <a:gd name="T3" fmla="*/ 245 h 512"/>
              <a:gd name="T4" fmla="*/ 181 w 512"/>
              <a:gd name="T5" fmla="*/ 192 h 512"/>
              <a:gd name="T6" fmla="*/ 256 w 512"/>
              <a:gd name="T7" fmla="*/ 117 h 512"/>
              <a:gd name="T8" fmla="*/ 330 w 512"/>
              <a:gd name="T9" fmla="*/ 192 h 512"/>
              <a:gd name="T10" fmla="*/ 330 w 512"/>
              <a:gd name="T11" fmla="*/ 245 h 512"/>
              <a:gd name="T12" fmla="*/ 160 w 512"/>
              <a:gd name="T13" fmla="*/ 394 h 512"/>
              <a:gd name="T14" fmla="*/ 352 w 512"/>
              <a:gd name="T15" fmla="*/ 394 h 512"/>
              <a:gd name="T16" fmla="*/ 352 w 512"/>
              <a:gd name="T17" fmla="*/ 266 h 512"/>
              <a:gd name="T18" fmla="*/ 160 w 512"/>
              <a:gd name="T19" fmla="*/ 266 h 512"/>
              <a:gd name="T20" fmla="*/ 160 w 512"/>
              <a:gd name="T21" fmla="*/ 394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73 w 512"/>
              <a:gd name="T33" fmla="*/ 256 h 512"/>
              <a:gd name="T34" fmla="*/ 362 w 512"/>
              <a:gd name="T35" fmla="*/ 245 h 512"/>
              <a:gd name="T36" fmla="*/ 352 w 512"/>
              <a:gd name="T37" fmla="*/ 245 h 512"/>
              <a:gd name="T38" fmla="*/ 352 w 512"/>
              <a:gd name="T39" fmla="*/ 192 h 512"/>
              <a:gd name="T40" fmla="*/ 256 w 512"/>
              <a:gd name="T41" fmla="*/ 96 h 512"/>
              <a:gd name="T42" fmla="*/ 160 w 512"/>
              <a:gd name="T43" fmla="*/ 192 h 512"/>
              <a:gd name="T44" fmla="*/ 160 w 512"/>
              <a:gd name="T45" fmla="*/ 245 h 512"/>
              <a:gd name="T46" fmla="*/ 149 w 512"/>
              <a:gd name="T47" fmla="*/ 245 h 512"/>
              <a:gd name="T48" fmla="*/ 138 w 512"/>
              <a:gd name="T49" fmla="*/ 256 h 512"/>
              <a:gd name="T50" fmla="*/ 138 w 512"/>
              <a:gd name="T51" fmla="*/ 405 h 512"/>
              <a:gd name="T52" fmla="*/ 149 w 512"/>
              <a:gd name="T53" fmla="*/ 416 h 512"/>
              <a:gd name="T54" fmla="*/ 362 w 512"/>
              <a:gd name="T55" fmla="*/ 416 h 512"/>
              <a:gd name="T56" fmla="*/ 373 w 512"/>
              <a:gd name="T57" fmla="*/ 405 h 512"/>
              <a:gd name="T58" fmla="*/ 373 w 512"/>
              <a:gd name="T5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330" y="245"/>
                </a:moveTo>
                <a:cubicBezTo>
                  <a:pt x="181" y="245"/>
                  <a:pt x="181" y="245"/>
                  <a:pt x="181" y="245"/>
                </a:cubicBezTo>
                <a:cubicBezTo>
                  <a:pt x="181" y="192"/>
                  <a:pt x="181" y="192"/>
                  <a:pt x="181" y="192"/>
                </a:cubicBezTo>
                <a:cubicBezTo>
                  <a:pt x="181" y="150"/>
                  <a:pt x="214" y="117"/>
                  <a:pt x="256" y="117"/>
                </a:cubicBezTo>
                <a:cubicBezTo>
                  <a:pt x="297" y="117"/>
                  <a:pt x="330" y="150"/>
                  <a:pt x="330" y="192"/>
                </a:cubicBezTo>
                <a:lnTo>
                  <a:pt x="330" y="245"/>
                </a:lnTo>
                <a:close/>
                <a:moveTo>
                  <a:pt x="160" y="394"/>
                </a:moveTo>
                <a:cubicBezTo>
                  <a:pt x="352" y="394"/>
                  <a:pt x="352" y="394"/>
                  <a:pt x="352" y="394"/>
                </a:cubicBezTo>
                <a:cubicBezTo>
                  <a:pt x="352" y="266"/>
                  <a:pt x="352" y="266"/>
                  <a:pt x="352" y="266"/>
                </a:cubicBezTo>
                <a:cubicBezTo>
                  <a:pt x="160" y="266"/>
                  <a:pt x="160" y="266"/>
                  <a:pt x="160" y="266"/>
                </a:cubicBezTo>
                <a:lnTo>
                  <a:pt x="160"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56"/>
                </a:moveTo>
                <a:cubicBezTo>
                  <a:pt x="373" y="250"/>
                  <a:pt x="368" y="245"/>
                  <a:pt x="362" y="245"/>
                </a:cubicBezTo>
                <a:cubicBezTo>
                  <a:pt x="352" y="245"/>
                  <a:pt x="352" y="245"/>
                  <a:pt x="352" y="245"/>
                </a:cubicBezTo>
                <a:cubicBezTo>
                  <a:pt x="352" y="192"/>
                  <a:pt x="352" y="192"/>
                  <a:pt x="352" y="192"/>
                </a:cubicBezTo>
                <a:cubicBezTo>
                  <a:pt x="352" y="139"/>
                  <a:pt x="309" y="96"/>
                  <a:pt x="256" y="96"/>
                </a:cubicBezTo>
                <a:cubicBezTo>
                  <a:pt x="203" y="96"/>
                  <a:pt x="160" y="139"/>
                  <a:pt x="160" y="192"/>
                </a:cubicBezTo>
                <a:cubicBezTo>
                  <a:pt x="160" y="245"/>
                  <a:pt x="160" y="245"/>
                  <a:pt x="160" y="245"/>
                </a:cubicBezTo>
                <a:cubicBezTo>
                  <a:pt x="149" y="245"/>
                  <a:pt x="149" y="245"/>
                  <a:pt x="149" y="245"/>
                </a:cubicBezTo>
                <a:cubicBezTo>
                  <a:pt x="143" y="245"/>
                  <a:pt x="138" y="250"/>
                  <a:pt x="138" y="25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256"/>
                </a:lnTo>
                <a:close/>
              </a:path>
            </a:pathLst>
          </a:custGeom>
          <a:solidFill>
            <a:schemeClr val="accent3">
              <a:lumMod val="40000"/>
              <a:lumOff val="60000"/>
            </a:schemeClr>
          </a:solidFill>
          <a:ln>
            <a:noFill/>
          </a:ln>
          <a:extLst/>
        </p:spPr>
        <p:txBody>
          <a:bodyPr vert="horz" wrap="square" lIns="91416" tIns="45708" rIns="91416" bIns="45708" numCol="1" anchor="t" anchorCtr="0" compatLnSpc="1">
            <a:prstTxWarp prst="textNoShape">
              <a:avLst/>
            </a:prstTxWarp>
          </a:bodyPr>
          <a:lstStyle/>
          <a:p>
            <a:endParaRPr lang="en-GB" sz="2399" dirty="0"/>
          </a:p>
        </p:txBody>
      </p:sp>
      <p:sp>
        <p:nvSpPr>
          <p:cNvPr id="21" name="Text Placeholder 5"/>
          <p:cNvSpPr txBox="1">
            <a:spLocks/>
          </p:cNvSpPr>
          <p:nvPr/>
        </p:nvSpPr>
        <p:spPr>
          <a:xfrm>
            <a:off x="286796" y="661286"/>
            <a:ext cx="11469522" cy="492952"/>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dirty="0">
                <a:latin typeface="+mj-lt"/>
                <a:ea typeface="Open Sans Light" panose="020B0604020202020204" charset="0"/>
                <a:cs typeface="Open Sans Light" panose="020B0604020202020204" charset="0"/>
              </a:rPr>
              <a:t>Business leaders’ </a:t>
            </a:r>
            <a:r>
              <a:rPr lang="en-US" b="1" dirty="0">
                <a:latin typeface="+mj-lt"/>
                <a:ea typeface="Open Sans Light" panose="020B0604020202020204" charset="0"/>
                <a:cs typeface="Open Sans Light" panose="020B0604020202020204" charset="0"/>
              </a:rPr>
              <a:t>responsibilities drive affinities </a:t>
            </a:r>
            <a:r>
              <a:rPr lang="en-US" dirty="0">
                <a:latin typeface="+mj-lt"/>
                <a:ea typeface="Open Sans Light" panose="020B0604020202020204" charset="0"/>
                <a:cs typeface="Open Sans Light" panose="020B0604020202020204" charset="0"/>
              </a:rPr>
              <a:t>for frameworks. A </a:t>
            </a:r>
            <a:r>
              <a:rPr lang="en-US" b="1" dirty="0">
                <a:latin typeface="+mj-lt"/>
                <a:ea typeface="Open Sans Light" panose="020B0604020202020204" charset="0"/>
                <a:cs typeface="Open Sans Light" panose="020B0604020202020204" charset="0"/>
              </a:rPr>
              <a:t>common language </a:t>
            </a:r>
            <a:r>
              <a:rPr lang="en-US" dirty="0">
                <a:latin typeface="+mj-lt"/>
                <a:ea typeface="Open Sans Light" panose="020B0604020202020204" charset="0"/>
                <a:cs typeface="Open Sans Light" panose="020B0604020202020204" charset="0"/>
              </a:rPr>
              <a:t>for cybersecurity risk management reporting helps organizations more effectively evaluate their cyber programs and facilitates consistent, transparent communication across the enterprise and to external stakeholders.</a:t>
            </a:r>
          </a:p>
        </p:txBody>
      </p:sp>
      <p:sp>
        <p:nvSpPr>
          <p:cNvPr id="22" name="Rectangle 21">
            <a:extLst>
              <a:ext uri="{FF2B5EF4-FFF2-40B4-BE49-F238E27FC236}">
                <a16:creationId xmlns:a16="http://schemas.microsoft.com/office/drawing/2014/main" id="{556998E9-0A35-4895-9043-370AC9557EC7}"/>
              </a:ext>
            </a:extLst>
          </p:cNvPr>
          <p:cNvSpPr/>
          <p:nvPr/>
        </p:nvSpPr>
        <p:spPr>
          <a:xfrm>
            <a:off x="6870033" y="4954182"/>
            <a:ext cx="5318792" cy="923090"/>
          </a:xfrm>
          <a:prstGeom prst="rect">
            <a:avLst/>
          </a:prstGeom>
          <a:ln>
            <a:solidFill>
              <a:schemeClr val="bg2"/>
            </a:solidFill>
          </a:ln>
        </p:spPr>
        <p:txBody>
          <a:bodyPr wrap="square">
            <a:spAutoFit/>
          </a:bodyPr>
          <a:lstStyle/>
          <a:p>
            <a:r>
              <a:rPr lang="en-US" sz="900" b="1" u="sng" dirty="0"/>
              <a:t>Acronyms defined</a:t>
            </a:r>
          </a:p>
          <a:p>
            <a:r>
              <a:rPr lang="en-US" sz="900" b="1" dirty="0"/>
              <a:t>COBIT</a:t>
            </a:r>
            <a:r>
              <a:rPr lang="en-US" sz="900" dirty="0"/>
              <a:t>—Control Objectives for Information and Related Technologies</a:t>
            </a:r>
          </a:p>
          <a:p>
            <a:r>
              <a:rPr lang="en-US" sz="900" b="1" dirty="0"/>
              <a:t>HITRUST </a:t>
            </a:r>
            <a:r>
              <a:rPr lang="en-US" sz="900" dirty="0"/>
              <a:t>– Health Information Trust Alliance</a:t>
            </a:r>
          </a:p>
          <a:p>
            <a:r>
              <a:rPr lang="en-US" sz="900" b="1" dirty="0"/>
              <a:t>ISO</a:t>
            </a:r>
            <a:r>
              <a:rPr lang="en-US" sz="900" dirty="0"/>
              <a:t>—International Organization for Standardization </a:t>
            </a:r>
          </a:p>
          <a:p>
            <a:r>
              <a:rPr lang="en-US" sz="900" b="1" dirty="0"/>
              <a:t>NIST CSF</a:t>
            </a:r>
            <a:r>
              <a:rPr lang="en-US" sz="900" dirty="0"/>
              <a:t>—National Institute of Standards and Technology Cybersecurity Framework</a:t>
            </a:r>
          </a:p>
          <a:p>
            <a:r>
              <a:rPr lang="en-US" sz="900" b="1" dirty="0"/>
              <a:t>SANS</a:t>
            </a:r>
            <a:r>
              <a:rPr lang="en-US" sz="900" dirty="0"/>
              <a:t> - SysAdmin, Audit, Network and Security</a:t>
            </a:r>
          </a:p>
        </p:txBody>
      </p:sp>
    </p:spTree>
    <p:extLst>
      <p:ext uri="{BB962C8B-B14F-4D97-AF65-F5344CB8AC3E}">
        <p14:creationId xmlns:p14="http://schemas.microsoft.com/office/powerpoint/2010/main" val="2281700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DE124D-2C03-407F-8A47-FC90D885CD93}"/>
              </a:ext>
            </a:extLst>
          </p:cNvPr>
          <p:cNvGrpSpPr/>
          <p:nvPr/>
        </p:nvGrpSpPr>
        <p:grpSpPr>
          <a:xfrm>
            <a:off x="2168364" y="1498225"/>
            <a:ext cx="7704342" cy="161541"/>
            <a:chOff x="718826" y="1457452"/>
            <a:chExt cx="7706349" cy="161583"/>
          </a:xfrm>
        </p:grpSpPr>
        <p:cxnSp>
          <p:nvCxnSpPr>
            <p:cNvPr id="3" name="Straight Connector 2">
              <a:extLst>
                <a:ext uri="{FF2B5EF4-FFF2-40B4-BE49-F238E27FC236}">
                  <a16:creationId xmlns:a16="http://schemas.microsoft.com/office/drawing/2014/main" id="{C9959AA6-4913-4594-8053-8BC97AA0BA91}"/>
                </a:ext>
              </a:extLst>
            </p:cNvPr>
            <p:cNvCxnSpPr/>
            <p:nvPr/>
          </p:nvCxnSpPr>
          <p:spPr>
            <a:xfrm flipH="1" flipV="1">
              <a:off x="718826" y="1532135"/>
              <a:ext cx="7706349" cy="502"/>
            </a:xfrm>
            <a:prstGeom prst="line">
              <a:avLst/>
            </a:prstGeom>
            <a:noFill/>
            <a:ln w="12700" cap="flat" cmpd="sng" algn="ctr">
              <a:solidFill>
                <a:schemeClr val="tx1"/>
              </a:solidFill>
              <a:prstDash val="solid"/>
            </a:ln>
            <a:effectLst/>
          </p:spPr>
        </p:cxnSp>
        <p:sp>
          <p:nvSpPr>
            <p:cNvPr id="4" name="object 10">
              <a:extLst>
                <a:ext uri="{FF2B5EF4-FFF2-40B4-BE49-F238E27FC236}">
                  <a16:creationId xmlns:a16="http://schemas.microsoft.com/office/drawing/2014/main" id="{E8C6BDEE-CCC9-4BFE-A37A-E888A1580FE2}"/>
                </a:ext>
              </a:extLst>
            </p:cNvPr>
            <p:cNvSpPr txBox="1"/>
            <p:nvPr/>
          </p:nvSpPr>
          <p:spPr>
            <a:xfrm>
              <a:off x="3310288" y="1457452"/>
              <a:ext cx="2523425" cy="161583"/>
            </a:xfrm>
            <a:prstGeom prst="rect">
              <a:avLst/>
            </a:prstGeom>
            <a:solidFill>
              <a:schemeClr val="bg1"/>
            </a:solidFill>
          </p:spPr>
          <p:txBody>
            <a:bodyPr vert="horz" wrap="square" lIns="0" tIns="0" rIns="0" bIns="0" rtlCol="0">
              <a:spAutoFit/>
            </a:bodyPr>
            <a:lstStyle/>
            <a:p>
              <a:pPr marL="24758" algn="ctr"/>
              <a:r>
                <a:rPr lang="en-US" sz="1050" b="1" spc="-10" dirty="0">
                  <a:latin typeface="+mj-lt"/>
                  <a:cs typeface="Arial" panose="020B0604020202020204" pitchFamily="34" charset="0"/>
                </a:rPr>
                <a:t>NIST </a:t>
              </a:r>
              <a:r>
                <a:rPr lang="en-US" sz="1050" b="1" spc="-5" dirty="0">
                  <a:latin typeface="+mj-lt"/>
                  <a:cs typeface="Arial" panose="020B0604020202020204" pitchFamily="34" charset="0"/>
                </a:rPr>
                <a:t>Cybe</a:t>
              </a:r>
              <a:r>
                <a:rPr lang="en-US" sz="1050" b="1" dirty="0">
                  <a:latin typeface="+mj-lt"/>
                  <a:cs typeface="Arial" panose="020B0604020202020204" pitchFamily="34" charset="0"/>
                </a:rPr>
                <a:t>rs</a:t>
              </a:r>
              <a:r>
                <a:rPr lang="en-US" sz="1050" b="1" spc="-30" dirty="0">
                  <a:latin typeface="+mj-lt"/>
                  <a:cs typeface="Arial" panose="020B0604020202020204" pitchFamily="34" charset="0"/>
                </a:rPr>
                <a:t>e</a:t>
              </a:r>
              <a:r>
                <a:rPr lang="en-US" sz="1050" b="1" spc="-20" dirty="0">
                  <a:latin typeface="+mj-lt"/>
                  <a:cs typeface="Arial" panose="020B0604020202020204" pitchFamily="34" charset="0"/>
                </a:rPr>
                <a:t>cur</a:t>
              </a:r>
              <a:r>
                <a:rPr lang="en-US" sz="1050" b="1" dirty="0">
                  <a:latin typeface="+mj-lt"/>
                  <a:cs typeface="Arial" panose="020B0604020202020204" pitchFamily="34" charset="0"/>
                </a:rPr>
                <a:t>ity</a:t>
              </a:r>
              <a:r>
                <a:rPr lang="en-US" sz="1050" b="1" spc="-5" dirty="0">
                  <a:latin typeface="+mj-lt"/>
                  <a:cs typeface="Arial" panose="020B0604020202020204" pitchFamily="34" charset="0"/>
                </a:rPr>
                <a:t> </a:t>
              </a:r>
              <a:r>
                <a:rPr lang="en-US" sz="1050" b="1" spc="-20" dirty="0">
                  <a:latin typeface="+mj-lt"/>
                  <a:cs typeface="Arial" panose="020B0604020202020204" pitchFamily="34" charset="0"/>
                </a:rPr>
                <a:t>Frame</a:t>
              </a:r>
              <a:r>
                <a:rPr lang="en-US" sz="1050" b="1" spc="-50" dirty="0">
                  <a:latin typeface="+mj-lt"/>
                  <a:cs typeface="Arial" panose="020B0604020202020204" pitchFamily="34" charset="0"/>
                </a:rPr>
                <a:t>w</a:t>
              </a:r>
              <a:r>
                <a:rPr lang="en-US" sz="1050" b="1" spc="-5" dirty="0">
                  <a:latin typeface="+mj-lt"/>
                  <a:cs typeface="Arial" panose="020B0604020202020204" pitchFamily="34" charset="0"/>
                </a:rPr>
                <a:t>o</a:t>
              </a:r>
              <a:r>
                <a:rPr lang="en-US" sz="1050" b="1" spc="-10" dirty="0">
                  <a:latin typeface="+mj-lt"/>
                  <a:cs typeface="Arial" panose="020B0604020202020204" pitchFamily="34" charset="0"/>
                </a:rPr>
                <a:t>rk</a:t>
              </a:r>
              <a:endParaRPr lang="en-US" sz="1050" b="1" dirty="0">
                <a:latin typeface="+mj-lt"/>
                <a:cs typeface="Arial" panose="020B0604020202020204" pitchFamily="34" charset="0"/>
              </a:endParaRPr>
            </a:p>
          </p:txBody>
        </p:sp>
      </p:grpSp>
      <p:grpSp>
        <p:nvGrpSpPr>
          <p:cNvPr id="5" name="Group 4">
            <a:extLst>
              <a:ext uri="{FF2B5EF4-FFF2-40B4-BE49-F238E27FC236}">
                <a16:creationId xmlns:a16="http://schemas.microsoft.com/office/drawing/2014/main" id="{A47B1937-2470-4EC4-80C9-8CBFACD8C22C}"/>
              </a:ext>
            </a:extLst>
          </p:cNvPr>
          <p:cNvGrpSpPr/>
          <p:nvPr/>
        </p:nvGrpSpPr>
        <p:grpSpPr>
          <a:xfrm>
            <a:off x="1910739" y="3172485"/>
            <a:ext cx="8103080" cy="2704559"/>
            <a:chOff x="512272" y="1976282"/>
            <a:chExt cx="8105191" cy="3260864"/>
          </a:xfrm>
        </p:grpSpPr>
        <p:sp>
          <p:nvSpPr>
            <p:cNvPr id="6" name="object 5">
              <a:extLst>
                <a:ext uri="{FF2B5EF4-FFF2-40B4-BE49-F238E27FC236}">
                  <a16:creationId xmlns:a16="http://schemas.microsoft.com/office/drawing/2014/main" id="{F834FA2C-6A1A-44CD-A720-D12496E43909}"/>
                </a:ext>
              </a:extLst>
            </p:cNvPr>
            <p:cNvSpPr/>
            <p:nvPr/>
          </p:nvSpPr>
          <p:spPr>
            <a:xfrm>
              <a:off x="5497397" y="1976282"/>
              <a:ext cx="1452880" cy="499109"/>
            </a:xfrm>
            <a:prstGeom prst="hexagon">
              <a:avLst/>
            </a:prstGeom>
            <a:solidFill>
              <a:srgbClr val="FF0000"/>
            </a:solidFill>
            <a:ln>
              <a:solidFill>
                <a:schemeClr val="bg1">
                  <a:lumMod val="75000"/>
                </a:schemeClr>
              </a:solidFill>
            </a:ln>
          </p:spPr>
          <p:txBody>
            <a:bodyPr wrap="square" lIns="0" tIns="0" rIns="0" bIns="0" rtlCol="0" anchor="ctr"/>
            <a:lstStyle/>
            <a:p>
              <a:pPr algn="ctr"/>
              <a:r>
                <a:rPr lang="en-US" sz="1000" b="1" dirty="0">
                  <a:solidFill>
                    <a:schemeClr val="bg1"/>
                  </a:solidFill>
                  <a:latin typeface="+mj-lt"/>
                  <a:cs typeface="Arial" panose="020B0604020202020204" pitchFamily="34" charset="0"/>
                </a:rPr>
                <a:t>4 - Respond</a:t>
              </a:r>
              <a:endParaRPr sz="1000" b="1" dirty="0">
                <a:solidFill>
                  <a:schemeClr val="bg1"/>
                </a:solidFill>
                <a:latin typeface="+mj-lt"/>
                <a:cs typeface="Arial" panose="020B0604020202020204" pitchFamily="34" charset="0"/>
              </a:endParaRPr>
            </a:p>
          </p:txBody>
        </p:sp>
        <p:sp>
          <p:nvSpPr>
            <p:cNvPr id="7" name="object 6">
              <a:extLst>
                <a:ext uri="{FF2B5EF4-FFF2-40B4-BE49-F238E27FC236}">
                  <a16:creationId xmlns:a16="http://schemas.microsoft.com/office/drawing/2014/main" id="{A980ABB1-A4F6-4951-AB3D-893802EC00E7}"/>
                </a:ext>
              </a:extLst>
            </p:cNvPr>
            <p:cNvSpPr/>
            <p:nvPr/>
          </p:nvSpPr>
          <p:spPr>
            <a:xfrm>
              <a:off x="7162678" y="1976282"/>
              <a:ext cx="1454785" cy="499109"/>
            </a:xfrm>
            <a:prstGeom prst="hexagon">
              <a:avLst/>
            </a:prstGeom>
            <a:solidFill>
              <a:srgbClr val="00B050"/>
            </a:solidFill>
            <a:ln>
              <a:solidFill>
                <a:schemeClr val="bg1">
                  <a:lumMod val="75000"/>
                </a:schemeClr>
              </a:solidFill>
            </a:ln>
          </p:spPr>
          <p:txBody>
            <a:bodyPr wrap="square" lIns="0" tIns="0" rIns="0" bIns="0" rtlCol="0" anchor="ctr"/>
            <a:lstStyle/>
            <a:p>
              <a:pPr algn="ctr"/>
              <a:r>
                <a:rPr lang="en-US" sz="1000" b="1" dirty="0">
                  <a:solidFill>
                    <a:schemeClr val="bg1"/>
                  </a:solidFill>
                  <a:latin typeface="+mj-lt"/>
                  <a:cs typeface="Arial" panose="020B0604020202020204" pitchFamily="34" charset="0"/>
                </a:rPr>
                <a:t>5 - Recover</a:t>
              </a:r>
              <a:endParaRPr sz="1000" b="1" dirty="0">
                <a:solidFill>
                  <a:schemeClr val="bg1"/>
                </a:solidFill>
                <a:latin typeface="+mj-lt"/>
                <a:cs typeface="Arial" panose="020B0604020202020204" pitchFamily="34" charset="0"/>
              </a:endParaRPr>
            </a:p>
          </p:txBody>
        </p:sp>
        <p:sp>
          <p:nvSpPr>
            <p:cNvPr id="8" name="object 7">
              <a:extLst>
                <a:ext uri="{FF2B5EF4-FFF2-40B4-BE49-F238E27FC236}">
                  <a16:creationId xmlns:a16="http://schemas.microsoft.com/office/drawing/2014/main" id="{A8E15D92-C7D2-4796-8821-36FD67F091D6}"/>
                </a:ext>
              </a:extLst>
            </p:cNvPr>
            <p:cNvSpPr/>
            <p:nvPr/>
          </p:nvSpPr>
          <p:spPr>
            <a:xfrm>
              <a:off x="2171373" y="1976282"/>
              <a:ext cx="1452880" cy="499109"/>
            </a:xfrm>
            <a:prstGeom prst="hexagon">
              <a:avLst/>
            </a:prstGeom>
            <a:solidFill>
              <a:srgbClr val="7030A0"/>
            </a:solidFill>
            <a:ln>
              <a:solidFill>
                <a:schemeClr val="bg1">
                  <a:lumMod val="75000"/>
                </a:schemeClr>
              </a:solidFill>
            </a:ln>
          </p:spPr>
          <p:txBody>
            <a:bodyPr wrap="square" lIns="0" tIns="0" rIns="0" bIns="0" rtlCol="0" anchor="ctr"/>
            <a:lstStyle/>
            <a:p>
              <a:pPr algn="ctr"/>
              <a:r>
                <a:rPr lang="en-US" sz="1000" b="1" dirty="0">
                  <a:solidFill>
                    <a:schemeClr val="bg1"/>
                  </a:solidFill>
                  <a:latin typeface="+mj-lt"/>
                  <a:cs typeface="Arial" panose="020B0604020202020204" pitchFamily="34" charset="0"/>
                </a:rPr>
                <a:t>2 - Protect</a:t>
              </a:r>
              <a:endParaRPr sz="1000" b="1" dirty="0">
                <a:solidFill>
                  <a:schemeClr val="bg1"/>
                </a:solidFill>
                <a:latin typeface="+mj-lt"/>
                <a:cs typeface="Arial" panose="020B0604020202020204" pitchFamily="34" charset="0"/>
              </a:endParaRPr>
            </a:p>
          </p:txBody>
        </p:sp>
        <p:sp>
          <p:nvSpPr>
            <p:cNvPr id="9" name="object 8">
              <a:extLst>
                <a:ext uri="{FF2B5EF4-FFF2-40B4-BE49-F238E27FC236}">
                  <a16:creationId xmlns:a16="http://schemas.microsoft.com/office/drawing/2014/main" id="{0D4C55DC-689C-4500-AE80-C172381CFF36}"/>
                </a:ext>
              </a:extLst>
            </p:cNvPr>
            <p:cNvSpPr/>
            <p:nvPr/>
          </p:nvSpPr>
          <p:spPr>
            <a:xfrm>
              <a:off x="3835780" y="1976662"/>
              <a:ext cx="1472565" cy="499109"/>
            </a:xfrm>
            <a:prstGeom prst="hexagon">
              <a:avLst/>
            </a:prstGeom>
            <a:solidFill>
              <a:srgbClr val="FFC000"/>
            </a:solidFill>
            <a:ln>
              <a:solidFill>
                <a:schemeClr val="bg1">
                  <a:lumMod val="75000"/>
                </a:schemeClr>
              </a:solidFill>
            </a:ln>
          </p:spPr>
          <p:txBody>
            <a:bodyPr wrap="square" lIns="0" tIns="0" rIns="0" bIns="0" rtlCol="0" anchor="ctr"/>
            <a:lstStyle/>
            <a:p>
              <a:pPr algn="ctr"/>
              <a:r>
                <a:rPr lang="en-US" sz="1000" b="1" dirty="0">
                  <a:latin typeface="+mj-lt"/>
                  <a:cs typeface="Arial" panose="020B0604020202020204" pitchFamily="34" charset="0"/>
                </a:rPr>
                <a:t>3 - Detect</a:t>
              </a:r>
              <a:endParaRPr sz="1000" b="1" dirty="0">
                <a:latin typeface="+mj-lt"/>
                <a:cs typeface="Arial" panose="020B0604020202020204" pitchFamily="34" charset="0"/>
              </a:endParaRPr>
            </a:p>
          </p:txBody>
        </p:sp>
        <p:sp>
          <p:nvSpPr>
            <p:cNvPr id="10" name="object 9">
              <a:extLst>
                <a:ext uri="{FF2B5EF4-FFF2-40B4-BE49-F238E27FC236}">
                  <a16:creationId xmlns:a16="http://schemas.microsoft.com/office/drawing/2014/main" id="{1E8EBAC6-237F-4764-A058-CDDE1E2A3425}"/>
                </a:ext>
              </a:extLst>
            </p:cNvPr>
            <p:cNvSpPr/>
            <p:nvPr/>
          </p:nvSpPr>
          <p:spPr>
            <a:xfrm>
              <a:off x="512272" y="1976282"/>
              <a:ext cx="1458039" cy="499109"/>
            </a:xfrm>
            <a:prstGeom prst="hexagon">
              <a:avLst/>
            </a:prstGeom>
            <a:solidFill>
              <a:srgbClr val="00B0F0"/>
            </a:solidFill>
            <a:ln>
              <a:solidFill>
                <a:schemeClr val="bg1">
                  <a:lumMod val="75000"/>
                </a:schemeClr>
              </a:solidFill>
            </a:ln>
          </p:spPr>
          <p:txBody>
            <a:bodyPr wrap="square" lIns="0" tIns="0" rIns="0" bIns="0" rtlCol="0" anchor="ctr"/>
            <a:lstStyle/>
            <a:p>
              <a:pPr algn="ctr"/>
              <a:r>
                <a:rPr lang="en-US" sz="1000" b="1" dirty="0">
                  <a:solidFill>
                    <a:schemeClr val="bg1"/>
                  </a:solidFill>
                  <a:latin typeface="+mj-lt"/>
                  <a:cs typeface="Arial" panose="020B0604020202020204" pitchFamily="34" charset="0"/>
                </a:rPr>
                <a:t>1 - Identify</a:t>
              </a:r>
              <a:endParaRPr sz="1000" b="1" dirty="0">
                <a:solidFill>
                  <a:schemeClr val="bg1"/>
                </a:solidFill>
                <a:latin typeface="+mj-lt"/>
                <a:cs typeface="Arial" panose="020B0604020202020204" pitchFamily="34" charset="0"/>
              </a:endParaRPr>
            </a:p>
          </p:txBody>
        </p:sp>
        <p:sp>
          <p:nvSpPr>
            <p:cNvPr id="11" name="Rectangle 10">
              <a:extLst>
                <a:ext uri="{FF2B5EF4-FFF2-40B4-BE49-F238E27FC236}">
                  <a16:creationId xmlns:a16="http://schemas.microsoft.com/office/drawing/2014/main" id="{D553D6E3-6AB1-4662-8715-E6E21ED1E114}"/>
                </a:ext>
              </a:extLst>
            </p:cNvPr>
            <p:cNvSpPr/>
            <p:nvPr/>
          </p:nvSpPr>
          <p:spPr>
            <a:xfrm>
              <a:off x="622166" y="2511463"/>
              <a:ext cx="1238251" cy="407813"/>
            </a:xfrm>
            <a:prstGeom prst="rect">
              <a:avLst/>
            </a:prstGeom>
            <a:solidFill>
              <a:schemeClr val="bg2">
                <a:lumMod val="9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1.1 Asset Management</a:t>
              </a:r>
            </a:p>
          </p:txBody>
        </p:sp>
        <p:sp>
          <p:nvSpPr>
            <p:cNvPr id="12" name="Rectangle 11">
              <a:extLst>
                <a:ext uri="{FF2B5EF4-FFF2-40B4-BE49-F238E27FC236}">
                  <a16:creationId xmlns:a16="http://schemas.microsoft.com/office/drawing/2014/main" id="{EDE05BF2-4904-41DB-8891-F580E8E166A2}"/>
                </a:ext>
              </a:extLst>
            </p:cNvPr>
            <p:cNvSpPr/>
            <p:nvPr/>
          </p:nvSpPr>
          <p:spPr>
            <a:xfrm>
              <a:off x="622166" y="2980285"/>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1.2 Business Environment</a:t>
              </a:r>
            </a:p>
          </p:txBody>
        </p:sp>
        <p:sp>
          <p:nvSpPr>
            <p:cNvPr id="13" name="Rectangle 12">
              <a:extLst>
                <a:ext uri="{FF2B5EF4-FFF2-40B4-BE49-F238E27FC236}">
                  <a16:creationId xmlns:a16="http://schemas.microsoft.com/office/drawing/2014/main" id="{8AF0271D-D8ED-44CF-B159-64D1AEED67D4}"/>
                </a:ext>
              </a:extLst>
            </p:cNvPr>
            <p:cNvSpPr/>
            <p:nvPr/>
          </p:nvSpPr>
          <p:spPr>
            <a:xfrm>
              <a:off x="622166" y="3449661"/>
              <a:ext cx="1238251" cy="407813"/>
            </a:xfrm>
            <a:prstGeom prst="rect">
              <a:avLst/>
            </a:prstGeom>
            <a:solidFill>
              <a:schemeClr val="bg2">
                <a:lumMod val="9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1.3 Governance</a:t>
              </a:r>
            </a:p>
          </p:txBody>
        </p:sp>
        <p:sp>
          <p:nvSpPr>
            <p:cNvPr id="14" name="Rectangle 13">
              <a:extLst>
                <a:ext uri="{FF2B5EF4-FFF2-40B4-BE49-F238E27FC236}">
                  <a16:creationId xmlns:a16="http://schemas.microsoft.com/office/drawing/2014/main" id="{9DF7FBBF-FA21-4774-9EBE-658AFC2AEA9F}"/>
                </a:ext>
              </a:extLst>
            </p:cNvPr>
            <p:cNvSpPr/>
            <p:nvPr/>
          </p:nvSpPr>
          <p:spPr>
            <a:xfrm>
              <a:off x="622166" y="3909181"/>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996" algn="ctr"/>
              <a:r>
                <a:rPr lang="en-US" sz="800" spc="-5" dirty="0">
                  <a:solidFill>
                    <a:schemeClr val="tx1"/>
                  </a:solidFill>
                  <a:latin typeface="+mj-lt"/>
                  <a:cs typeface="Arial" panose="020B0604020202020204" pitchFamily="34" charset="0"/>
                </a:rPr>
                <a:t>1</a:t>
              </a:r>
              <a:r>
                <a:rPr lang="en-US" sz="800" dirty="0">
                  <a:solidFill>
                    <a:schemeClr val="tx1"/>
                  </a:solidFill>
                  <a:latin typeface="+mj-lt"/>
                  <a:cs typeface="Arial" panose="020B0604020202020204" pitchFamily="34" charset="0"/>
                </a:rPr>
                <a:t>.4 </a:t>
              </a:r>
              <a:r>
                <a:rPr lang="en-US" sz="800" spc="-5" dirty="0">
                  <a:solidFill>
                    <a:schemeClr val="tx1"/>
                  </a:solidFill>
                  <a:latin typeface="+mj-lt"/>
                  <a:cs typeface="Arial" panose="020B0604020202020204" pitchFamily="34" charset="0"/>
                </a:rPr>
                <a:t>R</a:t>
              </a:r>
              <a:r>
                <a:rPr lang="en-US" sz="800" dirty="0">
                  <a:solidFill>
                    <a:schemeClr val="tx1"/>
                  </a:solidFill>
                  <a:latin typeface="+mj-lt"/>
                  <a:cs typeface="Arial" panose="020B0604020202020204" pitchFamily="34" charset="0"/>
                </a:rPr>
                <a:t>i</a:t>
              </a:r>
              <a:r>
                <a:rPr lang="en-US" sz="800" spc="5" dirty="0">
                  <a:solidFill>
                    <a:schemeClr val="tx1"/>
                  </a:solidFill>
                  <a:latin typeface="+mj-lt"/>
                  <a:cs typeface="Arial" panose="020B0604020202020204" pitchFamily="34" charset="0"/>
                </a:rPr>
                <a:t>s</a:t>
              </a:r>
              <a:r>
                <a:rPr lang="en-US" sz="800" dirty="0">
                  <a:solidFill>
                    <a:schemeClr val="tx1"/>
                  </a:solidFill>
                  <a:latin typeface="+mj-lt"/>
                  <a:cs typeface="Arial" panose="020B0604020202020204" pitchFamily="34" charset="0"/>
                </a:rPr>
                <a:t>k</a:t>
              </a:r>
              <a:r>
                <a:rPr lang="en-US" sz="800" spc="-15" dirty="0">
                  <a:solidFill>
                    <a:schemeClr val="tx1"/>
                  </a:solidFill>
                  <a:latin typeface="+mj-lt"/>
                  <a:cs typeface="Arial" panose="020B0604020202020204" pitchFamily="34" charset="0"/>
                </a:rPr>
                <a:t> </a:t>
              </a:r>
              <a:r>
                <a:rPr lang="en-US" sz="800" dirty="0">
                  <a:solidFill>
                    <a:schemeClr val="tx1"/>
                  </a:solidFill>
                  <a:latin typeface="+mj-lt"/>
                  <a:cs typeface="Arial" panose="020B0604020202020204" pitchFamily="34" charset="0"/>
                </a:rPr>
                <a:t>Ass</a:t>
              </a:r>
              <a:r>
                <a:rPr lang="en-US" sz="800" spc="-5" dirty="0">
                  <a:solidFill>
                    <a:schemeClr val="tx1"/>
                  </a:solidFill>
                  <a:latin typeface="+mj-lt"/>
                  <a:cs typeface="Arial" panose="020B0604020202020204" pitchFamily="34" charset="0"/>
                </a:rPr>
                <a:t>e</a:t>
              </a:r>
              <a:r>
                <a:rPr lang="en-US" sz="800" dirty="0">
                  <a:solidFill>
                    <a:schemeClr val="tx1"/>
                  </a:solidFill>
                  <a:latin typeface="+mj-lt"/>
                  <a:cs typeface="Arial" panose="020B0604020202020204" pitchFamily="34" charset="0"/>
                </a:rPr>
                <a:t>ssme</a:t>
              </a:r>
              <a:r>
                <a:rPr lang="en-US" sz="800" spc="-5" dirty="0">
                  <a:solidFill>
                    <a:schemeClr val="tx1"/>
                  </a:solidFill>
                  <a:latin typeface="+mj-lt"/>
                  <a:cs typeface="Arial" panose="020B0604020202020204" pitchFamily="34" charset="0"/>
                </a:rPr>
                <a:t>n</a:t>
              </a:r>
              <a:r>
                <a:rPr lang="en-US" sz="800" dirty="0">
                  <a:solidFill>
                    <a:schemeClr val="tx1"/>
                  </a:solidFill>
                  <a:latin typeface="+mj-lt"/>
                  <a:cs typeface="Arial" panose="020B0604020202020204" pitchFamily="34" charset="0"/>
                </a:rPr>
                <a:t>t</a:t>
              </a:r>
            </a:p>
          </p:txBody>
        </p:sp>
        <p:sp>
          <p:nvSpPr>
            <p:cNvPr id="15" name="Rectangle 14">
              <a:extLst>
                <a:ext uri="{FF2B5EF4-FFF2-40B4-BE49-F238E27FC236}">
                  <a16:creationId xmlns:a16="http://schemas.microsoft.com/office/drawing/2014/main" id="{45537E16-A1EA-406C-993D-985CF85DBE7D}"/>
                </a:ext>
              </a:extLst>
            </p:cNvPr>
            <p:cNvSpPr/>
            <p:nvPr/>
          </p:nvSpPr>
          <p:spPr>
            <a:xfrm>
              <a:off x="622166" y="4369258"/>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4587" algn="ctr"/>
              <a:r>
                <a:rPr lang="en-US" sz="800" spc="-5" dirty="0">
                  <a:solidFill>
                    <a:schemeClr val="tx1"/>
                  </a:solidFill>
                  <a:latin typeface="+mj-lt"/>
                  <a:cs typeface="Arial" panose="020B0604020202020204" pitchFamily="34" charset="0"/>
                </a:rPr>
                <a:t>1</a:t>
              </a:r>
              <a:r>
                <a:rPr lang="en-US" sz="800" dirty="0">
                  <a:solidFill>
                    <a:schemeClr val="tx1"/>
                  </a:solidFill>
                  <a:latin typeface="+mj-lt"/>
                  <a:cs typeface="Arial" panose="020B0604020202020204" pitchFamily="34" charset="0"/>
                </a:rPr>
                <a:t>.5 </a:t>
              </a:r>
              <a:r>
                <a:rPr lang="en-US" sz="800" spc="-10" dirty="0">
                  <a:solidFill>
                    <a:schemeClr val="tx1"/>
                  </a:solidFill>
                  <a:latin typeface="+mj-lt"/>
                  <a:cs typeface="Arial" panose="020B0604020202020204" pitchFamily="34" charset="0"/>
                </a:rPr>
                <a:t>R</a:t>
              </a:r>
              <a:r>
                <a:rPr lang="en-US" sz="800" dirty="0">
                  <a:solidFill>
                    <a:schemeClr val="tx1"/>
                  </a:solidFill>
                  <a:latin typeface="+mj-lt"/>
                  <a:cs typeface="Arial" panose="020B0604020202020204" pitchFamily="34" charset="0"/>
                </a:rPr>
                <a:t>isk</a:t>
              </a:r>
              <a:r>
                <a:rPr lang="en-US" sz="800" spc="-15" dirty="0">
                  <a:solidFill>
                    <a:schemeClr val="tx1"/>
                  </a:solidFill>
                  <a:latin typeface="+mj-lt"/>
                  <a:cs typeface="Arial" panose="020B0604020202020204" pitchFamily="34" charset="0"/>
                </a:rPr>
                <a:t> M</a:t>
              </a:r>
              <a:r>
                <a:rPr lang="en-US" sz="800" spc="-5" dirty="0">
                  <a:solidFill>
                    <a:schemeClr val="tx1"/>
                  </a:solidFill>
                  <a:latin typeface="+mj-lt"/>
                  <a:cs typeface="Arial" panose="020B0604020202020204" pitchFamily="34" charset="0"/>
                </a:rPr>
                <a:t>anage</a:t>
              </a:r>
              <a:r>
                <a:rPr lang="en-US" sz="800" spc="10" dirty="0">
                  <a:solidFill>
                    <a:schemeClr val="tx1"/>
                  </a:solidFill>
                  <a:latin typeface="+mj-lt"/>
                  <a:cs typeface="Arial" panose="020B0604020202020204" pitchFamily="34" charset="0"/>
                </a:rPr>
                <a:t>m</a:t>
              </a:r>
              <a:r>
                <a:rPr lang="en-US" sz="800" spc="-5" dirty="0">
                  <a:solidFill>
                    <a:schemeClr val="tx1"/>
                  </a:solidFill>
                  <a:latin typeface="+mj-lt"/>
                  <a:cs typeface="Arial" panose="020B0604020202020204" pitchFamily="34" charset="0"/>
                </a:rPr>
                <a:t>en</a:t>
              </a:r>
              <a:r>
                <a:rPr lang="en-US" sz="800" dirty="0">
                  <a:solidFill>
                    <a:schemeClr val="tx1"/>
                  </a:solidFill>
                  <a:latin typeface="+mj-lt"/>
                  <a:cs typeface="Arial" panose="020B0604020202020204" pitchFamily="34" charset="0"/>
                </a:rPr>
                <a:t>t</a:t>
              </a:r>
            </a:p>
          </p:txBody>
        </p:sp>
        <p:sp>
          <p:nvSpPr>
            <p:cNvPr id="16" name="Rectangle 15">
              <a:extLst>
                <a:ext uri="{FF2B5EF4-FFF2-40B4-BE49-F238E27FC236}">
                  <a16:creationId xmlns:a16="http://schemas.microsoft.com/office/drawing/2014/main" id="{54546962-0836-4096-845D-D9B9A198A1CD}"/>
                </a:ext>
              </a:extLst>
            </p:cNvPr>
            <p:cNvSpPr/>
            <p:nvPr/>
          </p:nvSpPr>
          <p:spPr>
            <a:xfrm>
              <a:off x="2298994" y="2511463"/>
              <a:ext cx="1217945" cy="407812"/>
            </a:xfrm>
            <a:prstGeom prst="rect">
              <a:avLst/>
            </a:prstGeom>
            <a:solidFill>
              <a:schemeClr val="bg2">
                <a:lumMod val="9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2.1 Access Control</a:t>
              </a:r>
            </a:p>
          </p:txBody>
        </p:sp>
        <p:sp>
          <p:nvSpPr>
            <p:cNvPr id="17" name="Rectangle 16">
              <a:extLst>
                <a:ext uri="{FF2B5EF4-FFF2-40B4-BE49-F238E27FC236}">
                  <a16:creationId xmlns:a16="http://schemas.microsoft.com/office/drawing/2014/main" id="{F0214FF7-2105-429A-B085-ABC3CEAC2DFC}"/>
                </a:ext>
              </a:extLst>
            </p:cNvPr>
            <p:cNvSpPr/>
            <p:nvPr/>
          </p:nvSpPr>
          <p:spPr>
            <a:xfrm>
              <a:off x="2298994" y="2980285"/>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2.2 Awareness and Training</a:t>
              </a:r>
            </a:p>
          </p:txBody>
        </p:sp>
        <p:sp>
          <p:nvSpPr>
            <p:cNvPr id="18" name="Rectangle 17">
              <a:extLst>
                <a:ext uri="{FF2B5EF4-FFF2-40B4-BE49-F238E27FC236}">
                  <a16:creationId xmlns:a16="http://schemas.microsoft.com/office/drawing/2014/main" id="{049DC24B-E1C3-4645-B3EB-4CB344F25B5F}"/>
                </a:ext>
              </a:extLst>
            </p:cNvPr>
            <p:cNvSpPr/>
            <p:nvPr/>
          </p:nvSpPr>
          <p:spPr>
            <a:xfrm>
              <a:off x="2298994" y="3440359"/>
              <a:ext cx="1238251" cy="407813"/>
            </a:xfrm>
            <a:prstGeom prst="rect">
              <a:avLst/>
            </a:prstGeom>
            <a:solidFill>
              <a:schemeClr val="bg2">
                <a:lumMod val="9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2.3 Data Security</a:t>
              </a:r>
            </a:p>
          </p:txBody>
        </p:sp>
        <p:sp>
          <p:nvSpPr>
            <p:cNvPr id="19" name="Rectangle 18">
              <a:extLst>
                <a:ext uri="{FF2B5EF4-FFF2-40B4-BE49-F238E27FC236}">
                  <a16:creationId xmlns:a16="http://schemas.microsoft.com/office/drawing/2014/main" id="{3148EE90-F476-4131-9182-34148EB2B1AD}"/>
                </a:ext>
              </a:extLst>
            </p:cNvPr>
            <p:cNvSpPr/>
            <p:nvPr/>
          </p:nvSpPr>
          <p:spPr>
            <a:xfrm>
              <a:off x="2298994" y="3900434"/>
              <a:ext cx="1238251" cy="407813"/>
            </a:xfrm>
            <a:prstGeom prst="rect">
              <a:avLst/>
            </a:prstGeom>
            <a:solidFill>
              <a:schemeClr val="bg2">
                <a:lumMod val="9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996" algn="ctr"/>
              <a:r>
                <a:rPr lang="en-US" sz="800" spc="-5" dirty="0">
                  <a:solidFill>
                    <a:schemeClr val="tx1"/>
                  </a:solidFill>
                  <a:latin typeface="+mj-lt"/>
                  <a:cs typeface="Arial" panose="020B0604020202020204" pitchFamily="34" charset="0"/>
                </a:rPr>
                <a:t>2.4 Information Protection</a:t>
              </a:r>
            </a:p>
          </p:txBody>
        </p:sp>
        <p:sp>
          <p:nvSpPr>
            <p:cNvPr id="20" name="Rectangle 19">
              <a:extLst>
                <a:ext uri="{FF2B5EF4-FFF2-40B4-BE49-F238E27FC236}">
                  <a16:creationId xmlns:a16="http://schemas.microsoft.com/office/drawing/2014/main" id="{858211B6-4558-4927-A7C9-69334E1EBCD1}"/>
                </a:ext>
              </a:extLst>
            </p:cNvPr>
            <p:cNvSpPr/>
            <p:nvPr/>
          </p:nvSpPr>
          <p:spPr>
            <a:xfrm>
              <a:off x="2298994" y="4360510"/>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4587" algn="ctr"/>
              <a:r>
                <a:rPr lang="en-US" sz="800" spc="-5" dirty="0">
                  <a:solidFill>
                    <a:schemeClr val="tx1"/>
                  </a:solidFill>
                  <a:latin typeface="+mj-lt"/>
                  <a:cs typeface="Arial" panose="020B0604020202020204" pitchFamily="34" charset="0"/>
                </a:rPr>
                <a:t>2.5 Maintenance</a:t>
              </a:r>
            </a:p>
          </p:txBody>
        </p:sp>
        <p:sp>
          <p:nvSpPr>
            <p:cNvPr id="21" name="Rectangle 20">
              <a:extLst>
                <a:ext uri="{FF2B5EF4-FFF2-40B4-BE49-F238E27FC236}">
                  <a16:creationId xmlns:a16="http://schemas.microsoft.com/office/drawing/2014/main" id="{4D02F747-03AB-429F-8BE4-8DA29AC4A468}"/>
                </a:ext>
              </a:extLst>
            </p:cNvPr>
            <p:cNvSpPr/>
            <p:nvPr/>
          </p:nvSpPr>
          <p:spPr>
            <a:xfrm>
              <a:off x="2298994" y="4829333"/>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4587" algn="ctr"/>
              <a:r>
                <a:rPr lang="en-US" sz="800" spc="-5" dirty="0">
                  <a:solidFill>
                    <a:schemeClr val="tx1"/>
                  </a:solidFill>
                  <a:latin typeface="+mj-lt"/>
                  <a:cs typeface="Arial" panose="020B0604020202020204" pitchFamily="34" charset="0"/>
                </a:rPr>
                <a:t>2.6 Protective Technology</a:t>
              </a:r>
            </a:p>
          </p:txBody>
        </p:sp>
        <p:sp>
          <p:nvSpPr>
            <p:cNvPr id="22" name="Rectangle 21">
              <a:extLst>
                <a:ext uri="{FF2B5EF4-FFF2-40B4-BE49-F238E27FC236}">
                  <a16:creationId xmlns:a16="http://schemas.microsoft.com/office/drawing/2014/main" id="{F78FB7F8-93F0-4D9C-A977-5D77C5A8A128}"/>
                </a:ext>
              </a:extLst>
            </p:cNvPr>
            <p:cNvSpPr/>
            <p:nvPr/>
          </p:nvSpPr>
          <p:spPr>
            <a:xfrm>
              <a:off x="3955719" y="2511463"/>
              <a:ext cx="1232687"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3.1 Anomalies and</a:t>
              </a:r>
            </a:p>
            <a:p>
              <a:pPr algn="ctr"/>
              <a:r>
                <a:rPr lang="en-US" sz="800" dirty="0">
                  <a:solidFill>
                    <a:schemeClr val="tx1"/>
                  </a:solidFill>
                  <a:latin typeface="+mj-lt"/>
                  <a:cs typeface="Arial" panose="020B0604020202020204" pitchFamily="34" charset="0"/>
                </a:rPr>
                <a:t>Events</a:t>
              </a:r>
            </a:p>
          </p:txBody>
        </p:sp>
        <p:sp>
          <p:nvSpPr>
            <p:cNvPr id="23" name="Rectangle 22">
              <a:extLst>
                <a:ext uri="{FF2B5EF4-FFF2-40B4-BE49-F238E27FC236}">
                  <a16:creationId xmlns:a16="http://schemas.microsoft.com/office/drawing/2014/main" id="{B8B2AFEF-8554-49BE-95DF-13F6CD089448}"/>
                </a:ext>
              </a:extLst>
            </p:cNvPr>
            <p:cNvSpPr/>
            <p:nvPr/>
          </p:nvSpPr>
          <p:spPr>
            <a:xfrm>
              <a:off x="3952936" y="2988033"/>
              <a:ext cx="1238251" cy="407274"/>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3.2 Security Continuous Monitoring</a:t>
              </a:r>
            </a:p>
          </p:txBody>
        </p:sp>
        <p:sp>
          <p:nvSpPr>
            <p:cNvPr id="24" name="Rectangle 23">
              <a:extLst>
                <a:ext uri="{FF2B5EF4-FFF2-40B4-BE49-F238E27FC236}">
                  <a16:creationId xmlns:a16="http://schemas.microsoft.com/office/drawing/2014/main" id="{044CC0D8-BB23-43CF-B485-F14F65F358D1}"/>
                </a:ext>
              </a:extLst>
            </p:cNvPr>
            <p:cNvSpPr/>
            <p:nvPr/>
          </p:nvSpPr>
          <p:spPr>
            <a:xfrm>
              <a:off x="3952935" y="3458421"/>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3.3 Detection</a:t>
              </a:r>
            </a:p>
            <a:p>
              <a:pPr algn="ctr"/>
              <a:r>
                <a:rPr lang="en-US" sz="800" dirty="0">
                  <a:solidFill>
                    <a:schemeClr val="tx1"/>
                  </a:solidFill>
                  <a:latin typeface="+mj-lt"/>
                  <a:cs typeface="Arial" panose="020B0604020202020204" pitchFamily="34" charset="0"/>
                </a:rPr>
                <a:t>Processes</a:t>
              </a:r>
            </a:p>
          </p:txBody>
        </p:sp>
        <p:sp>
          <p:nvSpPr>
            <p:cNvPr id="25" name="Rectangle 24">
              <a:extLst>
                <a:ext uri="{FF2B5EF4-FFF2-40B4-BE49-F238E27FC236}">
                  <a16:creationId xmlns:a16="http://schemas.microsoft.com/office/drawing/2014/main" id="{36F613AE-43A8-48D3-91EB-FB61349F4A47}"/>
                </a:ext>
              </a:extLst>
            </p:cNvPr>
            <p:cNvSpPr/>
            <p:nvPr/>
          </p:nvSpPr>
          <p:spPr>
            <a:xfrm>
              <a:off x="5604712" y="2511463"/>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4.1 Response Planning</a:t>
              </a:r>
            </a:p>
          </p:txBody>
        </p:sp>
        <p:sp>
          <p:nvSpPr>
            <p:cNvPr id="26" name="Rectangle 25">
              <a:extLst>
                <a:ext uri="{FF2B5EF4-FFF2-40B4-BE49-F238E27FC236}">
                  <a16:creationId xmlns:a16="http://schemas.microsoft.com/office/drawing/2014/main" id="{9D896A42-DF47-455A-8401-B31CB20C82AD}"/>
                </a:ext>
              </a:extLst>
            </p:cNvPr>
            <p:cNvSpPr/>
            <p:nvPr/>
          </p:nvSpPr>
          <p:spPr>
            <a:xfrm>
              <a:off x="5604712" y="2980285"/>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4.2 Communications</a:t>
              </a:r>
            </a:p>
          </p:txBody>
        </p:sp>
        <p:sp>
          <p:nvSpPr>
            <p:cNvPr id="27" name="Rectangle 26">
              <a:extLst>
                <a:ext uri="{FF2B5EF4-FFF2-40B4-BE49-F238E27FC236}">
                  <a16:creationId xmlns:a16="http://schemas.microsoft.com/office/drawing/2014/main" id="{50EDC67F-EA8F-4BDE-8B70-F730EA32D66D}"/>
                </a:ext>
              </a:extLst>
            </p:cNvPr>
            <p:cNvSpPr/>
            <p:nvPr/>
          </p:nvSpPr>
          <p:spPr>
            <a:xfrm>
              <a:off x="5604712" y="3449107"/>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4.3 Analysis</a:t>
              </a:r>
            </a:p>
          </p:txBody>
        </p:sp>
        <p:sp>
          <p:nvSpPr>
            <p:cNvPr id="28" name="Rectangle 27">
              <a:extLst>
                <a:ext uri="{FF2B5EF4-FFF2-40B4-BE49-F238E27FC236}">
                  <a16:creationId xmlns:a16="http://schemas.microsoft.com/office/drawing/2014/main" id="{A8FEDE00-B0DE-449E-904E-8D4D89B5E457}"/>
                </a:ext>
              </a:extLst>
            </p:cNvPr>
            <p:cNvSpPr/>
            <p:nvPr/>
          </p:nvSpPr>
          <p:spPr>
            <a:xfrm>
              <a:off x="5604712" y="3917929"/>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996" algn="ctr"/>
              <a:r>
                <a:rPr lang="en-US" sz="800" spc="-5" dirty="0">
                  <a:solidFill>
                    <a:schemeClr val="tx1"/>
                  </a:solidFill>
                  <a:latin typeface="+mj-lt"/>
                  <a:cs typeface="Arial" panose="020B0604020202020204" pitchFamily="34" charset="0"/>
                </a:rPr>
                <a:t>4.4 Mitigation</a:t>
              </a:r>
            </a:p>
          </p:txBody>
        </p:sp>
        <p:sp>
          <p:nvSpPr>
            <p:cNvPr id="29" name="Rectangle 28">
              <a:extLst>
                <a:ext uri="{FF2B5EF4-FFF2-40B4-BE49-F238E27FC236}">
                  <a16:creationId xmlns:a16="http://schemas.microsoft.com/office/drawing/2014/main" id="{92C40F8F-D0FA-4AD5-AE55-EF4AE2C5269B}"/>
                </a:ext>
              </a:extLst>
            </p:cNvPr>
            <p:cNvSpPr/>
            <p:nvPr/>
          </p:nvSpPr>
          <p:spPr>
            <a:xfrm>
              <a:off x="5604712" y="4386752"/>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4587" algn="ctr"/>
              <a:r>
                <a:rPr lang="en-US" sz="800" spc="-5" dirty="0">
                  <a:solidFill>
                    <a:schemeClr val="tx1"/>
                  </a:solidFill>
                  <a:latin typeface="+mj-lt"/>
                  <a:cs typeface="Arial" panose="020B0604020202020204" pitchFamily="34" charset="0"/>
                </a:rPr>
                <a:t>4.5 Improvements</a:t>
              </a:r>
            </a:p>
          </p:txBody>
        </p:sp>
        <p:sp>
          <p:nvSpPr>
            <p:cNvPr id="30" name="Rectangle 29">
              <a:extLst>
                <a:ext uri="{FF2B5EF4-FFF2-40B4-BE49-F238E27FC236}">
                  <a16:creationId xmlns:a16="http://schemas.microsoft.com/office/drawing/2014/main" id="{0EEA5A05-1C24-4E35-9AD7-145028790003}"/>
                </a:ext>
              </a:extLst>
            </p:cNvPr>
            <p:cNvSpPr/>
            <p:nvPr/>
          </p:nvSpPr>
          <p:spPr>
            <a:xfrm>
              <a:off x="7270945" y="2511463"/>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5.1 Recovery Planning</a:t>
              </a:r>
            </a:p>
          </p:txBody>
        </p:sp>
        <p:sp>
          <p:nvSpPr>
            <p:cNvPr id="31" name="Rectangle 30">
              <a:extLst>
                <a:ext uri="{FF2B5EF4-FFF2-40B4-BE49-F238E27FC236}">
                  <a16:creationId xmlns:a16="http://schemas.microsoft.com/office/drawing/2014/main" id="{403EDC20-8E7E-4380-9B0C-773710748091}"/>
                </a:ext>
              </a:extLst>
            </p:cNvPr>
            <p:cNvSpPr/>
            <p:nvPr/>
          </p:nvSpPr>
          <p:spPr>
            <a:xfrm>
              <a:off x="7270945" y="2980285"/>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5.2 Improvements</a:t>
              </a:r>
            </a:p>
          </p:txBody>
        </p:sp>
        <p:sp>
          <p:nvSpPr>
            <p:cNvPr id="32" name="Rectangle 31">
              <a:extLst>
                <a:ext uri="{FF2B5EF4-FFF2-40B4-BE49-F238E27FC236}">
                  <a16:creationId xmlns:a16="http://schemas.microsoft.com/office/drawing/2014/main" id="{AA3D2B57-3D1E-40B5-A772-924CD7184DBD}"/>
                </a:ext>
              </a:extLst>
            </p:cNvPr>
            <p:cNvSpPr/>
            <p:nvPr/>
          </p:nvSpPr>
          <p:spPr>
            <a:xfrm>
              <a:off x="7270945" y="3449107"/>
              <a:ext cx="1238251" cy="407813"/>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j-lt"/>
                  <a:cs typeface="Arial" panose="020B0604020202020204" pitchFamily="34" charset="0"/>
                </a:rPr>
                <a:t>5.3 Communications</a:t>
              </a:r>
            </a:p>
          </p:txBody>
        </p:sp>
      </p:grpSp>
      <p:sp>
        <p:nvSpPr>
          <p:cNvPr id="33" name="object 9">
            <a:extLst>
              <a:ext uri="{FF2B5EF4-FFF2-40B4-BE49-F238E27FC236}">
                <a16:creationId xmlns:a16="http://schemas.microsoft.com/office/drawing/2014/main" id="{2B327813-9A1B-4E3C-8AC6-3BD7462DB52A}"/>
              </a:ext>
            </a:extLst>
          </p:cNvPr>
          <p:cNvSpPr/>
          <p:nvPr/>
        </p:nvSpPr>
        <p:spPr>
          <a:xfrm>
            <a:off x="2035114" y="2152782"/>
            <a:ext cx="1237929" cy="1014034"/>
          </a:xfrm>
          <a:prstGeom prst="rect">
            <a:avLst/>
          </a:prstGeom>
          <a:noFill/>
          <a:ln>
            <a:solidFill>
              <a:schemeClr val="bg1">
                <a:lumMod val="50000"/>
              </a:schemeClr>
            </a:solidFill>
          </a:ln>
        </p:spPr>
        <p:txBody>
          <a:bodyPr wrap="square" lIns="0" tIns="0" rIns="0" bIns="0" rtlCol="0" anchor="ctr"/>
          <a:lstStyle/>
          <a:p>
            <a:pPr marL="58720"/>
            <a:r>
              <a:rPr lang="en-US" sz="800" dirty="0">
                <a:latin typeface="+mj-lt"/>
                <a:cs typeface="Arial" panose="020B0604020202020204" pitchFamily="34" charset="0"/>
              </a:rPr>
              <a:t>Develop the organizational understanding to manage cybersecurity risk to systems, assets, data, and capabilities. </a:t>
            </a:r>
          </a:p>
        </p:txBody>
      </p:sp>
      <p:sp>
        <p:nvSpPr>
          <p:cNvPr id="34" name="object 7">
            <a:extLst>
              <a:ext uri="{FF2B5EF4-FFF2-40B4-BE49-F238E27FC236}">
                <a16:creationId xmlns:a16="http://schemas.microsoft.com/office/drawing/2014/main" id="{FC746AFD-E076-4903-920D-CB563DBD7375}"/>
              </a:ext>
            </a:extLst>
          </p:cNvPr>
          <p:cNvSpPr/>
          <p:nvPr/>
        </p:nvSpPr>
        <p:spPr>
          <a:xfrm>
            <a:off x="3696996" y="2165841"/>
            <a:ext cx="1234398" cy="1000975"/>
          </a:xfrm>
          <a:prstGeom prst="rect">
            <a:avLst/>
          </a:prstGeom>
          <a:noFill/>
          <a:ln>
            <a:solidFill>
              <a:srgbClr val="7030A0"/>
            </a:solidFill>
          </a:ln>
        </p:spPr>
        <p:txBody>
          <a:bodyPr wrap="square" lIns="0" tIns="0" rIns="0" bIns="0" rtlCol="0" anchor="ctr"/>
          <a:lstStyle/>
          <a:p>
            <a:pPr marL="58720"/>
            <a:r>
              <a:rPr lang="en-US" sz="800" dirty="0">
                <a:latin typeface="+mj-lt"/>
                <a:cs typeface="Arial" panose="020B0604020202020204" pitchFamily="34" charset="0"/>
              </a:rPr>
              <a:t>Develop and implement the appropriate safeguards to ensure delivery of critical infrastructure services.</a:t>
            </a:r>
          </a:p>
        </p:txBody>
      </p:sp>
      <p:sp>
        <p:nvSpPr>
          <p:cNvPr id="35" name="object 8">
            <a:extLst>
              <a:ext uri="{FF2B5EF4-FFF2-40B4-BE49-F238E27FC236}">
                <a16:creationId xmlns:a16="http://schemas.microsoft.com/office/drawing/2014/main" id="{C206BBA1-18BA-4DC2-9321-B48DD45E070A}"/>
              </a:ext>
            </a:extLst>
          </p:cNvPr>
          <p:cNvSpPr/>
          <p:nvPr/>
        </p:nvSpPr>
        <p:spPr>
          <a:xfrm>
            <a:off x="5347259" y="2170454"/>
            <a:ext cx="1252870" cy="996362"/>
          </a:xfrm>
          <a:prstGeom prst="rect">
            <a:avLst/>
          </a:prstGeom>
          <a:noFill/>
          <a:ln>
            <a:solidFill>
              <a:srgbClr val="FFFF00"/>
            </a:solidFill>
          </a:ln>
        </p:spPr>
        <p:txBody>
          <a:bodyPr wrap="square" lIns="0" tIns="0" rIns="0" bIns="0" rtlCol="0" anchor="ctr"/>
          <a:lstStyle/>
          <a:p>
            <a:pPr marL="58720"/>
            <a:r>
              <a:rPr lang="en-US" sz="800" dirty="0">
                <a:latin typeface="+mj-lt"/>
                <a:cs typeface="Arial" panose="020B0604020202020204" pitchFamily="34" charset="0"/>
              </a:rPr>
              <a:t>Develop and implement appropriate activities to identify the occurrence of a cybersecurity event.</a:t>
            </a:r>
          </a:p>
        </p:txBody>
      </p:sp>
      <p:sp>
        <p:nvSpPr>
          <p:cNvPr id="36" name="object 5">
            <a:extLst>
              <a:ext uri="{FF2B5EF4-FFF2-40B4-BE49-F238E27FC236}">
                <a16:creationId xmlns:a16="http://schemas.microsoft.com/office/drawing/2014/main" id="{9ACEA53D-0F0E-4464-BE9D-5DF1D7FD89F4}"/>
              </a:ext>
            </a:extLst>
          </p:cNvPr>
          <p:cNvSpPr/>
          <p:nvPr/>
        </p:nvSpPr>
        <p:spPr>
          <a:xfrm>
            <a:off x="7015045" y="2161488"/>
            <a:ext cx="1237930" cy="1005328"/>
          </a:xfrm>
          <a:prstGeom prst="rect">
            <a:avLst/>
          </a:prstGeom>
          <a:noFill/>
          <a:ln>
            <a:solidFill>
              <a:srgbClr val="FF0000"/>
            </a:solidFill>
          </a:ln>
        </p:spPr>
        <p:txBody>
          <a:bodyPr wrap="square" lIns="0" tIns="0" rIns="0" bIns="0" rtlCol="0" anchor="ctr"/>
          <a:lstStyle/>
          <a:p>
            <a:pPr marL="58720"/>
            <a:r>
              <a:rPr lang="en-US" sz="800" dirty="0">
                <a:latin typeface="+mj-lt"/>
                <a:cs typeface="Arial" panose="020B0604020202020204" pitchFamily="34" charset="0"/>
              </a:rPr>
              <a:t>Develop and implement the appropriate activities to take action regarding a detected cybersecurity event.</a:t>
            </a:r>
          </a:p>
        </p:txBody>
      </p:sp>
      <p:sp>
        <p:nvSpPr>
          <p:cNvPr id="37" name="object 6">
            <a:extLst>
              <a:ext uri="{FF2B5EF4-FFF2-40B4-BE49-F238E27FC236}">
                <a16:creationId xmlns:a16="http://schemas.microsoft.com/office/drawing/2014/main" id="{CA01064D-FB7E-4EF0-8758-94EBE3EA4865}"/>
              </a:ext>
            </a:extLst>
          </p:cNvPr>
          <p:cNvSpPr/>
          <p:nvPr/>
        </p:nvSpPr>
        <p:spPr>
          <a:xfrm>
            <a:off x="8666472" y="2161488"/>
            <a:ext cx="1237929" cy="1005328"/>
          </a:xfrm>
          <a:prstGeom prst="rect">
            <a:avLst/>
          </a:prstGeom>
          <a:noFill/>
          <a:ln>
            <a:solidFill>
              <a:schemeClr val="bg1">
                <a:lumMod val="50000"/>
              </a:schemeClr>
            </a:solidFill>
          </a:ln>
        </p:spPr>
        <p:txBody>
          <a:bodyPr wrap="square" lIns="0" tIns="0" rIns="0" bIns="0" rtlCol="0" anchor="ctr"/>
          <a:lstStyle/>
          <a:p>
            <a:pPr marL="58720"/>
            <a:r>
              <a:rPr lang="en-US" sz="800" dirty="0">
                <a:latin typeface="+mj-lt"/>
                <a:cs typeface="Arial" panose="020B0604020202020204" pitchFamily="34" charset="0"/>
              </a:rPr>
              <a:t>Develop and implement activities to maintain plans for resilience and to restore any capabilities and services impaired due to a cyber event.</a:t>
            </a:r>
          </a:p>
        </p:txBody>
      </p:sp>
      <p:sp>
        <p:nvSpPr>
          <p:cNvPr id="38" name="object 9">
            <a:extLst>
              <a:ext uri="{FF2B5EF4-FFF2-40B4-BE49-F238E27FC236}">
                <a16:creationId xmlns:a16="http://schemas.microsoft.com/office/drawing/2014/main" id="{E04D94D0-A2E8-480C-A612-1110D3EDA62A}"/>
              </a:ext>
            </a:extLst>
          </p:cNvPr>
          <p:cNvSpPr/>
          <p:nvPr/>
        </p:nvSpPr>
        <p:spPr>
          <a:xfrm>
            <a:off x="1925250" y="1734368"/>
            <a:ext cx="1457659" cy="413960"/>
          </a:xfrm>
          <a:prstGeom prst="hexagon">
            <a:avLst/>
          </a:prstGeom>
          <a:solidFill>
            <a:srgbClr val="00B0F0"/>
          </a:solidFill>
          <a:ln>
            <a:solidFill>
              <a:schemeClr val="bg1">
                <a:lumMod val="75000"/>
              </a:schemeClr>
            </a:solidFill>
          </a:ln>
        </p:spPr>
        <p:txBody>
          <a:bodyPr wrap="square" lIns="0" tIns="0" rIns="0" bIns="0" rtlCol="0" anchor="ctr"/>
          <a:lstStyle/>
          <a:p>
            <a:pPr algn="ctr"/>
            <a:r>
              <a:rPr lang="en-US" sz="1000" b="1" dirty="0">
                <a:solidFill>
                  <a:schemeClr val="bg1"/>
                </a:solidFill>
                <a:latin typeface="+mj-lt"/>
                <a:cs typeface="Arial" panose="020B0604020202020204" pitchFamily="34" charset="0"/>
              </a:rPr>
              <a:t>1 - Identify</a:t>
            </a:r>
            <a:endParaRPr sz="1000" b="1" dirty="0">
              <a:solidFill>
                <a:schemeClr val="bg1"/>
              </a:solidFill>
              <a:latin typeface="+mj-lt"/>
              <a:cs typeface="Arial" panose="020B0604020202020204" pitchFamily="34" charset="0"/>
            </a:endParaRPr>
          </a:p>
        </p:txBody>
      </p:sp>
      <p:sp>
        <p:nvSpPr>
          <p:cNvPr id="39" name="object 7">
            <a:extLst>
              <a:ext uri="{FF2B5EF4-FFF2-40B4-BE49-F238E27FC236}">
                <a16:creationId xmlns:a16="http://schemas.microsoft.com/office/drawing/2014/main" id="{C257E8F1-6493-40F1-AF6B-61C0C05B259C}"/>
              </a:ext>
            </a:extLst>
          </p:cNvPr>
          <p:cNvSpPr/>
          <p:nvPr/>
        </p:nvSpPr>
        <p:spPr>
          <a:xfrm>
            <a:off x="3587129" y="1747528"/>
            <a:ext cx="1452502" cy="413960"/>
          </a:xfrm>
          <a:prstGeom prst="hexagon">
            <a:avLst/>
          </a:prstGeom>
          <a:solidFill>
            <a:srgbClr val="7030A0"/>
          </a:solidFill>
          <a:ln>
            <a:solidFill>
              <a:schemeClr val="bg1">
                <a:lumMod val="75000"/>
              </a:schemeClr>
            </a:solidFill>
          </a:ln>
        </p:spPr>
        <p:txBody>
          <a:bodyPr wrap="square" lIns="0" tIns="0" rIns="0" bIns="0" rtlCol="0" anchor="ctr"/>
          <a:lstStyle/>
          <a:p>
            <a:pPr algn="ctr"/>
            <a:r>
              <a:rPr lang="en-US" sz="1000" b="1" dirty="0">
                <a:solidFill>
                  <a:schemeClr val="bg1"/>
                </a:solidFill>
                <a:latin typeface="+mj-lt"/>
                <a:cs typeface="Arial" panose="020B0604020202020204" pitchFamily="34" charset="0"/>
              </a:rPr>
              <a:t>2 - Protect</a:t>
            </a:r>
            <a:endParaRPr sz="1000" b="1" dirty="0">
              <a:solidFill>
                <a:schemeClr val="bg1"/>
              </a:solidFill>
              <a:latin typeface="+mj-lt"/>
              <a:cs typeface="Arial" panose="020B0604020202020204" pitchFamily="34" charset="0"/>
            </a:endParaRPr>
          </a:p>
        </p:txBody>
      </p:sp>
      <p:sp>
        <p:nvSpPr>
          <p:cNvPr id="40" name="object 8">
            <a:extLst>
              <a:ext uri="{FF2B5EF4-FFF2-40B4-BE49-F238E27FC236}">
                <a16:creationId xmlns:a16="http://schemas.microsoft.com/office/drawing/2014/main" id="{904ECB63-0090-4C19-943E-255A43EC90FC}"/>
              </a:ext>
            </a:extLst>
          </p:cNvPr>
          <p:cNvSpPr/>
          <p:nvPr/>
        </p:nvSpPr>
        <p:spPr>
          <a:xfrm>
            <a:off x="5237604" y="1747528"/>
            <a:ext cx="1472182" cy="413960"/>
          </a:xfrm>
          <a:prstGeom prst="hexagon">
            <a:avLst/>
          </a:prstGeom>
          <a:solidFill>
            <a:srgbClr val="FFC000"/>
          </a:solidFill>
          <a:ln>
            <a:solidFill>
              <a:schemeClr val="bg1">
                <a:lumMod val="75000"/>
              </a:schemeClr>
            </a:solidFill>
          </a:ln>
        </p:spPr>
        <p:txBody>
          <a:bodyPr wrap="square" lIns="0" tIns="0" rIns="0" bIns="0" rtlCol="0" anchor="ctr"/>
          <a:lstStyle/>
          <a:p>
            <a:pPr algn="ctr"/>
            <a:r>
              <a:rPr lang="en-US" sz="1000" b="1" dirty="0">
                <a:latin typeface="+mj-lt"/>
                <a:cs typeface="Arial" panose="020B0604020202020204" pitchFamily="34" charset="0"/>
              </a:rPr>
              <a:t>3 - Detect</a:t>
            </a:r>
            <a:endParaRPr sz="1000" b="1" dirty="0">
              <a:latin typeface="+mj-lt"/>
              <a:cs typeface="Arial" panose="020B0604020202020204" pitchFamily="34" charset="0"/>
            </a:endParaRPr>
          </a:p>
        </p:txBody>
      </p:sp>
      <p:sp>
        <p:nvSpPr>
          <p:cNvPr id="41" name="object 5">
            <a:extLst>
              <a:ext uri="{FF2B5EF4-FFF2-40B4-BE49-F238E27FC236}">
                <a16:creationId xmlns:a16="http://schemas.microsoft.com/office/drawing/2014/main" id="{0195F8F6-1EF5-4403-A7A1-6857DD607E85}"/>
              </a:ext>
            </a:extLst>
          </p:cNvPr>
          <p:cNvSpPr/>
          <p:nvPr/>
        </p:nvSpPr>
        <p:spPr>
          <a:xfrm>
            <a:off x="6907759" y="1740357"/>
            <a:ext cx="1452502" cy="413960"/>
          </a:xfrm>
          <a:prstGeom prst="hexagon">
            <a:avLst/>
          </a:prstGeom>
          <a:solidFill>
            <a:srgbClr val="FF0000"/>
          </a:solidFill>
          <a:ln>
            <a:solidFill>
              <a:schemeClr val="bg1">
                <a:lumMod val="75000"/>
              </a:schemeClr>
            </a:solidFill>
          </a:ln>
        </p:spPr>
        <p:txBody>
          <a:bodyPr wrap="square" lIns="0" tIns="0" rIns="0" bIns="0" rtlCol="0" anchor="ctr"/>
          <a:lstStyle/>
          <a:p>
            <a:pPr algn="ctr"/>
            <a:r>
              <a:rPr lang="en-US" sz="1000" b="1" dirty="0">
                <a:solidFill>
                  <a:schemeClr val="bg1"/>
                </a:solidFill>
                <a:latin typeface="+mj-lt"/>
                <a:cs typeface="Arial" panose="020B0604020202020204" pitchFamily="34" charset="0"/>
              </a:rPr>
              <a:t>4 - Respond</a:t>
            </a:r>
            <a:endParaRPr sz="1000" b="1" dirty="0">
              <a:solidFill>
                <a:schemeClr val="bg1"/>
              </a:solidFill>
              <a:latin typeface="+mj-lt"/>
              <a:cs typeface="Arial" panose="020B0604020202020204" pitchFamily="34" charset="0"/>
            </a:endParaRPr>
          </a:p>
        </p:txBody>
      </p:sp>
      <p:sp>
        <p:nvSpPr>
          <p:cNvPr id="42" name="object 6">
            <a:extLst>
              <a:ext uri="{FF2B5EF4-FFF2-40B4-BE49-F238E27FC236}">
                <a16:creationId xmlns:a16="http://schemas.microsoft.com/office/drawing/2014/main" id="{E1783568-B541-41C1-8047-A0D0B8CCFF84}"/>
              </a:ext>
            </a:extLst>
          </p:cNvPr>
          <p:cNvSpPr/>
          <p:nvPr/>
        </p:nvSpPr>
        <p:spPr>
          <a:xfrm>
            <a:off x="8558235" y="1740067"/>
            <a:ext cx="1454406" cy="413960"/>
          </a:xfrm>
          <a:prstGeom prst="hexagon">
            <a:avLst/>
          </a:prstGeom>
          <a:solidFill>
            <a:srgbClr val="00B050"/>
          </a:solidFill>
          <a:ln>
            <a:solidFill>
              <a:schemeClr val="bg1">
                <a:lumMod val="75000"/>
              </a:schemeClr>
            </a:solidFill>
          </a:ln>
        </p:spPr>
        <p:txBody>
          <a:bodyPr wrap="square" lIns="0" tIns="0" rIns="0" bIns="0" rtlCol="0" anchor="ctr"/>
          <a:lstStyle/>
          <a:p>
            <a:pPr algn="ctr"/>
            <a:r>
              <a:rPr lang="en-US" sz="1000" b="1" dirty="0">
                <a:solidFill>
                  <a:schemeClr val="bg1"/>
                </a:solidFill>
                <a:latin typeface="+mj-lt"/>
                <a:cs typeface="Arial" panose="020B0604020202020204" pitchFamily="34" charset="0"/>
              </a:rPr>
              <a:t>5 - Recover</a:t>
            </a:r>
            <a:endParaRPr sz="1000" b="1" dirty="0">
              <a:solidFill>
                <a:schemeClr val="bg1"/>
              </a:solidFill>
              <a:latin typeface="+mj-lt"/>
              <a:cs typeface="Arial" panose="020B0604020202020204" pitchFamily="34" charset="0"/>
            </a:endParaRPr>
          </a:p>
        </p:txBody>
      </p:sp>
      <p:sp>
        <p:nvSpPr>
          <p:cNvPr id="51" name="Rectangle 50">
            <a:extLst>
              <a:ext uri="{FF2B5EF4-FFF2-40B4-BE49-F238E27FC236}">
                <a16:creationId xmlns:a16="http://schemas.microsoft.com/office/drawing/2014/main" id="{304F9E0C-9C85-46C3-B1FF-4E0CABB36685}"/>
              </a:ext>
            </a:extLst>
          </p:cNvPr>
          <p:cNvSpPr/>
          <p:nvPr/>
        </p:nvSpPr>
        <p:spPr>
          <a:xfrm>
            <a:off x="2030108" y="5538803"/>
            <a:ext cx="1237929" cy="338240"/>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4587" algn="ctr"/>
            <a:r>
              <a:rPr lang="en-US" sz="800" spc="-5" dirty="0">
                <a:solidFill>
                  <a:schemeClr val="tx1"/>
                </a:solidFill>
                <a:latin typeface="+mj-lt"/>
                <a:cs typeface="Arial" panose="020B0604020202020204" pitchFamily="34" charset="0"/>
              </a:rPr>
              <a:t>1</a:t>
            </a:r>
            <a:r>
              <a:rPr lang="en-US" sz="800" dirty="0">
                <a:solidFill>
                  <a:schemeClr val="tx1"/>
                </a:solidFill>
                <a:latin typeface="+mj-lt"/>
                <a:cs typeface="Arial" panose="020B0604020202020204" pitchFamily="34" charset="0"/>
              </a:rPr>
              <a:t>.6 </a:t>
            </a:r>
            <a:r>
              <a:rPr lang="en-US" sz="800" spc="-10" dirty="0">
                <a:solidFill>
                  <a:schemeClr val="tx1"/>
                </a:solidFill>
                <a:latin typeface="+mj-lt"/>
                <a:cs typeface="Arial" panose="020B0604020202020204" pitchFamily="34" charset="0"/>
              </a:rPr>
              <a:t>Supply Chain Risk Management</a:t>
            </a:r>
            <a:endParaRPr lang="en-US" sz="800" dirty="0">
              <a:solidFill>
                <a:schemeClr val="tx1"/>
              </a:solidFill>
              <a:latin typeface="+mj-lt"/>
              <a:cs typeface="Arial" panose="020B0604020202020204" pitchFamily="34" charset="0"/>
            </a:endParaRPr>
          </a:p>
        </p:txBody>
      </p:sp>
      <p:sp>
        <p:nvSpPr>
          <p:cNvPr id="57" name="TextBox 56">
            <a:extLst>
              <a:ext uri="{FF2B5EF4-FFF2-40B4-BE49-F238E27FC236}">
                <a16:creationId xmlns:a16="http://schemas.microsoft.com/office/drawing/2014/main" id="{35E81836-314E-4ADC-8EC5-5140F8F4A19D}"/>
              </a:ext>
            </a:extLst>
          </p:cNvPr>
          <p:cNvSpPr txBox="1"/>
          <p:nvPr/>
        </p:nvSpPr>
        <p:spPr>
          <a:xfrm>
            <a:off x="7485363" y="5877043"/>
            <a:ext cx="2115413" cy="153848"/>
          </a:xfrm>
          <a:prstGeom prst="rect">
            <a:avLst/>
          </a:prstGeom>
          <a:noFill/>
        </p:spPr>
        <p:txBody>
          <a:bodyPr wrap="none" lIns="0" tIns="0" rIns="0" bIns="0" rtlCol="0">
            <a:spAutoFit/>
          </a:bodyPr>
          <a:lstStyle/>
          <a:p>
            <a:pPr>
              <a:spcBef>
                <a:spcPts val="600"/>
              </a:spcBef>
              <a:buSzPct val="100000"/>
            </a:pPr>
            <a:r>
              <a:rPr lang="en-US" sz="1000" dirty="0">
                <a:solidFill>
                  <a:srgbClr val="313131"/>
                </a:solidFill>
                <a:hlinkClick r:id="rId2"/>
              </a:rPr>
              <a:t>https://www.nist.gov/cyberframework</a:t>
            </a:r>
            <a:r>
              <a:rPr lang="en-US" sz="1000" dirty="0">
                <a:solidFill>
                  <a:srgbClr val="313131"/>
                </a:solidFill>
              </a:rPr>
              <a:t> </a:t>
            </a:r>
          </a:p>
        </p:txBody>
      </p:sp>
      <p:sp>
        <p:nvSpPr>
          <p:cNvPr id="60" name="Text Placeholder 5">
            <a:extLst>
              <a:ext uri="{FF2B5EF4-FFF2-40B4-BE49-F238E27FC236}">
                <a16:creationId xmlns:a16="http://schemas.microsoft.com/office/drawing/2014/main" id="{487A8E10-D44E-4E1A-A072-EC7F5E64264A}"/>
              </a:ext>
            </a:extLst>
          </p:cNvPr>
          <p:cNvSpPr txBox="1">
            <a:spLocks/>
          </p:cNvSpPr>
          <p:nvPr/>
        </p:nvSpPr>
        <p:spPr>
          <a:xfrm>
            <a:off x="454776" y="796788"/>
            <a:ext cx="11163925" cy="757058"/>
          </a:xfrm>
          <a:prstGeom prst="rect">
            <a:avLst/>
          </a:prstGeom>
        </p:spPr>
        <p:txBody>
          <a:bodyPr vert="horz" lIns="0" tIns="0" rIns="0" bIns="0" rtlCol="0" anchor="t" anchorCtr="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spcBef>
                <a:spcPts val="300"/>
              </a:spcBef>
              <a:spcAft>
                <a:spcPts val="300"/>
              </a:spcAft>
            </a:pPr>
            <a:r>
              <a:rPr lang="en-US" dirty="0">
                <a:latin typeface="+mj-lt"/>
                <a:ea typeface="Open Sans Light" panose="020B0604020202020204" charset="0"/>
                <a:cs typeface="Open Sans Light" panose="020B0604020202020204" charset="0"/>
              </a:rPr>
              <a:t>Framework for Improving  Critical Infrastructure Cybersecurity Version April 16, 2018</a:t>
            </a:r>
          </a:p>
        </p:txBody>
      </p:sp>
      <p:sp>
        <p:nvSpPr>
          <p:cNvPr id="61" name="Title 2">
            <a:extLst>
              <a:ext uri="{FF2B5EF4-FFF2-40B4-BE49-F238E27FC236}">
                <a16:creationId xmlns:a16="http://schemas.microsoft.com/office/drawing/2014/main" id="{A5F1E0B7-7EA4-4041-8A88-3D04343D770A}"/>
              </a:ext>
            </a:extLst>
          </p:cNvPr>
          <p:cNvSpPr txBox="1">
            <a:spLocks/>
          </p:cNvSpPr>
          <p:nvPr/>
        </p:nvSpPr>
        <p:spPr>
          <a:xfrm>
            <a:off x="376140" y="318312"/>
            <a:ext cx="8389340" cy="334014"/>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1999" dirty="0"/>
              <a:t>NIST Common Security Controls Framework</a:t>
            </a:r>
          </a:p>
        </p:txBody>
      </p:sp>
    </p:spTree>
    <p:extLst>
      <p:ext uri="{BB962C8B-B14F-4D97-AF65-F5344CB8AC3E}">
        <p14:creationId xmlns:p14="http://schemas.microsoft.com/office/powerpoint/2010/main" val="3407672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
            <a:extLst>
              <a:ext uri="{FF2B5EF4-FFF2-40B4-BE49-F238E27FC236}">
                <a16:creationId xmlns:a16="http://schemas.microsoft.com/office/drawing/2014/main" id="{487A8E10-D44E-4E1A-A072-EC7F5E64264A}"/>
              </a:ext>
            </a:extLst>
          </p:cNvPr>
          <p:cNvSpPr txBox="1">
            <a:spLocks/>
          </p:cNvSpPr>
          <p:nvPr/>
        </p:nvSpPr>
        <p:spPr>
          <a:xfrm>
            <a:off x="503216" y="777678"/>
            <a:ext cx="11163925" cy="757058"/>
          </a:xfrm>
          <a:prstGeom prst="rect">
            <a:avLst/>
          </a:prstGeom>
        </p:spPr>
        <p:txBody>
          <a:bodyPr vert="horz" lIns="0" tIns="0" rIns="0" bIns="0" rtlCol="0" anchor="t" anchorCtr="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spcBef>
                <a:spcPts val="300"/>
              </a:spcBef>
              <a:spcAft>
                <a:spcPts val="300"/>
              </a:spcAft>
            </a:pPr>
            <a:r>
              <a:rPr lang="en-US" dirty="0">
                <a:latin typeface="+mj-lt"/>
                <a:ea typeface="Open Sans Light" panose="020B0604020202020204" charset="0"/>
                <a:cs typeface="Open Sans Light" panose="020B0604020202020204" charset="0"/>
              </a:rPr>
              <a:t>Information Security Management System (ISMS) published by International Organization for Standards, 2013</a:t>
            </a:r>
          </a:p>
        </p:txBody>
      </p:sp>
      <p:sp>
        <p:nvSpPr>
          <p:cNvPr id="61" name="Title 2">
            <a:extLst>
              <a:ext uri="{FF2B5EF4-FFF2-40B4-BE49-F238E27FC236}">
                <a16:creationId xmlns:a16="http://schemas.microsoft.com/office/drawing/2014/main" id="{A5F1E0B7-7EA4-4041-8A88-3D04343D770A}"/>
              </a:ext>
            </a:extLst>
          </p:cNvPr>
          <p:cNvSpPr txBox="1">
            <a:spLocks/>
          </p:cNvSpPr>
          <p:nvPr/>
        </p:nvSpPr>
        <p:spPr>
          <a:xfrm>
            <a:off x="376140" y="318312"/>
            <a:ext cx="8389340" cy="334014"/>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1999" dirty="0"/>
              <a:t>ISO/IEC 27001/2</a:t>
            </a:r>
          </a:p>
        </p:txBody>
      </p:sp>
      <p:sp>
        <p:nvSpPr>
          <p:cNvPr id="43" name="Rectangle 42">
            <a:extLst>
              <a:ext uri="{FF2B5EF4-FFF2-40B4-BE49-F238E27FC236}">
                <a16:creationId xmlns:a16="http://schemas.microsoft.com/office/drawing/2014/main" id="{BC37074D-99FA-4B8D-B32D-E27AC0C87247}"/>
              </a:ext>
            </a:extLst>
          </p:cNvPr>
          <p:cNvSpPr/>
          <p:nvPr/>
        </p:nvSpPr>
        <p:spPr>
          <a:xfrm>
            <a:off x="8108200" y="6061213"/>
            <a:ext cx="6094413" cy="246157"/>
          </a:xfrm>
          <a:prstGeom prst="rect">
            <a:avLst/>
          </a:prstGeom>
        </p:spPr>
        <p:txBody>
          <a:bodyPr>
            <a:spAutoFit/>
          </a:bodyPr>
          <a:lstStyle/>
          <a:p>
            <a:r>
              <a:rPr lang="en-US" sz="1000" dirty="0">
                <a:hlinkClick r:id="rId3"/>
              </a:rPr>
              <a:t>https://www.iso.org/standard/54534.html</a:t>
            </a:r>
            <a:r>
              <a:rPr lang="en-US" sz="1000" dirty="0"/>
              <a:t> </a:t>
            </a:r>
          </a:p>
        </p:txBody>
      </p:sp>
      <p:sp>
        <p:nvSpPr>
          <p:cNvPr id="2" name="TextBox 1">
            <a:extLst>
              <a:ext uri="{FF2B5EF4-FFF2-40B4-BE49-F238E27FC236}">
                <a16:creationId xmlns:a16="http://schemas.microsoft.com/office/drawing/2014/main" id="{B68ABE7C-CB7D-4504-91C5-9499C49AFF3A}"/>
              </a:ext>
            </a:extLst>
          </p:cNvPr>
          <p:cNvSpPr txBox="1"/>
          <p:nvPr/>
        </p:nvSpPr>
        <p:spPr>
          <a:xfrm>
            <a:off x="6387540" y="1698308"/>
            <a:ext cx="5801285" cy="3938514"/>
          </a:xfrm>
          <a:prstGeom prst="rect">
            <a:avLst/>
          </a:prstGeom>
          <a:noFill/>
        </p:spPr>
        <p:txBody>
          <a:bodyPr wrap="square" lIns="0" tIns="0" rIns="0" bIns="0" rtlCol="0">
            <a:spAutoFit/>
          </a:bodyPr>
          <a:lstStyle/>
          <a:p>
            <a:pPr>
              <a:spcBef>
                <a:spcPts val="600"/>
              </a:spcBef>
              <a:buSzPct val="100000"/>
            </a:pPr>
            <a:r>
              <a:rPr lang="en-US" sz="1600" b="1" dirty="0">
                <a:solidFill>
                  <a:srgbClr val="313131"/>
                </a:solidFill>
              </a:rPr>
              <a:t>ISO 27001 DOMAINS:</a:t>
            </a:r>
          </a:p>
          <a:p>
            <a:pPr>
              <a:spcBef>
                <a:spcPts val="600"/>
              </a:spcBef>
              <a:buSzPct val="100000"/>
            </a:pPr>
            <a:endParaRPr lang="en-US" sz="1400" b="1" dirty="0">
              <a:solidFill>
                <a:srgbClr val="313131"/>
              </a:solidFill>
            </a:endParaRPr>
          </a:p>
          <a:p>
            <a:pPr>
              <a:spcBef>
                <a:spcPts val="600"/>
              </a:spcBef>
              <a:buSzPct val="100000"/>
            </a:pPr>
            <a:r>
              <a:rPr lang="en-US" sz="1200" dirty="0">
                <a:solidFill>
                  <a:srgbClr val="313131"/>
                </a:solidFill>
              </a:rPr>
              <a:t>1. Security policy</a:t>
            </a:r>
          </a:p>
          <a:p>
            <a:pPr>
              <a:spcBef>
                <a:spcPts val="600"/>
              </a:spcBef>
              <a:buSzPct val="100000"/>
            </a:pPr>
            <a:r>
              <a:rPr lang="en-US" sz="1200" dirty="0">
                <a:solidFill>
                  <a:srgbClr val="313131"/>
                </a:solidFill>
              </a:rPr>
              <a:t>2. Organization of information security</a:t>
            </a:r>
          </a:p>
          <a:p>
            <a:pPr>
              <a:spcBef>
                <a:spcPts val="600"/>
              </a:spcBef>
              <a:buSzPct val="100000"/>
            </a:pPr>
            <a:r>
              <a:rPr lang="en-US" sz="1200" dirty="0">
                <a:solidFill>
                  <a:srgbClr val="313131"/>
                </a:solidFill>
              </a:rPr>
              <a:t>3. Asset management</a:t>
            </a:r>
          </a:p>
          <a:p>
            <a:pPr>
              <a:spcBef>
                <a:spcPts val="600"/>
              </a:spcBef>
              <a:buSzPct val="100000"/>
            </a:pPr>
            <a:r>
              <a:rPr lang="en-US" sz="1200" dirty="0">
                <a:solidFill>
                  <a:srgbClr val="313131"/>
                </a:solidFill>
              </a:rPr>
              <a:t>4. Human resources security</a:t>
            </a:r>
          </a:p>
          <a:p>
            <a:pPr>
              <a:spcBef>
                <a:spcPts val="600"/>
              </a:spcBef>
              <a:buSzPct val="100000"/>
            </a:pPr>
            <a:r>
              <a:rPr lang="en-US" sz="1200" dirty="0">
                <a:solidFill>
                  <a:srgbClr val="313131"/>
                </a:solidFill>
              </a:rPr>
              <a:t>5. Physical and environmental security</a:t>
            </a:r>
          </a:p>
          <a:p>
            <a:pPr>
              <a:spcBef>
                <a:spcPts val="600"/>
              </a:spcBef>
              <a:buSzPct val="100000"/>
            </a:pPr>
            <a:r>
              <a:rPr lang="en-US" sz="1200" dirty="0">
                <a:solidFill>
                  <a:srgbClr val="313131"/>
                </a:solidFill>
              </a:rPr>
              <a:t>6. Communications and operations management</a:t>
            </a:r>
          </a:p>
          <a:p>
            <a:pPr>
              <a:spcBef>
                <a:spcPts val="600"/>
              </a:spcBef>
              <a:buSzPct val="100000"/>
            </a:pPr>
            <a:r>
              <a:rPr lang="en-US" sz="1200" dirty="0">
                <a:solidFill>
                  <a:srgbClr val="313131"/>
                </a:solidFill>
              </a:rPr>
              <a:t>7. Access control</a:t>
            </a:r>
          </a:p>
          <a:p>
            <a:pPr>
              <a:spcBef>
                <a:spcPts val="600"/>
              </a:spcBef>
              <a:buSzPct val="100000"/>
            </a:pPr>
            <a:r>
              <a:rPr lang="en-US" sz="1200" dirty="0">
                <a:solidFill>
                  <a:srgbClr val="313131"/>
                </a:solidFill>
              </a:rPr>
              <a:t>8. Information systems acquisition, development and maintenance</a:t>
            </a:r>
          </a:p>
          <a:p>
            <a:pPr>
              <a:spcBef>
                <a:spcPts val="600"/>
              </a:spcBef>
              <a:buSzPct val="100000"/>
            </a:pPr>
            <a:r>
              <a:rPr lang="en-US" sz="1200" dirty="0">
                <a:solidFill>
                  <a:srgbClr val="313131"/>
                </a:solidFill>
              </a:rPr>
              <a:t>9. Information security incident management</a:t>
            </a:r>
          </a:p>
          <a:p>
            <a:pPr>
              <a:spcBef>
                <a:spcPts val="600"/>
              </a:spcBef>
              <a:buSzPct val="100000"/>
            </a:pPr>
            <a:r>
              <a:rPr lang="en-US" sz="1200" dirty="0">
                <a:solidFill>
                  <a:srgbClr val="313131"/>
                </a:solidFill>
              </a:rPr>
              <a:t>10. Business continuity management</a:t>
            </a:r>
          </a:p>
          <a:p>
            <a:pPr>
              <a:spcBef>
                <a:spcPts val="600"/>
              </a:spcBef>
              <a:buSzPct val="100000"/>
            </a:pPr>
            <a:r>
              <a:rPr lang="en-US" sz="1200" dirty="0">
                <a:solidFill>
                  <a:srgbClr val="313131"/>
                </a:solidFill>
              </a:rPr>
              <a:t>11. Compliance</a:t>
            </a:r>
          </a:p>
          <a:p>
            <a:pPr>
              <a:spcBef>
                <a:spcPts val="600"/>
              </a:spcBef>
              <a:buSzPct val="100000"/>
            </a:pPr>
            <a:endParaRPr lang="en-US" sz="1200" dirty="0">
              <a:solidFill>
                <a:srgbClr val="313131"/>
              </a:solidFill>
            </a:endParaRPr>
          </a:p>
          <a:p>
            <a:pPr>
              <a:spcBef>
                <a:spcPts val="600"/>
              </a:spcBef>
              <a:buSzPct val="100000"/>
            </a:pPr>
            <a:endParaRPr lang="en-US" sz="1400" dirty="0">
              <a:solidFill>
                <a:srgbClr val="313131"/>
              </a:solidFill>
            </a:endParaRPr>
          </a:p>
        </p:txBody>
      </p:sp>
      <p:grpSp>
        <p:nvGrpSpPr>
          <p:cNvPr id="4" name="Group 3">
            <a:extLst>
              <a:ext uri="{FF2B5EF4-FFF2-40B4-BE49-F238E27FC236}">
                <a16:creationId xmlns:a16="http://schemas.microsoft.com/office/drawing/2014/main" id="{C83E3DBA-61C8-4B0D-B591-C5E9AFF0CF1C}"/>
              </a:ext>
            </a:extLst>
          </p:cNvPr>
          <p:cNvGrpSpPr/>
          <p:nvPr/>
        </p:nvGrpSpPr>
        <p:grpSpPr>
          <a:xfrm>
            <a:off x="1061816" y="1698308"/>
            <a:ext cx="4394088" cy="3248493"/>
            <a:chOff x="1431545" y="1652826"/>
            <a:chExt cx="4395233" cy="3249339"/>
          </a:xfrm>
        </p:grpSpPr>
        <p:grpSp>
          <p:nvGrpSpPr>
            <p:cNvPr id="48" name="Group 47">
              <a:extLst>
                <a:ext uri="{FF2B5EF4-FFF2-40B4-BE49-F238E27FC236}">
                  <a16:creationId xmlns:a16="http://schemas.microsoft.com/office/drawing/2014/main" id="{2ABAF1D8-FE60-473F-9647-8E49DBF8D325}"/>
                </a:ext>
              </a:extLst>
            </p:cNvPr>
            <p:cNvGrpSpPr>
              <a:grpSpLocks noChangeAspect="1"/>
            </p:cNvGrpSpPr>
            <p:nvPr/>
          </p:nvGrpSpPr>
          <p:grpSpPr>
            <a:xfrm>
              <a:off x="1431545" y="2158373"/>
              <a:ext cx="4395233" cy="2743792"/>
              <a:chOff x="-459430" y="1720607"/>
              <a:chExt cx="3689241" cy="2303065"/>
            </a:xfrm>
          </p:grpSpPr>
          <p:grpSp>
            <p:nvGrpSpPr>
              <p:cNvPr id="49" name="Group 48">
                <a:extLst>
                  <a:ext uri="{FF2B5EF4-FFF2-40B4-BE49-F238E27FC236}">
                    <a16:creationId xmlns:a16="http://schemas.microsoft.com/office/drawing/2014/main" id="{02E344B6-A6C6-4F58-A4C1-506FFD36A45A}"/>
                  </a:ext>
                </a:extLst>
              </p:cNvPr>
              <p:cNvGrpSpPr/>
              <p:nvPr/>
            </p:nvGrpSpPr>
            <p:grpSpPr>
              <a:xfrm>
                <a:off x="76200" y="3555002"/>
                <a:ext cx="2642490" cy="468670"/>
                <a:chOff x="451627" y="5334794"/>
                <a:chExt cx="4110236" cy="868556"/>
              </a:xfrm>
              <a:solidFill>
                <a:schemeClr val="accent1"/>
              </a:solidFill>
            </p:grpSpPr>
            <p:sp>
              <p:nvSpPr>
                <p:cNvPr id="64" name="Chevron 89">
                  <a:extLst>
                    <a:ext uri="{FF2B5EF4-FFF2-40B4-BE49-F238E27FC236}">
                      <a16:creationId xmlns:a16="http://schemas.microsoft.com/office/drawing/2014/main" id="{1F6082F9-33C2-47B9-8145-744D744BCB5D}"/>
                    </a:ext>
                  </a:extLst>
                </p:cNvPr>
                <p:cNvSpPr/>
                <p:nvPr/>
              </p:nvSpPr>
              <p:spPr>
                <a:xfrm>
                  <a:off x="451627" y="5334794"/>
                  <a:ext cx="4110236" cy="867635"/>
                </a:xfrm>
                <a:prstGeom prst="chevron">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65" name="TextBox 64">
                  <a:extLst>
                    <a:ext uri="{FF2B5EF4-FFF2-40B4-BE49-F238E27FC236}">
                      <a16:creationId xmlns:a16="http://schemas.microsoft.com/office/drawing/2014/main" id="{F47A9518-0FA8-4EA0-AEE2-2AD6BB5FA90D}"/>
                    </a:ext>
                  </a:extLst>
                </p:cNvPr>
                <p:cNvSpPr txBox="1"/>
                <p:nvPr/>
              </p:nvSpPr>
              <p:spPr>
                <a:xfrm>
                  <a:off x="744424" y="5390548"/>
                  <a:ext cx="1262421" cy="789960"/>
                </a:xfrm>
                <a:prstGeom prst="rect">
                  <a:avLst/>
                </a:prstGeom>
                <a:noFill/>
              </p:spPr>
              <p:txBody>
                <a:bodyPr wrap="none" rtlCol="0">
                  <a:spAutoFit/>
                </a:bodyPr>
                <a:lstStyle/>
                <a:p>
                  <a:pPr algn="ctr"/>
                  <a:r>
                    <a:rPr lang="en-US" sz="900" dirty="0">
                      <a:solidFill>
                        <a:schemeClr val="bg1"/>
                      </a:solidFill>
                    </a:rPr>
                    <a:t>Inputs</a:t>
                  </a:r>
                </a:p>
                <a:p>
                  <a:pPr algn="ctr"/>
                  <a:r>
                    <a:rPr lang="en-US" sz="900" dirty="0">
                      <a:solidFill>
                        <a:schemeClr val="bg1"/>
                      </a:solidFill>
                    </a:rPr>
                    <a:t>(Incl. Business </a:t>
                  </a:r>
                </a:p>
                <a:p>
                  <a:pPr algn="ctr"/>
                  <a:r>
                    <a:rPr lang="en-US" sz="900" dirty="0">
                      <a:solidFill>
                        <a:schemeClr val="bg1"/>
                      </a:solidFill>
                    </a:rPr>
                    <a:t>Requirements)</a:t>
                  </a:r>
                </a:p>
              </p:txBody>
            </p:sp>
            <p:sp>
              <p:nvSpPr>
                <p:cNvPr id="66" name="TextBox 65">
                  <a:extLst>
                    <a:ext uri="{FF2B5EF4-FFF2-40B4-BE49-F238E27FC236}">
                      <a16:creationId xmlns:a16="http://schemas.microsoft.com/office/drawing/2014/main" id="{ED080489-9D87-41B5-A0D7-7C08E25DEE75}"/>
                    </a:ext>
                  </a:extLst>
                </p:cNvPr>
                <p:cNvSpPr txBox="1"/>
                <p:nvPr/>
              </p:nvSpPr>
              <p:spPr>
                <a:xfrm>
                  <a:off x="3006996" y="5413390"/>
                  <a:ext cx="1329392" cy="789960"/>
                </a:xfrm>
                <a:prstGeom prst="rect">
                  <a:avLst/>
                </a:prstGeom>
                <a:noFill/>
              </p:spPr>
              <p:txBody>
                <a:bodyPr wrap="none" rtlCol="0">
                  <a:spAutoFit/>
                </a:bodyPr>
                <a:lstStyle/>
                <a:p>
                  <a:pPr algn="ctr"/>
                  <a:r>
                    <a:rPr lang="en-US" sz="900" dirty="0">
                      <a:solidFill>
                        <a:schemeClr val="bg1"/>
                      </a:solidFill>
                    </a:rPr>
                    <a:t>Outputs</a:t>
                  </a:r>
                </a:p>
                <a:p>
                  <a:pPr algn="ctr"/>
                  <a:r>
                    <a:rPr lang="en-US" sz="900" dirty="0">
                      <a:solidFill>
                        <a:schemeClr val="bg1"/>
                      </a:solidFill>
                    </a:rPr>
                    <a:t>(Incl. Reporting </a:t>
                  </a:r>
                </a:p>
                <a:p>
                  <a:pPr algn="ctr"/>
                  <a:r>
                    <a:rPr lang="en-US" sz="900" dirty="0">
                      <a:solidFill>
                        <a:schemeClr val="bg1"/>
                      </a:solidFill>
                    </a:rPr>
                    <a:t>Business Value)</a:t>
                  </a:r>
                </a:p>
              </p:txBody>
            </p:sp>
          </p:grpSp>
          <p:graphicFrame>
            <p:nvGraphicFramePr>
              <p:cNvPr id="50" name="Content Placeholder 3">
                <a:extLst>
                  <a:ext uri="{FF2B5EF4-FFF2-40B4-BE49-F238E27FC236}">
                    <a16:creationId xmlns:a16="http://schemas.microsoft.com/office/drawing/2014/main" id="{50CBCC37-EA2F-49DB-82BB-DC7DAACB1E9C}"/>
                  </a:ext>
                </a:extLst>
              </p:cNvPr>
              <p:cNvGraphicFramePr>
                <a:graphicFrameLocks/>
              </p:cNvGraphicFramePr>
              <p:nvPr>
                <p:extLst/>
              </p:nvPr>
            </p:nvGraphicFramePr>
            <p:xfrm>
              <a:off x="-344706" y="1720607"/>
              <a:ext cx="3574517" cy="2117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2" name="TextBox 51">
                <a:extLst>
                  <a:ext uri="{FF2B5EF4-FFF2-40B4-BE49-F238E27FC236}">
                    <a16:creationId xmlns:a16="http://schemas.microsoft.com/office/drawing/2014/main" id="{B56ECA16-72F0-40BD-894F-23F850FE2557}"/>
                  </a:ext>
                </a:extLst>
              </p:cNvPr>
              <p:cNvSpPr txBox="1"/>
              <p:nvPr/>
            </p:nvSpPr>
            <p:spPr>
              <a:xfrm>
                <a:off x="-459430" y="1899796"/>
                <a:ext cx="1179382" cy="542513"/>
              </a:xfrm>
              <a:prstGeom prst="rect">
                <a:avLst/>
              </a:prstGeom>
              <a:noFill/>
            </p:spPr>
            <p:txBody>
              <a:bodyPr wrap="square" rtlCol="0">
                <a:spAutoFit/>
              </a:bodyPr>
              <a:lstStyle/>
              <a:p>
                <a:r>
                  <a:rPr lang="en-US" sz="1200" dirty="0"/>
                  <a:t>Corrective &amp; Preventative Action</a:t>
                </a:r>
              </a:p>
            </p:txBody>
          </p:sp>
          <p:sp>
            <p:nvSpPr>
              <p:cNvPr id="53" name="TextBox 52">
                <a:extLst>
                  <a:ext uri="{FF2B5EF4-FFF2-40B4-BE49-F238E27FC236}">
                    <a16:creationId xmlns:a16="http://schemas.microsoft.com/office/drawing/2014/main" id="{922028F0-7E5C-41B7-9FAC-0D9F4C43C45F}"/>
                  </a:ext>
                </a:extLst>
              </p:cNvPr>
              <p:cNvSpPr txBox="1"/>
              <p:nvPr/>
            </p:nvSpPr>
            <p:spPr>
              <a:xfrm>
                <a:off x="2183332" y="1947861"/>
                <a:ext cx="1046479" cy="387509"/>
              </a:xfrm>
              <a:prstGeom prst="rect">
                <a:avLst/>
              </a:prstGeom>
              <a:noFill/>
            </p:spPr>
            <p:txBody>
              <a:bodyPr wrap="square" rtlCol="0">
                <a:spAutoFit/>
              </a:bodyPr>
              <a:lstStyle/>
              <a:p>
                <a:pPr algn="r"/>
                <a:r>
                  <a:rPr lang="en-US" sz="1200" dirty="0"/>
                  <a:t>Monitor &amp; </a:t>
                </a:r>
              </a:p>
              <a:p>
                <a:pPr algn="r"/>
                <a:r>
                  <a:rPr lang="en-US" sz="1200" dirty="0"/>
                  <a:t>Review</a:t>
                </a:r>
              </a:p>
            </p:txBody>
          </p:sp>
          <p:sp>
            <p:nvSpPr>
              <p:cNvPr id="54" name="TextBox 53">
                <a:extLst>
                  <a:ext uri="{FF2B5EF4-FFF2-40B4-BE49-F238E27FC236}">
                    <a16:creationId xmlns:a16="http://schemas.microsoft.com/office/drawing/2014/main" id="{29A14F11-3CA4-4C19-A25E-253D52EF500C}"/>
                  </a:ext>
                </a:extLst>
              </p:cNvPr>
              <p:cNvSpPr txBox="1"/>
              <p:nvPr/>
            </p:nvSpPr>
            <p:spPr>
              <a:xfrm>
                <a:off x="2044843" y="3153364"/>
                <a:ext cx="1184968" cy="387509"/>
              </a:xfrm>
              <a:prstGeom prst="rect">
                <a:avLst/>
              </a:prstGeom>
              <a:noFill/>
            </p:spPr>
            <p:txBody>
              <a:bodyPr wrap="square" rtlCol="0">
                <a:spAutoFit/>
              </a:bodyPr>
              <a:lstStyle/>
              <a:p>
                <a:pPr algn="r"/>
                <a:r>
                  <a:rPr lang="en-US" sz="1200" dirty="0"/>
                  <a:t>Implement</a:t>
                </a:r>
              </a:p>
              <a:p>
                <a:pPr algn="r"/>
                <a:r>
                  <a:rPr lang="en-US" sz="1200" dirty="0"/>
                  <a:t> &amp; Operate</a:t>
                </a:r>
              </a:p>
            </p:txBody>
          </p:sp>
          <p:sp>
            <p:nvSpPr>
              <p:cNvPr id="55" name="TextBox 54">
                <a:extLst>
                  <a:ext uri="{FF2B5EF4-FFF2-40B4-BE49-F238E27FC236}">
                    <a16:creationId xmlns:a16="http://schemas.microsoft.com/office/drawing/2014/main" id="{D0AFAE9A-3F8B-4FA7-B98B-9590CCBA3DB9}"/>
                  </a:ext>
                </a:extLst>
              </p:cNvPr>
              <p:cNvSpPr txBox="1"/>
              <p:nvPr/>
            </p:nvSpPr>
            <p:spPr>
              <a:xfrm>
                <a:off x="-434920" y="3080467"/>
                <a:ext cx="1119942" cy="387509"/>
              </a:xfrm>
              <a:prstGeom prst="rect">
                <a:avLst/>
              </a:prstGeom>
              <a:noFill/>
            </p:spPr>
            <p:txBody>
              <a:bodyPr wrap="square" rtlCol="0">
                <a:spAutoFit/>
              </a:bodyPr>
              <a:lstStyle/>
              <a:p>
                <a:r>
                  <a:rPr lang="en-US" sz="1200" dirty="0"/>
                  <a:t>Risk &amp; Requirements</a:t>
                </a:r>
              </a:p>
            </p:txBody>
          </p:sp>
          <p:grpSp>
            <p:nvGrpSpPr>
              <p:cNvPr id="56" name="Group 2">
                <a:extLst>
                  <a:ext uri="{FF2B5EF4-FFF2-40B4-BE49-F238E27FC236}">
                    <a16:creationId xmlns:a16="http://schemas.microsoft.com/office/drawing/2014/main" id="{EF346DB6-BFF9-4D13-88D2-D61997174D5B}"/>
                  </a:ext>
                </a:extLst>
              </p:cNvPr>
              <p:cNvGrpSpPr>
                <a:grpSpLocks/>
              </p:cNvGrpSpPr>
              <p:nvPr>
                <p:custDataLst>
                  <p:tags r:id="rId1"/>
                </p:custDataLst>
              </p:nvPr>
            </p:nvGrpSpPr>
            <p:grpSpPr bwMode="auto">
              <a:xfrm flipV="1">
                <a:off x="1160984" y="2516022"/>
                <a:ext cx="584738" cy="564445"/>
                <a:chOff x="2244" y="1767"/>
                <a:chExt cx="2029" cy="2029"/>
              </a:xfrm>
              <a:solidFill>
                <a:schemeClr val="accent1"/>
              </a:solidFill>
            </p:grpSpPr>
            <p:sp>
              <p:nvSpPr>
                <p:cNvPr id="58" name="Freeform 3">
                  <a:extLst>
                    <a:ext uri="{FF2B5EF4-FFF2-40B4-BE49-F238E27FC236}">
                      <a16:creationId xmlns:a16="http://schemas.microsoft.com/office/drawing/2014/main" id="{B0CBE06D-8719-4846-A1A4-B36ABDEE7E0C}"/>
                    </a:ext>
                  </a:extLst>
                </p:cNvPr>
                <p:cNvSpPr>
                  <a:spLocks/>
                </p:cNvSpPr>
                <p:nvPr/>
              </p:nvSpPr>
              <p:spPr bwMode="blackWhite">
                <a:xfrm>
                  <a:off x="2366" y="1767"/>
                  <a:ext cx="1057" cy="900"/>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tx1">
                    <a:lumMod val="50000"/>
                    <a:lumOff val="50000"/>
                  </a:schemeClr>
                </a:solidFill>
                <a:ln w="12700" cap="rnd">
                  <a:solidFill>
                    <a:schemeClr val="bg1"/>
                  </a:solidFill>
                  <a:round/>
                  <a:headEnd/>
                  <a:tailEnd/>
                </a:ln>
              </p:spPr>
              <p:txBody>
                <a:bodyPr lIns="35991" tIns="35991" rIns="35991" bIns="35991"/>
                <a:lstStyle/>
                <a:p>
                  <a:pPr>
                    <a:defRPr/>
                  </a:pPr>
                  <a:endParaRPr lang="en-US" sz="800" dirty="0"/>
                </a:p>
              </p:txBody>
            </p:sp>
            <p:sp>
              <p:nvSpPr>
                <p:cNvPr id="59" name="Freeform 4">
                  <a:extLst>
                    <a:ext uri="{FF2B5EF4-FFF2-40B4-BE49-F238E27FC236}">
                      <a16:creationId xmlns:a16="http://schemas.microsoft.com/office/drawing/2014/main" id="{D078DCD4-0CBD-4876-A78E-A5B9BFE0CC7F}"/>
                    </a:ext>
                  </a:extLst>
                </p:cNvPr>
                <p:cNvSpPr>
                  <a:spLocks/>
                </p:cNvSpPr>
                <p:nvPr/>
              </p:nvSpPr>
              <p:spPr bwMode="blackWhite">
                <a:xfrm>
                  <a:off x="3073" y="2892"/>
                  <a:ext cx="1033" cy="904"/>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tx1">
                    <a:lumMod val="50000"/>
                    <a:lumOff val="50000"/>
                  </a:schemeClr>
                </a:solidFill>
                <a:ln w="12700" cap="rnd">
                  <a:solidFill>
                    <a:schemeClr val="bg1"/>
                  </a:solidFill>
                  <a:round/>
                  <a:headEnd/>
                  <a:tailEnd/>
                </a:ln>
              </p:spPr>
              <p:txBody>
                <a:bodyPr lIns="35991" tIns="35991" rIns="35991" bIns="35991"/>
                <a:lstStyle/>
                <a:p>
                  <a:pPr>
                    <a:defRPr/>
                  </a:pPr>
                  <a:endParaRPr lang="en-US" sz="800" dirty="0"/>
                </a:p>
              </p:txBody>
            </p:sp>
            <p:sp>
              <p:nvSpPr>
                <p:cNvPr id="62" name="Freeform 5">
                  <a:extLst>
                    <a:ext uri="{FF2B5EF4-FFF2-40B4-BE49-F238E27FC236}">
                      <a16:creationId xmlns:a16="http://schemas.microsoft.com/office/drawing/2014/main" id="{B6D99604-26AD-4B34-B953-415258B8DE8A}"/>
                    </a:ext>
                  </a:extLst>
                </p:cNvPr>
                <p:cNvSpPr>
                  <a:spLocks/>
                </p:cNvSpPr>
                <p:nvPr/>
              </p:nvSpPr>
              <p:spPr bwMode="blackWhite">
                <a:xfrm>
                  <a:off x="2244" y="2563"/>
                  <a:ext cx="930" cy="1075"/>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tx1">
                    <a:lumMod val="50000"/>
                    <a:lumOff val="50000"/>
                  </a:schemeClr>
                </a:solidFill>
                <a:ln w="12700" cap="rnd">
                  <a:solidFill>
                    <a:schemeClr val="bg1"/>
                  </a:solidFill>
                  <a:round/>
                  <a:headEnd/>
                  <a:tailEnd/>
                </a:ln>
              </p:spPr>
              <p:txBody>
                <a:bodyPr lIns="35991" tIns="35991" rIns="35991" bIns="35991"/>
                <a:lstStyle/>
                <a:p>
                  <a:pPr>
                    <a:defRPr/>
                  </a:pPr>
                  <a:endParaRPr lang="en-US" sz="800" dirty="0"/>
                </a:p>
              </p:txBody>
            </p:sp>
            <p:sp>
              <p:nvSpPr>
                <p:cNvPr id="63" name="Freeform 6">
                  <a:extLst>
                    <a:ext uri="{FF2B5EF4-FFF2-40B4-BE49-F238E27FC236}">
                      <a16:creationId xmlns:a16="http://schemas.microsoft.com/office/drawing/2014/main" id="{3E01EA9B-74D4-49D6-B58F-1BD43D7CF2EE}"/>
                    </a:ext>
                  </a:extLst>
                </p:cNvPr>
                <p:cNvSpPr>
                  <a:spLocks/>
                </p:cNvSpPr>
                <p:nvPr/>
              </p:nvSpPr>
              <p:spPr bwMode="blackWhite">
                <a:xfrm>
                  <a:off x="3330" y="1909"/>
                  <a:ext cx="943" cy="1065"/>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tx1">
                    <a:lumMod val="50000"/>
                    <a:lumOff val="50000"/>
                  </a:schemeClr>
                </a:solidFill>
                <a:ln w="12700" cap="rnd">
                  <a:solidFill>
                    <a:schemeClr val="bg1"/>
                  </a:solidFill>
                  <a:round/>
                  <a:headEnd/>
                  <a:tailEnd/>
                </a:ln>
              </p:spPr>
              <p:txBody>
                <a:bodyPr lIns="35991" tIns="35991" rIns="35991" bIns="35991"/>
                <a:lstStyle/>
                <a:p>
                  <a:pPr>
                    <a:defRPr/>
                  </a:pPr>
                  <a:endParaRPr lang="en-US" sz="800" dirty="0"/>
                </a:p>
              </p:txBody>
            </p:sp>
          </p:grpSp>
        </p:grpSp>
        <p:sp>
          <p:nvSpPr>
            <p:cNvPr id="3" name="TextBox 2">
              <a:extLst>
                <a:ext uri="{FF2B5EF4-FFF2-40B4-BE49-F238E27FC236}">
                  <a16:creationId xmlns:a16="http://schemas.microsoft.com/office/drawing/2014/main" id="{DC4EC269-4BF3-455D-A610-F90B84F09CFE}"/>
                </a:ext>
              </a:extLst>
            </p:cNvPr>
            <p:cNvSpPr txBox="1"/>
            <p:nvPr/>
          </p:nvSpPr>
          <p:spPr>
            <a:xfrm>
              <a:off x="2743674" y="1652826"/>
              <a:ext cx="1596976" cy="246221"/>
            </a:xfrm>
            <a:prstGeom prst="rect">
              <a:avLst/>
            </a:prstGeom>
            <a:noFill/>
          </p:spPr>
          <p:txBody>
            <a:bodyPr wrap="none" lIns="0" tIns="0" rIns="0" bIns="0" rtlCol="0">
              <a:spAutoFit/>
            </a:bodyPr>
            <a:lstStyle/>
            <a:p>
              <a:pPr>
                <a:spcBef>
                  <a:spcPts val="600"/>
                </a:spcBef>
                <a:buSzPct val="100000"/>
              </a:pPr>
              <a:r>
                <a:rPr lang="en-US" sz="1600" b="1" dirty="0">
                  <a:solidFill>
                    <a:srgbClr val="313131"/>
                  </a:solidFill>
                </a:rPr>
                <a:t>The PDCA Cycle</a:t>
              </a:r>
            </a:p>
          </p:txBody>
        </p:sp>
      </p:grpSp>
    </p:spTree>
    <p:extLst>
      <p:ext uri="{BB962C8B-B14F-4D97-AF65-F5344CB8AC3E}">
        <p14:creationId xmlns:p14="http://schemas.microsoft.com/office/powerpoint/2010/main" val="1053628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p:cNvSpPr txBox="1">
            <a:spLocks/>
          </p:cNvSpPr>
          <p:nvPr/>
        </p:nvSpPr>
        <p:spPr>
          <a:xfrm>
            <a:off x="454776" y="750618"/>
            <a:ext cx="11163925" cy="757058"/>
          </a:xfrm>
          <a:prstGeom prst="rect">
            <a:avLst/>
          </a:prstGeom>
        </p:spPr>
        <p:txBody>
          <a:bodyPr vert="horz" lIns="0" tIns="0" rIns="0" bIns="0" rtlCol="0" anchor="t" anchorCtr="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spcBef>
                <a:spcPts val="300"/>
              </a:spcBef>
              <a:spcAft>
                <a:spcPts val="300"/>
              </a:spcAft>
            </a:pPr>
            <a:r>
              <a:rPr lang="en-US" dirty="0">
                <a:latin typeface="+mj-lt"/>
                <a:ea typeface="Open Sans Light" panose="020B0604020202020204" charset="0"/>
                <a:cs typeface="Open Sans Light" panose="020B0604020202020204" charset="0"/>
              </a:rPr>
              <a:t>On April 24, 2017, the AICPA released its cybersecurity attestation reporting framework (SOC for Cybersecurity), which is intended to expand cyber risk reporting to address the marketplace need for uniformity and greater stakeholder transparency. </a:t>
            </a:r>
          </a:p>
        </p:txBody>
      </p:sp>
      <p:sp>
        <p:nvSpPr>
          <p:cNvPr id="3" name="Title 2"/>
          <p:cNvSpPr txBox="1">
            <a:spLocks/>
          </p:cNvSpPr>
          <p:nvPr/>
        </p:nvSpPr>
        <p:spPr>
          <a:xfrm>
            <a:off x="376140" y="318312"/>
            <a:ext cx="8389340" cy="334014"/>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1999" dirty="0"/>
              <a:t>AICPA’s cybersecurity attestation reporting framework</a:t>
            </a:r>
          </a:p>
        </p:txBody>
      </p:sp>
      <p:sp>
        <p:nvSpPr>
          <p:cNvPr id="4" name="Rectangle: Rounded Corners 11">
            <a:extLst>
              <a:ext uri="{FF2B5EF4-FFF2-40B4-BE49-F238E27FC236}">
                <a16:creationId xmlns:a16="http://schemas.microsoft.com/office/drawing/2014/main" id="{F3363BC6-EA60-4601-8938-5A0A72644A3C}"/>
              </a:ext>
            </a:extLst>
          </p:cNvPr>
          <p:cNvSpPr/>
          <p:nvPr/>
        </p:nvSpPr>
        <p:spPr bwMode="gray">
          <a:xfrm>
            <a:off x="3488359" y="5011863"/>
            <a:ext cx="3838592" cy="250743"/>
          </a:xfrm>
          <a:prstGeom prst="roundRect">
            <a:avLst/>
          </a:prstGeom>
          <a:solidFill>
            <a:schemeClr val="bg1">
              <a:lumMod val="95000"/>
            </a:schemeClr>
          </a:solidFill>
          <a:ln w="6350" algn="ctr">
            <a:solidFill>
              <a:schemeClr val="accent1"/>
            </a:solidFill>
            <a:prstDash val="sysDash"/>
            <a:miter lim="800000"/>
            <a:headEnd/>
            <a:tailEnd/>
          </a:ln>
        </p:spPr>
        <p:txBody>
          <a:bodyPr wrap="square" lIns="88877" tIns="88877" rIns="88877" bIns="88877" rtlCol="0" anchor="ctr"/>
          <a:lstStyle/>
          <a:p>
            <a:pPr algn="ctr">
              <a:defRPr/>
            </a:pPr>
            <a:r>
              <a:rPr lang="en-US" sz="1100" b="1" dirty="0">
                <a:solidFill>
                  <a:prstClr val="black"/>
                </a:solidFill>
                <a:latin typeface="Verdana"/>
              </a:rPr>
              <a:t>Flexible criteria</a:t>
            </a:r>
          </a:p>
        </p:txBody>
      </p:sp>
      <p:sp>
        <p:nvSpPr>
          <p:cNvPr id="5" name="Rounded Rectangle 114">
            <a:extLst>
              <a:ext uri="{FF2B5EF4-FFF2-40B4-BE49-F238E27FC236}">
                <a16:creationId xmlns:a16="http://schemas.microsoft.com/office/drawing/2014/main" id="{91CC33A8-0DB0-4860-9964-828DB940A751}"/>
              </a:ext>
            </a:extLst>
          </p:cNvPr>
          <p:cNvSpPr/>
          <p:nvPr/>
        </p:nvSpPr>
        <p:spPr bwMode="gray">
          <a:xfrm>
            <a:off x="3639681" y="1340768"/>
            <a:ext cx="639513" cy="865657"/>
          </a:xfrm>
          <a:prstGeom prst="roundRect">
            <a:avLst/>
          </a:prstGeom>
          <a:solidFill>
            <a:srgbClr val="86BC25">
              <a:lumMod val="75000"/>
            </a:srgbClr>
          </a:solidFill>
          <a:ln w="19050" algn="ctr">
            <a:noFill/>
            <a:miter lim="800000"/>
            <a:headEnd/>
            <a:tailEnd/>
          </a:ln>
        </p:spPr>
        <p:txBody>
          <a:bodyPr wrap="square" lIns="88877" tIns="88877" rIns="88877" bIns="88877" rtlCol="0" anchor="ctr"/>
          <a:lstStyle/>
          <a:p>
            <a:pPr algn="ctr" fontAlgn="base">
              <a:lnSpc>
                <a:spcPct val="106000"/>
              </a:lnSpc>
              <a:spcBef>
                <a:spcPct val="20000"/>
              </a:spcBef>
              <a:spcAft>
                <a:spcPct val="0"/>
              </a:spcAft>
              <a:defRPr/>
            </a:pPr>
            <a:endParaRPr lang="en-US" sz="1200" b="1" kern="0" dirty="0">
              <a:solidFill>
                <a:prstClr val="white"/>
              </a:solidFill>
              <a:cs typeface="Arial" pitchFamily="34" charset="0"/>
            </a:endParaRPr>
          </a:p>
        </p:txBody>
      </p:sp>
      <p:sp>
        <p:nvSpPr>
          <p:cNvPr id="6" name="Rounded Rectangle 115">
            <a:extLst>
              <a:ext uri="{FF2B5EF4-FFF2-40B4-BE49-F238E27FC236}">
                <a16:creationId xmlns:a16="http://schemas.microsoft.com/office/drawing/2014/main" id="{074FE5FB-C732-4C3C-9E56-F90890701869}"/>
              </a:ext>
            </a:extLst>
          </p:cNvPr>
          <p:cNvSpPr/>
          <p:nvPr/>
        </p:nvSpPr>
        <p:spPr bwMode="gray">
          <a:xfrm>
            <a:off x="3488359" y="1440706"/>
            <a:ext cx="3838592" cy="3468591"/>
          </a:xfrm>
          <a:prstGeom prst="roundRect">
            <a:avLst>
              <a:gd name="adj" fmla="val 5208"/>
            </a:avLst>
          </a:prstGeom>
          <a:solidFill>
            <a:sysClr val="window" lastClr="FFFFFF">
              <a:lumMod val="95000"/>
            </a:sysClr>
          </a:solidFill>
          <a:ln w="19050" algn="ctr">
            <a:noFill/>
            <a:miter lim="800000"/>
            <a:headEnd/>
            <a:tailEnd/>
          </a:ln>
        </p:spPr>
        <p:txBody>
          <a:bodyPr wrap="square" lIns="88877" tIns="88877" rIns="88877" bIns="88877" rtlCol="0" anchor="ctr"/>
          <a:lstStyle/>
          <a:p>
            <a:pPr algn="ctr" fontAlgn="base">
              <a:lnSpc>
                <a:spcPct val="106000"/>
              </a:lnSpc>
              <a:spcBef>
                <a:spcPct val="20000"/>
              </a:spcBef>
              <a:spcAft>
                <a:spcPct val="0"/>
              </a:spcAft>
              <a:defRPr/>
            </a:pPr>
            <a:endParaRPr lang="en-US" sz="1200" b="1" kern="0" dirty="0">
              <a:solidFill>
                <a:prstClr val="white"/>
              </a:solidFill>
              <a:cs typeface="Arial" pitchFamily="34" charset="0"/>
            </a:endParaRPr>
          </a:p>
        </p:txBody>
      </p:sp>
      <p:sp>
        <p:nvSpPr>
          <p:cNvPr id="7" name="TextBox 6">
            <a:extLst>
              <a:ext uri="{FF2B5EF4-FFF2-40B4-BE49-F238E27FC236}">
                <a16:creationId xmlns:a16="http://schemas.microsoft.com/office/drawing/2014/main" id="{0CA93EE3-B294-487C-9C94-E6A5EDEF8364}"/>
              </a:ext>
            </a:extLst>
          </p:cNvPr>
          <p:cNvSpPr txBox="1"/>
          <p:nvPr/>
        </p:nvSpPr>
        <p:spPr>
          <a:xfrm>
            <a:off x="4312347" y="1543765"/>
            <a:ext cx="2038978" cy="555111"/>
          </a:xfrm>
          <a:prstGeom prst="rect">
            <a:avLst/>
          </a:prstGeom>
          <a:noFill/>
          <a:effectLst>
            <a:innerShdw blurRad="63500" dist="25400">
              <a:prstClr val="black">
                <a:alpha val="45000"/>
              </a:prstClr>
            </a:innerShdw>
          </a:effectLst>
        </p:spPr>
        <p:txBody>
          <a:bodyPr wrap="square" lIns="91416" tIns="0" rIns="91416" bIns="0" rtlCol="0" anchor="ctr" anchorCtr="0">
            <a:noAutofit/>
          </a:bodyPr>
          <a:lstStyle/>
          <a:p>
            <a:pPr algn="ctr" fontAlgn="base">
              <a:spcBef>
                <a:spcPts val="200"/>
              </a:spcBef>
              <a:spcAft>
                <a:spcPct val="0"/>
              </a:spcAft>
              <a:buSzPct val="100000"/>
            </a:pPr>
            <a:r>
              <a:rPr lang="en-US" sz="1200" b="1" dirty="0">
                <a:solidFill>
                  <a:prstClr val="black"/>
                </a:solidFill>
                <a:cs typeface="Arial" pitchFamily="34" charset="0"/>
              </a:rPr>
              <a:t>AICPA Cybersecurity Attestation Reporting Framework </a:t>
            </a:r>
          </a:p>
        </p:txBody>
      </p:sp>
      <p:sp>
        <p:nvSpPr>
          <p:cNvPr id="8" name="Rectangle 7">
            <a:extLst>
              <a:ext uri="{FF2B5EF4-FFF2-40B4-BE49-F238E27FC236}">
                <a16:creationId xmlns:a16="http://schemas.microsoft.com/office/drawing/2014/main" id="{A4A52DF2-BC61-4860-9CE1-1CFE07294C6F}"/>
              </a:ext>
            </a:extLst>
          </p:cNvPr>
          <p:cNvSpPr/>
          <p:nvPr/>
        </p:nvSpPr>
        <p:spPr bwMode="gray">
          <a:xfrm>
            <a:off x="3733631" y="1360473"/>
            <a:ext cx="441837" cy="628407"/>
          </a:xfrm>
          <a:prstGeom prst="rect">
            <a:avLst/>
          </a:prstGeom>
          <a:solidFill>
            <a:srgbClr val="7CAE22"/>
          </a:solidFill>
          <a:ln w="19050" algn="ctr">
            <a:noFill/>
            <a:miter lim="800000"/>
            <a:headEnd/>
            <a:tailEnd/>
          </a:ln>
        </p:spPr>
        <p:txBody>
          <a:bodyPr wrap="square" lIns="88877" tIns="88877" rIns="88877" bIns="88877" rtlCol="0" anchor="ctr"/>
          <a:lstStyle/>
          <a:p>
            <a:pPr algn="ctr" fontAlgn="base">
              <a:lnSpc>
                <a:spcPct val="106000"/>
              </a:lnSpc>
              <a:spcBef>
                <a:spcPct val="20000"/>
              </a:spcBef>
              <a:spcAft>
                <a:spcPct val="0"/>
              </a:spcAft>
              <a:buFont typeface="Wingdings 2" pitchFamily="18" charset="2"/>
              <a:buNone/>
            </a:pPr>
            <a:endParaRPr lang="en-US" sz="1200" b="1" dirty="0">
              <a:solidFill>
                <a:prstClr val="white"/>
              </a:solidFill>
              <a:cs typeface="Arial" pitchFamily="34" charset="0"/>
            </a:endParaRPr>
          </a:p>
        </p:txBody>
      </p:sp>
      <p:grpSp>
        <p:nvGrpSpPr>
          <p:cNvPr id="9" name="Group 8">
            <a:extLst>
              <a:ext uri="{FF2B5EF4-FFF2-40B4-BE49-F238E27FC236}">
                <a16:creationId xmlns:a16="http://schemas.microsoft.com/office/drawing/2014/main" id="{1D2CFD6F-477D-4695-8362-DF07EFAE1F01}"/>
              </a:ext>
            </a:extLst>
          </p:cNvPr>
          <p:cNvGrpSpPr/>
          <p:nvPr/>
        </p:nvGrpSpPr>
        <p:grpSpPr>
          <a:xfrm>
            <a:off x="3651566" y="2225004"/>
            <a:ext cx="3497417" cy="592845"/>
            <a:chOff x="2081670" y="3736962"/>
            <a:chExt cx="3854843" cy="592999"/>
          </a:xfrm>
        </p:grpSpPr>
        <p:sp>
          <p:nvSpPr>
            <p:cNvPr id="10" name="Rectangle: Rounded Corners 72">
              <a:extLst>
                <a:ext uri="{FF2B5EF4-FFF2-40B4-BE49-F238E27FC236}">
                  <a16:creationId xmlns:a16="http://schemas.microsoft.com/office/drawing/2014/main" id="{92888350-6354-4CEA-BAFE-4854E0D92074}"/>
                </a:ext>
              </a:extLst>
            </p:cNvPr>
            <p:cNvSpPr/>
            <p:nvPr/>
          </p:nvSpPr>
          <p:spPr bwMode="gray">
            <a:xfrm>
              <a:off x="2081670" y="3740597"/>
              <a:ext cx="3854843" cy="589364"/>
            </a:xfrm>
            <a:prstGeom prst="roundRect">
              <a:avLst/>
            </a:prstGeom>
            <a:solidFill>
              <a:sysClr val="window" lastClr="FFFFFF"/>
            </a:solidFill>
            <a:ln w="19050" algn="ctr">
              <a:noFill/>
              <a:miter lim="800000"/>
              <a:headEnd/>
              <a:tailEnd/>
            </a:ln>
          </p:spPr>
          <p:txBody>
            <a:bodyPr wrap="square" lIns="88877" tIns="88877" rIns="88877" bIns="88877" rtlCol="0" anchor="ctr"/>
            <a:lstStyle/>
            <a:p>
              <a:pPr marL="176160" fontAlgn="base">
                <a:lnSpc>
                  <a:spcPct val="106000"/>
                </a:lnSpc>
                <a:spcBef>
                  <a:spcPct val="20000"/>
                </a:spcBef>
                <a:spcAft>
                  <a:spcPct val="0"/>
                </a:spcAft>
                <a:defRPr/>
              </a:pPr>
              <a:r>
                <a:rPr lang="en-US" sz="1000" b="1" kern="0" dirty="0">
                  <a:solidFill>
                    <a:prstClr val="black"/>
                  </a:solidFill>
                  <a:cs typeface="Arial" pitchFamily="34" charset="0"/>
                </a:rPr>
                <a:t>Management’s description of the cybersecurity risk management program </a:t>
              </a:r>
            </a:p>
          </p:txBody>
        </p:sp>
        <p:sp>
          <p:nvSpPr>
            <p:cNvPr id="11" name="Oval 10">
              <a:extLst>
                <a:ext uri="{FF2B5EF4-FFF2-40B4-BE49-F238E27FC236}">
                  <a16:creationId xmlns:a16="http://schemas.microsoft.com/office/drawing/2014/main" id="{014C96D1-BFD3-4ED4-A73F-7C1A9F756A60}"/>
                </a:ext>
              </a:extLst>
            </p:cNvPr>
            <p:cNvSpPr/>
            <p:nvPr/>
          </p:nvSpPr>
          <p:spPr bwMode="gray">
            <a:xfrm>
              <a:off x="2086191" y="3736962"/>
              <a:ext cx="292200" cy="267001"/>
            </a:xfrm>
            <a:prstGeom prst="ellipse">
              <a:avLst/>
            </a:prstGeom>
            <a:solidFill>
              <a:srgbClr val="86BC25"/>
            </a:solidFill>
            <a:ln w="19050" algn="ctr">
              <a:noFill/>
              <a:miter lim="800000"/>
              <a:headEnd/>
              <a:tailEnd/>
            </a:ln>
          </p:spPr>
          <p:txBody>
            <a:bodyPr wrap="square" lIns="88877" tIns="88877" rIns="88877" bIns="88877" rtlCol="0" anchor="ctr"/>
            <a:lstStyle/>
            <a:p>
              <a:pPr algn="ctr" fontAlgn="base">
                <a:lnSpc>
                  <a:spcPct val="106000"/>
                </a:lnSpc>
                <a:spcBef>
                  <a:spcPct val="20000"/>
                </a:spcBef>
                <a:spcAft>
                  <a:spcPct val="0"/>
                </a:spcAft>
                <a:defRPr/>
              </a:pPr>
              <a:r>
                <a:rPr lang="en-US" sz="950" b="1" kern="0" dirty="0">
                  <a:solidFill>
                    <a:prstClr val="white"/>
                  </a:solidFill>
                  <a:cs typeface="Arial" pitchFamily="34" charset="0"/>
                </a:rPr>
                <a:t>1</a:t>
              </a:r>
            </a:p>
          </p:txBody>
        </p:sp>
      </p:grpSp>
      <p:grpSp>
        <p:nvGrpSpPr>
          <p:cNvPr id="12" name="Group 11">
            <a:extLst>
              <a:ext uri="{FF2B5EF4-FFF2-40B4-BE49-F238E27FC236}">
                <a16:creationId xmlns:a16="http://schemas.microsoft.com/office/drawing/2014/main" id="{A06630FE-6C0D-412E-9261-1D6FD2920D2B}"/>
              </a:ext>
            </a:extLst>
          </p:cNvPr>
          <p:cNvGrpSpPr/>
          <p:nvPr/>
        </p:nvGrpSpPr>
        <p:grpSpPr>
          <a:xfrm>
            <a:off x="3651567" y="3018788"/>
            <a:ext cx="3497417" cy="757255"/>
            <a:chOff x="2086355" y="4463720"/>
            <a:chExt cx="3745329" cy="757452"/>
          </a:xfrm>
        </p:grpSpPr>
        <p:sp>
          <p:nvSpPr>
            <p:cNvPr id="13" name="Rectangle: Rounded Corners 73">
              <a:extLst>
                <a:ext uri="{FF2B5EF4-FFF2-40B4-BE49-F238E27FC236}">
                  <a16:creationId xmlns:a16="http://schemas.microsoft.com/office/drawing/2014/main" id="{25FEC4F7-66A2-460E-AD6A-1AB0A19FA2E9}"/>
                </a:ext>
              </a:extLst>
            </p:cNvPr>
            <p:cNvSpPr/>
            <p:nvPr/>
          </p:nvSpPr>
          <p:spPr bwMode="gray">
            <a:xfrm>
              <a:off x="2086355" y="4464979"/>
              <a:ext cx="3745329" cy="756193"/>
            </a:xfrm>
            <a:prstGeom prst="roundRect">
              <a:avLst/>
            </a:prstGeom>
            <a:solidFill>
              <a:sysClr val="window" lastClr="FFFFFF"/>
            </a:solidFill>
            <a:ln w="19050" algn="ctr">
              <a:noFill/>
              <a:miter lim="800000"/>
              <a:headEnd/>
              <a:tailEnd/>
            </a:ln>
          </p:spPr>
          <p:txBody>
            <a:bodyPr wrap="square" lIns="88877" tIns="88877" rIns="88877" bIns="88877" rtlCol="0" anchor="ctr"/>
            <a:lstStyle/>
            <a:p>
              <a:pPr marL="176160" fontAlgn="base">
                <a:lnSpc>
                  <a:spcPct val="106000"/>
                </a:lnSpc>
                <a:spcBef>
                  <a:spcPct val="20000"/>
                </a:spcBef>
                <a:spcAft>
                  <a:spcPct val="0"/>
                </a:spcAft>
                <a:defRPr/>
              </a:pPr>
              <a:r>
                <a:rPr lang="en-US" sz="1000" b="1" kern="0" dirty="0">
                  <a:solidFill>
                    <a:prstClr val="black"/>
                  </a:solidFill>
                  <a:cs typeface="Arial" pitchFamily="34" charset="0"/>
                </a:rPr>
                <a:t>Management’s assertion on:</a:t>
              </a:r>
            </a:p>
            <a:p>
              <a:pPr marL="461824" lvl="1" indent="-201553" defTabSz="862640" fontAlgn="base">
                <a:lnSpc>
                  <a:spcPct val="90000"/>
                </a:lnSpc>
                <a:spcBef>
                  <a:spcPct val="0"/>
                </a:spcBef>
                <a:spcAft>
                  <a:spcPct val="15000"/>
                </a:spcAft>
                <a:buFontTx/>
                <a:buChar char="•"/>
                <a:defRPr/>
              </a:pPr>
              <a:r>
                <a:rPr lang="en-US" sz="1000" kern="0" dirty="0">
                  <a:solidFill>
                    <a:sysClr val="windowText" lastClr="000000">
                      <a:hueOff val="0"/>
                      <a:satOff val="0"/>
                      <a:lumOff val="0"/>
                      <a:alphaOff val="0"/>
                    </a:sysClr>
                  </a:solidFill>
                  <a:cs typeface="Arial" pitchFamily="34" charset="0"/>
                </a:rPr>
                <a:t>The presentation of the description</a:t>
              </a:r>
            </a:p>
            <a:p>
              <a:pPr marL="461824" lvl="1" indent="-201553" defTabSz="862640" fontAlgn="base">
                <a:lnSpc>
                  <a:spcPct val="90000"/>
                </a:lnSpc>
                <a:spcBef>
                  <a:spcPct val="0"/>
                </a:spcBef>
                <a:spcAft>
                  <a:spcPct val="15000"/>
                </a:spcAft>
                <a:buFontTx/>
                <a:buChar char="•"/>
                <a:defRPr/>
              </a:pPr>
              <a:r>
                <a:rPr lang="en-US" sz="1000" kern="0" dirty="0">
                  <a:solidFill>
                    <a:sysClr val="windowText" lastClr="000000">
                      <a:hueOff val="0"/>
                      <a:satOff val="0"/>
                      <a:lumOff val="0"/>
                      <a:alphaOff val="0"/>
                    </a:sysClr>
                  </a:solidFill>
                  <a:cs typeface="Arial" pitchFamily="34" charset="0"/>
                </a:rPr>
                <a:t>The operating effectiveness of the controls to achieve the cybersecurity objectives</a:t>
              </a:r>
            </a:p>
          </p:txBody>
        </p:sp>
        <p:sp>
          <p:nvSpPr>
            <p:cNvPr id="14" name="Oval 13">
              <a:extLst>
                <a:ext uri="{FF2B5EF4-FFF2-40B4-BE49-F238E27FC236}">
                  <a16:creationId xmlns:a16="http://schemas.microsoft.com/office/drawing/2014/main" id="{8F7C82A7-A2E5-4E50-AE1C-7845595F47AF}"/>
                </a:ext>
              </a:extLst>
            </p:cNvPr>
            <p:cNvSpPr/>
            <p:nvPr/>
          </p:nvSpPr>
          <p:spPr bwMode="gray">
            <a:xfrm>
              <a:off x="2090747" y="4463720"/>
              <a:ext cx="283899" cy="267001"/>
            </a:xfrm>
            <a:prstGeom prst="ellipse">
              <a:avLst/>
            </a:prstGeom>
            <a:solidFill>
              <a:srgbClr val="86BC25"/>
            </a:solidFill>
            <a:ln w="19050" algn="ctr">
              <a:noFill/>
              <a:miter lim="800000"/>
              <a:headEnd/>
              <a:tailEnd/>
            </a:ln>
          </p:spPr>
          <p:txBody>
            <a:bodyPr wrap="square" lIns="88877" tIns="88877" rIns="88877" bIns="88877" rtlCol="0" anchor="ctr"/>
            <a:lstStyle/>
            <a:p>
              <a:pPr algn="ctr" fontAlgn="base">
                <a:lnSpc>
                  <a:spcPct val="106000"/>
                </a:lnSpc>
                <a:spcBef>
                  <a:spcPct val="20000"/>
                </a:spcBef>
                <a:spcAft>
                  <a:spcPct val="0"/>
                </a:spcAft>
                <a:defRPr/>
              </a:pPr>
              <a:r>
                <a:rPr lang="en-US" sz="950" b="1" kern="0" dirty="0">
                  <a:solidFill>
                    <a:prstClr val="white"/>
                  </a:solidFill>
                  <a:cs typeface="Arial" pitchFamily="34" charset="0"/>
                </a:rPr>
                <a:t>2</a:t>
              </a:r>
            </a:p>
          </p:txBody>
        </p:sp>
      </p:grpSp>
      <p:grpSp>
        <p:nvGrpSpPr>
          <p:cNvPr id="15" name="Group 14">
            <a:extLst>
              <a:ext uri="{FF2B5EF4-FFF2-40B4-BE49-F238E27FC236}">
                <a16:creationId xmlns:a16="http://schemas.microsoft.com/office/drawing/2014/main" id="{6B2E6CB6-CF02-409B-B36B-7588D9C493BF}"/>
              </a:ext>
            </a:extLst>
          </p:cNvPr>
          <p:cNvGrpSpPr/>
          <p:nvPr/>
        </p:nvGrpSpPr>
        <p:grpSpPr>
          <a:xfrm>
            <a:off x="3645033" y="3936580"/>
            <a:ext cx="3503954" cy="813350"/>
            <a:chOff x="2076736" y="5511997"/>
            <a:chExt cx="3752335" cy="813562"/>
          </a:xfrm>
        </p:grpSpPr>
        <p:sp>
          <p:nvSpPr>
            <p:cNvPr id="16" name="Rectangle: Rounded Corners 74">
              <a:extLst>
                <a:ext uri="{FF2B5EF4-FFF2-40B4-BE49-F238E27FC236}">
                  <a16:creationId xmlns:a16="http://schemas.microsoft.com/office/drawing/2014/main" id="{FE188646-6B26-4DA6-B5BC-CD4205550479}"/>
                </a:ext>
              </a:extLst>
            </p:cNvPr>
            <p:cNvSpPr/>
            <p:nvPr/>
          </p:nvSpPr>
          <p:spPr bwMode="gray">
            <a:xfrm>
              <a:off x="2076736" y="5511997"/>
              <a:ext cx="3752335" cy="813562"/>
            </a:xfrm>
            <a:prstGeom prst="roundRect">
              <a:avLst/>
            </a:prstGeom>
            <a:solidFill>
              <a:sysClr val="window" lastClr="FFFFFF"/>
            </a:solidFill>
            <a:ln w="19050" algn="ctr">
              <a:noFill/>
              <a:miter lim="800000"/>
              <a:headEnd/>
              <a:tailEnd/>
            </a:ln>
          </p:spPr>
          <p:txBody>
            <a:bodyPr wrap="square" lIns="88877" tIns="88877" rIns="88877" bIns="88877" rtlCol="0" anchor="ctr"/>
            <a:lstStyle/>
            <a:p>
              <a:pPr marL="176160" fontAlgn="base">
                <a:lnSpc>
                  <a:spcPct val="106000"/>
                </a:lnSpc>
                <a:spcBef>
                  <a:spcPct val="20000"/>
                </a:spcBef>
                <a:spcAft>
                  <a:spcPct val="0"/>
                </a:spcAft>
                <a:defRPr/>
              </a:pPr>
              <a:r>
                <a:rPr lang="en-US" sz="1000" b="1" kern="0" dirty="0">
                  <a:solidFill>
                    <a:prstClr val="black"/>
                  </a:solidFill>
                  <a:cs typeface="Arial" pitchFamily="34" charset="0"/>
                </a:rPr>
                <a:t>Practitioner's opinion on:</a:t>
              </a:r>
            </a:p>
            <a:p>
              <a:pPr marL="461824" lvl="1" indent="-201553" defTabSz="862640" fontAlgn="base">
                <a:lnSpc>
                  <a:spcPct val="90000"/>
                </a:lnSpc>
                <a:spcBef>
                  <a:spcPct val="0"/>
                </a:spcBef>
                <a:spcAft>
                  <a:spcPct val="15000"/>
                </a:spcAft>
                <a:buFontTx/>
                <a:buChar char="•"/>
                <a:defRPr/>
              </a:pPr>
              <a:r>
                <a:rPr lang="en-US" sz="1000" kern="0" dirty="0">
                  <a:solidFill>
                    <a:sysClr val="windowText" lastClr="000000">
                      <a:hueOff val="0"/>
                      <a:satOff val="0"/>
                      <a:lumOff val="0"/>
                      <a:alphaOff val="0"/>
                    </a:sysClr>
                  </a:solidFill>
                  <a:cs typeface="Arial" pitchFamily="34" charset="0"/>
                </a:rPr>
                <a:t>The presentation of the description</a:t>
              </a:r>
            </a:p>
            <a:p>
              <a:pPr marL="461824" lvl="1" indent="-201553" defTabSz="862640" fontAlgn="base">
                <a:lnSpc>
                  <a:spcPct val="90000"/>
                </a:lnSpc>
                <a:spcBef>
                  <a:spcPct val="0"/>
                </a:spcBef>
                <a:spcAft>
                  <a:spcPct val="15000"/>
                </a:spcAft>
                <a:buFontTx/>
                <a:buChar char="•"/>
                <a:defRPr/>
              </a:pPr>
              <a:r>
                <a:rPr lang="en-US" sz="1000" kern="0" dirty="0">
                  <a:solidFill>
                    <a:sysClr val="windowText" lastClr="000000">
                      <a:hueOff val="0"/>
                      <a:satOff val="0"/>
                      <a:lumOff val="0"/>
                      <a:alphaOff val="0"/>
                    </a:sysClr>
                  </a:solidFill>
                  <a:cs typeface="Arial" pitchFamily="34" charset="0"/>
                </a:rPr>
                <a:t>The operating effectiveness of the controls to achieve the cybersecurity objectives</a:t>
              </a:r>
            </a:p>
          </p:txBody>
        </p:sp>
        <p:sp>
          <p:nvSpPr>
            <p:cNvPr id="17" name="Oval 16">
              <a:extLst>
                <a:ext uri="{FF2B5EF4-FFF2-40B4-BE49-F238E27FC236}">
                  <a16:creationId xmlns:a16="http://schemas.microsoft.com/office/drawing/2014/main" id="{01DA58AB-8E28-4FDD-B3C7-17E52B34AD6D}"/>
                </a:ext>
              </a:extLst>
            </p:cNvPr>
            <p:cNvSpPr/>
            <p:nvPr/>
          </p:nvSpPr>
          <p:spPr bwMode="gray">
            <a:xfrm>
              <a:off x="2077620" y="5511997"/>
              <a:ext cx="283899" cy="267001"/>
            </a:xfrm>
            <a:prstGeom prst="ellipse">
              <a:avLst/>
            </a:prstGeom>
            <a:solidFill>
              <a:srgbClr val="86BC25"/>
            </a:solidFill>
            <a:ln w="19050" algn="ctr">
              <a:noFill/>
              <a:miter lim="800000"/>
              <a:headEnd/>
              <a:tailEnd/>
            </a:ln>
          </p:spPr>
          <p:txBody>
            <a:bodyPr wrap="square" lIns="88877" tIns="88877" rIns="88877" bIns="88877" rtlCol="0" anchor="ctr"/>
            <a:lstStyle/>
            <a:p>
              <a:pPr algn="ctr" fontAlgn="base">
                <a:lnSpc>
                  <a:spcPct val="106000"/>
                </a:lnSpc>
                <a:spcBef>
                  <a:spcPct val="20000"/>
                </a:spcBef>
                <a:spcAft>
                  <a:spcPct val="0"/>
                </a:spcAft>
                <a:defRPr/>
              </a:pPr>
              <a:r>
                <a:rPr lang="en-US" sz="950" b="1" kern="0" dirty="0">
                  <a:solidFill>
                    <a:prstClr val="white"/>
                  </a:solidFill>
                  <a:cs typeface="Arial" pitchFamily="34" charset="0"/>
                </a:rPr>
                <a:t>3</a:t>
              </a:r>
            </a:p>
          </p:txBody>
        </p:sp>
      </p:grpSp>
      <p:sp>
        <p:nvSpPr>
          <p:cNvPr id="18" name="Freeform 115">
            <a:extLst>
              <a:ext uri="{FF2B5EF4-FFF2-40B4-BE49-F238E27FC236}">
                <a16:creationId xmlns:a16="http://schemas.microsoft.com/office/drawing/2014/main" id="{FA9B1257-5AB5-48D8-8A75-51A8C1536091}"/>
              </a:ext>
            </a:extLst>
          </p:cNvPr>
          <p:cNvSpPr>
            <a:spLocks noChangeAspect="1" noEditPoints="1"/>
          </p:cNvSpPr>
          <p:nvPr/>
        </p:nvSpPr>
        <p:spPr bwMode="auto">
          <a:xfrm>
            <a:off x="3778411" y="1526042"/>
            <a:ext cx="366945" cy="366945"/>
          </a:xfrm>
          <a:custGeom>
            <a:avLst/>
            <a:gdLst>
              <a:gd name="T0" fmla="*/ 224 w 512"/>
              <a:gd name="T1" fmla="*/ 309 h 512"/>
              <a:gd name="T2" fmla="*/ 288 w 512"/>
              <a:gd name="T3" fmla="*/ 309 h 512"/>
              <a:gd name="T4" fmla="*/ 288 w 512"/>
              <a:gd name="T5" fmla="*/ 373 h 512"/>
              <a:gd name="T6" fmla="*/ 224 w 512"/>
              <a:gd name="T7" fmla="*/ 373 h 512"/>
              <a:gd name="T8" fmla="*/ 224 w 512"/>
              <a:gd name="T9" fmla="*/ 309 h 512"/>
              <a:gd name="T10" fmla="*/ 224 w 512"/>
              <a:gd name="T11" fmla="*/ 202 h 512"/>
              <a:gd name="T12" fmla="*/ 288 w 512"/>
              <a:gd name="T13" fmla="*/ 202 h 512"/>
              <a:gd name="T14" fmla="*/ 288 w 512"/>
              <a:gd name="T15" fmla="*/ 138 h 512"/>
              <a:gd name="T16" fmla="*/ 224 w 512"/>
              <a:gd name="T17" fmla="*/ 138 h 512"/>
              <a:gd name="T18" fmla="*/ 224 w 512"/>
              <a:gd name="T19" fmla="*/ 202 h 512"/>
              <a:gd name="T20" fmla="*/ 224 w 512"/>
              <a:gd name="T21" fmla="*/ 288 h 512"/>
              <a:gd name="T22" fmla="*/ 288 w 512"/>
              <a:gd name="T23" fmla="*/ 288 h 512"/>
              <a:gd name="T24" fmla="*/ 288 w 512"/>
              <a:gd name="T25" fmla="*/ 224 h 512"/>
              <a:gd name="T26" fmla="*/ 224 w 512"/>
              <a:gd name="T27" fmla="*/ 224 h 512"/>
              <a:gd name="T28" fmla="*/ 224 w 512"/>
              <a:gd name="T29" fmla="*/ 288 h 512"/>
              <a:gd name="T30" fmla="*/ 138 w 512"/>
              <a:gd name="T31" fmla="*/ 288 h 512"/>
              <a:gd name="T32" fmla="*/ 202 w 512"/>
              <a:gd name="T33" fmla="*/ 288 h 512"/>
              <a:gd name="T34" fmla="*/ 202 w 512"/>
              <a:gd name="T35" fmla="*/ 224 h 512"/>
              <a:gd name="T36" fmla="*/ 138 w 512"/>
              <a:gd name="T37" fmla="*/ 224 h 512"/>
              <a:gd name="T38" fmla="*/ 138 w 512"/>
              <a:gd name="T39" fmla="*/ 288 h 512"/>
              <a:gd name="T40" fmla="*/ 138 w 512"/>
              <a:gd name="T41" fmla="*/ 373 h 512"/>
              <a:gd name="T42" fmla="*/ 202 w 512"/>
              <a:gd name="T43" fmla="*/ 373 h 512"/>
              <a:gd name="T44" fmla="*/ 202 w 512"/>
              <a:gd name="T45" fmla="*/ 309 h 512"/>
              <a:gd name="T46" fmla="*/ 138 w 512"/>
              <a:gd name="T47" fmla="*/ 309 h 512"/>
              <a:gd name="T48" fmla="*/ 138 w 512"/>
              <a:gd name="T49" fmla="*/ 373 h 512"/>
              <a:gd name="T50" fmla="*/ 138 w 512"/>
              <a:gd name="T51" fmla="*/ 202 h 512"/>
              <a:gd name="T52" fmla="*/ 202 w 512"/>
              <a:gd name="T53" fmla="*/ 202 h 512"/>
              <a:gd name="T54" fmla="*/ 202 w 512"/>
              <a:gd name="T55" fmla="*/ 138 h 512"/>
              <a:gd name="T56" fmla="*/ 138 w 512"/>
              <a:gd name="T57" fmla="*/ 138 h 512"/>
              <a:gd name="T58" fmla="*/ 138 w 512"/>
              <a:gd name="T59" fmla="*/ 202 h 512"/>
              <a:gd name="T60" fmla="*/ 309 w 512"/>
              <a:gd name="T61" fmla="*/ 202 h 512"/>
              <a:gd name="T62" fmla="*/ 373 w 512"/>
              <a:gd name="T63" fmla="*/ 202 h 512"/>
              <a:gd name="T64" fmla="*/ 373 w 512"/>
              <a:gd name="T65" fmla="*/ 138 h 512"/>
              <a:gd name="T66" fmla="*/ 309 w 512"/>
              <a:gd name="T67" fmla="*/ 138 h 512"/>
              <a:gd name="T68" fmla="*/ 309 w 512"/>
              <a:gd name="T69" fmla="*/ 202 h 512"/>
              <a:gd name="T70" fmla="*/ 512 w 512"/>
              <a:gd name="T71" fmla="*/ 256 h 512"/>
              <a:gd name="T72" fmla="*/ 256 w 512"/>
              <a:gd name="T73" fmla="*/ 512 h 512"/>
              <a:gd name="T74" fmla="*/ 0 w 512"/>
              <a:gd name="T75" fmla="*/ 256 h 512"/>
              <a:gd name="T76" fmla="*/ 256 w 512"/>
              <a:gd name="T77" fmla="*/ 0 h 512"/>
              <a:gd name="T78" fmla="*/ 512 w 512"/>
              <a:gd name="T79" fmla="*/ 256 h 512"/>
              <a:gd name="T80" fmla="*/ 394 w 512"/>
              <a:gd name="T81" fmla="*/ 128 h 512"/>
              <a:gd name="T82" fmla="*/ 384 w 512"/>
              <a:gd name="T83" fmla="*/ 117 h 512"/>
              <a:gd name="T84" fmla="*/ 128 w 512"/>
              <a:gd name="T85" fmla="*/ 117 h 512"/>
              <a:gd name="T86" fmla="*/ 117 w 512"/>
              <a:gd name="T87" fmla="*/ 128 h 512"/>
              <a:gd name="T88" fmla="*/ 117 w 512"/>
              <a:gd name="T89" fmla="*/ 384 h 512"/>
              <a:gd name="T90" fmla="*/ 128 w 512"/>
              <a:gd name="T91" fmla="*/ 394 h 512"/>
              <a:gd name="T92" fmla="*/ 384 w 512"/>
              <a:gd name="T93" fmla="*/ 394 h 512"/>
              <a:gd name="T94" fmla="*/ 394 w 512"/>
              <a:gd name="T95" fmla="*/ 384 h 512"/>
              <a:gd name="T96" fmla="*/ 394 w 512"/>
              <a:gd name="T97" fmla="*/ 128 h 512"/>
              <a:gd name="T98" fmla="*/ 309 w 512"/>
              <a:gd name="T99" fmla="*/ 288 h 512"/>
              <a:gd name="T100" fmla="*/ 373 w 512"/>
              <a:gd name="T101" fmla="*/ 288 h 512"/>
              <a:gd name="T102" fmla="*/ 373 w 512"/>
              <a:gd name="T103" fmla="*/ 224 h 512"/>
              <a:gd name="T104" fmla="*/ 309 w 512"/>
              <a:gd name="T105" fmla="*/ 224 h 512"/>
              <a:gd name="T106" fmla="*/ 309 w 512"/>
              <a:gd name="T107" fmla="*/ 288 h 512"/>
              <a:gd name="T108" fmla="*/ 309 w 512"/>
              <a:gd name="T109" fmla="*/ 373 h 512"/>
              <a:gd name="T110" fmla="*/ 373 w 512"/>
              <a:gd name="T111" fmla="*/ 373 h 512"/>
              <a:gd name="T112" fmla="*/ 373 w 512"/>
              <a:gd name="T113" fmla="*/ 309 h 512"/>
              <a:gd name="T114" fmla="*/ 309 w 512"/>
              <a:gd name="T115" fmla="*/ 309 h 512"/>
              <a:gd name="T116" fmla="*/ 309 w 512"/>
              <a:gd name="T117" fmla="*/ 37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224" y="309"/>
                </a:moveTo>
                <a:cubicBezTo>
                  <a:pt x="288" y="309"/>
                  <a:pt x="288" y="309"/>
                  <a:pt x="288" y="309"/>
                </a:cubicBezTo>
                <a:cubicBezTo>
                  <a:pt x="288" y="373"/>
                  <a:pt x="288" y="373"/>
                  <a:pt x="288" y="373"/>
                </a:cubicBezTo>
                <a:cubicBezTo>
                  <a:pt x="224" y="373"/>
                  <a:pt x="224" y="373"/>
                  <a:pt x="224" y="373"/>
                </a:cubicBezTo>
                <a:lnTo>
                  <a:pt x="224" y="309"/>
                </a:lnTo>
                <a:close/>
                <a:moveTo>
                  <a:pt x="224" y="202"/>
                </a:moveTo>
                <a:cubicBezTo>
                  <a:pt x="288" y="202"/>
                  <a:pt x="288" y="202"/>
                  <a:pt x="288" y="202"/>
                </a:cubicBezTo>
                <a:cubicBezTo>
                  <a:pt x="288" y="138"/>
                  <a:pt x="288" y="138"/>
                  <a:pt x="288" y="138"/>
                </a:cubicBezTo>
                <a:cubicBezTo>
                  <a:pt x="224" y="138"/>
                  <a:pt x="224" y="138"/>
                  <a:pt x="224" y="138"/>
                </a:cubicBezTo>
                <a:lnTo>
                  <a:pt x="224" y="202"/>
                </a:lnTo>
                <a:close/>
                <a:moveTo>
                  <a:pt x="224" y="288"/>
                </a:moveTo>
                <a:cubicBezTo>
                  <a:pt x="288" y="288"/>
                  <a:pt x="288" y="288"/>
                  <a:pt x="288" y="288"/>
                </a:cubicBezTo>
                <a:cubicBezTo>
                  <a:pt x="288" y="224"/>
                  <a:pt x="288" y="224"/>
                  <a:pt x="288" y="224"/>
                </a:cubicBezTo>
                <a:cubicBezTo>
                  <a:pt x="224" y="224"/>
                  <a:pt x="224" y="224"/>
                  <a:pt x="224" y="224"/>
                </a:cubicBezTo>
                <a:lnTo>
                  <a:pt x="224" y="288"/>
                </a:lnTo>
                <a:close/>
                <a:moveTo>
                  <a:pt x="138" y="288"/>
                </a:moveTo>
                <a:cubicBezTo>
                  <a:pt x="202" y="288"/>
                  <a:pt x="202" y="288"/>
                  <a:pt x="202" y="288"/>
                </a:cubicBezTo>
                <a:cubicBezTo>
                  <a:pt x="202" y="224"/>
                  <a:pt x="202" y="224"/>
                  <a:pt x="202" y="224"/>
                </a:cubicBezTo>
                <a:cubicBezTo>
                  <a:pt x="138" y="224"/>
                  <a:pt x="138" y="224"/>
                  <a:pt x="138" y="224"/>
                </a:cubicBezTo>
                <a:lnTo>
                  <a:pt x="138" y="288"/>
                </a:lnTo>
                <a:close/>
                <a:moveTo>
                  <a:pt x="138" y="373"/>
                </a:moveTo>
                <a:cubicBezTo>
                  <a:pt x="202" y="373"/>
                  <a:pt x="202" y="373"/>
                  <a:pt x="202" y="373"/>
                </a:cubicBezTo>
                <a:cubicBezTo>
                  <a:pt x="202" y="309"/>
                  <a:pt x="202" y="309"/>
                  <a:pt x="202" y="309"/>
                </a:cubicBezTo>
                <a:cubicBezTo>
                  <a:pt x="138" y="309"/>
                  <a:pt x="138" y="309"/>
                  <a:pt x="138" y="309"/>
                </a:cubicBezTo>
                <a:lnTo>
                  <a:pt x="138" y="373"/>
                </a:lnTo>
                <a:close/>
                <a:moveTo>
                  <a:pt x="138" y="202"/>
                </a:moveTo>
                <a:cubicBezTo>
                  <a:pt x="202" y="202"/>
                  <a:pt x="202" y="202"/>
                  <a:pt x="202" y="202"/>
                </a:cubicBezTo>
                <a:cubicBezTo>
                  <a:pt x="202" y="138"/>
                  <a:pt x="202" y="138"/>
                  <a:pt x="202" y="138"/>
                </a:cubicBezTo>
                <a:cubicBezTo>
                  <a:pt x="138" y="138"/>
                  <a:pt x="138" y="138"/>
                  <a:pt x="138" y="138"/>
                </a:cubicBezTo>
                <a:lnTo>
                  <a:pt x="138" y="202"/>
                </a:lnTo>
                <a:close/>
                <a:moveTo>
                  <a:pt x="309" y="202"/>
                </a:moveTo>
                <a:cubicBezTo>
                  <a:pt x="373" y="202"/>
                  <a:pt x="373" y="202"/>
                  <a:pt x="373" y="202"/>
                </a:cubicBezTo>
                <a:cubicBezTo>
                  <a:pt x="373" y="138"/>
                  <a:pt x="373" y="138"/>
                  <a:pt x="373" y="138"/>
                </a:cubicBezTo>
                <a:cubicBezTo>
                  <a:pt x="309" y="138"/>
                  <a:pt x="309" y="138"/>
                  <a:pt x="309" y="138"/>
                </a:cubicBezTo>
                <a:lnTo>
                  <a:pt x="309" y="20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128"/>
                </a:moveTo>
                <a:cubicBezTo>
                  <a:pt x="394" y="122"/>
                  <a:pt x="390" y="117"/>
                  <a:pt x="384" y="117"/>
                </a:cubicBezTo>
                <a:cubicBezTo>
                  <a:pt x="128" y="117"/>
                  <a:pt x="128" y="117"/>
                  <a:pt x="128" y="117"/>
                </a:cubicBezTo>
                <a:cubicBezTo>
                  <a:pt x="122" y="117"/>
                  <a:pt x="117" y="122"/>
                  <a:pt x="117" y="128"/>
                </a:cubicBezTo>
                <a:cubicBezTo>
                  <a:pt x="117" y="384"/>
                  <a:pt x="117" y="384"/>
                  <a:pt x="117" y="384"/>
                </a:cubicBezTo>
                <a:cubicBezTo>
                  <a:pt x="117" y="390"/>
                  <a:pt x="122" y="394"/>
                  <a:pt x="128" y="394"/>
                </a:cubicBezTo>
                <a:cubicBezTo>
                  <a:pt x="384" y="394"/>
                  <a:pt x="384" y="394"/>
                  <a:pt x="384" y="394"/>
                </a:cubicBezTo>
                <a:cubicBezTo>
                  <a:pt x="390" y="394"/>
                  <a:pt x="394" y="390"/>
                  <a:pt x="394" y="384"/>
                </a:cubicBezTo>
                <a:lnTo>
                  <a:pt x="394" y="128"/>
                </a:lnTo>
                <a:close/>
                <a:moveTo>
                  <a:pt x="309" y="288"/>
                </a:moveTo>
                <a:cubicBezTo>
                  <a:pt x="373" y="288"/>
                  <a:pt x="373" y="288"/>
                  <a:pt x="373" y="288"/>
                </a:cubicBezTo>
                <a:cubicBezTo>
                  <a:pt x="373" y="224"/>
                  <a:pt x="373" y="224"/>
                  <a:pt x="373" y="224"/>
                </a:cubicBezTo>
                <a:cubicBezTo>
                  <a:pt x="309" y="224"/>
                  <a:pt x="309" y="224"/>
                  <a:pt x="309" y="224"/>
                </a:cubicBezTo>
                <a:lnTo>
                  <a:pt x="309" y="288"/>
                </a:lnTo>
                <a:close/>
                <a:moveTo>
                  <a:pt x="309" y="373"/>
                </a:moveTo>
                <a:cubicBezTo>
                  <a:pt x="373" y="373"/>
                  <a:pt x="373" y="373"/>
                  <a:pt x="373" y="373"/>
                </a:cubicBezTo>
                <a:cubicBezTo>
                  <a:pt x="373" y="309"/>
                  <a:pt x="373" y="309"/>
                  <a:pt x="373" y="309"/>
                </a:cubicBezTo>
                <a:cubicBezTo>
                  <a:pt x="309" y="309"/>
                  <a:pt x="309" y="309"/>
                  <a:pt x="309" y="309"/>
                </a:cubicBezTo>
                <a:lnTo>
                  <a:pt x="309" y="373"/>
                </a:lnTo>
                <a:close/>
              </a:path>
            </a:pathLst>
          </a:custGeom>
          <a:solidFill>
            <a:sysClr val="window" lastClr="FFFFFF"/>
          </a:solidFill>
          <a:ln>
            <a:noFill/>
          </a:ln>
          <a:extLst/>
        </p:spPr>
        <p:txBody>
          <a:bodyPr vert="horz" wrap="square" lIns="91416" tIns="45708" rIns="91416" bIns="45708" numCol="1" anchor="t" anchorCtr="0" compatLnSpc="1">
            <a:prstTxWarp prst="textNoShape">
              <a:avLst/>
            </a:prstTxWarp>
          </a:bodyPr>
          <a:lstStyle/>
          <a:p>
            <a:pPr algn="ctr" fontAlgn="base">
              <a:spcBef>
                <a:spcPct val="20000"/>
              </a:spcBef>
              <a:spcAft>
                <a:spcPct val="0"/>
              </a:spcAft>
              <a:defRPr/>
            </a:pPr>
            <a:endParaRPr lang="en-GB" sz="1512" b="1" kern="0" dirty="0">
              <a:solidFill>
                <a:prstClr val="black"/>
              </a:solidFill>
              <a:latin typeface="Arial" pitchFamily="34" charset="0"/>
              <a:cs typeface="Arial" pitchFamily="34" charset="0"/>
            </a:endParaRPr>
          </a:p>
        </p:txBody>
      </p:sp>
      <p:sp>
        <p:nvSpPr>
          <p:cNvPr id="19" name="TextBox 18">
            <a:extLst>
              <a:ext uri="{FF2B5EF4-FFF2-40B4-BE49-F238E27FC236}">
                <a16:creationId xmlns:a16="http://schemas.microsoft.com/office/drawing/2014/main" id="{E1063294-2341-4E3C-8BAF-CE308875D5DC}"/>
              </a:ext>
            </a:extLst>
          </p:cNvPr>
          <p:cNvSpPr txBox="1"/>
          <p:nvPr/>
        </p:nvSpPr>
        <p:spPr>
          <a:xfrm>
            <a:off x="1881809" y="1499783"/>
            <a:ext cx="1345297" cy="225277"/>
          </a:xfrm>
          <a:prstGeom prst="rect">
            <a:avLst/>
          </a:prstGeom>
          <a:noFill/>
          <a:effectLst>
            <a:innerShdw blurRad="63500" dist="25400">
              <a:prstClr val="black">
                <a:alpha val="45000"/>
              </a:prstClr>
            </a:innerShdw>
          </a:effectLst>
        </p:spPr>
        <p:txBody>
          <a:bodyPr wrap="square" lIns="91416" tIns="0" rIns="91416" bIns="0" rtlCol="0" anchor="ctr" anchorCtr="0">
            <a:noAutofit/>
          </a:bodyPr>
          <a:lstStyle/>
          <a:p>
            <a:pPr algn="ctr" fontAlgn="base">
              <a:spcBef>
                <a:spcPts val="200"/>
              </a:spcBef>
              <a:spcAft>
                <a:spcPct val="0"/>
              </a:spcAft>
              <a:buSzPct val="100000"/>
            </a:pPr>
            <a:r>
              <a:rPr lang="en-US" sz="1200" b="1" dirty="0">
                <a:cs typeface="Arial" pitchFamily="34" charset="0"/>
              </a:rPr>
              <a:t>Key Stakeholders</a:t>
            </a:r>
          </a:p>
        </p:txBody>
      </p:sp>
      <p:cxnSp>
        <p:nvCxnSpPr>
          <p:cNvPr id="20" name="Connector: Elbow 3">
            <a:extLst>
              <a:ext uri="{FF2B5EF4-FFF2-40B4-BE49-F238E27FC236}">
                <a16:creationId xmlns:a16="http://schemas.microsoft.com/office/drawing/2014/main" id="{3F97B1CD-F495-468E-8A0D-0AF70768CC38}"/>
              </a:ext>
            </a:extLst>
          </p:cNvPr>
          <p:cNvCxnSpPr>
            <a:cxnSpLocks/>
          </p:cNvCxnSpPr>
          <p:nvPr/>
        </p:nvCxnSpPr>
        <p:spPr>
          <a:xfrm>
            <a:off x="2568952" y="1887311"/>
            <a:ext cx="752093" cy="462291"/>
          </a:xfrm>
          <a:prstGeom prst="bentConnector3">
            <a:avLst>
              <a:gd name="adj1" fmla="val -1566"/>
            </a:avLst>
          </a:prstGeom>
          <a:noFill/>
          <a:ln w="38100" cap="flat" cmpd="sng" algn="ctr">
            <a:solidFill>
              <a:srgbClr val="44546A"/>
            </a:solidFill>
            <a:prstDash val="solid"/>
            <a:tailEnd type="triangle"/>
          </a:ln>
          <a:effectLst/>
        </p:spPr>
      </p:cxnSp>
      <p:sp>
        <p:nvSpPr>
          <p:cNvPr id="21" name="Right Arrow 4">
            <a:extLst>
              <a:ext uri="{FF2B5EF4-FFF2-40B4-BE49-F238E27FC236}">
                <a16:creationId xmlns:a16="http://schemas.microsoft.com/office/drawing/2014/main" id="{C7CDF050-BCEC-42B9-B2C1-C2DF62166C84}"/>
              </a:ext>
            </a:extLst>
          </p:cNvPr>
          <p:cNvSpPr/>
          <p:nvPr/>
        </p:nvSpPr>
        <p:spPr bwMode="gray">
          <a:xfrm>
            <a:off x="2193329" y="2183461"/>
            <a:ext cx="766503" cy="321124"/>
          </a:xfrm>
          <a:prstGeom prst="rect">
            <a:avLst/>
          </a:prstGeom>
          <a:solidFill>
            <a:sysClr val="window" lastClr="FFFFFF"/>
          </a:solidFill>
          <a:ln w="19050" algn="ctr">
            <a:noFill/>
            <a:miter lim="800000"/>
            <a:headEnd/>
            <a:tailEnd/>
          </a:ln>
        </p:spPr>
        <p:txBody>
          <a:bodyPr wrap="square" lIns="45708" tIns="88877" rIns="45708" bIns="88877" rtlCol="0" anchor="ctr"/>
          <a:lstStyle/>
          <a:p>
            <a:pPr algn="ctr" fontAlgn="base">
              <a:lnSpc>
                <a:spcPct val="106000"/>
              </a:lnSpc>
              <a:spcBef>
                <a:spcPct val="20000"/>
              </a:spcBef>
              <a:spcAft>
                <a:spcPct val="0"/>
              </a:spcAft>
              <a:defRPr/>
            </a:pPr>
            <a:r>
              <a:rPr lang="en-US" sz="1000" b="1" kern="0" dirty="0">
                <a:solidFill>
                  <a:srgbClr val="86BC25"/>
                </a:solidFill>
                <a:cs typeface="Arial" pitchFamily="34" charset="0"/>
              </a:rPr>
              <a:t>Board of Directors</a:t>
            </a:r>
          </a:p>
        </p:txBody>
      </p:sp>
      <p:cxnSp>
        <p:nvCxnSpPr>
          <p:cNvPr id="22" name="Connector: Elbow 65">
            <a:extLst>
              <a:ext uri="{FF2B5EF4-FFF2-40B4-BE49-F238E27FC236}">
                <a16:creationId xmlns:a16="http://schemas.microsoft.com/office/drawing/2014/main" id="{B9CCEBF1-FFAD-40D1-B016-2F4524E4FF30}"/>
              </a:ext>
            </a:extLst>
          </p:cNvPr>
          <p:cNvCxnSpPr>
            <a:cxnSpLocks/>
          </p:cNvCxnSpPr>
          <p:nvPr/>
        </p:nvCxnSpPr>
        <p:spPr>
          <a:xfrm rot="16200000" flipH="1">
            <a:off x="2673145" y="2400389"/>
            <a:ext cx="559060" cy="767452"/>
          </a:xfrm>
          <a:prstGeom prst="bentConnector2">
            <a:avLst/>
          </a:prstGeom>
          <a:noFill/>
          <a:ln w="38100" cap="flat" cmpd="sng" algn="ctr">
            <a:solidFill>
              <a:srgbClr val="44546A"/>
            </a:solidFill>
            <a:prstDash val="solid"/>
            <a:tailEnd type="triangle"/>
          </a:ln>
          <a:effectLst/>
        </p:spPr>
      </p:cxnSp>
      <p:cxnSp>
        <p:nvCxnSpPr>
          <p:cNvPr id="23" name="Connector: Elbow 67">
            <a:extLst>
              <a:ext uri="{FF2B5EF4-FFF2-40B4-BE49-F238E27FC236}">
                <a16:creationId xmlns:a16="http://schemas.microsoft.com/office/drawing/2014/main" id="{85BC6041-8853-48F7-A63D-6EBB5185AAAD}"/>
              </a:ext>
            </a:extLst>
          </p:cNvPr>
          <p:cNvCxnSpPr>
            <a:cxnSpLocks/>
          </p:cNvCxnSpPr>
          <p:nvPr/>
        </p:nvCxnSpPr>
        <p:spPr>
          <a:xfrm rot="16200000" flipH="1">
            <a:off x="2630025" y="3145014"/>
            <a:ext cx="628927" cy="751073"/>
          </a:xfrm>
          <a:prstGeom prst="bentConnector2">
            <a:avLst/>
          </a:prstGeom>
          <a:noFill/>
          <a:ln w="38100" cap="flat" cmpd="sng" algn="ctr">
            <a:solidFill>
              <a:srgbClr val="44546A"/>
            </a:solidFill>
            <a:prstDash val="solid"/>
            <a:tailEnd type="triangle"/>
          </a:ln>
          <a:effectLst/>
        </p:spPr>
      </p:cxnSp>
      <p:cxnSp>
        <p:nvCxnSpPr>
          <p:cNvPr id="24" name="Connector: Elbow 78">
            <a:extLst>
              <a:ext uri="{FF2B5EF4-FFF2-40B4-BE49-F238E27FC236}">
                <a16:creationId xmlns:a16="http://schemas.microsoft.com/office/drawing/2014/main" id="{9C7DD74D-39FE-4B83-BC6B-B2A9AEE82F89}"/>
              </a:ext>
            </a:extLst>
          </p:cNvPr>
          <p:cNvCxnSpPr>
            <a:cxnSpLocks/>
          </p:cNvCxnSpPr>
          <p:nvPr/>
        </p:nvCxnSpPr>
        <p:spPr>
          <a:xfrm>
            <a:off x="2568949" y="4044407"/>
            <a:ext cx="760978" cy="497060"/>
          </a:xfrm>
          <a:prstGeom prst="bentConnector3">
            <a:avLst>
              <a:gd name="adj1" fmla="val -964"/>
            </a:avLst>
          </a:prstGeom>
          <a:noFill/>
          <a:ln w="38100" cap="flat" cmpd="sng" algn="ctr">
            <a:solidFill>
              <a:srgbClr val="44546A"/>
            </a:solidFill>
            <a:prstDash val="solid"/>
            <a:tailEnd type="triangle"/>
          </a:ln>
          <a:effectLst/>
        </p:spPr>
      </p:cxnSp>
      <p:sp>
        <p:nvSpPr>
          <p:cNvPr id="25" name="Right Arrow 4">
            <a:extLst>
              <a:ext uri="{FF2B5EF4-FFF2-40B4-BE49-F238E27FC236}">
                <a16:creationId xmlns:a16="http://schemas.microsoft.com/office/drawing/2014/main" id="{2EA13AA2-E226-47AA-B160-954F4528DAF4}"/>
              </a:ext>
            </a:extLst>
          </p:cNvPr>
          <p:cNvSpPr/>
          <p:nvPr/>
        </p:nvSpPr>
        <p:spPr bwMode="gray">
          <a:xfrm>
            <a:off x="2114247" y="2915936"/>
            <a:ext cx="911564" cy="290151"/>
          </a:xfrm>
          <a:prstGeom prst="rect">
            <a:avLst/>
          </a:prstGeom>
          <a:solidFill>
            <a:sysClr val="window" lastClr="FFFFFF"/>
          </a:solidFill>
          <a:ln w="19050" algn="ctr">
            <a:noFill/>
            <a:miter lim="800000"/>
            <a:headEnd/>
            <a:tailEnd/>
          </a:ln>
        </p:spPr>
        <p:txBody>
          <a:bodyPr wrap="square" lIns="45708" tIns="88877" rIns="45708" bIns="88877" rtlCol="0" anchor="ctr"/>
          <a:lstStyle/>
          <a:p>
            <a:pPr algn="ctr" fontAlgn="base">
              <a:lnSpc>
                <a:spcPct val="106000"/>
              </a:lnSpc>
              <a:spcBef>
                <a:spcPct val="20000"/>
              </a:spcBef>
              <a:spcAft>
                <a:spcPct val="0"/>
              </a:spcAft>
              <a:defRPr/>
            </a:pPr>
            <a:r>
              <a:rPr lang="en-US" sz="1000" b="1" kern="0" dirty="0">
                <a:solidFill>
                  <a:srgbClr val="86BC25"/>
                </a:solidFill>
                <a:cs typeface="Arial" pitchFamily="34" charset="0"/>
              </a:rPr>
              <a:t>Regulators</a:t>
            </a:r>
          </a:p>
        </p:txBody>
      </p:sp>
      <p:sp>
        <p:nvSpPr>
          <p:cNvPr id="26" name="Right Arrow 4">
            <a:extLst>
              <a:ext uri="{FF2B5EF4-FFF2-40B4-BE49-F238E27FC236}">
                <a16:creationId xmlns:a16="http://schemas.microsoft.com/office/drawing/2014/main" id="{86A0300C-B78B-45AB-B26A-146D4F4769FC}"/>
              </a:ext>
            </a:extLst>
          </p:cNvPr>
          <p:cNvSpPr/>
          <p:nvPr/>
        </p:nvSpPr>
        <p:spPr bwMode="gray">
          <a:xfrm>
            <a:off x="2143549" y="3544243"/>
            <a:ext cx="842402" cy="500162"/>
          </a:xfrm>
          <a:prstGeom prst="rect">
            <a:avLst/>
          </a:prstGeom>
          <a:solidFill>
            <a:sysClr val="window" lastClr="FFFFFF"/>
          </a:solidFill>
          <a:ln w="19050" algn="ctr">
            <a:noFill/>
            <a:miter lim="800000"/>
            <a:headEnd/>
            <a:tailEnd/>
          </a:ln>
        </p:spPr>
        <p:txBody>
          <a:bodyPr wrap="square" lIns="45708" tIns="88877" rIns="45708" bIns="88877" rtlCol="0" anchor="ctr"/>
          <a:lstStyle/>
          <a:p>
            <a:pPr algn="ctr" fontAlgn="base">
              <a:lnSpc>
                <a:spcPct val="106000"/>
              </a:lnSpc>
              <a:spcBef>
                <a:spcPct val="20000"/>
              </a:spcBef>
              <a:spcAft>
                <a:spcPct val="0"/>
              </a:spcAft>
              <a:defRPr/>
            </a:pPr>
            <a:r>
              <a:rPr lang="en-US" sz="1000" b="1" kern="0" dirty="0">
                <a:solidFill>
                  <a:srgbClr val="86BC25"/>
                </a:solidFill>
                <a:cs typeface="Arial" pitchFamily="34" charset="0"/>
              </a:rPr>
              <a:t>Cyber Insurance Carriers</a:t>
            </a:r>
          </a:p>
        </p:txBody>
      </p:sp>
      <p:sp>
        <p:nvSpPr>
          <p:cNvPr id="27" name="Right Arrow 4">
            <a:extLst>
              <a:ext uri="{FF2B5EF4-FFF2-40B4-BE49-F238E27FC236}">
                <a16:creationId xmlns:a16="http://schemas.microsoft.com/office/drawing/2014/main" id="{C8795762-2584-49BE-9330-936DAAFA0596}"/>
              </a:ext>
            </a:extLst>
          </p:cNvPr>
          <p:cNvSpPr/>
          <p:nvPr/>
        </p:nvSpPr>
        <p:spPr bwMode="gray">
          <a:xfrm>
            <a:off x="2085051" y="4383152"/>
            <a:ext cx="931369" cy="306916"/>
          </a:xfrm>
          <a:prstGeom prst="rect">
            <a:avLst/>
          </a:prstGeom>
          <a:solidFill>
            <a:sysClr val="window" lastClr="FFFFFF"/>
          </a:solidFill>
          <a:ln w="19050" algn="ctr">
            <a:noFill/>
            <a:miter lim="800000"/>
            <a:headEnd/>
            <a:tailEnd/>
          </a:ln>
        </p:spPr>
        <p:txBody>
          <a:bodyPr wrap="square" lIns="45708" tIns="88877" rIns="45708" bIns="88877" rtlCol="0" anchor="ctr"/>
          <a:lstStyle/>
          <a:p>
            <a:pPr algn="ctr" fontAlgn="base">
              <a:lnSpc>
                <a:spcPct val="106000"/>
              </a:lnSpc>
              <a:spcBef>
                <a:spcPct val="20000"/>
              </a:spcBef>
              <a:spcAft>
                <a:spcPct val="0"/>
              </a:spcAft>
              <a:defRPr/>
            </a:pPr>
            <a:r>
              <a:rPr lang="en-US" sz="1000" b="1" kern="0" dirty="0">
                <a:solidFill>
                  <a:srgbClr val="86BC25"/>
                </a:solidFill>
                <a:cs typeface="Arial" pitchFamily="34" charset="0"/>
              </a:rPr>
              <a:t>Customers</a:t>
            </a:r>
          </a:p>
        </p:txBody>
      </p:sp>
      <p:sp>
        <p:nvSpPr>
          <p:cNvPr id="28" name="Rectangle 27">
            <a:extLst>
              <a:ext uri="{FF2B5EF4-FFF2-40B4-BE49-F238E27FC236}">
                <a16:creationId xmlns:a16="http://schemas.microsoft.com/office/drawing/2014/main" id="{F32A1C8B-D8B9-46A3-96DC-FA328758A342}"/>
              </a:ext>
            </a:extLst>
          </p:cNvPr>
          <p:cNvSpPr/>
          <p:nvPr/>
        </p:nvSpPr>
        <p:spPr>
          <a:xfrm>
            <a:off x="8172425" y="1411492"/>
            <a:ext cx="2512455" cy="3348798"/>
          </a:xfrm>
          <a:prstGeom prst="rect">
            <a:avLst/>
          </a:prstGeom>
          <a:solidFill>
            <a:srgbClr val="86BC25">
              <a:lumMod val="20000"/>
              <a:lumOff val="80000"/>
            </a:srgbClr>
          </a:solidFill>
          <a:ln w="19050" algn="ctr">
            <a:solidFill>
              <a:srgbClr val="86BC25"/>
            </a:solidFill>
            <a:miter lim="800000"/>
            <a:headEnd/>
            <a:tailEnd/>
          </a:ln>
          <a:effectLst/>
        </p:spPr>
        <p:txBody>
          <a:bodyPr wrap="square" lIns="88877" tIns="88877" rIns="88877" bIns="88877" rtlCol="0" anchor="ctr"/>
          <a:lstStyle/>
          <a:p>
            <a:pPr marL="0" lvl="1" algn="ctr" fontAlgn="base">
              <a:spcBef>
                <a:spcPts val="600"/>
              </a:spcBef>
              <a:spcAft>
                <a:spcPct val="0"/>
              </a:spcAft>
              <a:defRPr/>
            </a:pPr>
            <a:r>
              <a:rPr lang="en-US" sz="1200" b="1" kern="0" dirty="0">
                <a:solidFill>
                  <a:prstClr val="black"/>
                </a:solidFill>
                <a:cs typeface="Arial" pitchFamily="34" charset="0"/>
              </a:rPr>
              <a:t>Benefits</a:t>
            </a:r>
          </a:p>
          <a:p>
            <a:pPr marL="0" lvl="1" fontAlgn="base">
              <a:spcBef>
                <a:spcPts val="600"/>
              </a:spcBef>
              <a:spcAft>
                <a:spcPts val="200"/>
              </a:spcAft>
              <a:defRPr/>
            </a:pPr>
            <a:r>
              <a:rPr lang="en-US" sz="1000" b="1" kern="0" dirty="0">
                <a:solidFill>
                  <a:prstClr val="black"/>
                </a:solidFill>
                <a:cs typeface="Arial" pitchFamily="34" charset="0"/>
              </a:rPr>
              <a:t>(</a:t>
            </a:r>
            <a:r>
              <a:rPr lang="en-US" sz="1100" b="1" kern="0" dirty="0">
                <a:solidFill>
                  <a:prstClr val="black"/>
                </a:solidFill>
                <a:cs typeface="Arial" pitchFamily="34" charset="0"/>
              </a:rPr>
              <a:t>1) </a:t>
            </a:r>
            <a:r>
              <a:rPr lang="en-US" sz="1100" kern="0" dirty="0">
                <a:solidFill>
                  <a:prstClr val="black"/>
                </a:solidFill>
                <a:cs typeface="Arial" pitchFamily="34" charset="0"/>
              </a:rPr>
              <a:t>Greater transparency; </a:t>
            </a:r>
          </a:p>
          <a:p>
            <a:pPr marL="0" lvl="1" fontAlgn="base">
              <a:spcBef>
                <a:spcPts val="600"/>
              </a:spcBef>
              <a:spcAft>
                <a:spcPts val="200"/>
              </a:spcAft>
              <a:defRPr/>
            </a:pPr>
            <a:r>
              <a:rPr lang="en-US" sz="1100" b="1" kern="0" dirty="0">
                <a:solidFill>
                  <a:prstClr val="black"/>
                </a:solidFill>
                <a:cs typeface="Arial" pitchFamily="34" charset="0"/>
              </a:rPr>
              <a:t>(2) </a:t>
            </a:r>
            <a:r>
              <a:rPr lang="en-US" sz="1100" kern="0" dirty="0">
                <a:solidFill>
                  <a:prstClr val="black"/>
                </a:solidFill>
                <a:cs typeface="Arial" pitchFamily="34" charset="0"/>
              </a:rPr>
              <a:t>Independent and objective reporting; </a:t>
            </a:r>
          </a:p>
          <a:p>
            <a:pPr marL="0" lvl="1" fontAlgn="base">
              <a:spcBef>
                <a:spcPts val="600"/>
              </a:spcBef>
              <a:spcAft>
                <a:spcPts val="200"/>
              </a:spcAft>
              <a:defRPr/>
            </a:pPr>
            <a:r>
              <a:rPr lang="en-US" sz="1100" b="1" kern="0" dirty="0">
                <a:solidFill>
                  <a:prstClr val="black"/>
                </a:solidFill>
                <a:cs typeface="Arial" pitchFamily="34" charset="0"/>
              </a:rPr>
              <a:t>(3) </a:t>
            </a:r>
            <a:r>
              <a:rPr lang="en-US" sz="1100" kern="0" dirty="0">
                <a:solidFill>
                  <a:prstClr val="black"/>
                </a:solidFill>
                <a:cs typeface="Arial" pitchFamily="34" charset="0"/>
              </a:rPr>
              <a:t>Operational efficiencies;</a:t>
            </a:r>
          </a:p>
          <a:p>
            <a:pPr marL="0" lvl="1" fontAlgn="base">
              <a:spcBef>
                <a:spcPts val="600"/>
              </a:spcBef>
              <a:spcAft>
                <a:spcPts val="200"/>
              </a:spcAft>
              <a:defRPr/>
            </a:pPr>
            <a:r>
              <a:rPr lang="en-US" sz="1100" b="1" kern="0" dirty="0">
                <a:solidFill>
                  <a:prstClr val="black"/>
                </a:solidFill>
                <a:cs typeface="Arial" pitchFamily="34" charset="0"/>
              </a:rPr>
              <a:t>(4) </a:t>
            </a:r>
            <a:r>
              <a:rPr lang="en-US" sz="1100" kern="0" dirty="0">
                <a:solidFill>
                  <a:prstClr val="black"/>
                </a:solidFill>
                <a:cs typeface="Arial" pitchFamily="34" charset="0"/>
              </a:rPr>
              <a:t>Useful in making informed &amp; strategic decisions; </a:t>
            </a:r>
          </a:p>
          <a:p>
            <a:pPr marL="0" lvl="1" fontAlgn="base">
              <a:spcBef>
                <a:spcPts val="600"/>
              </a:spcBef>
              <a:spcAft>
                <a:spcPts val="200"/>
              </a:spcAft>
              <a:defRPr/>
            </a:pPr>
            <a:r>
              <a:rPr lang="en-US" sz="1100" b="1" kern="0" dirty="0">
                <a:solidFill>
                  <a:prstClr val="black"/>
                </a:solidFill>
                <a:cs typeface="Arial" pitchFamily="34" charset="0"/>
              </a:rPr>
              <a:t>(5) </a:t>
            </a:r>
            <a:r>
              <a:rPr lang="en-US" sz="1100" kern="0" dirty="0">
                <a:solidFill>
                  <a:prstClr val="black"/>
                </a:solidFill>
                <a:cs typeface="Arial" pitchFamily="34" charset="0"/>
              </a:rPr>
              <a:t>Strategic competitive advantage and enhancement to brand and reputation; and</a:t>
            </a:r>
          </a:p>
          <a:p>
            <a:pPr marL="0" lvl="1" fontAlgn="base">
              <a:spcBef>
                <a:spcPts val="600"/>
              </a:spcBef>
              <a:spcAft>
                <a:spcPts val="200"/>
              </a:spcAft>
              <a:defRPr/>
            </a:pPr>
            <a:r>
              <a:rPr lang="en-US" sz="1100" b="1" kern="0" dirty="0">
                <a:solidFill>
                  <a:prstClr val="black"/>
                </a:solidFill>
                <a:cs typeface="Arial" pitchFamily="34" charset="0"/>
              </a:rPr>
              <a:t>(6) </a:t>
            </a:r>
            <a:r>
              <a:rPr lang="en-US" sz="1100" kern="0" dirty="0">
                <a:solidFill>
                  <a:prstClr val="black"/>
                </a:solidFill>
                <a:cs typeface="Arial" pitchFamily="34" charset="0"/>
              </a:rPr>
              <a:t>A comprehensive set of criteria/control framework(s).</a:t>
            </a:r>
          </a:p>
        </p:txBody>
      </p:sp>
      <p:sp>
        <p:nvSpPr>
          <p:cNvPr id="29" name="Arrow: Chevron 17">
            <a:extLst>
              <a:ext uri="{FF2B5EF4-FFF2-40B4-BE49-F238E27FC236}">
                <a16:creationId xmlns:a16="http://schemas.microsoft.com/office/drawing/2014/main" id="{B34182B8-7F5D-4C75-B2CD-B30F25923CD3}"/>
              </a:ext>
            </a:extLst>
          </p:cNvPr>
          <p:cNvSpPr/>
          <p:nvPr/>
        </p:nvSpPr>
        <p:spPr bwMode="gray">
          <a:xfrm>
            <a:off x="7485383" y="1589706"/>
            <a:ext cx="296203" cy="3170584"/>
          </a:xfrm>
          <a:prstGeom prst="chevron">
            <a:avLst>
              <a:gd name="adj" fmla="val 71497"/>
            </a:avLst>
          </a:prstGeom>
          <a:solidFill>
            <a:srgbClr val="86BC25"/>
          </a:solidFill>
          <a:ln w="19050" algn="ctr">
            <a:noFill/>
            <a:miter lim="800000"/>
            <a:headEnd/>
            <a:tailEnd/>
          </a:ln>
        </p:spPr>
        <p:txBody>
          <a:bodyPr wrap="square" lIns="88877" tIns="88877" rIns="88877" bIns="88877" rtlCol="0" anchor="ctr"/>
          <a:lstStyle/>
          <a:p>
            <a:pPr algn="ctr" fontAlgn="base">
              <a:lnSpc>
                <a:spcPct val="106000"/>
              </a:lnSpc>
              <a:spcBef>
                <a:spcPct val="20000"/>
              </a:spcBef>
              <a:spcAft>
                <a:spcPct val="0"/>
              </a:spcAft>
              <a:defRPr/>
            </a:pPr>
            <a:endParaRPr lang="en-US" sz="1600" b="1" kern="0" dirty="0">
              <a:solidFill>
                <a:prstClr val="white"/>
              </a:solidFill>
              <a:cs typeface="Arial" pitchFamily="34" charset="0"/>
            </a:endParaRPr>
          </a:p>
        </p:txBody>
      </p:sp>
      <p:sp>
        <p:nvSpPr>
          <p:cNvPr id="30" name="Rectangle 29">
            <a:extLst>
              <a:ext uri="{FF2B5EF4-FFF2-40B4-BE49-F238E27FC236}">
                <a16:creationId xmlns:a16="http://schemas.microsoft.com/office/drawing/2014/main" id="{F3363BC6-EA60-4601-8938-5A0A72644A3C}"/>
              </a:ext>
            </a:extLst>
          </p:cNvPr>
          <p:cNvSpPr/>
          <p:nvPr/>
        </p:nvSpPr>
        <p:spPr bwMode="gray">
          <a:xfrm>
            <a:off x="454776" y="5406368"/>
            <a:ext cx="8482783" cy="350830"/>
          </a:xfrm>
          <a:prstGeom prst="rect">
            <a:avLst/>
          </a:prstGeom>
          <a:noFill/>
          <a:ln w="6350" algn="ctr">
            <a:noFill/>
            <a:prstDash val="sysDash"/>
            <a:miter lim="800000"/>
            <a:headEnd/>
            <a:tailEnd/>
          </a:ln>
        </p:spPr>
        <p:txBody>
          <a:bodyPr wrap="square" lIns="88877" tIns="88877" rIns="88877" bIns="88877" rtlCol="0" anchor="ctr"/>
          <a:lstStyle/>
          <a:p>
            <a:r>
              <a:rPr lang="en-US" sz="1000" b="1" dirty="0">
                <a:solidFill>
                  <a:schemeClr val="bg1"/>
                </a:solidFill>
              </a:rPr>
              <a:t>Source: </a:t>
            </a:r>
            <a:r>
              <a:rPr lang="en-US" sz="1000" i="1" dirty="0">
                <a:solidFill>
                  <a:schemeClr val="bg1"/>
                </a:solidFill>
              </a:rPr>
              <a:t>Description Criteria for Management’s Description of an Entity’s Cybersecurity Risk Management Program </a:t>
            </a:r>
            <a:r>
              <a:rPr lang="en-US" sz="1000" dirty="0">
                <a:solidFill>
                  <a:schemeClr val="bg1"/>
                </a:solidFill>
                <a:hlinkClick r:id="rId3"/>
              </a:rPr>
              <a:t>https://www.aicpa.org/InterestAreas/FRC/AssuranceAdvisoryServices/Pages/AICPACybersecurityInitiative.aspx</a:t>
            </a:r>
            <a:r>
              <a:rPr lang="en-US" sz="1000" dirty="0">
                <a:solidFill>
                  <a:schemeClr val="bg1"/>
                </a:solidFill>
              </a:rPr>
              <a:t> </a:t>
            </a:r>
          </a:p>
        </p:txBody>
      </p:sp>
    </p:spTree>
    <p:extLst>
      <p:ext uri="{BB962C8B-B14F-4D97-AF65-F5344CB8AC3E}">
        <p14:creationId xmlns:p14="http://schemas.microsoft.com/office/powerpoint/2010/main" val="1758812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6140" y="3804340"/>
            <a:ext cx="10898523" cy="1591988"/>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3599" dirty="0"/>
              <a:t>Cyber in Accounting Curriculum and Practice</a:t>
            </a:r>
          </a:p>
        </p:txBody>
      </p:sp>
      <p:sp>
        <p:nvSpPr>
          <p:cNvPr id="5" name="Text Placeholder 4"/>
          <p:cNvSpPr txBox="1">
            <a:spLocks/>
          </p:cNvSpPr>
          <p:nvPr/>
        </p:nvSpPr>
        <p:spPr>
          <a:xfrm>
            <a:off x="376140" y="3429000"/>
            <a:ext cx="7903691" cy="1566124"/>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US" dirty="0"/>
              <a:t> </a:t>
            </a:r>
          </a:p>
        </p:txBody>
      </p:sp>
    </p:spTree>
    <p:extLst>
      <p:ext uri="{BB962C8B-B14F-4D97-AF65-F5344CB8AC3E}">
        <p14:creationId xmlns:p14="http://schemas.microsoft.com/office/powerpoint/2010/main" val="54476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527F-556D-4F9A-A9D4-9825B4020647}"/>
              </a:ext>
            </a:extLst>
          </p:cNvPr>
          <p:cNvSpPr txBox="1">
            <a:spLocks/>
          </p:cNvSpPr>
          <p:nvPr/>
        </p:nvSpPr>
        <p:spPr>
          <a:xfrm>
            <a:off x="415459" y="276505"/>
            <a:ext cx="8389340" cy="698318"/>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1999" dirty="0"/>
              <a:t>At issue: primary types of accounting student audience</a:t>
            </a:r>
          </a:p>
        </p:txBody>
      </p:sp>
      <p:grpSp>
        <p:nvGrpSpPr>
          <p:cNvPr id="8" name="Group 7">
            <a:extLst>
              <a:ext uri="{FF2B5EF4-FFF2-40B4-BE49-F238E27FC236}">
                <a16:creationId xmlns:a16="http://schemas.microsoft.com/office/drawing/2014/main" id="{10402666-8CDA-4980-846B-BAD0964CFF3F}"/>
              </a:ext>
            </a:extLst>
          </p:cNvPr>
          <p:cNvGrpSpPr>
            <a:grpSpLocks noChangeAspect="1"/>
          </p:cNvGrpSpPr>
          <p:nvPr/>
        </p:nvGrpSpPr>
        <p:grpSpPr>
          <a:xfrm>
            <a:off x="2693559" y="1555455"/>
            <a:ext cx="6550708" cy="4113728"/>
            <a:chOff x="2015840" y="1604127"/>
            <a:chExt cx="2184792" cy="1372009"/>
          </a:xfrm>
        </p:grpSpPr>
        <p:sp>
          <p:nvSpPr>
            <p:cNvPr id="3" name="Oval 1">
              <a:extLst>
                <a:ext uri="{FF2B5EF4-FFF2-40B4-BE49-F238E27FC236}">
                  <a16:creationId xmlns:a16="http://schemas.microsoft.com/office/drawing/2014/main" id="{E0439601-9316-47BD-BB9A-BD38A147BA16}"/>
                </a:ext>
              </a:extLst>
            </p:cNvPr>
            <p:cNvSpPr>
              <a:spLocks noChangeAspect="1"/>
            </p:cNvSpPr>
            <p:nvPr/>
          </p:nvSpPr>
          <p:spPr bwMode="gray">
            <a:xfrm>
              <a:off x="2825650" y="1739035"/>
              <a:ext cx="565172" cy="1102193"/>
            </a:xfrm>
            <a:custGeom>
              <a:avLst/>
              <a:gdLst/>
              <a:ahLst/>
              <a:cxnLst/>
              <a:rect l="l" t="t" r="r" b="b"/>
              <a:pathLst>
                <a:path w="1099056" h="2173122">
                  <a:moveTo>
                    <a:pt x="549528" y="0"/>
                  </a:moveTo>
                  <a:cubicBezTo>
                    <a:pt x="883279" y="245150"/>
                    <a:pt x="1099056" y="640657"/>
                    <a:pt x="1099056" y="1086561"/>
                  </a:cubicBezTo>
                  <a:cubicBezTo>
                    <a:pt x="1099056" y="1532465"/>
                    <a:pt x="883279" y="1927972"/>
                    <a:pt x="549528" y="2173122"/>
                  </a:cubicBezTo>
                  <a:cubicBezTo>
                    <a:pt x="215777" y="1927972"/>
                    <a:pt x="0" y="1532465"/>
                    <a:pt x="0" y="1086561"/>
                  </a:cubicBezTo>
                  <a:cubicBezTo>
                    <a:pt x="0" y="640657"/>
                    <a:pt x="215777" y="245150"/>
                    <a:pt x="549528" y="0"/>
                  </a:cubicBezTo>
                  <a:close/>
                </a:path>
              </a:pathLst>
            </a:custGeom>
            <a:solidFill>
              <a:schemeClr val="accent5">
                <a:lumMod val="75000"/>
              </a:schemeClr>
            </a:solidFill>
            <a:ln w="19050" algn="ctr">
              <a:noFill/>
              <a:miter lim="800000"/>
              <a:headEnd/>
              <a:tailEnd/>
            </a:ln>
          </p:spPr>
          <p:txBody>
            <a:bodyPr wrap="none" lIns="44438" tIns="44438" rIns="44438" bIns="44438" rtlCol="0" anchor="ctr"/>
            <a:lstStyle/>
            <a:p>
              <a:pPr algn="ctr">
                <a:buFont typeface="Wingdings 2" pitchFamily="18" charset="2"/>
                <a:buNone/>
              </a:pPr>
              <a:endParaRPr lang="en-US" sz="1200" dirty="0">
                <a:solidFill>
                  <a:schemeClr val="tx2"/>
                </a:solidFill>
              </a:endParaRPr>
            </a:p>
          </p:txBody>
        </p:sp>
        <p:sp>
          <p:nvSpPr>
            <p:cNvPr id="4" name="Oval 15">
              <a:extLst>
                <a:ext uri="{FF2B5EF4-FFF2-40B4-BE49-F238E27FC236}">
                  <a16:creationId xmlns:a16="http://schemas.microsoft.com/office/drawing/2014/main" id="{FC46065F-490F-4E7A-A4B6-814F0DC7B662}"/>
                </a:ext>
              </a:extLst>
            </p:cNvPr>
            <p:cNvSpPr>
              <a:spLocks noChangeAspect="1"/>
            </p:cNvSpPr>
            <p:nvPr/>
          </p:nvSpPr>
          <p:spPr bwMode="gray">
            <a:xfrm>
              <a:off x="3107340" y="1604127"/>
              <a:ext cx="1093292" cy="1372008"/>
            </a:xfrm>
            <a:custGeom>
              <a:avLst/>
              <a:gdLst/>
              <a:ahLst/>
              <a:cxnLst/>
              <a:rect l="l" t="t" r="r" b="b"/>
              <a:pathLst>
                <a:path w="2155572" h="2705100">
                  <a:moveTo>
                    <a:pt x="803022" y="0"/>
                  </a:moveTo>
                  <a:cubicBezTo>
                    <a:pt x="1550015" y="0"/>
                    <a:pt x="2155572" y="605557"/>
                    <a:pt x="2155572" y="1352550"/>
                  </a:cubicBezTo>
                  <a:cubicBezTo>
                    <a:pt x="2155572" y="2099543"/>
                    <a:pt x="1550015" y="2705100"/>
                    <a:pt x="803022" y="2705100"/>
                  </a:cubicBezTo>
                  <a:cubicBezTo>
                    <a:pt x="501933" y="2705100"/>
                    <a:pt x="223823" y="2606719"/>
                    <a:pt x="0" y="2439111"/>
                  </a:cubicBezTo>
                  <a:cubicBezTo>
                    <a:pt x="333751" y="2193961"/>
                    <a:pt x="549528" y="1798454"/>
                    <a:pt x="549528" y="1352550"/>
                  </a:cubicBezTo>
                  <a:cubicBezTo>
                    <a:pt x="549528" y="906646"/>
                    <a:pt x="333751" y="511139"/>
                    <a:pt x="0" y="265989"/>
                  </a:cubicBezTo>
                  <a:cubicBezTo>
                    <a:pt x="223823" y="98381"/>
                    <a:pt x="501933" y="0"/>
                    <a:pt x="803022" y="0"/>
                  </a:cubicBezTo>
                  <a:close/>
                </a:path>
              </a:pathLst>
            </a:custGeom>
            <a:solidFill>
              <a:schemeClr val="accent1">
                <a:lumMod val="60000"/>
                <a:lumOff val="40000"/>
              </a:schemeClr>
            </a:solidFill>
            <a:ln w="19050" algn="ctr">
              <a:noFill/>
              <a:miter lim="800000"/>
              <a:headEnd/>
              <a:tailEnd/>
            </a:ln>
          </p:spPr>
          <p:txBody>
            <a:bodyPr wrap="none" lIns="44438" tIns="44438" rIns="44438" bIns="44438" rtlCol="0" anchor="ctr"/>
            <a:lstStyle/>
            <a:p>
              <a:pPr algn="ctr">
                <a:buFont typeface="Wingdings 2" pitchFamily="18" charset="2"/>
                <a:buNone/>
              </a:pPr>
              <a:endParaRPr lang="en-US" sz="1200" dirty="0">
                <a:solidFill>
                  <a:schemeClr val="tx2"/>
                </a:solidFill>
              </a:endParaRPr>
            </a:p>
          </p:txBody>
        </p:sp>
        <p:sp>
          <p:nvSpPr>
            <p:cNvPr id="5" name="Oval 16">
              <a:extLst>
                <a:ext uri="{FF2B5EF4-FFF2-40B4-BE49-F238E27FC236}">
                  <a16:creationId xmlns:a16="http://schemas.microsoft.com/office/drawing/2014/main" id="{0AE27F5A-F72F-4A90-A7D3-BB1261066A0F}"/>
                </a:ext>
              </a:extLst>
            </p:cNvPr>
            <p:cNvSpPr>
              <a:spLocks noChangeAspect="1"/>
            </p:cNvSpPr>
            <p:nvPr/>
          </p:nvSpPr>
          <p:spPr bwMode="gray">
            <a:xfrm>
              <a:off x="2015840" y="1604127"/>
              <a:ext cx="1093291" cy="1372009"/>
            </a:xfrm>
            <a:custGeom>
              <a:avLst/>
              <a:gdLst/>
              <a:ahLst/>
              <a:cxnLst/>
              <a:rect l="l" t="t" r="r" b="b"/>
              <a:pathLst>
                <a:path w="2155572" h="2705100">
                  <a:moveTo>
                    <a:pt x="1352550" y="0"/>
                  </a:moveTo>
                  <a:cubicBezTo>
                    <a:pt x="1653639" y="0"/>
                    <a:pt x="1931749" y="98381"/>
                    <a:pt x="2155572" y="265990"/>
                  </a:cubicBezTo>
                  <a:cubicBezTo>
                    <a:pt x="1821821" y="511139"/>
                    <a:pt x="1606044" y="906646"/>
                    <a:pt x="1606044" y="1352550"/>
                  </a:cubicBezTo>
                  <a:cubicBezTo>
                    <a:pt x="1606044" y="1798455"/>
                    <a:pt x="1821821" y="2193961"/>
                    <a:pt x="2155572" y="2439111"/>
                  </a:cubicBezTo>
                  <a:cubicBezTo>
                    <a:pt x="1931749" y="2606719"/>
                    <a:pt x="1653639" y="2705100"/>
                    <a:pt x="1352550" y="2705100"/>
                  </a:cubicBezTo>
                  <a:cubicBezTo>
                    <a:pt x="605557" y="2705100"/>
                    <a:pt x="0" y="2099543"/>
                    <a:pt x="0" y="1352550"/>
                  </a:cubicBezTo>
                  <a:cubicBezTo>
                    <a:pt x="0" y="605557"/>
                    <a:pt x="605557" y="0"/>
                    <a:pt x="1352550" y="0"/>
                  </a:cubicBezTo>
                  <a:close/>
                </a:path>
              </a:pathLst>
            </a:custGeom>
            <a:solidFill>
              <a:schemeClr val="accent3">
                <a:lumMod val="60000"/>
                <a:lumOff val="40000"/>
              </a:schemeClr>
            </a:solidFill>
            <a:ln w="19050" algn="ctr">
              <a:noFill/>
              <a:miter lim="800000"/>
              <a:headEnd/>
              <a:tailEnd/>
            </a:ln>
          </p:spPr>
          <p:txBody>
            <a:bodyPr wrap="none" lIns="44438" tIns="44438" rIns="44438" bIns="44438" rtlCol="0" anchor="ctr"/>
            <a:lstStyle/>
            <a:p>
              <a:pPr algn="ctr">
                <a:buFont typeface="Wingdings 2" pitchFamily="18" charset="2"/>
                <a:buNone/>
              </a:pPr>
              <a:endParaRPr lang="en-US" sz="1200" dirty="0">
                <a:solidFill>
                  <a:schemeClr val="tx2"/>
                </a:solidFill>
              </a:endParaRPr>
            </a:p>
          </p:txBody>
        </p:sp>
        <p:sp>
          <p:nvSpPr>
            <p:cNvPr id="6" name="Rectangle 5">
              <a:extLst>
                <a:ext uri="{FF2B5EF4-FFF2-40B4-BE49-F238E27FC236}">
                  <a16:creationId xmlns:a16="http://schemas.microsoft.com/office/drawing/2014/main" id="{459F5415-FB1C-4295-BCFB-FA85FEE4E95D}"/>
                </a:ext>
              </a:extLst>
            </p:cNvPr>
            <p:cNvSpPr>
              <a:spLocks noChangeAspect="1"/>
            </p:cNvSpPr>
            <p:nvPr/>
          </p:nvSpPr>
          <p:spPr bwMode="gray">
            <a:xfrm>
              <a:off x="2223281" y="2084885"/>
              <a:ext cx="791009" cy="410491"/>
            </a:xfrm>
            <a:prstGeom prst="rect">
              <a:avLst/>
            </a:prstGeom>
          </p:spPr>
          <p:txBody>
            <a:bodyPr wrap="none" lIns="0" tIns="0" rIns="0" bIns="0" anchor="ctr">
              <a:spAutoFit/>
            </a:bodyPr>
            <a:lstStyle/>
            <a:p>
              <a:pPr algn="ctr"/>
              <a:r>
                <a:rPr lang="en-US" sz="1600" b="1" dirty="0">
                  <a:cs typeface="Arial" pitchFamily="34" charset="0"/>
                </a:rPr>
                <a:t>Traditional</a:t>
              </a:r>
            </a:p>
            <a:p>
              <a:pPr algn="ctr"/>
              <a:endParaRPr lang="en-US" sz="1600" b="1" dirty="0">
                <a:cs typeface="Arial" pitchFamily="34" charset="0"/>
              </a:endParaRPr>
            </a:p>
            <a:p>
              <a:pPr algn="ctr"/>
              <a:r>
                <a:rPr lang="en-US" sz="1600" dirty="0">
                  <a:cs typeface="Arial" pitchFamily="34" charset="0"/>
                </a:rPr>
                <a:t>External Auditors</a:t>
              </a:r>
            </a:p>
            <a:p>
              <a:pPr algn="ctr"/>
              <a:r>
                <a:rPr lang="en-US" sz="1600" dirty="0">
                  <a:cs typeface="Arial" pitchFamily="34" charset="0"/>
                </a:rPr>
                <a:t>Internal Auditors</a:t>
              </a:r>
            </a:p>
            <a:p>
              <a:pPr algn="ctr"/>
              <a:r>
                <a:rPr lang="en-US" sz="1600" dirty="0">
                  <a:cs typeface="Arial" pitchFamily="34" charset="0"/>
                </a:rPr>
                <a:t>Management Accountants</a:t>
              </a:r>
            </a:p>
          </p:txBody>
        </p:sp>
        <p:sp>
          <p:nvSpPr>
            <p:cNvPr id="9" name="Rectangle 8">
              <a:extLst>
                <a:ext uri="{FF2B5EF4-FFF2-40B4-BE49-F238E27FC236}">
                  <a16:creationId xmlns:a16="http://schemas.microsoft.com/office/drawing/2014/main" id="{CD3F108E-FB03-4A40-BBB9-2DE08FCE7CA2}"/>
                </a:ext>
              </a:extLst>
            </p:cNvPr>
            <p:cNvSpPr>
              <a:spLocks noChangeAspect="1"/>
            </p:cNvSpPr>
            <p:nvPr/>
          </p:nvSpPr>
          <p:spPr bwMode="gray">
            <a:xfrm>
              <a:off x="3284937" y="2084885"/>
              <a:ext cx="680903" cy="410491"/>
            </a:xfrm>
            <a:prstGeom prst="rect">
              <a:avLst/>
            </a:prstGeom>
          </p:spPr>
          <p:txBody>
            <a:bodyPr wrap="none" lIns="0" tIns="0" rIns="0" bIns="0" anchor="ctr">
              <a:spAutoFit/>
            </a:bodyPr>
            <a:lstStyle/>
            <a:p>
              <a:pPr algn="ctr"/>
              <a:r>
                <a:rPr lang="en-US" sz="1600" b="1" dirty="0">
                  <a:cs typeface="Arial" pitchFamily="34" charset="0"/>
                </a:rPr>
                <a:t>Consulting</a:t>
              </a:r>
            </a:p>
            <a:p>
              <a:pPr algn="ctr"/>
              <a:endParaRPr lang="en-US" sz="1600" b="1" dirty="0">
                <a:cs typeface="Arial" pitchFamily="34" charset="0"/>
              </a:endParaRPr>
            </a:p>
            <a:p>
              <a:pPr algn="ctr"/>
              <a:r>
                <a:rPr lang="en-US" sz="1600" dirty="0">
                  <a:cs typeface="Arial" pitchFamily="34" charset="0"/>
                </a:rPr>
                <a:t>Cyber Risk</a:t>
              </a:r>
            </a:p>
            <a:p>
              <a:pPr algn="ctr"/>
              <a:r>
                <a:rPr lang="en-US" sz="1600" dirty="0">
                  <a:cs typeface="Arial" pitchFamily="34" charset="0"/>
                </a:rPr>
                <a:t>Information Assurance</a:t>
              </a:r>
            </a:p>
            <a:p>
              <a:pPr algn="ctr"/>
              <a:r>
                <a:rPr lang="en-US" sz="1600" dirty="0">
                  <a:cs typeface="Arial" pitchFamily="34" charset="0"/>
                </a:rPr>
                <a:t>Compliance</a:t>
              </a:r>
            </a:p>
          </p:txBody>
        </p:sp>
      </p:grpSp>
    </p:spTree>
    <p:extLst>
      <p:ext uri="{BB962C8B-B14F-4D97-AF65-F5344CB8AC3E}">
        <p14:creationId xmlns:p14="http://schemas.microsoft.com/office/powerpoint/2010/main" val="1015360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74871" y="411378"/>
            <a:ext cx="11082019" cy="785955"/>
          </a:xfrm>
        </p:spPr>
        <p:txBody>
          <a:bodyPr>
            <a:normAutofit/>
          </a:bodyPr>
          <a:lstStyle/>
          <a:p>
            <a:r>
              <a:rPr lang="en-US" dirty="0"/>
              <a:t>At issue continued: potential courses and options</a:t>
            </a:r>
          </a:p>
        </p:txBody>
      </p:sp>
      <p:sp>
        <p:nvSpPr>
          <p:cNvPr id="14" name="Content Placeholder 13"/>
          <p:cNvSpPr>
            <a:spLocks noGrp="1"/>
          </p:cNvSpPr>
          <p:nvPr>
            <p:ph idx="1"/>
          </p:nvPr>
        </p:nvSpPr>
        <p:spPr>
          <a:xfrm>
            <a:off x="674871" y="1428182"/>
            <a:ext cx="7949647" cy="4901171"/>
          </a:xfrm>
        </p:spPr>
        <p:txBody>
          <a:bodyPr>
            <a:normAutofit/>
          </a:bodyPr>
          <a:lstStyle/>
          <a:p>
            <a:pPr marL="0" indent="0">
              <a:buNone/>
            </a:pPr>
            <a:r>
              <a:rPr lang="en-US" sz="1800" dirty="0">
                <a:solidFill>
                  <a:schemeClr val="tx1"/>
                </a:solidFill>
              </a:rPr>
              <a:t>Several Potential Courses</a:t>
            </a:r>
          </a:p>
          <a:p>
            <a:pPr marL="171399" indent="-171399">
              <a:buFont typeface="Arial" panose="020B0604020202020204" pitchFamily="34" charset="0"/>
              <a:buChar char="•"/>
            </a:pPr>
            <a:r>
              <a:rPr lang="en-US" sz="1800" dirty="0"/>
              <a:t>Introduction to Accounting Information Systems / Introduction to Data Analytics (frameworks and data analytics mindset and skills)</a:t>
            </a:r>
          </a:p>
          <a:p>
            <a:pPr marL="171399" indent="-171399">
              <a:buFont typeface="Arial" panose="020B0604020202020204" pitchFamily="34" charset="0"/>
              <a:buChar char="•"/>
            </a:pPr>
            <a:r>
              <a:rPr lang="en-US" sz="1800" dirty="0"/>
              <a:t>Introduction to Auditing (Professional skepticism for cyber and risk assessment process and approaches)</a:t>
            </a:r>
          </a:p>
          <a:p>
            <a:pPr marL="171399" indent="-171399">
              <a:buFont typeface="Arial" panose="020B0604020202020204" pitchFamily="34" charset="0"/>
              <a:buChar char="•"/>
            </a:pPr>
            <a:r>
              <a:rPr lang="en-US" sz="1800" dirty="0"/>
              <a:t>IT Auditing (Control assessment, control development, control testing, project management) </a:t>
            </a:r>
          </a:p>
          <a:p>
            <a:endParaRPr lang="en-US" sz="1800" dirty="0"/>
          </a:p>
          <a:p>
            <a:pPr marL="0" indent="0">
              <a:buNone/>
            </a:pPr>
            <a:r>
              <a:rPr lang="en-US" sz="1800" dirty="0">
                <a:solidFill>
                  <a:schemeClr val="tx1"/>
                </a:solidFill>
              </a:rPr>
              <a:t>Incorporate concepts in multiple courses</a:t>
            </a:r>
          </a:p>
          <a:p>
            <a:pPr marL="171399" indent="-171399">
              <a:buFont typeface="Arial" panose="020B0604020202020204" pitchFamily="34" charset="0"/>
              <a:buChar char="•"/>
            </a:pPr>
            <a:r>
              <a:rPr lang="en-US" sz="1800" dirty="0"/>
              <a:t>For cybersecurity specialists, potentially offer multiple courses</a:t>
            </a:r>
          </a:p>
          <a:p>
            <a:pPr marL="171399" indent="-171399">
              <a:buFont typeface="Arial" panose="020B0604020202020204" pitchFamily="34" charset="0"/>
              <a:buChar char="•"/>
            </a:pPr>
            <a:r>
              <a:rPr lang="en-US" sz="1800" dirty="0"/>
              <a:t>Our approach – based upon skills needed</a:t>
            </a:r>
          </a:p>
          <a:p>
            <a:pPr marL="171399" indent="-171399">
              <a:buFont typeface="Arial" panose="020B0604020202020204" pitchFamily="34" charset="0"/>
              <a:buChar char="•"/>
            </a:pPr>
            <a:r>
              <a:rPr lang="en-US" sz="1800" dirty="0"/>
              <a:t>Open brainstorming on where cyber concepts should be taught</a:t>
            </a:r>
          </a:p>
        </p:txBody>
      </p:sp>
      <p:sp>
        <p:nvSpPr>
          <p:cNvPr id="4" name="object 4">
            <a:extLst>
              <a:ext uri="{FF2B5EF4-FFF2-40B4-BE49-F238E27FC236}">
                <a16:creationId xmlns:a16="http://schemas.microsoft.com/office/drawing/2014/main" id="{CD45A5EC-C8A7-4E28-B2C2-AE01039D0BB8}"/>
              </a:ext>
            </a:extLst>
          </p:cNvPr>
          <p:cNvSpPr>
            <a:spLocks noChangeAspect="1"/>
          </p:cNvSpPr>
          <p:nvPr/>
        </p:nvSpPr>
        <p:spPr>
          <a:xfrm>
            <a:off x="7297198" y="3246573"/>
            <a:ext cx="3635260" cy="3473815"/>
          </a:xfrm>
          <a:prstGeom prst="rect">
            <a:avLst/>
          </a:prstGeom>
          <a:blipFill>
            <a:blip r:embed="rId3" cstate="print">
              <a:grayscl/>
            </a:blip>
            <a:stretch>
              <a:fillRect/>
            </a:stretch>
          </a:blipFill>
        </p:spPr>
        <p:txBody>
          <a:bodyPr wrap="square" lIns="0" tIns="0" rIns="0" bIns="0" rtlCol="0"/>
          <a:lstStyle/>
          <a:p>
            <a:endParaRPr sz="2399" dirty="0"/>
          </a:p>
        </p:txBody>
      </p:sp>
    </p:spTree>
    <p:extLst>
      <p:ext uri="{BB962C8B-B14F-4D97-AF65-F5344CB8AC3E}">
        <p14:creationId xmlns:p14="http://schemas.microsoft.com/office/powerpoint/2010/main" val="265813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9197" y="365083"/>
            <a:ext cx="11082019" cy="785955"/>
          </a:xfrm>
        </p:spPr>
        <p:txBody>
          <a:bodyPr>
            <a:normAutofit/>
          </a:bodyPr>
          <a:lstStyle/>
          <a:p>
            <a:r>
              <a:rPr lang="en-US" dirty="0"/>
              <a:t>Information Assurance Syllabus Survey</a:t>
            </a:r>
          </a:p>
        </p:txBody>
      </p:sp>
      <p:graphicFrame>
        <p:nvGraphicFramePr>
          <p:cNvPr id="2" name="Table 1"/>
          <p:cNvGraphicFramePr>
            <a:graphicFrameLocks noGrp="1"/>
          </p:cNvGraphicFramePr>
          <p:nvPr>
            <p:extLst>
              <p:ext uri="{D42A27DB-BD31-4B8C-83A1-F6EECF244321}">
                <p14:modId xmlns:p14="http://schemas.microsoft.com/office/powerpoint/2010/main" val="3498567775"/>
              </p:ext>
            </p:extLst>
          </p:nvPr>
        </p:nvGraphicFramePr>
        <p:xfrm>
          <a:off x="1200726" y="1269323"/>
          <a:ext cx="8735013" cy="4600575"/>
        </p:xfrm>
        <a:graphic>
          <a:graphicData uri="http://schemas.openxmlformats.org/drawingml/2006/table">
            <a:tbl>
              <a:tblPr firstRow="1" bandRow="1">
                <a:tableStyleId>{2D5ABB26-0587-4C30-8999-92F81FD0307C}</a:tableStyleId>
              </a:tblPr>
              <a:tblGrid>
                <a:gridCol w="5988203">
                  <a:extLst>
                    <a:ext uri="{9D8B030D-6E8A-4147-A177-3AD203B41FA5}">
                      <a16:colId xmlns:a16="http://schemas.microsoft.com/office/drawing/2014/main" val="2804627911"/>
                    </a:ext>
                  </a:extLst>
                </a:gridCol>
                <a:gridCol w="2746810">
                  <a:extLst>
                    <a:ext uri="{9D8B030D-6E8A-4147-A177-3AD203B41FA5}">
                      <a16:colId xmlns:a16="http://schemas.microsoft.com/office/drawing/2014/main" val="1617996183"/>
                    </a:ext>
                  </a:extLst>
                </a:gridCol>
              </a:tblGrid>
              <a:tr h="318723">
                <a:tc>
                  <a:txBody>
                    <a:bodyPr/>
                    <a:lstStyle/>
                    <a:p>
                      <a:r>
                        <a:rPr lang="en-US" sz="1200" b="0" dirty="0">
                          <a:solidFill>
                            <a:srgbClr val="C00000"/>
                          </a:solidFill>
                        </a:rPr>
                        <a:t>Topic area</a:t>
                      </a:r>
                      <a:r>
                        <a:rPr lang="en-US" sz="1200" b="0" baseline="0" dirty="0">
                          <a:solidFill>
                            <a:srgbClr val="C00000"/>
                          </a:solidFill>
                        </a:rPr>
                        <a:t> covered</a:t>
                      </a:r>
                      <a:endParaRPr lang="en-US" sz="1200" b="0" dirty="0">
                        <a:solidFill>
                          <a:srgbClr val="C00000"/>
                        </a:solidFill>
                      </a:endParaRPr>
                    </a:p>
                  </a:txBody>
                  <a:tcPr marL="91416" marR="91416" marT="45708" marB="45708">
                    <a:lnL>
                      <a:noFill/>
                    </a:lnL>
                    <a:lnR>
                      <a:noFill/>
                    </a:lnR>
                    <a:lnT w="28575" cap="flat" cmpd="sng" algn="ctr">
                      <a:no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dirty="0">
                          <a:solidFill>
                            <a:srgbClr val="C00000"/>
                          </a:solidFill>
                        </a:rPr>
                        <a:t>Number</a:t>
                      </a:r>
                      <a:r>
                        <a:rPr lang="en-US" sz="1200" b="0" baseline="0" dirty="0">
                          <a:solidFill>
                            <a:srgbClr val="C00000"/>
                          </a:solidFill>
                        </a:rPr>
                        <a:t> of syllabi listing topic</a:t>
                      </a:r>
                      <a:endParaRPr lang="en-US" sz="1200" b="0" dirty="0">
                        <a:solidFill>
                          <a:srgbClr val="C00000"/>
                        </a:solidFill>
                      </a:endParaRPr>
                    </a:p>
                  </a:txBody>
                  <a:tcPr marL="91416" marR="91416" marT="45708" marB="45708">
                    <a:lnL>
                      <a:noFill/>
                    </a:lnL>
                    <a:lnR>
                      <a:noFill/>
                    </a:lnR>
                    <a:lnT w="28575" cap="flat" cmpd="sng" algn="ctr">
                      <a:no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40685"/>
                  </a:ext>
                </a:extLst>
              </a:tr>
              <a:tr h="318723">
                <a:tc>
                  <a:txBody>
                    <a:bodyPr/>
                    <a:lstStyle/>
                    <a:p>
                      <a:r>
                        <a:rPr lang="en-US" sz="1200" dirty="0"/>
                        <a:t>General topic discussion</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30</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6662428"/>
                  </a:ext>
                </a:extLst>
              </a:tr>
              <a:tr h="318723">
                <a:tc>
                  <a:txBody>
                    <a:bodyPr/>
                    <a:lstStyle/>
                    <a:p>
                      <a:r>
                        <a:rPr lang="en-US" sz="1200" dirty="0"/>
                        <a:t>Access control (technical) </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5</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9182509"/>
                  </a:ext>
                </a:extLst>
              </a:tr>
              <a:tr h="318723">
                <a:tc>
                  <a:txBody>
                    <a:bodyPr/>
                    <a:lstStyle/>
                    <a:p>
                      <a:r>
                        <a:rPr lang="en-US" sz="1200" dirty="0"/>
                        <a:t>Telecommunications</a:t>
                      </a:r>
                      <a:r>
                        <a:rPr lang="en-US" sz="1200" baseline="0" dirty="0"/>
                        <a:t> and network security (technical)</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7</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3744898"/>
                  </a:ext>
                </a:extLst>
              </a:tr>
              <a:tr h="318723">
                <a:tc>
                  <a:txBody>
                    <a:bodyPr/>
                    <a:lstStyle/>
                    <a:p>
                      <a:r>
                        <a:rPr lang="en-US" sz="1200" dirty="0"/>
                        <a:t>Software development security (technical)</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4</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541643"/>
                  </a:ext>
                </a:extLst>
              </a:tr>
              <a:tr h="318723">
                <a:tc>
                  <a:txBody>
                    <a:bodyPr/>
                    <a:lstStyle/>
                    <a:p>
                      <a:r>
                        <a:rPr lang="en-US" sz="1200" dirty="0"/>
                        <a:t>Cryptography</a:t>
                      </a:r>
                      <a:r>
                        <a:rPr lang="en-US" sz="1200" baseline="0" dirty="0"/>
                        <a:t> (technical)</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7</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0882139"/>
                  </a:ext>
                </a:extLst>
              </a:tr>
              <a:tr h="318723">
                <a:tc>
                  <a:txBody>
                    <a:bodyPr/>
                    <a:lstStyle/>
                    <a:p>
                      <a:r>
                        <a:rPr lang="en-US" sz="1200" dirty="0"/>
                        <a:t>Security architecture and design (technical)</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3</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7469271"/>
                  </a:ext>
                </a:extLst>
              </a:tr>
              <a:tr h="318723">
                <a:tc>
                  <a:txBody>
                    <a:bodyPr/>
                    <a:lstStyle/>
                    <a:p>
                      <a:r>
                        <a:rPr lang="en-US" sz="1200" dirty="0"/>
                        <a:t>Operations</a:t>
                      </a:r>
                      <a:r>
                        <a:rPr lang="en-US" sz="1200" baseline="0" dirty="0"/>
                        <a:t> security (technical)</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2</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2297996"/>
                  </a:ext>
                </a:extLst>
              </a:tr>
              <a:tr h="318723">
                <a:tc>
                  <a:txBody>
                    <a:bodyPr/>
                    <a:lstStyle/>
                    <a:p>
                      <a:r>
                        <a:rPr lang="en-US" sz="1200" dirty="0"/>
                        <a:t>Physical (environmental) security (technical)</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2</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929436"/>
                  </a:ext>
                </a:extLst>
              </a:tr>
              <a:tr h="318723">
                <a:tc>
                  <a:txBody>
                    <a:bodyPr/>
                    <a:lstStyle/>
                    <a:p>
                      <a:r>
                        <a:rPr lang="en-US" sz="1200" dirty="0"/>
                        <a:t>Information security governance</a:t>
                      </a:r>
                      <a:r>
                        <a:rPr lang="en-US" sz="1200" baseline="0" dirty="0"/>
                        <a:t> and risk management (non-technical)</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7</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6518162"/>
                  </a:ext>
                </a:extLst>
              </a:tr>
              <a:tr h="318723">
                <a:tc>
                  <a:txBody>
                    <a:bodyPr/>
                    <a:lstStyle/>
                    <a:p>
                      <a:r>
                        <a:rPr lang="en-US" sz="1200" dirty="0"/>
                        <a:t>Information</a:t>
                      </a:r>
                      <a:r>
                        <a:rPr lang="en-US" sz="1200" baseline="0" dirty="0"/>
                        <a:t> security program development and management (non-technical)</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4118953"/>
                  </a:ext>
                </a:extLst>
              </a:tr>
              <a:tr h="452366">
                <a:tc>
                  <a:txBody>
                    <a:bodyPr/>
                    <a:lstStyle/>
                    <a:p>
                      <a:r>
                        <a:rPr lang="en-US" sz="1200" dirty="0"/>
                        <a:t>Information</a:t>
                      </a:r>
                      <a:r>
                        <a:rPr lang="en-US" sz="1200" baseline="0" dirty="0"/>
                        <a:t> security incident management (including business continuity and disaster recovery planning) (non-technical)</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5</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8677498"/>
                  </a:ext>
                </a:extLst>
              </a:tr>
              <a:tr h="318723">
                <a:tc>
                  <a:txBody>
                    <a:bodyPr/>
                    <a:lstStyle/>
                    <a:p>
                      <a:r>
                        <a:rPr lang="en-US" sz="1200" dirty="0"/>
                        <a:t>Legal</a:t>
                      </a:r>
                      <a:r>
                        <a:rPr lang="en-US" sz="1200" baseline="0" dirty="0"/>
                        <a:t>, regulations, investigations, and compliance(non-technical)</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5</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w="317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022294"/>
                  </a:ext>
                </a:extLst>
              </a:tr>
              <a:tr h="318723">
                <a:tc>
                  <a:txBody>
                    <a:bodyPr/>
                    <a:lstStyle/>
                    <a:p>
                      <a:r>
                        <a:rPr lang="en-US" sz="1200" dirty="0"/>
                        <a:t>Other</a:t>
                      </a:r>
                      <a:r>
                        <a:rPr lang="en-US" sz="1200" baseline="0" dirty="0"/>
                        <a:t> topics (including computer forensics, privacy, intellectual property)</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1200" dirty="0"/>
                        <a:t>13</a:t>
                      </a:r>
                      <a:endParaRPr lang="en-US" sz="1200" dirty="0">
                        <a:solidFill>
                          <a:schemeClr val="tx1"/>
                        </a:solidFill>
                      </a:endParaRPr>
                    </a:p>
                  </a:txBody>
                  <a:tcPr marL="91416" marR="91416" marT="45708" marB="45708">
                    <a:lnL>
                      <a:noFill/>
                    </a:lnL>
                    <a:lnR>
                      <a:noFill/>
                    </a:lnR>
                    <a:lnT w="3175" cap="flat" cmpd="sng" algn="ctr">
                      <a:solidFill>
                        <a:schemeClr val="tx2">
                          <a:lumMod val="40000"/>
                          <a:lumOff val="6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623360492"/>
                  </a:ext>
                </a:extLst>
              </a:tr>
            </a:tbl>
          </a:graphicData>
        </a:graphic>
      </p:graphicFrame>
      <p:cxnSp>
        <p:nvCxnSpPr>
          <p:cNvPr id="7" name="Straight Connector 6">
            <a:extLst>
              <a:ext uri="{FF2B5EF4-FFF2-40B4-BE49-F238E27FC236}">
                <a16:creationId xmlns:a16="http://schemas.microsoft.com/office/drawing/2014/main" id="{E0884F9C-B06B-4A92-993D-AD064C61CC3D}"/>
              </a:ext>
            </a:extLst>
          </p:cNvPr>
          <p:cNvCxnSpPr/>
          <p:nvPr/>
        </p:nvCxnSpPr>
        <p:spPr>
          <a:xfrm>
            <a:off x="1177291" y="1269323"/>
            <a:ext cx="8805553"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210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05780" y="554813"/>
            <a:ext cx="11082019" cy="785955"/>
          </a:xfrm>
        </p:spPr>
        <p:txBody>
          <a:bodyPr>
            <a:normAutofit fontScale="90000"/>
          </a:bodyPr>
          <a:lstStyle/>
          <a:p>
            <a:r>
              <a:rPr lang="en-US" dirty="0"/>
              <a:t>Developing Cybersecurity Specialist Programs</a:t>
            </a:r>
            <a:br>
              <a:rPr lang="en-US" dirty="0"/>
            </a:br>
            <a:r>
              <a:rPr lang="en-US" dirty="0"/>
              <a:t/>
            </a:r>
            <a:br>
              <a:rPr lang="en-US" dirty="0"/>
            </a:br>
            <a:endParaRPr lang="en-US" dirty="0"/>
          </a:p>
        </p:txBody>
      </p:sp>
      <p:sp>
        <p:nvSpPr>
          <p:cNvPr id="14" name="Content Placeholder 13"/>
          <p:cNvSpPr>
            <a:spLocks noGrp="1"/>
          </p:cNvSpPr>
          <p:nvPr>
            <p:ph idx="1"/>
          </p:nvPr>
        </p:nvSpPr>
        <p:spPr>
          <a:xfrm>
            <a:off x="553403" y="2163132"/>
            <a:ext cx="5603663" cy="4901171"/>
          </a:xfrm>
        </p:spPr>
        <p:txBody>
          <a:bodyPr>
            <a:normAutofit/>
          </a:bodyPr>
          <a:lstStyle/>
          <a:p>
            <a:pPr marL="342797" lvl="1" indent="-342797">
              <a:buFont typeface="Arial" panose="020B0604020202020204" pitchFamily="34" charset="0"/>
              <a:buChar char="•"/>
            </a:pPr>
            <a:r>
              <a:rPr lang="en-US" sz="1400" dirty="0"/>
              <a:t>Association for Computing Machinery (ACM)</a:t>
            </a:r>
          </a:p>
          <a:p>
            <a:pPr marL="342797" lvl="1" indent="-342797">
              <a:buFont typeface="Arial" panose="020B0604020202020204" pitchFamily="34" charset="0"/>
              <a:buChar char="•"/>
            </a:pPr>
            <a:r>
              <a:rPr lang="en-US" sz="1400" dirty="0"/>
              <a:t>IEEE Computer Society (IEEE-CS)</a:t>
            </a:r>
          </a:p>
          <a:p>
            <a:pPr marL="342797" lvl="1" indent="-342797">
              <a:buFont typeface="Arial" panose="020B0604020202020204" pitchFamily="34" charset="0"/>
              <a:buChar char="•"/>
            </a:pPr>
            <a:r>
              <a:rPr lang="en-US" sz="1400" dirty="0"/>
              <a:t>Association for Information Systems Special Interest Group on Information Security and Privacy (AIS SIGSEC)</a:t>
            </a:r>
          </a:p>
          <a:p>
            <a:pPr marL="342797" lvl="1" indent="-342797">
              <a:buFont typeface="Arial" panose="020B0604020202020204" pitchFamily="34" charset="0"/>
              <a:buChar char="•"/>
            </a:pPr>
            <a:r>
              <a:rPr lang="en-US" sz="1400" dirty="0"/>
              <a:t>International Federation for Information Processing Technical Committee on Information Security Education (IFIP WG 11.8)</a:t>
            </a:r>
          </a:p>
          <a:p>
            <a:pPr marL="342797" lvl="1" indent="-342797">
              <a:buFont typeface="Arial" panose="020B0604020202020204" pitchFamily="34" charset="0"/>
              <a:buChar char="•"/>
            </a:pPr>
            <a:r>
              <a:rPr lang="en-US" sz="1400" dirty="0"/>
              <a:t>National Institute for Standards and Technology (NIST) NICE Framework</a:t>
            </a:r>
          </a:p>
          <a:p>
            <a:pPr marL="171399" lvl="1" indent="-171399">
              <a:buFont typeface="Arial" panose="020B0604020202020204" pitchFamily="34" charset="0"/>
              <a:buChar char="•"/>
            </a:pPr>
            <a:endParaRPr lang="en-US" sz="1400" dirty="0"/>
          </a:p>
          <a:p>
            <a:pPr marL="171399" indent="-171399">
              <a:buFont typeface="Arial" panose="020B0604020202020204" pitchFamily="34" charset="0"/>
              <a:buChar char="•"/>
            </a:pPr>
            <a:endParaRPr lang="en-US" sz="1400" dirty="0"/>
          </a:p>
        </p:txBody>
      </p:sp>
      <p:sp>
        <p:nvSpPr>
          <p:cNvPr id="4" name="Title 12">
            <a:extLst>
              <a:ext uri="{FF2B5EF4-FFF2-40B4-BE49-F238E27FC236}">
                <a16:creationId xmlns:a16="http://schemas.microsoft.com/office/drawing/2014/main" id="{06D39040-79F7-4D87-B80B-B09AF2342C98}"/>
              </a:ext>
            </a:extLst>
          </p:cNvPr>
          <p:cNvSpPr txBox="1">
            <a:spLocks/>
          </p:cNvSpPr>
          <p:nvPr/>
        </p:nvSpPr>
        <p:spPr bwMode="gray">
          <a:xfrm>
            <a:off x="553403" y="772494"/>
            <a:ext cx="11082019" cy="785955"/>
          </a:xfrm>
          <a:prstGeom prst="rect">
            <a:avLst/>
          </a:prstGeom>
        </p:spPr>
        <p:txBody>
          <a:bodyPr vert="horz" lIns="0" tIns="0" rIns="0" bIns="0" rtlCol="0" anchor="t" anchorCtr="0">
            <a:normAutofit fontScale="97500"/>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1400" dirty="0"/>
              <a:t>Cybersecurity Curricula recommended by multiple bodies</a:t>
            </a:r>
          </a:p>
        </p:txBody>
      </p:sp>
      <p:grpSp>
        <p:nvGrpSpPr>
          <p:cNvPr id="2" name="Group 1"/>
          <p:cNvGrpSpPr>
            <a:grpSpLocks noChangeAspect="1"/>
          </p:cNvGrpSpPr>
          <p:nvPr/>
        </p:nvGrpSpPr>
        <p:grpSpPr>
          <a:xfrm>
            <a:off x="6958508" y="980728"/>
            <a:ext cx="3403067" cy="4761937"/>
            <a:chOff x="6435761" y="379516"/>
            <a:chExt cx="4308688" cy="6029179"/>
          </a:xfrm>
        </p:grpSpPr>
        <p:pic>
          <p:nvPicPr>
            <p:cNvPr id="6" name="Picture 5">
              <a:extLst>
                <a:ext uri="{FF2B5EF4-FFF2-40B4-BE49-F238E27FC236}">
                  <a16:creationId xmlns:a16="http://schemas.microsoft.com/office/drawing/2014/main" id="{35A3AB15-1D19-4CC1-BF9E-61390D096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468" y="1566761"/>
              <a:ext cx="2951981" cy="1542648"/>
            </a:xfrm>
            <a:prstGeom prst="rect">
              <a:avLst/>
            </a:prstGeom>
          </p:spPr>
        </p:pic>
        <p:pic>
          <p:nvPicPr>
            <p:cNvPr id="8" name="Picture 7">
              <a:extLst>
                <a:ext uri="{FF2B5EF4-FFF2-40B4-BE49-F238E27FC236}">
                  <a16:creationId xmlns:a16="http://schemas.microsoft.com/office/drawing/2014/main" id="{B398C1C3-6FF4-40B2-8B61-76128C747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9583" y="3197155"/>
              <a:ext cx="3016734" cy="1005578"/>
            </a:xfrm>
            <a:prstGeom prst="rect">
              <a:avLst/>
            </a:prstGeom>
          </p:spPr>
        </p:pic>
        <p:pic>
          <p:nvPicPr>
            <p:cNvPr id="10" name="Picture 9">
              <a:extLst>
                <a:ext uri="{FF2B5EF4-FFF2-40B4-BE49-F238E27FC236}">
                  <a16:creationId xmlns:a16="http://schemas.microsoft.com/office/drawing/2014/main" id="{D3F4C9E9-147A-4421-A4E7-0D6FE724F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9583" y="4580371"/>
              <a:ext cx="1011670" cy="1828324"/>
            </a:xfrm>
            <a:prstGeom prst="rect">
              <a:avLst/>
            </a:prstGeom>
          </p:spPr>
        </p:pic>
        <p:pic>
          <p:nvPicPr>
            <p:cNvPr id="12" name="Picture 11">
              <a:extLst>
                <a:ext uri="{FF2B5EF4-FFF2-40B4-BE49-F238E27FC236}">
                  <a16:creationId xmlns:a16="http://schemas.microsoft.com/office/drawing/2014/main" id="{7A1FC638-3893-49F3-A940-079407D2D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0530" y="5192049"/>
              <a:ext cx="2011574" cy="1188410"/>
            </a:xfrm>
            <a:prstGeom prst="rect">
              <a:avLst/>
            </a:prstGeom>
          </p:spPr>
        </p:pic>
        <p:pic>
          <p:nvPicPr>
            <p:cNvPr id="3" name="Picture 2">
              <a:extLst>
                <a:ext uri="{FF2B5EF4-FFF2-40B4-BE49-F238E27FC236}">
                  <a16:creationId xmlns:a16="http://schemas.microsoft.com/office/drawing/2014/main" id="{3DAFA502-6D1B-43D8-A032-14263A9282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5761" y="379516"/>
              <a:ext cx="1828324" cy="1828324"/>
            </a:xfrm>
            <a:prstGeom prst="rect">
              <a:avLst/>
            </a:prstGeom>
          </p:spPr>
        </p:pic>
      </p:grpSp>
    </p:spTree>
    <p:extLst>
      <p:ext uri="{BB962C8B-B14F-4D97-AF65-F5344CB8AC3E}">
        <p14:creationId xmlns:p14="http://schemas.microsoft.com/office/powerpoint/2010/main" val="38155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68265" y="188640"/>
            <a:ext cx="11082019" cy="785955"/>
          </a:xfrm>
        </p:spPr>
        <p:txBody>
          <a:bodyPr/>
          <a:lstStyle/>
          <a:p>
            <a:r>
              <a:rPr lang="en-US" dirty="0"/>
              <a:t>Structure of the cybersecurity discipline</a:t>
            </a:r>
          </a:p>
        </p:txBody>
      </p:sp>
      <p:sp>
        <p:nvSpPr>
          <p:cNvPr id="9" name="Callout: Up Arrow 8">
            <a:extLst>
              <a:ext uri="{FF2B5EF4-FFF2-40B4-BE49-F238E27FC236}">
                <a16:creationId xmlns:a16="http://schemas.microsoft.com/office/drawing/2014/main" id="{02A79107-81C0-43C9-B908-6A8CCDC1BD75}"/>
              </a:ext>
            </a:extLst>
          </p:cNvPr>
          <p:cNvSpPr/>
          <p:nvPr/>
        </p:nvSpPr>
        <p:spPr>
          <a:xfrm>
            <a:off x="1986512" y="4540733"/>
            <a:ext cx="1189536" cy="1108792"/>
          </a:xfrm>
          <a:prstGeom prst="upArrowCallout">
            <a:avLst/>
          </a:prstGeom>
          <a:solidFill>
            <a:schemeClr val="accent5"/>
          </a:solidFill>
          <a:ln>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Computer Science</a:t>
            </a:r>
          </a:p>
        </p:txBody>
      </p:sp>
      <p:sp>
        <p:nvSpPr>
          <p:cNvPr id="11" name="Callout: Up Arrow 10">
            <a:extLst>
              <a:ext uri="{FF2B5EF4-FFF2-40B4-BE49-F238E27FC236}">
                <a16:creationId xmlns:a16="http://schemas.microsoft.com/office/drawing/2014/main" id="{44D594BC-C9A8-4C29-B832-580EC10CA50B}"/>
              </a:ext>
            </a:extLst>
          </p:cNvPr>
          <p:cNvSpPr/>
          <p:nvPr/>
        </p:nvSpPr>
        <p:spPr>
          <a:xfrm>
            <a:off x="3390303" y="4540733"/>
            <a:ext cx="1189536" cy="1108792"/>
          </a:xfrm>
          <a:prstGeom prst="upArrowCallout">
            <a:avLst/>
          </a:prstGeom>
          <a:solidFill>
            <a:schemeClr val="accent5"/>
          </a:solidFill>
          <a:ln>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Computer Engineering</a:t>
            </a:r>
          </a:p>
        </p:txBody>
      </p:sp>
      <p:sp>
        <p:nvSpPr>
          <p:cNvPr id="12" name="Callout: Up Arrow 11">
            <a:extLst>
              <a:ext uri="{FF2B5EF4-FFF2-40B4-BE49-F238E27FC236}">
                <a16:creationId xmlns:a16="http://schemas.microsoft.com/office/drawing/2014/main" id="{E6A4387F-03F3-4B49-898C-BCB8EF66FACA}"/>
              </a:ext>
            </a:extLst>
          </p:cNvPr>
          <p:cNvSpPr/>
          <p:nvPr/>
        </p:nvSpPr>
        <p:spPr>
          <a:xfrm>
            <a:off x="4809030" y="4540733"/>
            <a:ext cx="1189536" cy="1108792"/>
          </a:xfrm>
          <a:prstGeom prst="upArrowCallout">
            <a:avLst/>
          </a:prstGeom>
          <a:solidFill>
            <a:schemeClr val="accent5"/>
          </a:solidFill>
          <a:ln>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Information Technology</a:t>
            </a:r>
          </a:p>
        </p:txBody>
      </p:sp>
      <p:sp>
        <p:nvSpPr>
          <p:cNvPr id="14" name="Callout: Up Arrow 13">
            <a:extLst>
              <a:ext uri="{FF2B5EF4-FFF2-40B4-BE49-F238E27FC236}">
                <a16:creationId xmlns:a16="http://schemas.microsoft.com/office/drawing/2014/main" id="{E5DB6330-BF99-4742-AF07-DE78EA211DD8}"/>
              </a:ext>
            </a:extLst>
          </p:cNvPr>
          <p:cNvSpPr/>
          <p:nvPr/>
        </p:nvSpPr>
        <p:spPr>
          <a:xfrm>
            <a:off x="6227757" y="4540733"/>
            <a:ext cx="1189536" cy="1108792"/>
          </a:xfrm>
          <a:prstGeom prst="upArrowCallout">
            <a:avLst/>
          </a:prstGeom>
          <a:solidFill>
            <a:schemeClr val="accent5"/>
          </a:solidFill>
          <a:ln>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Information Systems</a:t>
            </a:r>
          </a:p>
        </p:txBody>
      </p:sp>
      <p:sp>
        <p:nvSpPr>
          <p:cNvPr id="15" name="Callout: Up Arrow 14">
            <a:extLst>
              <a:ext uri="{FF2B5EF4-FFF2-40B4-BE49-F238E27FC236}">
                <a16:creationId xmlns:a16="http://schemas.microsoft.com/office/drawing/2014/main" id="{613DB6A3-A1CA-4F53-8D38-B390D387EA5F}"/>
              </a:ext>
            </a:extLst>
          </p:cNvPr>
          <p:cNvSpPr/>
          <p:nvPr/>
        </p:nvSpPr>
        <p:spPr>
          <a:xfrm>
            <a:off x="7659791" y="4553417"/>
            <a:ext cx="1189536" cy="1108792"/>
          </a:xfrm>
          <a:prstGeom prst="upArrowCallout">
            <a:avLst/>
          </a:prstGeom>
          <a:solidFill>
            <a:schemeClr val="accent5"/>
          </a:solidFill>
          <a:ln>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Software</a:t>
            </a:r>
          </a:p>
          <a:p>
            <a:pPr algn="ctr"/>
            <a:r>
              <a:rPr lang="en-US" sz="1400" dirty="0">
                <a:solidFill>
                  <a:schemeClr val="bg1"/>
                </a:solidFill>
              </a:rPr>
              <a:t>Engineering</a:t>
            </a:r>
          </a:p>
        </p:txBody>
      </p:sp>
      <p:sp>
        <p:nvSpPr>
          <p:cNvPr id="10" name="Rectangle 9">
            <a:extLst>
              <a:ext uri="{FF2B5EF4-FFF2-40B4-BE49-F238E27FC236}">
                <a16:creationId xmlns:a16="http://schemas.microsoft.com/office/drawing/2014/main" id="{ECBB5BC9-F2DE-4358-BE0E-1F510DAC9117}"/>
              </a:ext>
            </a:extLst>
          </p:cNvPr>
          <p:cNvSpPr/>
          <p:nvPr/>
        </p:nvSpPr>
        <p:spPr>
          <a:xfrm>
            <a:off x="9329415" y="5075937"/>
            <a:ext cx="1511176" cy="501597"/>
          </a:xfrm>
          <a:prstGeom prst="rect">
            <a:avLst/>
          </a:prstGeom>
          <a:no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6" name="Rectangle 15">
            <a:extLst>
              <a:ext uri="{FF2B5EF4-FFF2-40B4-BE49-F238E27FC236}">
                <a16:creationId xmlns:a16="http://schemas.microsoft.com/office/drawing/2014/main" id="{E75FD64C-D70B-46B0-9920-54B3879FAD46}"/>
              </a:ext>
            </a:extLst>
          </p:cNvPr>
          <p:cNvSpPr/>
          <p:nvPr/>
        </p:nvSpPr>
        <p:spPr>
          <a:xfrm>
            <a:off x="9142852" y="5033072"/>
            <a:ext cx="1632079" cy="523220"/>
          </a:xfrm>
          <a:prstGeom prst="rect">
            <a:avLst/>
          </a:prstGeom>
        </p:spPr>
        <p:txBody>
          <a:bodyPr wrap="square">
            <a:spAutoFit/>
          </a:bodyPr>
          <a:lstStyle/>
          <a:p>
            <a:r>
              <a:rPr lang="en-US" sz="1400" dirty="0"/>
              <a:t>Computing  </a:t>
            </a:r>
          </a:p>
          <a:p>
            <a:r>
              <a:rPr lang="en-US" sz="1400" dirty="0"/>
              <a:t>Disciplining</a:t>
            </a:r>
          </a:p>
        </p:txBody>
      </p:sp>
      <p:sp>
        <p:nvSpPr>
          <p:cNvPr id="17" name="Rectangle 16">
            <a:extLst>
              <a:ext uri="{FF2B5EF4-FFF2-40B4-BE49-F238E27FC236}">
                <a16:creationId xmlns:a16="http://schemas.microsoft.com/office/drawing/2014/main" id="{EAA6877E-8E80-4F70-94D2-A7AE1C0B7B67}"/>
              </a:ext>
            </a:extLst>
          </p:cNvPr>
          <p:cNvSpPr/>
          <p:nvPr/>
        </p:nvSpPr>
        <p:spPr>
          <a:xfrm>
            <a:off x="8934536" y="1564525"/>
            <a:ext cx="1511176" cy="523220"/>
          </a:xfrm>
          <a:prstGeom prst="rect">
            <a:avLst/>
          </a:prstGeom>
        </p:spPr>
        <p:txBody>
          <a:bodyPr wrap="square">
            <a:spAutoFit/>
          </a:bodyPr>
          <a:lstStyle/>
          <a:p>
            <a:pPr algn="ctr"/>
            <a:r>
              <a:rPr lang="en-US" sz="1400" dirty="0"/>
              <a:t>Interdisciplinary Content</a:t>
            </a:r>
          </a:p>
        </p:txBody>
      </p:sp>
      <p:sp>
        <p:nvSpPr>
          <p:cNvPr id="22" name="Oval 21">
            <a:extLst>
              <a:ext uri="{FF2B5EF4-FFF2-40B4-BE49-F238E27FC236}">
                <a16:creationId xmlns:a16="http://schemas.microsoft.com/office/drawing/2014/main" id="{AF2E1AFE-A0D5-4551-9ED6-27D12D2D2EDB}"/>
              </a:ext>
            </a:extLst>
          </p:cNvPr>
          <p:cNvSpPr>
            <a:spLocks noChangeAspect="1"/>
          </p:cNvSpPr>
          <p:nvPr/>
        </p:nvSpPr>
        <p:spPr>
          <a:xfrm>
            <a:off x="3639611" y="1384251"/>
            <a:ext cx="917773" cy="917773"/>
          </a:xfrm>
          <a:prstGeom prst="ellipse">
            <a:avLst/>
          </a:prstGeom>
          <a:solidFill>
            <a:srgbClr val="0070C0"/>
          </a:solidFill>
          <a:ln>
            <a:noFill/>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Policy</a:t>
            </a:r>
          </a:p>
        </p:txBody>
      </p:sp>
      <p:graphicFrame>
        <p:nvGraphicFramePr>
          <p:cNvPr id="20" name="Content Placeholder 3">
            <a:extLst>
              <a:ext uri="{FF2B5EF4-FFF2-40B4-BE49-F238E27FC236}">
                <a16:creationId xmlns:a16="http://schemas.microsoft.com/office/drawing/2014/main" id="{B23EEBB8-FA12-4FF8-B4DF-DA0867122395}"/>
              </a:ext>
            </a:extLst>
          </p:cNvPr>
          <p:cNvGraphicFramePr>
            <a:graphicFrameLocks noGrp="1"/>
          </p:cNvGraphicFramePr>
          <p:nvPr>
            <p:ph idx="1"/>
            <p:extLst>
              <p:ext uri="{D42A27DB-BD31-4B8C-83A1-F6EECF244321}">
                <p14:modId xmlns:p14="http://schemas.microsoft.com/office/powerpoint/2010/main" val="424184980"/>
              </p:ext>
            </p:extLst>
          </p:nvPr>
        </p:nvGraphicFramePr>
        <p:xfrm>
          <a:off x="189756" y="1545799"/>
          <a:ext cx="9452948" cy="2603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Oval 20">
            <a:extLst>
              <a:ext uri="{FF2B5EF4-FFF2-40B4-BE49-F238E27FC236}">
                <a16:creationId xmlns:a16="http://schemas.microsoft.com/office/drawing/2014/main" id="{5036EB39-5E96-49F8-9FC8-CDB40861CC8F}"/>
              </a:ext>
            </a:extLst>
          </p:cNvPr>
          <p:cNvSpPr>
            <a:spLocks noChangeAspect="1"/>
          </p:cNvSpPr>
          <p:nvPr/>
        </p:nvSpPr>
        <p:spPr>
          <a:xfrm>
            <a:off x="5080793" y="836668"/>
            <a:ext cx="917773" cy="917773"/>
          </a:xfrm>
          <a:prstGeom prst="ellipse">
            <a:avLst/>
          </a:prstGeom>
          <a:solidFill>
            <a:srgbClr val="00B0F0"/>
          </a:solidFill>
          <a:ln>
            <a:noFill/>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Risk Mgmt.</a:t>
            </a:r>
          </a:p>
        </p:txBody>
      </p:sp>
      <p:sp>
        <p:nvSpPr>
          <p:cNvPr id="23" name="Rectangle 22">
            <a:extLst>
              <a:ext uri="{FF2B5EF4-FFF2-40B4-BE49-F238E27FC236}">
                <a16:creationId xmlns:a16="http://schemas.microsoft.com/office/drawing/2014/main" id="{2D7DC11E-6419-455A-A4FB-6F12CBF79632}"/>
              </a:ext>
            </a:extLst>
          </p:cNvPr>
          <p:cNvSpPr/>
          <p:nvPr/>
        </p:nvSpPr>
        <p:spPr>
          <a:xfrm>
            <a:off x="1888800" y="5822699"/>
            <a:ext cx="6790915" cy="215444"/>
          </a:xfrm>
          <a:prstGeom prst="rect">
            <a:avLst/>
          </a:prstGeom>
        </p:spPr>
        <p:txBody>
          <a:bodyPr wrap="square">
            <a:spAutoFit/>
          </a:bodyPr>
          <a:lstStyle/>
          <a:p>
            <a:r>
              <a:rPr lang="en-US" sz="800" dirty="0"/>
              <a:t>Source: ACM Cybersecurity Curriculum: </a:t>
            </a:r>
            <a:r>
              <a:rPr lang="en-US" sz="800" dirty="0">
                <a:hlinkClick r:id="rId7"/>
              </a:rPr>
              <a:t>https://www.acm.org/binaries/content/assets/education/curricula-recommendations/csec2017.pdf</a:t>
            </a:r>
            <a:r>
              <a:rPr lang="en-US" sz="800" dirty="0"/>
              <a:t> </a:t>
            </a:r>
          </a:p>
        </p:txBody>
      </p:sp>
    </p:spTree>
    <p:extLst>
      <p:ext uri="{BB962C8B-B14F-4D97-AF65-F5344CB8AC3E}">
        <p14:creationId xmlns:p14="http://schemas.microsoft.com/office/powerpoint/2010/main" val="377270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376140" y="318311"/>
            <a:ext cx="8389340" cy="698318"/>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1999" dirty="0"/>
              <a:t>Overview	</a:t>
            </a:r>
          </a:p>
        </p:txBody>
      </p:sp>
      <p:sp>
        <p:nvSpPr>
          <p:cNvPr id="3" name="Text Placeholder 3"/>
          <p:cNvSpPr txBox="1">
            <a:spLocks/>
          </p:cNvSpPr>
          <p:nvPr/>
        </p:nvSpPr>
        <p:spPr>
          <a:xfrm>
            <a:off x="473391" y="1157841"/>
            <a:ext cx="8371881" cy="471523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dirty="0">
                <a:latin typeface="+mj-lt"/>
              </a:rPr>
              <a:t>By the end of this session, you should be able to:</a:t>
            </a:r>
          </a:p>
          <a:p>
            <a:endParaRPr lang="en-US" dirty="0">
              <a:latin typeface="+mj-lt"/>
            </a:endParaRPr>
          </a:p>
          <a:p>
            <a:pPr marL="285664" indent="-285664">
              <a:buFont typeface="Wingdings" panose="05000000000000000000" pitchFamily="2" charset="2"/>
              <a:buChar char="ü"/>
            </a:pPr>
            <a:r>
              <a:rPr lang="en-US" dirty="0">
                <a:latin typeface="+mj-lt"/>
              </a:rPr>
              <a:t>Discuss primary needs for cyber risk in the accounting curriculum</a:t>
            </a:r>
          </a:p>
          <a:p>
            <a:pPr marL="285664" indent="-285664">
              <a:buFont typeface="Wingdings" panose="05000000000000000000" pitchFamily="2" charset="2"/>
              <a:buChar char="ü"/>
            </a:pPr>
            <a:r>
              <a:rPr lang="en-US" dirty="0">
                <a:latin typeface="+mj-lt"/>
              </a:rPr>
              <a:t>Discuss scenarios where cyber risk is relevant to accountants </a:t>
            </a:r>
          </a:p>
          <a:p>
            <a:pPr marL="285664" indent="-285664">
              <a:buFont typeface="Wingdings" panose="05000000000000000000" pitchFamily="2" charset="2"/>
              <a:buChar char="ü"/>
            </a:pPr>
            <a:r>
              <a:rPr lang="en-US" dirty="0">
                <a:latin typeface="+mj-lt"/>
              </a:rPr>
              <a:t>Identify certain cyber elements that enhance accounting</a:t>
            </a:r>
          </a:p>
          <a:p>
            <a:pPr marL="285664" indent="-285664">
              <a:buFont typeface="Wingdings" panose="05000000000000000000" pitchFamily="2" charset="2"/>
              <a:buChar char="ü"/>
            </a:pPr>
            <a:r>
              <a:rPr lang="en-US" dirty="0">
                <a:latin typeface="+mj-lt"/>
              </a:rPr>
              <a:t>Identify where to perform research and evaluate teaching tools for cyber risk</a:t>
            </a:r>
          </a:p>
          <a:p>
            <a:pPr marL="285664" indent="-285664">
              <a:buFont typeface="Wingdings" panose="05000000000000000000" pitchFamily="2" charset="2"/>
              <a:buChar char="ü"/>
            </a:pPr>
            <a:endParaRPr lang="en-US" dirty="0">
              <a:latin typeface="+mj-lt"/>
            </a:endParaRPr>
          </a:p>
        </p:txBody>
      </p:sp>
      <p:sp>
        <p:nvSpPr>
          <p:cNvPr id="5" name="TextBox 4"/>
          <p:cNvSpPr txBox="1"/>
          <p:nvPr/>
        </p:nvSpPr>
        <p:spPr>
          <a:xfrm>
            <a:off x="3312355" y="3788135"/>
            <a:ext cx="65" cy="184618"/>
          </a:xfrm>
          <a:prstGeom prst="rect">
            <a:avLst/>
          </a:prstGeom>
          <a:noFill/>
        </p:spPr>
        <p:txBody>
          <a:bodyPr vert="horz" wrap="none" lIns="0" tIns="0" rIns="0" bIns="0" rtlCol="0">
            <a:spAutoFit/>
          </a:bodyPr>
          <a:lstStyle/>
          <a:p>
            <a:pPr>
              <a:spcBef>
                <a:spcPts val="200"/>
              </a:spcBef>
              <a:buSzPct val="100000"/>
            </a:pPr>
            <a:endParaRPr lang="en-US" sz="1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7372" y="1984624"/>
            <a:ext cx="4570809" cy="4570809"/>
          </a:xfrm>
          <a:prstGeom prst="rect">
            <a:avLst/>
          </a:prstGeom>
        </p:spPr>
      </p:pic>
    </p:spTree>
    <p:extLst>
      <p:ext uri="{BB962C8B-B14F-4D97-AF65-F5344CB8AC3E}">
        <p14:creationId xmlns:p14="http://schemas.microsoft.com/office/powerpoint/2010/main" val="1390416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42391" y="268707"/>
            <a:ext cx="11082019" cy="785955"/>
          </a:xfrm>
        </p:spPr>
        <p:txBody>
          <a:bodyPr>
            <a:normAutofit/>
          </a:bodyPr>
          <a:lstStyle/>
          <a:p>
            <a:r>
              <a:rPr lang="en-US" dirty="0"/>
              <a:t>Characteristics of a Cybersecurity Program</a:t>
            </a:r>
          </a:p>
        </p:txBody>
      </p:sp>
      <p:sp>
        <p:nvSpPr>
          <p:cNvPr id="14" name="Content Placeholder 13"/>
          <p:cNvSpPr>
            <a:spLocks noGrp="1"/>
          </p:cNvSpPr>
          <p:nvPr>
            <p:ph idx="1"/>
          </p:nvPr>
        </p:nvSpPr>
        <p:spPr>
          <a:xfrm>
            <a:off x="562433" y="1285908"/>
            <a:ext cx="7258730" cy="4901171"/>
          </a:xfrm>
        </p:spPr>
        <p:txBody>
          <a:bodyPr>
            <a:normAutofit/>
          </a:bodyPr>
          <a:lstStyle/>
          <a:p>
            <a:pPr marL="0" indent="0">
              <a:buNone/>
            </a:pPr>
            <a:r>
              <a:rPr lang="en-US" sz="2000" i="1" dirty="0">
                <a:solidFill>
                  <a:schemeClr val="tx1"/>
                </a:solidFill>
              </a:rPr>
              <a:t>Each graduate of a cybersecurity program of study should have a cybersecurity curriculum that includes:</a:t>
            </a:r>
          </a:p>
          <a:p>
            <a:pPr marL="171399" indent="-171399">
              <a:buFont typeface="Arial" panose="020B0604020202020204" pitchFamily="34" charset="0"/>
              <a:buChar char="•"/>
            </a:pPr>
            <a:r>
              <a:rPr lang="en-US" sz="2000" dirty="0"/>
              <a:t>A computing-based foundation (e.g., computer science, information technology),</a:t>
            </a:r>
          </a:p>
          <a:p>
            <a:pPr marL="171399" indent="-171399">
              <a:buFont typeface="Arial" panose="020B0604020202020204" pitchFamily="34" charset="0"/>
              <a:buChar char="•"/>
            </a:pPr>
            <a:r>
              <a:rPr lang="en-US" sz="2000" dirty="0"/>
              <a:t>Crosscutting concepts that are broadly applicable across the range of cybersecurity specializations (e.g., cybersecurity’s inherent adversarial mindset),</a:t>
            </a:r>
          </a:p>
          <a:p>
            <a:pPr marL="171399" indent="-171399">
              <a:buFont typeface="Arial" panose="020B0604020202020204" pitchFamily="34" charset="0"/>
              <a:buChar char="•"/>
            </a:pPr>
            <a:r>
              <a:rPr lang="en-US" sz="2000" dirty="0"/>
              <a:t>A body of knowledge containing essential cybersecurity knowledge and skills, </a:t>
            </a:r>
          </a:p>
          <a:p>
            <a:pPr marL="171399" lvl="1" indent="-171399">
              <a:buFont typeface="Arial" panose="020B0604020202020204" pitchFamily="34" charset="0"/>
              <a:buChar char="•"/>
            </a:pPr>
            <a:r>
              <a:rPr lang="en-US" sz="2000" b="0" dirty="0"/>
              <a:t>A direct relationship to the range of specializations meeting the in-demand workforce domains</a:t>
            </a:r>
          </a:p>
          <a:p>
            <a:pPr marL="171399" indent="-171399">
              <a:buFont typeface="Arial" panose="020B0604020202020204" pitchFamily="34" charset="0"/>
              <a:buChar char="•"/>
            </a:pPr>
            <a:r>
              <a:rPr lang="en-US" sz="2000" dirty="0"/>
              <a:t>A strong emphasis on the ethical conduct and professional responsibilities associated with the field.</a:t>
            </a:r>
          </a:p>
        </p:txBody>
      </p:sp>
      <p:pic>
        <p:nvPicPr>
          <p:cNvPr id="3" name="Picture 2">
            <a:extLst>
              <a:ext uri="{FF2B5EF4-FFF2-40B4-BE49-F238E27FC236}">
                <a16:creationId xmlns:a16="http://schemas.microsoft.com/office/drawing/2014/main" id="{14D8C9CE-10F0-45FF-B983-D9FA94FC4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556" y="1054662"/>
            <a:ext cx="4936474" cy="4936474"/>
          </a:xfrm>
          <a:prstGeom prst="rect">
            <a:avLst/>
          </a:prstGeom>
        </p:spPr>
      </p:pic>
    </p:spTree>
    <p:extLst>
      <p:ext uri="{BB962C8B-B14F-4D97-AF65-F5344CB8AC3E}">
        <p14:creationId xmlns:p14="http://schemas.microsoft.com/office/powerpoint/2010/main" val="303124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96425" y="337227"/>
            <a:ext cx="11082019" cy="785955"/>
          </a:xfrm>
        </p:spPr>
        <p:txBody>
          <a:bodyPr/>
          <a:lstStyle/>
          <a:p>
            <a:r>
              <a:rPr lang="en-US" dirty="0"/>
              <a:t>CSEC thought model</a:t>
            </a:r>
          </a:p>
        </p:txBody>
      </p:sp>
      <p:pic>
        <p:nvPicPr>
          <p:cNvPr id="10" name="Picture 9">
            <a:extLst>
              <a:ext uri="{FF2B5EF4-FFF2-40B4-BE49-F238E27FC236}">
                <a16:creationId xmlns:a16="http://schemas.microsoft.com/office/drawing/2014/main" id="{1B64B279-769C-4276-A19A-6D20A84FEFB7}"/>
              </a:ext>
            </a:extLst>
          </p:cNvPr>
          <p:cNvPicPr>
            <a:picLocks noChangeAspect="1"/>
          </p:cNvPicPr>
          <p:nvPr/>
        </p:nvPicPr>
        <p:blipFill rotWithShape="1">
          <a:blip r:embed="rId2"/>
          <a:srcRect l="27216" t="28685" r="22803" b="10708"/>
          <a:stretch/>
        </p:blipFill>
        <p:spPr>
          <a:xfrm>
            <a:off x="247436" y="1412776"/>
            <a:ext cx="5689999" cy="3881033"/>
          </a:xfrm>
          <a:prstGeom prst="rect">
            <a:avLst/>
          </a:prstGeom>
        </p:spPr>
      </p:pic>
      <p:sp>
        <p:nvSpPr>
          <p:cNvPr id="14" name="Content Placeholder 13">
            <a:extLst>
              <a:ext uri="{FF2B5EF4-FFF2-40B4-BE49-F238E27FC236}">
                <a16:creationId xmlns:a16="http://schemas.microsoft.com/office/drawing/2014/main" id="{B2F55605-9844-44D4-B174-CC58B47870CB}"/>
              </a:ext>
            </a:extLst>
          </p:cNvPr>
          <p:cNvSpPr>
            <a:spLocks noGrp="1"/>
          </p:cNvSpPr>
          <p:nvPr>
            <p:ph idx="1"/>
          </p:nvPr>
        </p:nvSpPr>
        <p:spPr>
          <a:xfrm>
            <a:off x="6098393" y="1119774"/>
            <a:ext cx="5383399" cy="5327204"/>
          </a:xfrm>
        </p:spPr>
        <p:txBody>
          <a:bodyPr>
            <a:normAutofit/>
          </a:bodyPr>
          <a:lstStyle/>
          <a:p>
            <a:pPr marL="0" indent="0">
              <a:buNone/>
            </a:pPr>
            <a:r>
              <a:rPr lang="en-US" sz="2000" i="1" dirty="0">
                <a:solidFill>
                  <a:schemeClr val="tx1"/>
                </a:solidFill>
              </a:rPr>
              <a:t>The thought model includes the following six crosscutting concepts:</a:t>
            </a:r>
          </a:p>
          <a:p>
            <a:r>
              <a:rPr lang="en-US" sz="1600" b="1" dirty="0" smtClean="0"/>
              <a:t>Confidentiality</a:t>
            </a:r>
            <a:r>
              <a:rPr lang="en-US" sz="1600" dirty="0"/>
              <a:t>. Rules that limit access to system data and information to authorized persons.</a:t>
            </a:r>
          </a:p>
          <a:p>
            <a:r>
              <a:rPr lang="en-US" sz="1600" b="1" dirty="0" smtClean="0"/>
              <a:t>Integrity</a:t>
            </a:r>
            <a:r>
              <a:rPr lang="en-US" sz="1600" dirty="0"/>
              <a:t>. Assurance that the data and information are accurate and trustworthy.</a:t>
            </a:r>
          </a:p>
          <a:p>
            <a:r>
              <a:rPr lang="en-US" sz="1600" b="1" dirty="0" smtClean="0"/>
              <a:t>Availability</a:t>
            </a:r>
            <a:r>
              <a:rPr lang="en-US" sz="1600" dirty="0"/>
              <a:t>. The data, information, and system are accessible.</a:t>
            </a:r>
          </a:p>
          <a:p>
            <a:r>
              <a:rPr lang="en-US" sz="1600" b="1" dirty="0"/>
              <a:t>R</a:t>
            </a:r>
            <a:r>
              <a:rPr lang="en-US" sz="1600" b="1" dirty="0" smtClean="0"/>
              <a:t>isk</a:t>
            </a:r>
            <a:r>
              <a:rPr lang="en-US" sz="1600" dirty="0"/>
              <a:t>. Potential for gain or loss.</a:t>
            </a:r>
          </a:p>
          <a:p>
            <a:r>
              <a:rPr lang="en-US" sz="1600" b="1" dirty="0" smtClean="0"/>
              <a:t>Adversarial</a:t>
            </a:r>
            <a:r>
              <a:rPr lang="en-US" sz="1600" dirty="0" smtClean="0"/>
              <a:t> </a:t>
            </a:r>
            <a:r>
              <a:rPr lang="en-US" sz="1600" b="1" dirty="0"/>
              <a:t>Thinking</a:t>
            </a:r>
            <a:r>
              <a:rPr lang="en-US" sz="1600" dirty="0"/>
              <a:t>. A thinking process that considers the potential actions of the opposing force working against the desired result.</a:t>
            </a:r>
          </a:p>
          <a:p>
            <a:r>
              <a:rPr lang="en-US" sz="1600" b="1" dirty="0" smtClean="0"/>
              <a:t>Systems</a:t>
            </a:r>
            <a:r>
              <a:rPr lang="en-US" sz="1600" dirty="0" smtClean="0"/>
              <a:t> </a:t>
            </a:r>
            <a:r>
              <a:rPr lang="en-US" sz="1600" b="1" dirty="0"/>
              <a:t>Thinking</a:t>
            </a:r>
            <a:r>
              <a:rPr lang="en-US" sz="1600" dirty="0"/>
              <a:t>. A thinking process that considers the interplay between social and technical constraints to enable assured operations.</a:t>
            </a:r>
          </a:p>
        </p:txBody>
      </p:sp>
      <p:sp>
        <p:nvSpPr>
          <p:cNvPr id="12" name="Rectangle 11">
            <a:extLst>
              <a:ext uri="{FF2B5EF4-FFF2-40B4-BE49-F238E27FC236}">
                <a16:creationId xmlns:a16="http://schemas.microsoft.com/office/drawing/2014/main" id="{4F7CE07C-70A1-430C-8C86-0EC0F4FE3BD3}"/>
              </a:ext>
            </a:extLst>
          </p:cNvPr>
          <p:cNvSpPr/>
          <p:nvPr/>
        </p:nvSpPr>
        <p:spPr>
          <a:xfrm>
            <a:off x="549796" y="5556827"/>
            <a:ext cx="7128792" cy="215444"/>
          </a:xfrm>
          <a:prstGeom prst="rect">
            <a:avLst/>
          </a:prstGeom>
        </p:spPr>
        <p:txBody>
          <a:bodyPr wrap="square">
            <a:spAutoFit/>
          </a:bodyPr>
          <a:lstStyle/>
          <a:p>
            <a:r>
              <a:rPr lang="en-US" sz="800" dirty="0"/>
              <a:t>Source: ACM Cybersecurity Curriculum: </a:t>
            </a:r>
            <a:r>
              <a:rPr lang="en-US" sz="800" dirty="0">
                <a:hlinkClick r:id="rId3"/>
              </a:rPr>
              <a:t>https://www.acm.org/binaries/content/assets/education/curricula-recommendations/csec2017.pdf</a:t>
            </a:r>
            <a:r>
              <a:rPr lang="en-US" sz="800" dirty="0"/>
              <a:t> </a:t>
            </a:r>
          </a:p>
        </p:txBody>
      </p:sp>
    </p:spTree>
    <p:extLst>
      <p:ext uri="{BB962C8B-B14F-4D97-AF65-F5344CB8AC3E}">
        <p14:creationId xmlns:p14="http://schemas.microsoft.com/office/powerpoint/2010/main" val="78964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6490" y="3856577"/>
            <a:ext cx="7903691" cy="1591988"/>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3599" dirty="0"/>
              <a:t>Additional Resources</a:t>
            </a:r>
          </a:p>
        </p:txBody>
      </p:sp>
    </p:spTree>
    <p:extLst>
      <p:ext uri="{BB962C8B-B14F-4D97-AF65-F5344CB8AC3E}">
        <p14:creationId xmlns:p14="http://schemas.microsoft.com/office/powerpoint/2010/main" val="4258964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6140" y="318311"/>
            <a:ext cx="8389340" cy="698318"/>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1999" dirty="0"/>
              <a:t>Further sources of information…</a:t>
            </a:r>
          </a:p>
        </p:txBody>
      </p:sp>
      <p:sp>
        <p:nvSpPr>
          <p:cNvPr id="3" name="Content Placeholder 2"/>
          <p:cNvSpPr txBox="1">
            <a:spLocks/>
          </p:cNvSpPr>
          <p:nvPr/>
        </p:nvSpPr>
        <p:spPr>
          <a:xfrm>
            <a:off x="405632" y="764704"/>
            <a:ext cx="11399838" cy="4715235"/>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1399" indent="-171399">
              <a:buFont typeface="Arial" panose="020B0604020202020204" pitchFamily="34" charset="0"/>
              <a:buChar char="•"/>
            </a:pPr>
            <a:r>
              <a:rPr lang="en-US" dirty="0">
                <a:latin typeface="+mj-lt"/>
              </a:rPr>
              <a:t>AICPA (American Institute of CPAs) </a:t>
            </a:r>
            <a:r>
              <a:rPr lang="en-US" dirty="0">
                <a:latin typeface="+mj-lt"/>
                <a:hlinkClick r:id="rId3"/>
              </a:rPr>
              <a:t>https://aicpa.org</a:t>
            </a:r>
            <a:r>
              <a:rPr lang="en-US" dirty="0">
                <a:latin typeface="+mj-lt"/>
              </a:rPr>
              <a:t> </a:t>
            </a:r>
          </a:p>
          <a:p>
            <a:pPr marL="171399" indent="-171399">
              <a:buFont typeface="Arial" panose="020B0604020202020204" pitchFamily="34" charset="0"/>
              <a:buChar char="•"/>
            </a:pPr>
            <a:r>
              <a:rPr lang="en-US" dirty="0">
                <a:latin typeface="+mj-lt"/>
              </a:rPr>
              <a:t>ISO 27001 (International Organization for Standardization) </a:t>
            </a:r>
            <a:r>
              <a:rPr lang="en-US" dirty="0">
                <a:latin typeface="+mj-lt"/>
                <a:hlinkClick r:id="rId4"/>
              </a:rPr>
              <a:t>https://www.iso.org/home.html</a:t>
            </a:r>
            <a:r>
              <a:rPr lang="en-US" dirty="0">
                <a:latin typeface="+mj-lt"/>
              </a:rPr>
              <a:t> </a:t>
            </a:r>
          </a:p>
          <a:p>
            <a:pPr marL="171399" indent="-171399">
              <a:buFont typeface="Arial" panose="020B0604020202020204" pitchFamily="34" charset="0"/>
              <a:buChar char="•"/>
            </a:pPr>
            <a:r>
              <a:rPr lang="en-US" dirty="0">
                <a:latin typeface="+mj-lt"/>
              </a:rPr>
              <a:t>NIST (National Institute of Standards and Technology; NIST Common Security Framework) </a:t>
            </a:r>
            <a:r>
              <a:rPr lang="en-US" dirty="0">
                <a:latin typeface="+mj-lt"/>
                <a:hlinkClick r:id="rId5"/>
              </a:rPr>
              <a:t>https://www.nist.gov/</a:t>
            </a:r>
            <a:r>
              <a:rPr lang="en-US" dirty="0">
                <a:latin typeface="+mj-lt"/>
              </a:rPr>
              <a:t>; </a:t>
            </a:r>
            <a:r>
              <a:rPr lang="en-US" dirty="0">
                <a:latin typeface="+mj-lt"/>
                <a:hlinkClick r:id="rId6"/>
              </a:rPr>
              <a:t>https://www.nist.gov/cyberframework</a:t>
            </a:r>
            <a:r>
              <a:rPr lang="en-US" dirty="0">
                <a:latin typeface="+mj-lt"/>
              </a:rPr>
              <a:t> </a:t>
            </a:r>
          </a:p>
          <a:p>
            <a:pPr marL="171399" indent="-171399">
              <a:buFont typeface="Arial" panose="020B0604020202020204" pitchFamily="34" charset="0"/>
              <a:buChar char="•"/>
            </a:pPr>
            <a:r>
              <a:rPr lang="en-US" dirty="0">
                <a:latin typeface="+mj-lt"/>
              </a:rPr>
              <a:t>ISACA (Information Systems and Controls Association) </a:t>
            </a:r>
            <a:r>
              <a:rPr lang="en-US" dirty="0">
                <a:latin typeface="+mj-lt"/>
                <a:hlinkClick r:id="rId7"/>
              </a:rPr>
              <a:t>https://www.isaca.org/pages/default.aspx</a:t>
            </a:r>
            <a:r>
              <a:rPr lang="en-US" dirty="0">
                <a:latin typeface="+mj-lt"/>
              </a:rPr>
              <a:t> </a:t>
            </a:r>
          </a:p>
          <a:p>
            <a:pPr marL="171399" indent="-171399">
              <a:buFont typeface="Arial" panose="020B0604020202020204" pitchFamily="34" charset="0"/>
              <a:buChar char="•"/>
            </a:pPr>
            <a:r>
              <a:rPr lang="en-US" dirty="0">
                <a:latin typeface="+mj-lt"/>
              </a:rPr>
              <a:t>SANS (Systems Administration Networking and Security Institute) </a:t>
            </a:r>
            <a:r>
              <a:rPr lang="en-US" dirty="0">
                <a:latin typeface="+mj-lt"/>
                <a:hlinkClick r:id="rId8"/>
              </a:rPr>
              <a:t>https://www.sans.org/</a:t>
            </a:r>
            <a:r>
              <a:rPr lang="en-US" dirty="0">
                <a:latin typeface="+mj-lt"/>
              </a:rPr>
              <a:t> </a:t>
            </a:r>
          </a:p>
          <a:p>
            <a:pPr marL="171399" indent="-171399">
              <a:buFont typeface="Arial" panose="020B0604020202020204" pitchFamily="34" charset="0"/>
              <a:buChar char="•"/>
            </a:pPr>
            <a:r>
              <a:rPr lang="en-US" dirty="0">
                <a:latin typeface="+mj-lt"/>
              </a:rPr>
              <a:t>ISC2 (International Information Systems Security Certification Consortium) </a:t>
            </a:r>
            <a:r>
              <a:rPr lang="en-US" dirty="0">
                <a:latin typeface="+mj-lt"/>
                <a:hlinkClick r:id="rId9"/>
              </a:rPr>
              <a:t>https://www.isc2.org/</a:t>
            </a:r>
            <a:r>
              <a:rPr lang="en-US" dirty="0">
                <a:latin typeface="+mj-lt"/>
              </a:rPr>
              <a:t> </a:t>
            </a:r>
          </a:p>
          <a:p>
            <a:pPr marL="171399" indent="-171399">
              <a:buFont typeface="Arial" panose="020B0604020202020204" pitchFamily="34" charset="0"/>
              <a:buChar char="•"/>
            </a:pPr>
            <a:r>
              <a:rPr lang="en-US" dirty="0">
                <a:latin typeface="+mj-lt"/>
              </a:rPr>
              <a:t>ISF (Information Security Forum) </a:t>
            </a:r>
            <a:r>
              <a:rPr lang="en-US" dirty="0">
                <a:latin typeface="+mj-lt"/>
                <a:hlinkClick r:id="rId10"/>
              </a:rPr>
              <a:t>https://www.securityforum.org/</a:t>
            </a:r>
            <a:r>
              <a:rPr lang="en-US" dirty="0">
                <a:latin typeface="+mj-lt"/>
              </a:rPr>
              <a:t> </a:t>
            </a:r>
          </a:p>
          <a:p>
            <a:pPr marL="171399" indent="-171399">
              <a:buFont typeface="Arial" panose="020B0604020202020204" pitchFamily="34" charset="0"/>
              <a:buChar char="•"/>
            </a:pPr>
            <a:r>
              <a:rPr lang="en-US" dirty="0">
                <a:latin typeface="+mj-lt"/>
              </a:rPr>
              <a:t>Gartner (External research and analysis) </a:t>
            </a:r>
            <a:r>
              <a:rPr lang="en-US" dirty="0">
                <a:latin typeface="+mj-lt"/>
                <a:hlinkClick r:id="rId11"/>
              </a:rPr>
              <a:t>http://www.gartner.com/technology/home.jsp</a:t>
            </a:r>
            <a:r>
              <a:rPr lang="en-US" dirty="0">
                <a:latin typeface="+mj-lt"/>
              </a:rPr>
              <a:t> </a:t>
            </a:r>
          </a:p>
          <a:p>
            <a:pPr marL="171399" indent="-171399">
              <a:buFont typeface="Arial" panose="020B0604020202020204" pitchFamily="34" charset="0"/>
              <a:buChar char="•"/>
            </a:pPr>
            <a:r>
              <a:rPr lang="en-US" dirty="0">
                <a:latin typeface="+mj-lt"/>
              </a:rPr>
              <a:t>NIST National Initiative for Cyber Education (NICE): </a:t>
            </a:r>
            <a:r>
              <a:rPr lang="en-US" dirty="0">
                <a:latin typeface="+mj-lt"/>
                <a:hlinkClick r:id="rId12"/>
              </a:rPr>
              <a:t>https://www.nist.gov/itl/applied-cybersecurity/nice</a:t>
            </a:r>
            <a:r>
              <a:rPr lang="en-US" dirty="0">
                <a:latin typeface="+mj-lt"/>
              </a:rPr>
              <a:t> </a:t>
            </a:r>
          </a:p>
          <a:p>
            <a:pPr marL="171399" indent="-171399">
              <a:buFont typeface="Arial" panose="020B0604020202020204" pitchFamily="34" charset="0"/>
              <a:buChar char="•"/>
            </a:pPr>
            <a:r>
              <a:rPr lang="en-US" dirty="0">
                <a:latin typeface="+mj-lt"/>
              </a:rPr>
              <a:t>The Cyber Education Project: </a:t>
            </a:r>
            <a:r>
              <a:rPr lang="en-US" dirty="0">
                <a:latin typeface="+mj-lt"/>
                <a:hlinkClick r:id="rId13"/>
              </a:rPr>
              <a:t>https://cybereducationproject.org</a:t>
            </a:r>
            <a:r>
              <a:rPr lang="en-US" dirty="0">
                <a:latin typeface="+mj-lt"/>
              </a:rPr>
              <a:t> </a:t>
            </a:r>
          </a:p>
          <a:p>
            <a:pPr marL="171399" indent="-171399">
              <a:spcAft>
                <a:spcPts val="0"/>
              </a:spcAft>
              <a:buFont typeface="Arial" panose="020B0604020202020204" pitchFamily="34" charset="0"/>
              <a:buChar char="•"/>
            </a:pPr>
            <a:r>
              <a:rPr lang="en-US" dirty="0">
                <a:latin typeface="+mj-lt"/>
              </a:rPr>
              <a:t>Deloitte: Beneath the surface of a cyberattack: </a:t>
            </a:r>
            <a:r>
              <a:rPr lang="en-US" dirty="0">
                <a:latin typeface="+mj-lt"/>
                <a:hlinkClick r:id="rId14"/>
              </a:rPr>
              <a:t>https://www2.deloitte.com/us/en/pages/risk/articles/hidden-business-impact-of-cyberattack.html</a:t>
            </a:r>
            <a:endParaRPr lang="en-US" dirty="0">
              <a:latin typeface="+mj-lt"/>
            </a:endParaRPr>
          </a:p>
          <a:p>
            <a:pPr marL="171399" indent="-171399">
              <a:spcBef>
                <a:spcPts val="600"/>
              </a:spcBef>
              <a:spcAft>
                <a:spcPts val="600"/>
              </a:spcAft>
              <a:buFont typeface="Arial" panose="020B0604020202020204" pitchFamily="34" charset="0"/>
              <a:buChar char="•"/>
            </a:pPr>
            <a:r>
              <a:rPr lang="en-US" dirty="0">
                <a:solidFill>
                  <a:prstClr val="black"/>
                </a:solidFill>
              </a:rPr>
              <a:t>Association for Computing Machinery, Curriculum Guidelines for Post-Secondary Degree Programs in Cybersecurity:</a:t>
            </a:r>
            <a:r>
              <a:rPr lang="en-US" sz="2399" dirty="0">
                <a:solidFill>
                  <a:prstClr val="black"/>
                </a:solidFill>
              </a:rPr>
              <a:t> </a:t>
            </a:r>
            <a:r>
              <a:rPr lang="en-US" dirty="0">
                <a:latin typeface="+mj-lt"/>
                <a:hlinkClick r:id="rId15"/>
              </a:rPr>
              <a:t>https://www.acm.org/binaries/content/assets/education/curricula-recommendations/csec2017.pdf</a:t>
            </a:r>
            <a:r>
              <a:rPr lang="en-US" dirty="0">
                <a:latin typeface="+mj-lt"/>
              </a:rPr>
              <a:t>  </a:t>
            </a:r>
          </a:p>
          <a:p>
            <a:pPr marL="171450" indent="-171450">
              <a:spcBef>
                <a:spcPts val="600"/>
              </a:spcBef>
              <a:spcAft>
                <a:spcPts val="600"/>
              </a:spcAft>
              <a:buFont typeface="Arial" panose="020B0604020202020204" pitchFamily="34" charset="0"/>
              <a:buChar char="•"/>
            </a:pPr>
            <a:r>
              <a:rPr lang="en-US" i="1" dirty="0">
                <a:solidFill>
                  <a:prstClr val="black"/>
                </a:solidFill>
              </a:rPr>
              <a:t>Cybersecurity Curricula 2017 Curriculum Guidelines for Post-Secondary Degree Programs in Cybersecurity ASM</a:t>
            </a:r>
            <a:r>
              <a:rPr lang="en-US" dirty="0">
                <a:solidFill>
                  <a:prstClr val="black"/>
                </a:solidFill>
              </a:rPr>
              <a:t>, IEEE-CS, AIS SIGSEC, IFIP WG 11.8.  Available at: </a:t>
            </a:r>
            <a:r>
              <a:rPr lang="en-US" dirty="0">
                <a:solidFill>
                  <a:prstClr val="black"/>
                </a:solidFill>
                <a:hlinkClick r:id="rId15"/>
              </a:rPr>
              <a:t>https://www.acm.org/binaries/content/assets/education/curricula-recommendations/csec2017.pdf</a:t>
            </a:r>
            <a:endParaRPr lang="en-US" dirty="0">
              <a:solidFill>
                <a:prstClr val="black"/>
              </a:solidFill>
            </a:endParaRPr>
          </a:p>
          <a:p>
            <a:pPr marL="171450" indent="-171450">
              <a:buFont typeface="Arial" panose="020B0604020202020204" pitchFamily="34" charset="0"/>
              <a:buChar char="•"/>
            </a:pPr>
            <a:r>
              <a:rPr lang="en-US" dirty="0"/>
              <a:t>Cram, W.A., and J. D’Arcy. 2016. Teaching information security in business school</a:t>
            </a:r>
            <a:r>
              <a:rPr lang="en-US" i="1" dirty="0"/>
              <a:t>s: Current practices and a proposed direction for the future. Communications of the Association of Information Systems </a:t>
            </a:r>
            <a:r>
              <a:rPr lang="en-US" dirty="0"/>
              <a:t>39 (3): 32-51.</a:t>
            </a:r>
          </a:p>
          <a:p>
            <a:pPr>
              <a:spcAft>
                <a:spcPts val="0"/>
              </a:spcAft>
            </a:pPr>
            <a:endParaRPr lang="en-US" dirty="0">
              <a:latin typeface="+mj-lt"/>
            </a:endParaRPr>
          </a:p>
        </p:txBody>
      </p:sp>
    </p:spTree>
    <p:extLst>
      <p:ext uri="{BB962C8B-B14F-4D97-AF65-F5344CB8AC3E}">
        <p14:creationId xmlns:p14="http://schemas.microsoft.com/office/powerpoint/2010/main" val="105918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148" y="2818263"/>
            <a:ext cx="4297894" cy="646163"/>
          </a:xfrm>
          <a:prstGeom prst="rect">
            <a:avLst/>
          </a:prstGeom>
          <a:noFill/>
        </p:spPr>
        <p:txBody>
          <a:bodyPr wrap="square" rtlCol="0">
            <a:spAutoFit/>
          </a:bodyPr>
          <a:lstStyle/>
          <a:p>
            <a:pPr algn="ctr"/>
            <a:r>
              <a:rPr lang="en-US" sz="3599" dirty="0" smtClean="0">
                <a:latin typeface="+mj-lt"/>
                <a:ea typeface="+mj-ea"/>
                <a:cs typeface="+mj-cs"/>
              </a:rPr>
              <a:t>Questions?</a:t>
            </a:r>
            <a:endParaRPr lang="en-US" sz="3599" dirty="0">
              <a:latin typeface="+mj-lt"/>
              <a:ea typeface="+mj-ea"/>
              <a:cs typeface="+mj-cs"/>
            </a:endParaRPr>
          </a:p>
        </p:txBody>
      </p:sp>
    </p:spTree>
    <p:extLst>
      <p:ext uri="{BB962C8B-B14F-4D97-AF65-F5344CB8AC3E}">
        <p14:creationId xmlns:p14="http://schemas.microsoft.com/office/powerpoint/2010/main" val="174959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6140" y="3804340"/>
            <a:ext cx="10898523" cy="1591988"/>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3599" dirty="0"/>
              <a:t>Cyber in Accounting Curriculum and Practice</a:t>
            </a:r>
          </a:p>
        </p:txBody>
      </p:sp>
      <p:sp>
        <p:nvSpPr>
          <p:cNvPr id="5" name="Text Placeholder 4"/>
          <p:cNvSpPr txBox="1">
            <a:spLocks/>
          </p:cNvSpPr>
          <p:nvPr/>
        </p:nvSpPr>
        <p:spPr>
          <a:xfrm>
            <a:off x="376140" y="3429000"/>
            <a:ext cx="7903691" cy="1566124"/>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US" dirty="0"/>
              <a:t> </a:t>
            </a:r>
          </a:p>
        </p:txBody>
      </p:sp>
    </p:spTree>
    <p:extLst>
      <p:ext uri="{BB962C8B-B14F-4D97-AF65-F5344CB8AC3E}">
        <p14:creationId xmlns:p14="http://schemas.microsoft.com/office/powerpoint/2010/main" val="2629917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6140" y="318311"/>
            <a:ext cx="8389340" cy="698318"/>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1999" dirty="0"/>
              <a:t>Synoptic view</a:t>
            </a:r>
          </a:p>
        </p:txBody>
      </p:sp>
      <p:graphicFrame>
        <p:nvGraphicFramePr>
          <p:cNvPr id="3" name="Table 2"/>
          <p:cNvGraphicFramePr>
            <a:graphicFrameLocks noGrp="1"/>
          </p:cNvGraphicFramePr>
          <p:nvPr>
            <p:extLst/>
          </p:nvPr>
        </p:nvGraphicFramePr>
        <p:xfrm>
          <a:off x="5081454" y="1836430"/>
          <a:ext cx="1614962" cy="731472"/>
        </p:xfrm>
        <a:graphic>
          <a:graphicData uri="http://schemas.openxmlformats.org/drawingml/2006/table">
            <a:tbl>
              <a:tblPr firstRow="1" bandRow="1">
                <a:tableStyleId>{2D5ABB26-0587-4C30-8999-92F81FD0307C}</a:tableStyleId>
              </a:tblPr>
              <a:tblGrid>
                <a:gridCol w="1614962">
                  <a:extLst>
                    <a:ext uri="{9D8B030D-6E8A-4147-A177-3AD203B41FA5}">
                      <a16:colId xmlns:a16="http://schemas.microsoft.com/office/drawing/2014/main" val="20000"/>
                    </a:ext>
                  </a:extLst>
                </a:gridCol>
              </a:tblGrid>
              <a:tr h="274249">
                <a:tc>
                  <a:txBody>
                    <a:bodyPr/>
                    <a:lstStyle/>
                    <a:p>
                      <a:r>
                        <a:rPr lang="en-US" sz="1200" b="1" dirty="0">
                          <a:solidFill>
                            <a:srgbClr val="046A38"/>
                          </a:solidFill>
                        </a:rPr>
                        <a:t>Accountancy</a:t>
                      </a:r>
                    </a:p>
                  </a:txBody>
                  <a:tcPr marL="91416" marR="91416" marT="45708" marB="45708">
                    <a:lnL>
                      <a:noFill/>
                    </a:lnL>
                    <a:lnR>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7081">
                <a:tc>
                  <a:txBody>
                    <a:bodyPr/>
                    <a:lstStyle/>
                    <a:p>
                      <a:r>
                        <a:rPr lang="en-US" sz="1200" dirty="0">
                          <a:solidFill>
                            <a:schemeClr val="tx1"/>
                          </a:solidFill>
                        </a:rPr>
                        <a:t>Relevant, timely, and accurate information</a:t>
                      </a:r>
                    </a:p>
                  </a:txBody>
                  <a:tcPr marL="91416" marR="91416" marT="45708" marB="45708">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 name="Oval 3"/>
          <p:cNvSpPr>
            <a:spLocks noChangeArrowheads="1"/>
          </p:cNvSpPr>
          <p:nvPr/>
        </p:nvSpPr>
        <p:spPr bwMode="blackWhite">
          <a:xfrm>
            <a:off x="5298779" y="2994869"/>
            <a:ext cx="1005578" cy="1005578"/>
          </a:xfrm>
          <a:prstGeom prst="ellipse">
            <a:avLst/>
          </a:prstGeom>
          <a:solidFill>
            <a:schemeClr val="accent2"/>
          </a:solidFill>
          <a:ln w="12700">
            <a:noFill/>
            <a:round/>
            <a:headEnd/>
            <a:tailEnd/>
          </a:ln>
        </p:spPr>
        <p:txBody>
          <a:bodyPr wrap="square" lIns="88877" tIns="88877" rIns="88877" bIns="88877" anchor="ctr"/>
          <a:lstStyle/>
          <a:p>
            <a:pPr algn="ctr" eaLnBrk="1" hangingPunct="1">
              <a:spcBef>
                <a:spcPct val="20000"/>
              </a:spcBef>
              <a:defRPr/>
            </a:pPr>
            <a:endParaRPr lang="en-GB" sz="1400" dirty="0">
              <a:cs typeface="Arial" pitchFamily="34" charset="0"/>
            </a:endParaRPr>
          </a:p>
        </p:txBody>
      </p:sp>
      <p:sp>
        <p:nvSpPr>
          <p:cNvPr id="5" name="Oval 4"/>
          <p:cNvSpPr>
            <a:spLocks noChangeArrowheads="1"/>
          </p:cNvSpPr>
          <p:nvPr/>
        </p:nvSpPr>
        <p:spPr bwMode="blackWhite">
          <a:xfrm>
            <a:off x="6520901" y="4056000"/>
            <a:ext cx="1005578" cy="1005578"/>
          </a:xfrm>
          <a:prstGeom prst="ellipse">
            <a:avLst/>
          </a:prstGeom>
          <a:solidFill>
            <a:srgbClr val="0097A9"/>
          </a:solidFill>
          <a:ln w="12700">
            <a:noFill/>
            <a:round/>
            <a:headEnd/>
            <a:tailEnd/>
          </a:ln>
        </p:spPr>
        <p:txBody>
          <a:bodyPr wrap="square" lIns="88877" tIns="88877" rIns="88877" bIns="88877" anchor="ctr"/>
          <a:lstStyle/>
          <a:p>
            <a:pPr algn="ctr" eaLnBrk="1" hangingPunct="1">
              <a:spcBef>
                <a:spcPct val="20000"/>
              </a:spcBef>
              <a:defRPr/>
            </a:pPr>
            <a:endParaRPr lang="en-GB" sz="1400" dirty="0">
              <a:cs typeface="Arial" pitchFamily="34" charset="0"/>
            </a:endParaRPr>
          </a:p>
        </p:txBody>
      </p:sp>
      <p:sp>
        <p:nvSpPr>
          <p:cNvPr id="6" name="Oval 5"/>
          <p:cNvSpPr>
            <a:spLocks noChangeArrowheads="1"/>
          </p:cNvSpPr>
          <p:nvPr/>
        </p:nvSpPr>
        <p:spPr bwMode="blackWhite">
          <a:xfrm>
            <a:off x="7726968" y="2487356"/>
            <a:ext cx="1005578" cy="1005578"/>
          </a:xfrm>
          <a:prstGeom prst="ellipse">
            <a:avLst/>
          </a:prstGeom>
          <a:solidFill>
            <a:schemeClr val="accent1"/>
          </a:solidFill>
          <a:ln w="12700">
            <a:noFill/>
            <a:round/>
            <a:headEnd/>
            <a:tailEnd/>
          </a:ln>
        </p:spPr>
        <p:txBody>
          <a:bodyPr wrap="square" lIns="88877" tIns="88877" rIns="88877" bIns="88877" anchor="ctr"/>
          <a:lstStyle/>
          <a:p>
            <a:pPr algn="ctr" eaLnBrk="1" hangingPunct="1">
              <a:spcBef>
                <a:spcPct val="20000"/>
              </a:spcBef>
              <a:defRPr/>
            </a:pPr>
            <a:endParaRPr lang="en-GB" sz="1400" dirty="0">
              <a:cs typeface="Arial" pitchFamily="34" charset="0"/>
            </a:endParaRPr>
          </a:p>
        </p:txBody>
      </p:sp>
      <p:sp>
        <p:nvSpPr>
          <p:cNvPr id="7" name="Arc 20"/>
          <p:cNvSpPr>
            <a:spLocks/>
          </p:cNvSpPr>
          <p:nvPr/>
        </p:nvSpPr>
        <p:spPr bwMode="auto">
          <a:xfrm>
            <a:off x="5827298" y="2902150"/>
            <a:ext cx="588215" cy="607855"/>
          </a:xfrm>
          <a:custGeom>
            <a:avLst/>
            <a:gdLst>
              <a:gd name="T0" fmla="*/ 0 w 21646"/>
              <a:gd name="T1" fmla="*/ 0 h 21600"/>
              <a:gd name="T2" fmla="*/ 0 w 21646"/>
              <a:gd name="T3" fmla="*/ 0 h 21600"/>
              <a:gd name="T4" fmla="*/ 0 w 21646"/>
              <a:gd name="T5" fmla="*/ 0 h 21600"/>
              <a:gd name="T6" fmla="*/ 0 60000 65536"/>
              <a:gd name="T7" fmla="*/ 0 60000 65536"/>
              <a:gd name="T8" fmla="*/ 0 60000 65536"/>
              <a:gd name="T9" fmla="*/ 0 w 21646"/>
              <a:gd name="T10" fmla="*/ 0 h 21600"/>
              <a:gd name="T11" fmla="*/ 21646 w 21646"/>
              <a:gd name="T12" fmla="*/ 21600 h 21600"/>
            </a:gdLst>
            <a:ahLst/>
            <a:cxnLst>
              <a:cxn ang="T6">
                <a:pos x="T0" y="T1"/>
              </a:cxn>
              <a:cxn ang="T7">
                <a:pos x="T2" y="T3"/>
              </a:cxn>
              <a:cxn ang="T8">
                <a:pos x="T4" y="T5"/>
              </a:cxn>
            </a:cxnLst>
            <a:rect l="T9" t="T10" r="T11" b="T12"/>
            <a:pathLst>
              <a:path w="21646" h="21600" fill="none" extrusionOk="0">
                <a:moveTo>
                  <a:pt x="0" y="0"/>
                </a:moveTo>
                <a:cubicBezTo>
                  <a:pt x="17" y="0"/>
                  <a:pt x="35" y="-1"/>
                  <a:pt x="53" y="0"/>
                </a:cubicBezTo>
                <a:cubicBezTo>
                  <a:pt x="11761" y="0"/>
                  <a:pt x="21337" y="9327"/>
                  <a:pt x="21645" y="21032"/>
                </a:cubicBezTo>
              </a:path>
              <a:path w="21646" h="21600" stroke="0" extrusionOk="0">
                <a:moveTo>
                  <a:pt x="0" y="0"/>
                </a:moveTo>
                <a:cubicBezTo>
                  <a:pt x="17" y="0"/>
                  <a:pt x="35" y="-1"/>
                  <a:pt x="53" y="0"/>
                </a:cubicBezTo>
                <a:cubicBezTo>
                  <a:pt x="11761" y="0"/>
                  <a:pt x="21337" y="9327"/>
                  <a:pt x="21645" y="21032"/>
                </a:cubicBezTo>
                <a:lnTo>
                  <a:pt x="53" y="21600"/>
                </a:lnTo>
                <a:close/>
              </a:path>
            </a:pathLst>
          </a:custGeom>
          <a:noFill/>
          <a:ln w="19050" cap="rnd">
            <a:solidFill>
              <a:schemeClr val="accent6"/>
            </a:solidFill>
            <a:round/>
            <a:headEnd type="none" w="sm" len="sm"/>
            <a:tailEnd type="none" w="sm" len="sm"/>
          </a:ln>
        </p:spPr>
        <p:txBody>
          <a:bodyPr wrap="none" anchor="ctr"/>
          <a:lstStyle/>
          <a:p>
            <a:pPr algn="ctr" eaLnBrk="1" hangingPunct="1">
              <a:spcBef>
                <a:spcPct val="20000"/>
              </a:spcBef>
              <a:defRPr/>
            </a:pPr>
            <a:endParaRPr lang="en-GB" sz="1400" b="1" dirty="0">
              <a:cs typeface="Arial" pitchFamily="34" charset="0"/>
            </a:endParaRPr>
          </a:p>
        </p:txBody>
      </p:sp>
      <p:sp>
        <p:nvSpPr>
          <p:cNvPr id="8" name="Line 21"/>
          <p:cNvSpPr>
            <a:spLocks noChangeShapeType="1"/>
          </p:cNvSpPr>
          <p:nvPr/>
        </p:nvSpPr>
        <p:spPr bwMode="auto">
          <a:xfrm flipH="1">
            <a:off x="4198191" y="2902147"/>
            <a:ext cx="1645491" cy="0"/>
          </a:xfrm>
          <a:prstGeom prst="line">
            <a:avLst/>
          </a:prstGeom>
          <a:noFill/>
          <a:ln w="19050">
            <a:solidFill>
              <a:schemeClr val="accent6"/>
            </a:solidFill>
            <a:round/>
            <a:headEnd type="none" w="sm" len="sm"/>
            <a:tailEnd type="none" w="sm" len="sm"/>
          </a:ln>
        </p:spPr>
        <p:txBody>
          <a:bodyPr wrap="none" anchor="ctr"/>
          <a:lstStyle/>
          <a:p>
            <a:pPr algn="ctr" eaLnBrk="1" hangingPunct="1">
              <a:spcBef>
                <a:spcPct val="20000"/>
              </a:spcBef>
              <a:defRPr/>
            </a:pPr>
            <a:endParaRPr lang="en-GB" sz="1400" b="1" dirty="0">
              <a:cs typeface="Arial" pitchFamily="34" charset="0"/>
            </a:endParaRPr>
          </a:p>
        </p:txBody>
      </p:sp>
      <p:sp>
        <p:nvSpPr>
          <p:cNvPr id="9" name="Arc 22"/>
          <p:cNvSpPr>
            <a:spLocks/>
          </p:cNvSpPr>
          <p:nvPr/>
        </p:nvSpPr>
        <p:spPr bwMode="auto">
          <a:xfrm>
            <a:off x="6415516" y="4541611"/>
            <a:ext cx="1203961" cy="598331"/>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9050" cap="rnd">
            <a:solidFill>
              <a:schemeClr val="accent6"/>
            </a:solidFill>
            <a:round/>
            <a:headEnd type="none" w="sm" len="sm"/>
            <a:tailEnd type="none" w="sm" len="sm"/>
          </a:ln>
        </p:spPr>
        <p:txBody>
          <a:bodyPr wrap="none" anchor="ctr"/>
          <a:lstStyle/>
          <a:p>
            <a:pPr algn="ctr" eaLnBrk="1" hangingPunct="1">
              <a:spcBef>
                <a:spcPct val="20000"/>
              </a:spcBef>
              <a:defRPr/>
            </a:pPr>
            <a:endParaRPr lang="en-GB" sz="1400" b="1" dirty="0">
              <a:cs typeface="Arial" pitchFamily="34" charset="0"/>
            </a:endParaRPr>
          </a:p>
        </p:txBody>
      </p:sp>
      <p:sp>
        <p:nvSpPr>
          <p:cNvPr id="10" name="Line 23"/>
          <p:cNvSpPr>
            <a:spLocks noChangeShapeType="1"/>
          </p:cNvSpPr>
          <p:nvPr/>
        </p:nvSpPr>
        <p:spPr bwMode="auto">
          <a:xfrm flipV="1">
            <a:off x="6415513" y="3489980"/>
            <a:ext cx="0" cy="1072871"/>
          </a:xfrm>
          <a:prstGeom prst="line">
            <a:avLst/>
          </a:prstGeom>
          <a:noFill/>
          <a:ln w="19050">
            <a:solidFill>
              <a:schemeClr val="accent6"/>
            </a:solidFill>
            <a:round/>
            <a:headEnd type="none" w="sm" len="sm"/>
            <a:tailEnd type="none" w="sm" len="sm"/>
          </a:ln>
        </p:spPr>
        <p:txBody>
          <a:bodyPr wrap="none" anchor="ctr"/>
          <a:lstStyle/>
          <a:p>
            <a:pPr algn="ctr" eaLnBrk="1" hangingPunct="1">
              <a:spcBef>
                <a:spcPct val="20000"/>
              </a:spcBef>
              <a:defRPr/>
            </a:pPr>
            <a:endParaRPr lang="en-GB" sz="1400" b="1" dirty="0">
              <a:cs typeface="Arial" pitchFamily="34" charset="0"/>
            </a:endParaRPr>
          </a:p>
        </p:txBody>
      </p:sp>
      <p:sp>
        <p:nvSpPr>
          <p:cNvPr id="11" name="Line 24"/>
          <p:cNvSpPr>
            <a:spLocks noChangeShapeType="1"/>
          </p:cNvSpPr>
          <p:nvPr/>
        </p:nvSpPr>
        <p:spPr bwMode="auto">
          <a:xfrm flipV="1">
            <a:off x="7619475" y="2997375"/>
            <a:ext cx="0" cy="1564867"/>
          </a:xfrm>
          <a:prstGeom prst="line">
            <a:avLst/>
          </a:prstGeom>
          <a:noFill/>
          <a:ln w="19050">
            <a:solidFill>
              <a:schemeClr val="accent6"/>
            </a:solidFill>
            <a:round/>
            <a:headEnd type="none" w="sm" len="sm"/>
            <a:tailEnd type="none" w="sm" len="sm"/>
          </a:ln>
        </p:spPr>
        <p:txBody>
          <a:bodyPr wrap="none" anchor="ctr"/>
          <a:lstStyle/>
          <a:p>
            <a:pPr algn="ctr" eaLnBrk="1" hangingPunct="1">
              <a:spcBef>
                <a:spcPct val="20000"/>
              </a:spcBef>
              <a:defRPr/>
            </a:pPr>
            <a:endParaRPr lang="en-GB" sz="1400" b="1" dirty="0">
              <a:cs typeface="Arial" pitchFamily="34" charset="0"/>
            </a:endParaRPr>
          </a:p>
        </p:txBody>
      </p:sp>
      <p:sp>
        <p:nvSpPr>
          <p:cNvPr id="12" name="Arc 25"/>
          <p:cNvSpPr>
            <a:spLocks/>
          </p:cNvSpPr>
          <p:nvPr/>
        </p:nvSpPr>
        <p:spPr bwMode="auto">
          <a:xfrm>
            <a:off x="7619477" y="2394280"/>
            <a:ext cx="588216" cy="6046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48"/>
                </a:moveTo>
                <a:cubicBezTo>
                  <a:pt x="28" y="9659"/>
                  <a:pt x="9658" y="29"/>
                  <a:pt x="21547" y="0"/>
                </a:cubicBezTo>
              </a:path>
              <a:path w="21600" h="21600" stroke="0" extrusionOk="0">
                <a:moveTo>
                  <a:pt x="0" y="21548"/>
                </a:moveTo>
                <a:cubicBezTo>
                  <a:pt x="28" y="9659"/>
                  <a:pt x="9658" y="29"/>
                  <a:pt x="21547" y="0"/>
                </a:cubicBezTo>
                <a:lnTo>
                  <a:pt x="21600" y="21600"/>
                </a:lnTo>
                <a:close/>
              </a:path>
            </a:pathLst>
          </a:custGeom>
          <a:noFill/>
          <a:ln w="19050" cap="rnd">
            <a:solidFill>
              <a:schemeClr val="accent6"/>
            </a:solidFill>
            <a:round/>
            <a:headEnd type="none" w="sm" len="sm"/>
            <a:tailEnd type="none" w="sm" len="sm"/>
          </a:ln>
        </p:spPr>
        <p:txBody>
          <a:bodyPr wrap="none" anchor="ctr"/>
          <a:lstStyle/>
          <a:p>
            <a:pPr algn="ctr" eaLnBrk="1" hangingPunct="1">
              <a:spcBef>
                <a:spcPct val="20000"/>
              </a:spcBef>
              <a:defRPr/>
            </a:pPr>
            <a:endParaRPr lang="en-GB" sz="1400" b="1" dirty="0">
              <a:cs typeface="Arial" pitchFamily="34" charset="0"/>
            </a:endParaRPr>
          </a:p>
        </p:txBody>
      </p:sp>
      <p:sp>
        <p:nvSpPr>
          <p:cNvPr id="13" name="Line 26"/>
          <p:cNvSpPr>
            <a:spLocks noChangeShapeType="1"/>
          </p:cNvSpPr>
          <p:nvPr/>
        </p:nvSpPr>
        <p:spPr bwMode="auto">
          <a:xfrm flipH="1">
            <a:off x="8194636" y="2394280"/>
            <a:ext cx="1371243" cy="0"/>
          </a:xfrm>
          <a:prstGeom prst="line">
            <a:avLst/>
          </a:prstGeom>
          <a:noFill/>
          <a:ln w="19050">
            <a:solidFill>
              <a:schemeClr val="accent6"/>
            </a:solidFill>
            <a:round/>
            <a:headEnd type="none" w="sm" len="sm"/>
            <a:tailEnd type="none" w="sm" len="sm"/>
          </a:ln>
        </p:spPr>
        <p:txBody>
          <a:bodyPr wrap="none" anchor="ctr"/>
          <a:lstStyle/>
          <a:p>
            <a:pPr algn="ctr" eaLnBrk="1" hangingPunct="1">
              <a:spcBef>
                <a:spcPct val="20000"/>
              </a:spcBef>
              <a:defRPr/>
            </a:pPr>
            <a:endParaRPr lang="en-GB" sz="1400" b="1" dirty="0">
              <a:cs typeface="Arial" pitchFamily="34" charset="0"/>
            </a:endParaRPr>
          </a:p>
        </p:txBody>
      </p:sp>
      <p:pic>
        <p:nvPicPr>
          <p:cNvPr id="14" name="Picture 13"/>
          <p:cNvPicPr>
            <a:picLocks noChangeAspect="1"/>
          </p:cNvPicPr>
          <p:nvPr/>
        </p:nvPicPr>
        <p:blipFill>
          <a:blip r:embed="rId3"/>
          <a:stretch>
            <a:fillRect/>
          </a:stretch>
        </p:blipFill>
        <p:spPr>
          <a:xfrm>
            <a:off x="1187911" y="1393780"/>
            <a:ext cx="3005645" cy="3016734"/>
          </a:xfrm>
          <a:prstGeom prst="rect">
            <a:avLst/>
          </a:prstGeom>
        </p:spPr>
      </p:pic>
      <p:graphicFrame>
        <p:nvGraphicFramePr>
          <p:cNvPr id="15" name="Table 14"/>
          <p:cNvGraphicFramePr>
            <a:graphicFrameLocks noGrp="1"/>
          </p:cNvGraphicFramePr>
          <p:nvPr>
            <p:extLst/>
          </p:nvPr>
        </p:nvGraphicFramePr>
        <p:xfrm>
          <a:off x="6570924" y="5201102"/>
          <a:ext cx="2505454" cy="914352"/>
        </p:xfrm>
        <a:graphic>
          <a:graphicData uri="http://schemas.openxmlformats.org/drawingml/2006/table">
            <a:tbl>
              <a:tblPr firstRow="1" bandRow="1">
                <a:tableStyleId>{2D5ABB26-0587-4C30-8999-92F81FD0307C}</a:tableStyleId>
              </a:tblPr>
              <a:tblGrid>
                <a:gridCol w="2505454">
                  <a:extLst>
                    <a:ext uri="{9D8B030D-6E8A-4147-A177-3AD203B41FA5}">
                      <a16:colId xmlns:a16="http://schemas.microsoft.com/office/drawing/2014/main" val="20002"/>
                    </a:ext>
                  </a:extLst>
                </a:gridCol>
              </a:tblGrid>
              <a:tr h="274249">
                <a:tc>
                  <a:txBody>
                    <a:bodyPr/>
                    <a:lstStyle/>
                    <a:p>
                      <a:r>
                        <a:rPr lang="en-US" sz="1200" b="1" dirty="0">
                          <a:solidFill>
                            <a:srgbClr val="0097A9"/>
                          </a:solidFill>
                        </a:rPr>
                        <a:t>Security</a:t>
                      </a:r>
                      <a:r>
                        <a:rPr lang="en-US" sz="1200" b="1" baseline="0" dirty="0">
                          <a:solidFill>
                            <a:srgbClr val="0097A9"/>
                          </a:solidFill>
                        </a:rPr>
                        <a:t> &amp; Privacy</a:t>
                      </a:r>
                      <a:endParaRPr lang="en-US" sz="1200" b="1" dirty="0">
                        <a:solidFill>
                          <a:srgbClr val="0097A9"/>
                        </a:solidFill>
                      </a:endParaRPr>
                    </a:p>
                  </a:txBody>
                  <a:tcPr marL="91416" marR="91416" marT="45708" marB="45708">
                    <a:lnL>
                      <a:noFill/>
                    </a:lnL>
                    <a:lnR>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39913">
                <a:tc>
                  <a:txBody>
                    <a:bodyPr/>
                    <a:lstStyle/>
                    <a:p>
                      <a:r>
                        <a:rPr lang="en-US" sz="1200" dirty="0">
                          <a:solidFill>
                            <a:schemeClr val="tx1"/>
                          </a:solidFill>
                        </a:rPr>
                        <a:t>Awareness and management of C.I.A. (Confidentiality, Integrity, and Availability)</a:t>
                      </a:r>
                      <a:r>
                        <a:rPr lang="en-US" sz="1200" baseline="0" dirty="0">
                          <a:solidFill>
                            <a:schemeClr val="tx1"/>
                          </a:solidFill>
                        </a:rPr>
                        <a:t> of Information</a:t>
                      </a:r>
                      <a:endParaRPr lang="en-US" sz="1200" dirty="0">
                        <a:solidFill>
                          <a:schemeClr val="tx1"/>
                        </a:solidFill>
                      </a:endParaRPr>
                    </a:p>
                  </a:txBody>
                  <a:tcPr marL="91416" marR="91416" marT="45708" marB="45708">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7668243" y="811560"/>
          <a:ext cx="2587789" cy="1097232"/>
        </p:xfrm>
        <a:graphic>
          <a:graphicData uri="http://schemas.openxmlformats.org/drawingml/2006/table">
            <a:tbl>
              <a:tblPr firstRow="1" bandRow="1">
                <a:tableStyleId>{2D5ABB26-0587-4C30-8999-92F81FD0307C}</a:tableStyleId>
              </a:tblPr>
              <a:tblGrid>
                <a:gridCol w="2587789">
                  <a:extLst>
                    <a:ext uri="{9D8B030D-6E8A-4147-A177-3AD203B41FA5}">
                      <a16:colId xmlns:a16="http://schemas.microsoft.com/office/drawing/2014/main" val="20003"/>
                    </a:ext>
                  </a:extLst>
                </a:gridCol>
              </a:tblGrid>
              <a:tr h="274249">
                <a:tc>
                  <a:txBody>
                    <a:bodyPr/>
                    <a:lstStyle/>
                    <a:p>
                      <a:r>
                        <a:rPr lang="en-US" sz="1200" b="1" dirty="0">
                          <a:solidFill>
                            <a:srgbClr val="86BC25"/>
                          </a:solidFill>
                        </a:rPr>
                        <a:t>Cyber</a:t>
                      </a:r>
                      <a:r>
                        <a:rPr lang="en-US" sz="1200" b="1" baseline="0" dirty="0">
                          <a:solidFill>
                            <a:srgbClr val="86BC25"/>
                          </a:solidFill>
                        </a:rPr>
                        <a:t> Risk</a:t>
                      </a:r>
                      <a:endParaRPr lang="en-US" sz="1200" b="1" dirty="0">
                        <a:solidFill>
                          <a:srgbClr val="86BC25"/>
                        </a:solidFill>
                      </a:endParaRPr>
                    </a:p>
                  </a:txBody>
                  <a:tcPr marL="91416" marR="91416" marT="45708" marB="45708">
                    <a:lnL>
                      <a:noFill/>
                    </a:lnL>
                    <a:lnR>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2746">
                <a:tc>
                  <a:txBody>
                    <a:bodyPr/>
                    <a:lstStyle/>
                    <a:p>
                      <a:r>
                        <a:rPr lang="en-US" sz="1200" dirty="0">
                          <a:solidFill>
                            <a:schemeClr val="tx1"/>
                          </a:solidFill>
                          <a:effectLst/>
                        </a:rPr>
                        <a:t>Risk of loss, disruption or damage to the reputation of an organization due to failure or</a:t>
                      </a:r>
                      <a:r>
                        <a:rPr lang="en-US" sz="1200" baseline="0" dirty="0">
                          <a:solidFill>
                            <a:schemeClr val="tx1"/>
                          </a:solidFill>
                          <a:effectLst/>
                        </a:rPr>
                        <a:t> breach</a:t>
                      </a:r>
                      <a:r>
                        <a:rPr lang="en-US" sz="1200" dirty="0">
                          <a:solidFill>
                            <a:schemeClr val="tx1"/>
                          </a:solidFill>
                          <a:effectLst/>
                        </a:rPr>
                        <a:t> of information technology systems</a:t>
                      </a:r>
                      <a:endParaRPr lang="en-US" sz="1200" dirty="0">
                        <a:solidFill>
                          <a:schemeClr val="tx1"/>
                        </a:solidFill>
                      </a:endParaRPr>
                    </a:p>
                  </a:txBody>
                  <a:tcPr marL="91416" marR="91416" marT="45708" marB="45708">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7" name="Isosceles Triangle 16"/>
          <p:cNvSpPr/>
          <p:nvPr/>
        </p:nvSpPr>
        <p:spPr bwMode="gray">
          <a:xfrm rot="5400000">
            <a:off x="4188606" y="2760178"/>
            <a:ext cx="312746" cy="293576"/>
          </a:xfrm>
          <a:prstGeom prst="triangle">
            <a:avLst/>
          </a:prstGeom>
          <a:solidFill>
            <a:srgbClr val="9D9D99"/>
          </a:solidFill>
          <a:ln w="19050" algn="ctr">
            <a:noFill/>
            <a:miter lim="800000"/>
            <a:headEnd/>
            <a:tailEnd/>
          </a:ln>
        </p:spPr>
        <p:txBody>
          <a:bodyPr wrap="square" lIns="88877" tIns="88877" rIns="88877" bIns="88877" rtlCol="0" anchor="ctr"/>
          <a:lstStyle/>
          <a:p>
            <a:pPr algn="ctr">
              <a:lnSpc>
                <a:spcPct val="106000"/>
              </a:lnSpc>
              <a:buFont typeface="Wingdings 2" pitchFamily="18" charset="2"/>
              <a:buNone/>
            </a:pPr>
            <a:endParaRPr lang="en-US" sz="1600" b="1" dirty="0"/>
          </a:p>
        </p:txBody>
      </p:sp>
      <p:sp>
        <p:nvSpPr>
          <p:cNvPr id="18" name="Freeform 904"/>
          <p:cNvSpPr>
            <a:spLocks noEditPoints="1"/>
          </p:cNvSpPr>
          <p:nvPr/>
        </p:nvSpPr>
        <p:spPr bwMode="auto">
          <a:xfrm>
            <a:off x="5573028" y="3314826"/>
            <a:ext cx="457081" cy="365665"/>
          </a:xfrm>
          <a:custGeom>
            <a:avLst/>
            <a:gdLst>
              <a:gd name="T0" fmla="*/ 296 w 300"/>
              <a:gd name="T1" fmla="*/ 25 h 246"/>
              <a:gd name="T2" fmla="*/ 281 w 300"/>
              <a:gd name="T3" fmla="*/ 24 h 246"/>
              <a:gd name="T4" fmla="*/ 245 w 300"/>
              <a:gd name="T5" fmla="*/ 55 h 246"/>
              <a:gd name="T6" fmla="*/ 245 w 300"/>
              <a:gd name="T7" fmla="*/ 11 h 246"/>
              <a:gd name="T8" fmla="*/ 235 w 300"/>
              <a:gd name="T9" fmla="*/ 0 h 246"/>
              <a:gd name="T10" fmla="*/ 11 w 300"/>
              <a:gd name="T11" fmla="*/ 0 h 246"/>
              <a:gd name="T12" fmla="*/ 0 w 300"/>
              <a:gd name="T13" fmla="*/ 11 h 246"/>
              <a:gd name="T14" fmla="*/ 0 w 300"/>
              <a:gd name="T15" fmla="*/ 235 h 246"/>
              <a:gd name="T16" fmla="*/ 11 w 300"/>
              <a:gd name="T17" fmla="*/ 246 h 246"/>
              <a:gd name="T18" fmla="*/ 235 w 300"/>
              <a:gd name="T19" fmla="*/ 246 h 246"/>
              <a:gd name="T20" fmla="*/ 245 w 300"/>
              <a:gd name="T21" fmla="*/ 235 h 246"/>
              <a:gd name="T22" fmla="*/ 245 w 300"/>
              <a:gd name="T23" fmla="*/ 84 h 246"/>
              <a:gd name="T24" fmla="*/ 295 w 300"/>
              <a:gd name="T25" fmla="*/ 40 h 246"/>
              <a:gd name="T26" fmla="*/ 296 w 300"/>
              <a:gd name="T27" fmla="*/ 25 h 246"/>
              <a:gd name="T28" fmla="*/ 224 w 300"/>
              <a:gd name="T29" fmla="*/ 224 h 246"/>
              <a:gd name="T30" fmla="*/ 21 w 300"/>
              <a:gd name="T31" fmla="*/ 224 h 246"/>
              <a:gd name="T32" fmla="*/ 21 w 300"/>
              <a:gd name="T33" fmla="*/ 22 h 246"/>
              <a:gd name="T34" fmla="*/ 224 w 300"/>
              <a:gd name="T35" fmla="*/ 22 h 246"/>
              <a:gd name="T36" fmla="*/ 224 w 300"/>
              <a:gd name="T37" fmla="*/ 74 h 246"/>
              <a:gd name="T38" fmla="*/ 119 w 300"/>
              <a:gd name="T39" fmla="*/ 166 h 246"/>
              <a:gd name="T40" fmla="*/ 72 w 300"/>
              <a:gd name="T41" fmla="*/ 111 h 246"/>
              <a:gd name="T42" fmla="*/ 57 w 300"/>
              <a:gd name="T43" fmla="*/ 109 h 246"/>
              <a:gd name="T44" fmla="*/ 56 w 300"/>
              <a:gd name="T45" fmla="*/ 125 h 246"/>
              <a:gd name="T46" fmla="*/ 109 w 300"/>
              <a:gd name="T47" fmla="*/ 189 h 246"/>
              <a:gd name="T48" fmla="*/ 109 w 300"/>
              <a:gd name="T49" fmla="*/ 189 h 246"/>
              <a:gd name="T50" fmla="*/ 117 w 300"/>
              <a:gd name="T51" fmla="*/ 192 h 246"/>
              <a:gd name="T52" fmla="*/ 124 w 300"/>
              <a:gd name="T53" fmla="*/ 190 h 246"/>
              <a:gd name="T54" fmla="*/ 224 w 300"/>
              <a:gd name="T55" fmla="*/ 103 h 246"/>
              <a:gd name="T56" fmla="*/ 224 w 300"/>
              <a:gd name="T57" fmla="*/ 22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246">
                <a:moveTo>
                  <a:pt x="296" y="25"/>
                </a:moveTo>
                <a:cubicBezTo>
                  <a:pt x="292" y="21"/>
                  <a:pt x="285" y="20"/>
                  <a:pt x="281" y="24"/>
                </a:cubicBezTo>
                <a:cubicBezTo>
                  <a:pt x="245" y="55"/>
                  <a:pt x="245" y="55"/>
                  <a:pt x="245" y="55"/>
                </a:cubicBezTo>
                <a:cubicBezTo>
                  <a:pt x="245" y="11"/>
                  <a:pt x="245" y="11"/>
                  <a:pt x="245" y="11"/>
                </a:cubicBezTo>
                <a:cubicBezTo>
                  <a:pt x="245" y="5"/>
                  <a:pt x="241" y="0"/>
                  <a:pt x="235" y="0"/>
                </a:cubicBezTo>
                <a:cubicBezTo>
                  <a:pt x="11" y="0"/>
                  <a:pt x="11" y="0"/>
                  <a:pt x="11" y="0"/>
                </a:cubicBezTo>
                <a:cubicBezTo>
                  <a:pt x="5" y="0"/>
                  <a:pt x="0" y="5"/>
                  <a:pt x="0" y="11"/>
                </a:cubicBezTo>
                <a:cubicBezTo>
                  <a:pt x="0" y="235"/>
                  <a:pt x="0" y="235"/>
                  <a:pt x="0" y="235"/>
                </a:cubicBezTo>
                <a:cubicBezTo>
                  <a:pt x="0" y="241"/>
                  <a:pt x="5" y="246"/>
                  <a:pt x="11" y="246"/>
                </a:cubicBezTo>
                <a:cubicBezTo>
                  <a:pt x="235" y="246"/>
                  <a:pt x="235" y="246"/>
                  <a:pt x="235" y="246"/>
                </a:cubicBezTo>
                <a:cubicBezTo>
                  <a:pt x="241" y="246"/>
                  <a:pt x="245" y="241"/>
                  <a:pt x="245" y="235"/>
                </a:cubicBezTo>
                <a:cubicBezTo>
                  <a:pt x="245" y="84"/>
                  <a:pt x="245" y="84"/>
                  <a:pt x="245" y="84"/>
                </a:cubicBezTo>
                <a:cubicBezTo>
                  <a:pt x="295" y="40"/>
                  <a:pt x="295" y="40"/>
                  <a:pt x="295" y="40"/>
                </a:cubicBezTo>
                <a:cubicBezTo>
                  <a:pt x="299" y="36"/>
                  <a:pt x="300" y="30"/>
                  <a:pt x="296" y="25"/>
                </a:cubicBezTo>
                <a:close/>
                <a:moveTo>
                  <a:pt x="224" y="224"/>
                </a:moveTo>
                <a:cubicBezTo>
                  <a:pt x="21" y="224"/>
                  <a:pt x="21" y="224"/>
                  <a:pt x="21" y="224"/>
                </a:cubicBezTo>
                <a:cubicBezTo>
                  <a:pt x="21" y="22"/>
                  <a:pt x="21" y="22"/>
                  <a:pt x="21" y="22"/>
                </a:cubicBezTo>
                <a:cubicBezTo>
                  <a:pt x="224" y="22"/>
                  <a:pt x="224" y="22"/>
                  <a:pt x="224" y="22"/>
                </a:cubicBezTo>
                <a:cubicBezTo>
                  <a:pt x="224" y="74"/>
                  <a:pt x="224" y="74"/>
                  <a:pt x="224" y="74"/>
                </a:cubicBezTo>
                <a:cubicBezTo>
                  <a:pt x="119" y="166"/>
                  <a:pt x="119" y="166"/>
                  <a:pt x="119" y="166"/>
                </a:cubicBezTo>
                <a:cubicBezTo>
                  <a:pt x="72" y="111"/>
                  <a:pt x="72" y="111"/>
                  <a:pt x="72" y="111"/>
                </a:cubicBezTo>
                <a:cubicBezTo>
                  <a:pt x="68" y="106"/>
                  <a:pt x="62" y="106"/>
                  <a:pt x="57" y="109"/>
                </a:cubicBezTo>
                <a:cubicBezTo>
                  <a:pt x="53" y="113"/>
                  <a:pt x="52" y="120"/>
                  <a:pt x="56" y="125"/>
                </a:cubicBezTo>
                <a:cubicBezTo>
                  <a:pt x="109" y="189"/>
                  <a:pt x="109" y="189"/>
                  <a:pt x="109" y="189"/>
                </a:cubicBezTo>
                <a:cubicBezTo>
                  <a:pt x="109" y="189"/>
                  <a:pt x="109" y="189"/>
                  <a:pt x="109" y="189"/>
                </a:cubicBezTo>
                <a:cubicBezTo>
                  <a:pt x="111" y="191"/>
                  <a:pt x="114" y="192"/>
                  <a:pt x="117" y="192"/>
                </a:cubicBezTo>
                <a:cubicBezTo>
                  <a:pt x="120" y="192"/>
                  <a:pt x="122" y="191"/>
                  <a:pt x="124" y="190"/>
                </a:cubicBezTo>
                <a:cubicBezTo>
                  <a:pt x="224" y="103"/>
                  <a:pt x="224" y="103"/>
                  <a:pt x="224" y="103"/>
                </a:cubicBezTo>
                <a:lnTo>
                  <a:pt x="224" y="224"/>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p>
        </p:txBody>
      </p:sp>
      <p:sp>
        <p:nvSpPr>
          <p:cNvPr id="19" name="Freeform 504"/>
          <p:cNvSpPr>
            <a:spLocks noEditPoints="1"/>
          </p:cNvSpPr>
          <p:nvPr/>
        </p:nvSpPr>
        <p:spPr bwMode="auto">
          <a:xfrm>
            <a:off x="8001216" y="2807313"/>
            <a:ext cx="457081" cy="365665"/>
          </a:xfrm>
          <a:custGeom>
            <a:avLst/>
            <a:gdLst>
              <a:gd name="T0" fmla="*/ 319 w 321"/>
              <a:gd name="T1" fmla="*/ 252 h 268"/>
              <a:gd name="T2" fmla="*/ 170 w 321"/>
              <a:gd name="T3" fmla="*/ 6 h 268"/>
              <a:gd name="T4" fmla="*/ 152 w 321"/>
              <a:gd name="T5" fmla="*/ 6 h 268"/>
              <a:gd name="T6" fmla="*/ 2 w 321"/>
              <a:gd name="T7" fmla="*/ 252 h 268"/>
              <a:gd name="T8" fmla="*/ 2 w 321"/>
              <a:gd name="T9" fmla="*/ 263 h 268"/>
              <a:gd name="T10" fmla="*/ 11 w 321"/>
              <a:gd name="T11" fmla="*/ 268 h 268"/>
              <a:gd name="T12" fmla="*/ 310 w 321"/>
              <a:gd name="T13" fmla="*/ 268 h 268"/>
              <a:gd name="T14" fmla="*/ 319 w 321"/>
              <a:gd name="T15" fmla="*/ 263 h 268"/>
              <a:gd name="T16" fmla="*/ 319 w 321"/>
              <a:gd name="T17" fmla="*/ 252 h 268"/>
              <a:gd name="T18" fmla="*/ 30 w 321"/>
              <a:gd name="T19" fmla="*/ 247 h 268"/>
              <a:gd name="T20" fmla="*/ 161 w 321"/>
              <a:gd name="T21" fmla="*/ 33 h 268"/>
              <a:gd name="T22" fmla="*/ 291 w 321"/>
              <a:gd name="T23" fmla="*/ 247 h 268"/>
              <a:gd name="T24" fmla="*/ 30 w 321"/>
              <a:gd name="T25" fmla="*/ 247 h 268"/>
              <a:gd name="T26" fmla="*/ 161 w 321"/>
              <a:gd name="T27" fmla="*/ 87 h 268"/>
              <a:gd name="T28" fmla="*/ 171 w 321"/>
              <a:gd name="T29" fmla="*/ 97 h 268"/>
              <a:gd name="T30" fmla="*/ 171 w 321"/>
              <a:gd name="T31" fmla="*/ 172 h 268"/>
              <a:gd name="T32" fmla="*/ 161 w 321"/>
              <a:gd name="T33" fmla="*/ 183 h 268"/>
              <a:gd name="T34" fmla="*/ 150 w 321"/>
              <a:gd name="T35" fmla="*/ 172 h 268"/>
              <a:gd name="T36" fmla="*/ 150 w 321"/>
              <a:gd name="T37" fmla="*/ 97 h 268"/>
              <a:gd name="T38" fmla="*/ 161 w 321"/>
              <a:gd name="T39" fmla="*/ 87 h 268"/>
              <a:gd name="T40" fmla="*/ 171 w 321"/>
              <a:gd name="T41" fmla="*/ 215 h 268"/>
              <a:gd name="T42" fmla="*/ 161 w 321"/>
              <a:gd name="T43" fmla="*/ 225 h 268"/>
              <a:gd name="T44" fmla="*/ 150 w 321"/>
              <a:gd name="T45" fmla="*/ 215 h 268"/>
              <a:gd name="T46" fmla="*/ 161 w 321"/>
              <a:gd name="T47" fmla="*/ 204 h 268"/>
              <a:gd name="T48" fmla="*/ 171 w 321"/>
              <a:gd name="T49" fmla="*/ 21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1" h="268">
                <a:moveTo>
                  <a:pt x="319" y="252"/>
                </a:moveTo>
                <a:cubicBezTo>
                  <a:pt x="170" y="6"/>
                  <a:pt x="170" y="6"/>
                  <a:pt x="170" y="6"/>
                </a:cubicBezTo>
                <a:cubicBezTo>
                  <a:pt x="166" y="0"/>
                  <a:pt x="155" y="0"/>
                  <a:pt x="152" y="6"/>
                </a:cubicBezTo>
                <a:cubicBezTo>
                  <a:pt x="2" y="252"/>
                  <a:pt x="2" y="252"/>
                  <a:pt x="2" y="252"/>
                </a:cubicBezTo>
                <a:cubicBezTo>
                  <a:pt x="0" y="255"/>
                  <a:pt x="0" y="259"/>
                  <a:pt x="2" y="263"/>
                </a:cubicBezTo>
                <a:cubicBezTo>
                  <a:pt x="4" y="266"/>
                  <a:pt x="7" y="268"/>
                  <a:pt x="11" y="268"/>
                </a:cubicBezTo>
                <a:cubicBezTo>
                  <a:pt x="310" y="268"/>
                  <a:pt x="310" y="268"/>
                  <a:pt x="310" y="268"/>
                </a:cubicBezTo>
                <a:cubicBezTo>
                  <a:pt x="314" y="268"/>
                  <a:pt x="317" y="266"/>
                  <a:pt x="319" y="263"/>
                </a:cubicBezTo>
                <a:cubicBezTo>
                  <a:pt x="321" y="259"/>
                  <a:pt x="321" y="255"/>
                  <a:pt x="319" y="252"/>
                </a:cubicBezTo>
                <a:close/>
                <a:moveTo>
                  <a:pt x="30" y="247"/>
                </a:moveTo>
                <a:cubicBezTo>
                  <a:pt x="161" y="33"/>
                  <a:pt x="161" y="33"/>
                  <a:pt x="161" y="33"/>
                </a:cubicBezTo>
                <a:cubicBezTo>
                  <a:pt x="291" y="247"/>
                  <a:pt x="291" y="247"/>
                  <a:pt x="291" y="247"/>
                </a:cubicBezTo>
                <a:lnTo>
                  <a:pt x="30" y="247"/>
                </a:lnTo>
                <a:close/>
                <a:moveTo>
                  <a:pt x="161" y="87"/>
                </a:moveTo>
                <a:cubicBezTo>
                  <a:pt x="167" y="87"/>
                  <a:pt x="171" y="91"/>
                  <a:pt x="171" y="97"/>
                </a:cubicBezTo>
                <a:cubicBezTo>
                  <a:pt x="171" y="172"/>
                  <a:pt x="171" y="172"/>
                  <a:pt x="171" y="172"/>
                </a:cubicBezTo>
                <a:cubicBezTo>
                  <a:pt x="171" y="178"/>
                  <a:pt x="167" y="183"/>
                  <a:pt x="161" y="183"/>
                </a:cubicBezTo>
                <a:cubicBezTo>
                  <a:pt x="155" y="183"/>
                  <a:pt x="150" y="178"/>
                  <a:pt x="150" y="172"/>
                </a:cubicBezTo>
                <a:cubicBezTo>
                  <a:pt x="150" y="97"/>
                  <a:pt x="150" y="97"/>
                  <a:pt x="150" y="97"/>
                </a:cubicBezTo>
                <a:cubicBezTo>
                  <a:pt x="150" y="91"/>
                  <a:pt x="155" y="87"/>
                  <a:pt x="161" y="87"/>
                </a:cubicBezTo>
                <a:close/>
                <a:moveTo>
                  <a:pt x="171" y="215"/>
                </a:moveTo>
                <a:cubicBezTo>
                  <a:pt x="171" y="221"/>
                  <a:pt x="167" y="225"/>
                  <a:pt x="161" y="225"/>
                </a:cubicBezTo>
                <a:cubicBezTo>
                  <a:pt x="155" y="225"/>
                  <a:pt x="150" y="221"/>
                  <a:pt x="150" y="215"/>
                </a:cubicBezTo>
                <a:cubicBezTo>
                  <a:pt x="150" y="209"/>
                  <a:pt x="155" y="204"/>
                  <a:pt x="161" y="204"/>
                </a:cubicBezTo>
                <a:cubicBezTo>
                  <a:pt x="167" y="204"/>
                  <a:pt x="171" y="209"/>
                  <a:pt x="171" y="215"/>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p>
        </p:txBody>
      </p:sp>
      <p:grpSp>
        <p:nvGrpSpPr>
          <p:cNvPr id="20" name="Group 19"/>
          <p:cNvGrpSpPr/>
          <p:nvPr/>
        </p:nvGrpSpPr>
        <p:grpSpPr>
          <a:xfrm>
            <a:off x="6803096" y="4296202"/>
            <a:ext cx="441194" cy="525173"/>
            <a:chOff x="5220434" y="4322877"/>
            <a:chExt cx="441309" cy="525310"/>
          </a:xfrm>
          <a:solidFill>
            <a:schemeClr val="tx1"/>
          </a:solidFill>
        </p:grpSpPr>
        <p:sp>
          <p:nvSpPr>
            <p:cNvPr id="21" name="Freeform 602"/>
            <p:cNvSpPr>
              <a:spLocks noEditPoints="1"/>
            </p:cNvSpPr>
            <p:nvPr/>
          </p:nvSpPr>
          <p:spPr bwMode="auto">
            <a:xfrm>
              <a:off x="5220434" y="4322877"/>
              <a:ext cx="227842" cy="315685"/>
            </a:xfrm>
            <a:custGeom>
              <a:avLst/>
              <a:gdLst>
                <a:gd name="T0" fmla="*/ 224 w 235"/>
                <a:gd name="T1" fmla="*/ 149 h 320"/>
                <a:gd name="T2" fmla="*/ 43 w 235"/>
                <a:gd name="T3" fmla="*/ 149 h 320"/>
                <a:gd name="T4" fmla="*/ 43 w 235"/>
                <a:gd name="T5" fmla="*/ 96 h 320"/>
                <a:gd name="T6" fmla="*/ 118 w 235"/>
                <a:gd name="T7" fmla="*/ 21 h 320"/>
                <a:gd name="T8" fmla="*/ 192 w 235"/>
                <a:gd name="T9" fmla="*/ 96 h 320"/>
                <a:gd name="T10" fmla="*/ 192 w 235"/>
                <a:gd name="T11" fmla="*/ 106 h 320"/>
                <a:gd name="T12" fmla="*/ 203 w 235"/>
                <a:gd name="T13" fmla="*/ 117 h 320"/>
                <a:gd name="T14" fmla="*/ 214 w 235"/>
                <a:gd name="T15" fmla="*/ 106 h 320"/>
                <a:gd name="T16" fmla="*/ 214 w 235"/>
                <a:gd name="T17" fmla="*/ 96 h 320"/>
                <a:gd name="T18" fmla="*/ 118 w 235"/>
                <a:gd name="T19" fmla="*/ 0 h 320"/>
                <a:gd name="T20" fmla="*/ 22 w 235"/>
                <a:gd name="T21" fmla="*/ 96 h 320"/>
                <a:gd name="T22" fmla="*/ 22 w 235"/>
                <a:gd name="T23" fmla="*/ 149 h 320"/>
                <a:gd name="T24" fmla="*/ 11 w 235"/>
                <a:gd name="T25" fmla="*/ 149 h 320"/>
                <a:gd name="T26" fmla="*/ 0 w 235"/>
                <a:gd name="T27" fmla="*/ 160 h 320"/>
                <a:gd name="T28" fmla="*/ 0 w 235"/>
                <a:gd name="T29" fmla="*/ 309 h 320"/>
                <a:gd name="T30" fmla="*/ 11 w 235"/>
                <a:gd name="T31" fmla="*/ 320 h 320"/>
                <a:gd name="T32" fmla="*/ 224 w 235"/>
                <a:gd name="T33" fmla="*/ 320 h 320"/>
                <a:gd name="T34" fmla="*/ 235 w 235"/>
                <a:gd name="T35" fmla="*/ 309 h 320"/>
                <a:gd name="T36" fmla="*/ 235 w 235"/>
                <a:gd name="T37" fmla="*/ 160 h 320"/>
                <a:gd name="T38" fmla="*/ 224 w 235"/>
                <a:gd name="T39" fmla="*/ 149 h 320"/>
                <a:gd name="T40" fmla="*/ 214 w 235"/>
                <a:gd name="T41" fmla="*/ 298 h 320"/>
                <a:gd name="T42" fmla="*/ 22 w 235"/>
                <a:gd name="T43" fmla="*/ 298 h 320"/>
                <a:gd name="T44" fmla="*/ 22 w 235"/>
                <a:gd name="T45" fmla="*/ 170 h 320"/>
                <a:gd name="T46" fmla="*/ 214 w 235"/>
                <a:gd name="T47" fmla="*/ 170 h 320"/>
                <a:gd name="T48" fmla="*/ 214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24" y="149"/>
                  </a:moveTo>
                  <a:cubicBezTo>
                    <a:pt x="43" y="149"/>
                    <a:pt x="43" y="149"/>
                    <a:pt x="43" y="149"/>
                  </a:cubicBezTo>
                  <a:cubicBezTo>
                    <a:pt x="43" y="96"/>
                    <a:pt x="43" y="96"/>
                    <a:pt x="43" y="96"/>
                  </a:cubicBezTo>
                  <a:cubicBezTo>
                    <a:pt x="43" y="54"/>
                    <a:pt x="76" y="21"/>
                    <a:pt x="118" y="21"/>
                  </a:cubicBezTo>
                  <a:cubicBezTo>
                    <a:pt x="159" y="21"/>
                    <a:pt x="192" y="54"/>
                    <a:pt x="192" y="96"/>
                  </a:cubicBezTo>
                  <a:cubicBezTo>
                    <a:pt x="192" y="106"/>
                    <a:pt x="192" y="106"/>
                    <a:pt x="192" y="106"/>
                  </a:cubicBezTo>
                  <a:cubicBezTo>
                    <a:pt x="192" y="112"/>
                    <a:pt x="197" y="117"/>
                    <a:pt x="203" y="117"/>
                  </a:cubicBezTo>
                  <a:cubicBezTo>
                    <a:pt x="209" y="117"/>
                    <a:pt x="214" y="112"/>
                    <a:pt x="214" y="106"/>
                  </a:cubicBezTo>
                  <a:cubicBezTo>
                    <a:pt x="214" y="96"/>
                    <a:pt x="214" y="96"/>
                    <a:pt x="214" y="96"/>
                  </a:cubicBezTo>
                  <a:cubicBezTo>
                    <a:pt x="214" y="43"/>
                    <a:pt x="171" y="0"/>
                    <a:pt x="118" y="0"/>
                  </a:cubicBezTo>
                  <a:cubicBezTo>
                    <a:pt x="65" y="0"/>
                    <a:pt x="22" y="43"/>
                    <a:pt x="22" y="96"/>
                  </a:cubicBezTo>
                  <a:cubicBezTo>
                    <a:pt x="22" y="149"/>
                    <a:pt x="22" y="149"/>
                    <a:pt x="22" y="149"/>
                  </a:cubicBezTo>
                  <a:cubicBezTo>
                    <a:pt x="11" y="149"/>
                    <a:pt x="11" y="149"/>
                    <a:pt x="11" y="149"/>
                  </a:cubicBezTo>
                  <a:cubicBezTo>
                    <a:pt x="5" y="149"/>
                    <a:pt x="0" y="154"/>
                    <a:pt x="0" y="16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60"/>
                    <a:pt x="235" y="160"/>
                    <a:pt x="235" y="160"/>
                  </a:cubicBezTo>
                  <a:cubicBezTo>
                    <a:pt x="235" y="154"/>
                    <a:pt x="230" y="149"/>
                    <a:pt x="224" y="149"/>
                  </a:cubicBezTo>
                  <a:close/>
                  <a:moveTo>
                    <a:pt x="214" y="298"/>
                  </a:moveTo>
                  <a:cubicBezTo>
                    <a:pt x="22" y="298"/>
                    <a:pt x="22" y="298"/>
                    <a:pt x="22" y="298"/>
                  </a:cubicBezTo>
                  <a:cubicBezTo>
                    <a:pt x="22" y="170"/>
                    <a:pt x="22" y="170"/>
                    <a:pt x="22" y="170"/>
                  </a:cubicBezTo>
                  <a:cubicBezTo>
                    <a:pt x="214" y="170"/>
                    <a:pt x="214" y="170"/>
                    <a:pt x="214" y="170"/>
                  </a:cubicBezTo>
                  <a:lnTo>
                    <a:pt x="214" y="2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p>
          </p:txBody>
        </p:sp>
        <p:sp>
          <p:nvSpPr>
            <p:cNvPr id="22" name="Freeform 993"/>
            <p:cNvSpPr>
              <a:spLocks noEditPoints="1"/>
            </p:cNvSpPr>
            <p:nvPr/>
          </p:nvSpPr>
          <p:spPr bwMode="auto">
            <a:xfrm>
              <a:off x="5352295" y="4551293"/>
              <a:ext cx="309448" cy="296894"/>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60 w 320"/>
                <a:gd name="T11" fmla="*/ 298 h 320"/>
                <a:gd name="T12" fmla="*/ 21 w 320"/>
                <a:gd name="T13" fmla="*/ 160 h 320"/>
                <a:gd name="T14" fmla="*/ 160 w 320"/>
                <a:gd name="T15" fmla="*/ 21 h 320"/>
                <a:gd name="T16" fmla="*/ 298 w 320"/>
                <a:gd name="T17" fmla="*/ 160 h 320"/>
                <a:gd name="T18" fmla="*/ 160 w 320"/>
                <a:gd name="T19" fmla="*/ 298 h 320"/>
                <a:gd name="T20" fmla="*/ 210 w 320"/>
                <a:gd name="T21" fmla="*/ 120 h 320"/>
                <a:gd name="T22" fmla="*/ 210 w 320"/>
                <a:gd name="T23" fmla="*/ 135 h 320"/>
                <a:gd name="T24" fmla="*/ 167 w 320"/>
                <a:gd name="T25" fmla="*/ 178 h 320"/>
                <a:gd name="T26" fmla="*/ 160 w 320"/>
                <a:gd name="T27" fmla="*/ 181 h 320"/>
                <a:gd name="T28" fmla="*/ 152 w 320"/>
                <a:gd name="T29" fmla="*/ 178 h 320"/>
                <a:gd name="T30" fmla="*/ 77 w 320"/>
                <a:gd name="T31" fmla="*/ 103 h 320"/>
                <a:gd name="T32" fmla="*/ 77 w 320"/>
                <a:gd name="T33" fmla="*/ 88 h 320"/>
                <a:gd name="T34" fmla="*/ 93 w 320"/>
                <a:gd name="T35" fmla="*/ 88 h 320"/>
                <a:gd name="T36" fmla="*/ 160 w 320"/>
                <a:gd name="T37" fmla="*/ 155 h 320"/>
                <a:gd name="T38" fmla="*/ 195 w 320"/>
                <a:gd name="T39" fmla="*/ 120 h 320"/>
                <a:gd name="T40" fmla="*/ 210 w 320"/>
                <a:gd name="T41" fmla="*/ 120 h 320"/>
                <a:gd name="T42" fmla="*/ 149 w 320"/>
                <a:gd name="T43" fmla="*/ 64 h 320"/>
                <a:gd name="T44" fmla="*/ 149 w 320"/>
                <a:gd name="T45" fmla="*/ 53 h 320"/>
                <a:gd name="T46" fmla="*/ 160 w 320"/>
                <a:gd name="T47" fmla="*/ 42 h 320"/>
                <a:gd name="T48" fmla="*/ 170 w 320"/>
                <a:gd name="T49" fmla="*/ 53 h 320"/>
                <a:gd name="T50" fmla="*/ 170 w 320"/>
                <a:gd name="T51" fmla="*/ 64 h 320"/>
                <a:gd name="T52" fmla="*/ 160 w 320"/>
                <a:gd name="T53" fmla="*/ 74 h 320"/>
                <a:gd name="T54" fmla="*/ 149 w 320"/>
                <a:gd name="T55" fmla="*/ 64 h 320"/>
                <a:gd name="T56" fmla="*/ 170 w 320"/>
                <a:gd name="T57" fmla="*/ 256 h 320"/>
                <a:gd name="T58" fmla="*/ 170 w 320"/>
                <a:gd name="T59" fmla="*/ 266 h 320"/>
                <a:gd name="T60" fmla="*/ 160 w 320"/>
                <a:gd name="T61" fmla="*/ 277 h 320"/>
                <a:gd name="T62" fmla="*/ 149 w 320"/>
                <a:gd name="T63" fmla="*/ 266 h 320"/>
                <a:gd name="T64" fmla="*/ 149 w 320"/>
                <a:gd name="T65" fmla="*/ 256 h 320"/>
                <a:gd name="T66" fmla="*/ 160 w 320"/>
                <a:gd name="T67" fmla="*/ 245 h 320"/>
                <a:gd name="T68" fmla="*/ 170 w 320"/>
                <a:gd name="T69" fmla="*/ 256 h 320"/>
                <a:gd name="T70" fmla="*/ 277 w 320"/>
                <a:gd name="T71" fmla="*/ 160 h 320"/>
                <a:gd name="T72" fmla="*/ 266 w 320"/>
                <a:gd name="T73" fmla="*/ 170 h 320"/>
                <a:gd name="T74" fmla="*/ 256 w 320"/>
                <a:gd name="T75" fmla="*/ 170 h 320"/>
                <a:gd name="T76" fmla="*/ 245 w 320"/>
                <a:gd name="T77" fmla="*/ 160 h 320"/>
                <a:gd name="T78" fmla="*/ 256 w 320"/>
                <a:gd name="T79" fmla="*/ 149 h 320"/>
                <a:gd name="T80" fmla="*/ 266 w 320"/>
                <a:gd name="T81" fmla="*/ 149 h 320"/>
                <a:gd name="T82" fmla="*/ 277 w 320"/>
                <a:gd name="T83" fmla="*/ 160 h 320"/>
                <a:gd name="T84" fmla="*/ 74 w 320"/>
                <a:gd name="T85" fmla="*/ 160 h 320"/>
                <a:gd name="T86" fmla="*/ 64 w 320"/>
                <a:gd name="T87" fmla="*/ 170 h 320"/>
                <a:gd name="T88" fmla="*/ 53 w 320"/>
                <a:gd name="T89" fmla="*/ 170 h 320"/>
                <a:gd name="T90" fmla="*/ 42 w 320"/>
                <a:gd name="T91" fmla="*/ 160 h 320"/>
                <a:gd name="T92" fmla="*/ 53 w 320"/>
                <a:gd name="T93" fmla="*/ 149 h 320"/>
                <a:gd name="T94" fmla="*/ 64 w 320"/>
                <a:gd name="T95" fmla="*/ 149 h 320"/>
                <a:gd name="T96" fmla="*/ 74 w 320"/>
                <a:gd name="T97"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160" y="298"/>
                  </a:moveTo>
                  <a:cubicBezTo>
                    <a:pt x="83" y="298"/>
                    <a:pt x="21" y="236"/>
                    <a:pt x="21" y="160"/>
                  </a:cubicBezTo>
                  <a:cubicBezTo>
                    <a:pt x="21" y="83"/>
                    <a:pt x="83" y="21"/>
                    <a:pt x="160" y="21"/>
                  </a:cubicBezTo>
                  <a:cubicBezTo>
                    <a:pt x="236" y="21"/>
                    <a:pt x="298" y="83"/>
                    <a:pt x="298" y="160"/>
                  </a:cubicBezTo>
                  <a:cubicBezTo>
                    <a:pt x="298" y="236"/>
                    <a:pt x="236" y="298"/>
                    <a:pt x="160" y="298"/>
                  </a:cubicBezTo>
                  <a:close/>
                  <a:moveTo>
                    <a:pt x="210" y="120"/>
                  </a:moveTo>
                  <a:cubicBezTo>
                    <a:pt x="214" y="124"/>
                    <a:pt x="214" y="131"/>
                    <a:pt x="210" y="135"/>
                  </a:cubicBezTo>
                  <a:cubicBezTo>
                    <a:pt x="167" y="178"/>
                    <a:pt x="167" y="178"/>
                    <a:pt x="167" y="178"/>
                  </a:cubicBezTo>
                  <a:cubicBezTo>
                    <a:pt x="165" y="180"/>
                    <a:pt x="162" y="181"/>
                    <a:pt x="160" y="181"/>
                  </a:cubicBezTo>
                  <a:cubicBezTo>
                    <a:pt x="157" y="181"/>
                    <a:pt x="154" y="180"/>
                    <a:pt x="152" y="178"/>
                  </a:cubicBezTo>
                  <a:cubicBezTo>
                    <a:pt x="77" y="103"/>
                    <a:pt x="77" y="103"/>
                    <a:pt x="77" y="103"/>
                  </a:cubicBezTo>
                  <a:cubicBezTo>
                    <a:pt x="73" y="99"/>
                    <a:pt x="73" y="92"/>
                    <a:pt x="77" y="88"/>
                  </a:cubicBezTo>
                  <a:cubicBezTo>
                    <a:pt x="82" y="84"/>
                    <a:pt x="88" y="84"/>
                    <a:pt x="93" y="88"/>
                  </a:cubicBezTo>
                  <a:cubicBezTo>
                    <a:pt x="160" y="155"/>
                    <a:pt x="160" y="155"/>
                    <a:pt x="160" y="155"/>
                  </a:cubicBezTo>
                  <a:cubicBezTo>
                    <a:pt x="195" y="120"/>
                    <a:pt x="195" y="120"/>
                    <a:pt x="195" y="120"/>
                  </a:cubicBezTo>
                  <a:cubicBezTo>
                    <a:pt x="199" y="116"/>
                    <a:pt x="206" y="116"/>
                    <a:pt x="210" y="120"/>
                  </a:cubicBezTo>
                  <a:close/>
                  <a:moveTo>
                    <a:pt x="149" y="64"/>
                  </a:moveTo>
                  <a:cubicBezTo>
                    <a:pt x="149" y="53"/>
                    <a:pt x="149" y="53"/>
                    <a:pt x="149" y="53"/>
                  </a:cubicBezTo>
                  <a:cubicBezTo>
                    <a:pt x="149" y="47"/>
                    <a:pt x="154" y="42"/>
                    <a:pt x="160" y="42"/>
                  </a:cubicBezTo>
                  <a:cubicBezTo>
                    <a:pt x="166" y="42"/>
                    <a:pt x="170" y="47"/>
                    <a:pt x="170" y="53"/>
                  </a:cubicBezTo>
                  <a:cubicBezTo>
                    <a:pt x="170" y="64"/>
                    <a:pt x="170" y="64"/>
                    <a:pt x="170" y="64"/>
                  </a:cubicBezTo>
                  <a:cubicBezTo>
                    <a:pt x="170" y="70"/>
                    <a:pt x="166" y="74"/>
                    <a:pt x="160" y="74"/>
                  </a:cubicBezTo>
                  <a:cubicBezTo>
                    <a:pt x="154" y="74"/>
                    <a:pt x="149" y="70"/>
                    <a:pt x="149" y="64"/>
                  </a:cubicBezTo>
                  <a:close/>
                  <a:moveTo>
                    <a:pt x="170" y="256"/>
                  </a:moveTo>
                  <a:cubicBezTo>
                    <a:pt x="170" y="266"/>
                    <a:pt x="170" y="266"/>
                    <a:pt x="170" y="266"/>
                  </a:cubicBezTo>
                  <a:cubicBezTo>
                    <a:pt x="170" y="272"/>
                    <a:pt x="166" y="277"/>
                    <a:pt x="160" y="277"/>
                  </a:cubicBezTo>
                  <a:cubicBezTo>
                    <a:pt x="154" y="277"/>
                    <a:pt x="149" y="272"/>
                    <a:pt x="149" y="266"/>
                  </a:cubicBezTo>
                  <a:cubicBezTo>
                    <a:pt x="149" y="256"/>
                    <a:pt x="149" y="256"/>
                    <a:pt x="149" y="256"/>
                  </a:cubicBezTo>
                  <a:cubicBezTo>
                    <a:pt x="149" y="250"/>
                    <a:pt x="154" y="245"/>
                    <a:pt x="160" y="245"/>
                  </a:cubicBezTo>
                  <a:cubicBezTo>
                    <a:pt x="166" y="245"/>
                    <a:pt x="170" y="250"/>
                    <a:pt x="170" y="256"/>
                  </a:cubicBezTo>
                  <a:close/>
                  <a:moveTo>
                    <a:pt x="277" y="160"/>
                  </a:moveTo>
                  <a:cubicBezTo>
                    <a:pt x="277" y="166"/>
                    <a:pt x="272" y="170"/>
                    <a:pt x="266" y="170"/>
                  </a:cubicBezTo>
                  <a:cubicBezTo>
                    <a:pt x="256" y="170"/>
                    <a:pt x="256" y="170"/>
                    <a:pt x="256" y="170"/>
                  </a:cubicBezTo>
                  <a:cubicBezTo>
                    <a:pt x="250" y="170"/>
                    <a:pt x="245" y="166"/>
                    <a:pt x="245" y="160"/>
                  </a:cubicBezTo>
                  <a:cubicBezTo>
                    <a:pt x="245" y="154"/>
                    <a:pt x="250" y="149"/>
                    <a:pt x="256" y="149"/>
                  </a:cubicBezTo>
                  <a:cubicBezTo>
                    <a:pt x="266" y="149"/>
                    <a:pt x="266" y="149"/>
                    <a:pt x="266" y="149"/>
                  </a:cubicBezTo>
                  <a:cubicBezTo>
                    <a:pt x="272" y="149"/>
                    <a:pt x="277" y="154"/>
                    <a:pt x="277" y="160"/>
                  </a:cubicBezTo>
                  <a:close/>
                  <a:moveTo>
                    <a:pt x="74" y="160"/>
                  </a:moveTo>
                  <a:cubicBezTo>
                    <a:pt x="74" y="166"/>
                    <a:pt x="70" y="170"/>
                    <a:pt x="64" y="170"/>
                  </a:cubicBezTo>
                  <a:cubicBezTo>
                    <a:pt x="53" y="170"/>
                    <a:pt x="53" y="170"/>
                    <a:pt x="53" y="170"/>
                  </a:cubicBezTo>
                  <a:cubicBezTo>
                    <a:pt x="47" y="170"/>
                    <a:pt x="42" y="166"/>
                    <a:pt x="42" y="160"/>
                  </a:cubicBezTo>
                  <a:cubicBezTo>
                    <a:pt x="42" y="154"/>
                    <a:pt x="47" y="149"/>
                    <a:pt x="53" y="149"/>
                  </a:cubicBezTo>
                  <a:cubicBezTo>
                    <a:pt x="64" y="149"/>
                    <a:pt x="64" y="149"/>
                    <a:pt x="64" y="149"/>
                  </a:cubicBezTo>
                  <a:cubicBezTo>
                    <a:pt x="70" y="149"/>
                    <a:pt x="74" y="154"/>
                    <a:pt x="74" y="1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p>
          </p:txBody>
        </p:sp>
      </p:grpSp>
    </p:spTree>
    <p:extLst>
      <p:ext uri="{BB962C8B-B14F-4D97-AF65-F5344CB8AC3E}">
        <p14:creationId xmlns:p14="http://schemas.microsoft.com/office/powerpoint/2010/main" val="393308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flipV="1">
            <a:off x="10393392" y="3439201"/>
            <a:ext cx="1103982" cy="838"/>
          </a:xfrm>
          <a:prstGeom prst="line">
            <a:avLst/>
          </a:prstGeom>
          <a:ln w="19050">
            <a:solidFill>
              <a:srgbClr val="86BC25"/>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txBox="1">
            <a:spLocks/>
          </p:cNvSpPr>
          <p:nvPr/>
        </p:nvSpPr>
        <p:spPr>
          <a:xfrm>
            <a:off x="376139" y="263462"/>
            <a:ext cx="8369582" cy="334014"/>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1999" dirty="0"/>
              <a:t>The unfolding of importance of cyber to accountants</a:t>
            </a:r>
          </a:p>
        </p:txBody>
      </p:sp>
      <p:sp>
        <p:nvSpPr>
          <p:cNvPr id="3" name="TextBox 2"/>
          <p:cNvSpPr txBox="1"/>
          <p:nvPr/>
        </p:nvSpPr>
        <p:spPr>
          <a:xfrm>
            <a:off x="376140" y="4869160"/>
            <a:ext cx="11681655" cy="1225658"/>
          </a:xfrm>
          <a:prstGeom prst="rect">
            <a:avLst/>
          </a:prstGeom>
          <a:noFill/>
        </p:spPr>
        <p:txBody>
          <a:bodyPr vert="horz" wrap="square" lIns="0" tIns="0" rIns="0" bIns="0" rtlCol="0">
            <a:spAutoFit/>
          </a:bodyPr>
          <a:lstStyle/>
          <a:p>
            <a:pPr marL="171399" indent="-171399">
              <a:spcBef>
                <a:spcPts val="200"/>
              </a:spcBef>
              <a:buSzPct val="100000"/>
              <a:buFont typeface="Arial" panose="020B0604020202020204" pitchFamily="34" charset="0"/>
              <a:buChar char="•"/>
            </a:pPr>
            <a:r>
              <a:rPr lang="en-US" sz="850" b="1" dirty="0">
                <a:solidFill>
                  <a:srgbClr val="62B5E5"/>
                </a:solidFill>
                <a:latin typeface="+mj-lt"/>
              </a:rPr>
              <a:t>Presidential executive order</a:t>
            </a:r>
            <a:r>
              <a:rPr lang="en-US" sz="850" dirty="0">
                <a:solidFill>
                  <a:srgbClr val="62B5E5"/>
                </a:solidFill>
                <a:latin typeface="+mj-lt"/>
              </a:rPr>
              <a:t>: </a:t>
            </a:r>
            <a:r>
              <a:rPr lang="en-US" sz="850" dirty="0">
                <a:latin typeface="+mj-lt"/>
              </a:rPr>
              <a:t>https://www.whitehouse.gov/the-press-office/2017/05/11/presidential-executive-order-strengthening-cybersecurity-federal</a:t>
            </a:r>
          </a:p>
          <a:p>
            <a:pPr marL="171399" indent="-171399">
              <a:spcBef>
                <a:spcPts val="200"/>
              </a:spcBef>
              <a:buSzPct val="100000"/>
              <a:buFont typeface="Arial" panose="020B0604020202020204" pitchFamily="34" charset="0"/>
              <a:buChar char="•"/>
            </a:pPr>
            <a:r>
              <a:rPr lang="en-US" sz="850" b="1" dirty="0">
                <a:solidFill>
                  <a:srgbClr val="62B5E5"/>
                </a:solidFill>
                <a:latin typeface="+mj-lt"/>
              </a:rPr>
              <a:t>CNAP:</a:t>
            </a:r>
            <a:r>
              <a:rPr lang="en-US" sz="850" dirty="0">
                <a:solidFill>
                  <a:srgbClr val="62B5E5"/>
                </a:solidFill>
                <a:latin typeface="+mj-lt"/>
              </a:rPr>
              <a:t> </a:t>
            </a:r>
            <a:r>
              <a:rPr lang="en-US" sz="850" dirty="0">
                <a:latin typeface="+mj-lt"/>
              </a:rPr>
              <a:t>https://obamawhitehouse.archives.gov/the-press-office/2016/02/09/fact-sheet-cybersecurity-national-action-plan </a:t>
            </a:r>
          </a:p>
          <a:p>
            <a:pPr marL="171399" indent="-171399">
              <a:spcBef>
                <a:spcPts val="200"/>
              </a:spcBef>
              <a:buSzPct val="100000"/>
              <a:buFont typeface="Arial" panose="020B0604020202020204" pitchFamily="34" charset="0"/>
              <a:buChar char="•"/>
            </a:pPr>
            <a:r>
              <a:rPr lang="en-US" sz="850" b="1" dirty="0">
                <a:solidFill>
                  <a:srgbClr val="62B5E5"/>
                </a:solidFill>
                <a:latin typeface="+mj-lt"/>
              </a:rPr>
              <a:t>SEC Disclosure</a:t>
            </a:r>
            <a:r>
              <a:rPr lang="en-US" sz="850" dirty="0">
                <a:solidFill>
                  <a:srgbClr val="62B5E5"/>
                </a:solidFill>
                <a:latin typeface="+mj-lt"/>
              </a:rPr>
              <a:t>:</a:t>
            </a:r>
            <a:r>
              <a:rPr lang="en-US" sz="850" dirty="0">
                <a:latin typeface="+mj-lt"/>
              </a:rPr>
              <a:t> https://www.sec.gov/divisions/corpfin/guidance/cfguidance-topic2.htm </a:t>
            </a:r>
          </a:p>
          <a:p>
            <a:pPr marL="171399" indent="-171399">
              <a:spcBef>
                <a:spcPts val="200"/>
              </a:spcBef>
              <a:buSzPct val="100000"/>
              <a:buFont typeface="Arial" panose="020B0604020202020204" pitchFamily="34" charset="0"/>
              <a:buChar char="•"/>
            </a:pPr>
            <a:r>
              <a:rPr lang="en-US" sz="850" b="1" dirty="0">
                <a:solidFill>
                  <a:srgbClr val="62B5E5"/>
                </a:solidFill>
                <a:latin typeface="+mj-lt"/>
              </a:rPr>
              <a:t>DHS Critical Infrastructure</a:t>
            </a:r>
            <a:r>
              <a:rPr lang="en-US" sz="850" dirty="0">
                <a:latin typeface="+mj-lt"/>
              </a:rPr>
              <a:t>: https://www.dhs.gov/critical-infrastructure-sectors</a:t>
            </a:r>
          </a:p>
          <a:p>
            <a:pPr marL="171399" indent="-171399">
              <a:spcBef>
                <a:spcPts val="200"/>
              </a:spcBef>
              <a:buSzPct val="100000"/>
              <a:buFont typeface="Arial" panose="020B0604020202020204" pitchFamily="34" charset="0"/>
              <a:buChar char="•"/>
            </a:pPr>
            <a:r>
              <a:rPr lang="en-US" sz="850" b="1" dirty="0">
                <a:solidFill>
                  <a:srgbClr val="62B5E5"/>
                </a:solidFill>
                <a:latin typeface="+mj-lt"/>
              </a:rPr>
              <a:t>Occupational Outlook</a:t>
            </a:r>
            <a:r>
              <a:rPr lang="en-US" sz="850" dirty="0">
                <a:solidFill>
                  <a:srgbClr val="62B5E5"/>
                </a:solidFill>
                <a:latin typeface="+mj-lt"/>
              </a:rPr>
              <a:t>: </a:t>
            </a:r>
            <a:r>
              <a:rPr lang="en-US" sz="850" dirty="0">
                <a:latin typeface="+mj-lt"/>
              </a:rPr>
              <a:t>https://www.bls.gov/ooh/computer-and-information-technology/information-security-analysts.htm</a:t>
            </a:r>
          </a:p>
          <a:p>
            <a:pPr marL="171399" indent="-171399">
              <a:spcBef>
                <a:spcPts val="200"/>
              </a:spcBef>
              <a:buSzPct val="100000"/>
              <a:buFont typeface="Arial" panose="020B0604020202020204" pitchFamily="34" charset="0"/>
              <a:buChar char="•"/>
            </a:pPr>
            <a:r>
              <a:rPr lang="en-US" sz="850" b="1" dirty="0">
                <a:solidFill>
                  <a:srgbClr val="62B5E5"/>
                </a:solidFill>
                <a:latin typeface="+mj-lt"/>
              </a:rPr>
              <a:t>Cybersecurity risk management attestation reporting framework: </a:t>
            </a:r>
            <a:r>
              <a:rPr lang="en-US" sz="850" dirty="0">
                <a:latin typeface="+mj-lt"/>
              </a:rPr>
              <a:t>https://www.aicpa.org/InterestAreas/FRC/AssuranceAdvisoryServices/Pages/AICPACybersecurityInitiative.aspx</a:t>
            </a:r>
          </a:p>
          <a:p>
            <a:pPr marL="171399" indent="-171399">
              <a:spcBef>
                <a:spcPts val="200"/>
              </a:spcBef>
              <a:buSzPct val="100000"/>
              <a:buFont typeface="Arial" panose="020B0604020202020204" pitchFamily="34" charset="0"/>
              <a:buChar char="•"/>
            </a:pPr>
            <a:r>
              <a:rPr lang="en-US" sz="850" b="1" dirty="0">
                <a:solidFill>
                  <a:srgbClr val="62B5E5"/>
                </a:solidFill>
                <a:latin typeface="+mj-lt"/>
              </a:rPr>
              <a:t>Exposure Draft – Supply Chain SOC</a:t>
            </a:r>
            <a:r>
              <a:rPr lang="en-US" sz="850" dirty="0">
                <a:latin typeface="+mj-lt"/>
              </a:rPr>
              <a:t>: https://www.aicpa.org/content/dam/aicpa/interestareas/frc/assuranceadvisoryservices/downloadabledocuments/exposuredrafts/ed-description-criteria-for-vsc.pdf</a:t>
            </a:r>
          </a:p>
          <a:p>
            <a:pPr marL="171399" indent="-171399">
              <a:spcBef>
                <a:spcPts val="200"/>
              </a:spcBef>
              <a:buSzPct val="100000"/>
              <a:buFont typeface="Arial" panose="020B0604020202020204" pitchFamily="34" charset="0"/>
              <a:buChar char="•"/>
            </a:pPr>
            <a:endParaRPr lang="en-US" sz="850" b="1" dirty="0">
              <a:latin typeface="+mj-lt"/>
            </a:endParaRPr>
          </a:p>
        </p:txBody>
      </p:sp>
      <p:sp>
        <p:nvSpPr>
          <p:cNvPr id="4" name="Rectangle 3"/>
          <p:cNvSpPr/>
          <p:nvPr/>
        </p:nvSpPr>
        <p:spPr>
          <a:xfrm>
            <a:off x="5848147" y="4458633"/>
            <a:ext cx="3267354" cy="230772"/>
          </a:xfrm>
          <a:prstGeom prst="rect">
            <a:avLst/>
          </a:prstGeom>
        </p:spPr>
        <p:txBody>
          <a:bodyPr wrap="square">
            <a:spAutoFit/>
          </a:bodyPr>
          <a:lstStyle/>
          <a:p>
            <a:pPr algn="ctr">
              <a:spcBef>
                <a:spcPts val="200"/>
              </a:spcBef>
              <a:buSzPct val="100000"/>
            </a:pPr>
            <a:r>
              <a:rPr lang="en-US" sz="900" i="1" dirty="0"/>
              <a:t>* Not all-inclusive of online job websites</a:t>
            </a:r>
          </a:p>
        </p:txBody>
      </p:sp>
      <p:cxnSp>
        <p:nvCxnSpPr>
          <p:cNvPr id="5" name="Straight Connector 4"/>
          <p:cNvCxnSpPr/>
          <p:nvPr/>
        </p:nvCxnSpPr>
        <p:spPr>
          <a:xfrm flipH="1" flipV="1">
            <a:off x="2164336" y="2542401"/>
            <a:ext cx="0" cy="909602"/>
          </a:xfrm>
          <a:prstGeom prst="line">
            <a:avLst/>
          </a:prstGeom>
          <a:ln w="19050">
            <a:solidFill>
              <a:srgbClr val="86BC25"/>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77177" y="3675759"/>
            <a:ext cx="978876" cy="276927"/>
          </a:xfrm>
          <a:prstGeom prst="rect">
            <a:avLst/>
          </a:prstGeom>
          <a:noFill/>
        </p:spPr>
        <p:txBody>
          <a:bodyPr wrap="square" lIns="0" tIns="0" rIns="0" bIns="0" rtlCol="0">
            <a:spAutoFit/>
          </a:bodyPr>
          <a:lstStyle/>
          <a:p>
            <a:pPr algn="ctr">
              <a:spcBef>
                <a:spcPts val="600"/>
              </a:spcBef>
              <a:buSzPct val="100000"/>
            </a:pPr>
            <a:r>
              <a:rPr lang="en-GB" sz="1799" dirty="0">
                <a:solidFill>
                  <a:schemeClr val="accent3"/>
                </a:solidFill>
              </a:rPr>
              <a:t>2011</a:t>
            </a:r>
          </a:p>
        </p:txBody>
      </p:sp>
      <p:sp>
        <p:nvSpPr>
          <p:cNvPr id="7" name="TextBox 6"/>
          <p:cNvSpPr txBox="1"/>
          <p:nvPr/>
        </p:nvSpPr>
        <p:spPr>
          <a:xfrm>
            <a:off x="3493488" y="3675759"/>
            <a:ext cx="1401093" cy="276927"/>
          </a:xfrm>
          <a:prstGeom prst="rect">
            <a:avLst/>
          </a:prstGeom>
          <a:noFill/>
        </p:spPr>
        <p:txBody>
          <a:bodyPr wrap="square" lIns="0" tIns="0" rIns="0" bIns="0" rtlCol="0">
            <a:spAutoFit/>
          </a:bodyPr>
          <a:lstStyle/>
          <a:p>
            <a:pPr algn="ctr">
              <a:spcBef>
                <a:spcPts val="600"/>
              </a:spcBef>
              <a:buSzPct val="100000"/>
            </a:pPr>
            <a:r>
              <a:rPr lang="en-GB" sz="1799" dirty="0">
                <a:solidFill>
                  <a:schemeClr val="accent3"/>
                </a:solidFill>
              </a:rPr>
              <a:t>2016</a:t>
            </a:r>
          </a:p>
        </p:txBody>
      </p:sp>
      <p:sp>
        <p:nvSpPr>
          <p:cNvPr id="8" name="TextBox 7"/>
          <p:cNvSpPr txBox="1"/>
          <p:nvPr/>
        </p:nvSpPr>
        <p:spPr>
          <a:xfrm>
            <a:off x="6275332" y="3724464"/>
            <a:ext cx="978876" cy="276927"/>
          </a:xfrm>
          <a:prstGeom prst="rect">
            <a:avLst/>
          </a:prstGeom>
          <a:noFill/>
        </p:spPr>
        <p:txBody>
          <a:bodyPr wrap="square" lIns="0" tIns="0" rIns="0" bIns="0" rtlCol="0">
            <a:spAutoFit/>
          </a:bodyPr>
          <a:lstStyle/>
          <a:p>
            <a:pPr algn="ctr">
              <a:spcBef>
                <a:spcPts val="600"/>
              </a:spcBef>
              <a:buSzPct val="100000"/>
            </a:pPr>
            <a:r>
              <a:rPr lang="en-GB" sz="1799" dirty="0">
                <a:solidFill>
                  <a:schemeClr val="accent3"/>
                </a:solidFill>
              </a:rPr>
              <a:t>2017</a:t>
            </a:r>
          </a:p>
        </p:txBody>
      </p:sp>
      <p:sp>
        <p:nvSpPr>
          <p:cNvPr id="9" name="Oval 8"/>
          <p:cNvSpPr/>
          <p:nvPr/>
        </p:nvSpPr>
        <p:spPr bwMode="gray">
          <a:xfrm>
            <a:off x="2124456" y="2528415"/>
            <a:ext cx="79766" cy="79766"/>
          </a:xfrm>
          <a:prstGeom prst="ellipse">
            <a:avLst/>
          </a:prstGeom>
          <a:solidFill>
            <a:schemeClr val="bg2">
              <a:lumMod val="75000"/>
            </a:schemeClr>
          </a:solidFill>
          <a:ln w="19050" algn="ctr">
            <a:solidFill>
              <a:srgbClr val="86BC2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sp>
        <p:nvSpPr>
          <p:cNvPr id="10" name="TextBox 9"/>
          <p:cNvSpPr txBox="1"/>
          <p:nvPr/>
        </p:nvSpPr>
        <p:spPr>
          <a:xfrm>
            <a:off x="1179212" y="1316401"/>
            <a:ext cx="1949274" cy="1076937"/>
          </a:xfrm>
          <a:prstGeom prst="rect">
            <a:avLst/>
          </a:prstGeom>
          <a:noFill/>
        </p:spPr>
        <p:txBody>
          <a:bodyPr wrap="square" lIns="0" tIns="0" rIns="0" bIns="0" rtlCol="0">
            <a:spAutoFit/>
          </a:bodyPr>
          <a:lstStyle/>
          <a:p>
            <a:pPr algn="ctr">
              <a:spcBef>
                <a:spcPts val="600"/>
              </a:spcBef>
              <a:buSzPct val="100000"/>
            </a:pPr>
            <a:r>
              <a:rPr lang="en-US" sz="1200" b="1" dirty="0">
                <a:solidFill>
                  <a:srgbClr val="86BC25"/>
                </a:solidFill>
              </a:rPr>
              <a:t>Securities and Exchange Commission (SEC) Disclosure Guidance</a:t>
            </a:r>
          </a:p>
          <a:p>
            <a:pPr algn="ctr">
              <a:spcBef>
                <a:spcPts val="600"/>
              </a:spcBef>
              <a:buSzPct val="100000"/>
            </a:pPr>
            <a:r>
              <a:rPr lang="en-US" sz="1200" dirty="0"/>
              <a:t>Released Oct 20, 2011 </a:t>
            </a:r>
          </a:p>
          <a:p>
            <a:pPr algn="ctr">
              <a:spcBef>
                <a:spcPts val="600"/>
              </a:spcBef>
              <a:buSzPct val="100000"/>
            </a:pPr>
            <a:endParaRPr lang="en-US" sz="1200" dirty="0">
              <a:solidFill>
                <a:schemeClr val="bg1"/>
              </a:solidFill>
            </a:endParaRPr>
          </a:p>
        </p:txBody>
      </p:sp>
      <p:sp>
        <p:nvSpPr>
          <p:cNvPr id="11" name="TextBox 10"/>
          <p:cNvSpPr txBox="1"/>
          <p:nvPr/>
        </p:nvSpPr>
        <p:spPr>
          <a:xfrm>
            <a:off x="4557831" y="3614553"/>
            <a:ext cx="1894050" cy="1169246"/>
          </a:xfrm>
          <a:prstGeom prst="rect">
            <a:avLst/>
          </a:prstGeom>
          <a:noFill/>
        </p:spPr>
        <p:txBody>
          <a:bodyPr wrap="square" lIns="0" tIns="0" rIns="0" bIns="0" rtlCol="0">
            <a:spAutoFit/>
          </a:bodyPr>
          <a:lstStyle/>
          <a:p>
            <a:pPr algn="ctr">
              <a:spcBef>
                <a:spcPts val="600"/>
              </a:spcBef>
              <a:buSzPct val="100000"/>
            </a:pPr>
            <a:r>
              <a:rPr lang="en-US" sz="1100" b="1" dirty="0">
                <a:solidFill>
                  <a:srgbClr val="86BC25"/>
                </a:solidFill>
              </a:rPr>
              <a:t>Online job searches *</a:t>
            </a:r>
            <a:r>
              <a:rPr lang="en-US" sz="1100" b="1" dirty="0">
                <a:solidFill>
                  <a:schemeClr val="bg1"/>
                </a:solidFill>
              </a:rPr>
              <a:t/>
            </a:r>
            <a:br>
              <a:rPr lang="en-US" sz="1100" b="1" dirty="0">
                <a:solidFill>
                  <a:schemeClr val="bg1"/>
                </a:solidFill>
              </a:rPr>
            </a:br>
            <a:r>
              <a:rPr lang="en-US" sz="1100" b="1" dirty="0"/>
              <a:t>Indeed ™ &gt;800 new jobs</a:t>
            </a:r>
          </a:p>
          <a:p>
            <a:pPr algn="ctr">
              <a:spcBef>
                <a:spcPts val="600"/>
              </a:spcBef>
              <a:buSzPct val="100000"/>
            </a:pPr>
            <a:r>
              <a:rPr lang="en-US" sz="1100" b="1" dirty="0"/>
              <a:t>Monster.com™ &gt;700 jobs open</a:t>
            </a:r>
          </a:p>
          <a:p>
            <a:pPr algn="ctr">
              <a:spcBef>
                <a:spcPts val="600"/>
              </a:spcBef>
              <a:buSzPct val="100000"/>
            </a:pPr>
            <a:r>
              <a:rPr lang="en-US" sz="1100" b="1" dirty="0"/>
              <a:t>Forbes™ &gt;1 million jobs in 2016</a:t>
            </a:r>
          </a:p>
        </p:txBody>
      </p:sp>
      <p:sp>
        <p:nvSpPr>
          <p:cNvPr id="12" name="TextBox 11"/>
          <p:cNvSpPr txBox="1"/>
          <p:nvPr/>
        </p:nvSpPr>
        <p:spPr>
          <a:xfrm>
            <a:off x="4109239" y="1814258"/>
            <a:ext cx="1434375" cy="1000014"/>
          </a:xfrm>
          <a:prstGeom prst="rect">
            <a:avLst/>
          </a:prstGeom>
          <a:noFill/>
        </p:spPr>
        <p:txBody>
          <a:bodyPr wrap="square" lIns="0" tIns="0" rIns="0" bIns="0" rtlCol="0">
            <a:spAutoFit/>
          </a:bodyPr>
          <a:lstStyle/>
          <a:p>
            <a:pPr algn="ctr">
              <a:spcBef>
                <a:spcPts val="600"/>
              </a:spcBef>
              <a:buSzPct val="100000"/>
            </a:pPr>
            <a:r>
              <a:rPr lang="en-US" sz="1200" b="1" dirty="0">
                <a:solidFill>
                  <a:srgbClr val="86BC25"/>
                </a:solidFill>
              </a:rPr>
              <a:t>Cybersecurity National Action Plan (CNAP)</a:t>
            </a:r>
          </a:p>
          <a:p>
            <a:pPr algn="ctr">
              <a:spcBef>
                <a:spcPts val="600"/>
              </a:spcBef>
              <a:buSzPct val="100000"/>
            </a:pPr>
            <a:r>
              <a:rPr lang="en-US" sz="1200" dirty="0"/>
              <a:t>Released Feb 9, 2016</a:t>
            </a:r>
          </a:p>
        </p:txBody>
      </p:sp>
      <p:cxnSp>
        <p:nvCxnSpPr>
          <p:cNvPr id="13" name="Straight Connector 12"/>
          <p:cNvCxnSpPr/>
          <p:nvPr/>
        </p:nvCxnSpPr>
        <p:spPr>
          <a:xfrm rot="10800000" flipH="1" flipV="1">
            <a:off x="4818427" y="2903503"/>
            <a:ext cx="0" cy="548497"/>
          </a:xfrm>
          <a:prstGeom prst="line">
            <a:avLst/>
          </a:prstGeom>
          <a:ln w="19050">
            <a:solidFill>
              <a:srgbClr val="86BC25"/>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gray">
          <a:xfrm>
            <a:off x="4778547" y="2823490"/>
            <a:ext cx="79766" cy="79766"/>
          </a:xfrm>
          <a:prstGeom prst="ellipse">
            <a:avLst/>
          </a:prstGeom>
          <a:solidFill>
            <a:schemeClr val="bg2">
              <a:lumMod val="75000"/>
            </a:schemeClr>
          </a:solidFill>
          <a:ln w="19050" algn="ctr">
            <a:solidFill>
              <a:srgbClr val="86BC2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sp>
        <p:nvSpPr>
          <p:cNvPr id="15" name="TextBox 14"/>
          <p:cNvSpPr txBox="1"/>
          <p:nvPr/>
        </p:nvSpPr>
        <p:spPr>
          <a:xfrm>
            <a:off x="6552294" y="636694"/>
            <a:ext cx="1867425" cy="1000014"/>
          </a:xfrm>
          <a:prstGeom prst="rect">
            <a:avLst/>
          </a:prstGeom>
          <a:noFill/>
        </p:spPr>
        <p:txBody>
          <a:bodyPr wrap="square" lIns="0" tIns="0" rIns="0" bIns="0" rtlCol="0">
            <a:spAutoFit/>
          </a:bodyPr>
          <a:lstStyle/>
          <a:p>
            <a:pPr algn="ctr">
              <a:spcAft>
                <a:spcPts val="600"/>
              </a:spcAft>
            </a:pPr>
            <a:r>
              <a:rPr lang="en-US" sz="1200" b="1" dirty="0">
                <a:solidFill>
                  <a:srgbClr val="86BC25"/>
                </a:solidFill>
              </a:rPr>
              <a:t>Cybersecurity risk management attestation reporting framework - AICPA</a:t>
            </a:r>
          </a:p>
          <a:p>
            <a:pPr algn="ctr">
              <a:spcAft>
                <a:spcPts val="600"/>
              </a:spcAft>
            </a:pPr>
            <a:r>
              <a:rPr lang="en-US" sz="1200" dirty="0"/>
              <a:t>Released April 24, 2017</a:t>
            </a:r>
          </a:p>
        </p:txBody>
      </p:sp>
      <p:sp>
        <p:nvSpPr>
          <p:cNvPr id="16" name="Rectangle 15"/>
          <p:cNvSpPr/>
          <p:nvPr/>
        </p:nvSpPr>
        <p:spPr>
          <a:xfrm>
            <a:off x="2212843" y="3614553"/>
            <a:ext cx="1751521" cy="1169246"/>
          </a:xfrm>
          <a:prstGeom prst="rect">
            <a:avLst/>
          </a:prstGeom>
        </p:spPr>
        <p:txBody>
          <a:bodyPr wrap="square">
            <a:spAutoFit/>
          </a:bodyPr>
          <a:lstStyle/>
          <a:p>
            <a:pPr algn="ctr"/>
            <a:r>
              <a:rPr lang="en-US" sz="1100" b="1" dirty="0">
                <a:solidFill>
                  <a:srgbClr val="86BC25"/>
                </a:solidFill>
              </a:rPr>
              <a:t>Occupational </a:t>
            </a:r>
          </a:p>
          <a:p>
            <a:pPr algn="ctr">
              <a:spcAft>
                <a:spcPts val="600"/>
              </a:spcAft>
            </a:pPr>
            <a:r>
              <a:rPr lang="en-US" sz="1100" b="1" dirty="0">
                <a:solidFill>
                  <a:srgbClr val="86BC25"/>
                </a:solidFill>
              </a:rPr>
              <a:t>Outlook Handbook</a:t>
            </a:r>
          </a:p>
          <a:p>
            <a:pPr algn="ctr">
              <a:spcAft>
                <a:spcPts val="600"/>
              </a:spcAft>
            </a:pPr>
            <a:r>
              <a:rPr lang="en-US" sz="1100" b="1" dirty="0">
                <a:solidFill>
                  <a:schemeClr val="bg1"/>
                </a:solidFill>
              </a:rPr>
              <a:t>&gt;</a:t>
            </a:r>
            <a:r>
              <a:rPr lang="en-US" sz="1100" b="1" dirty="0"/>
              <a:t>82,900 jobs in 14</a:t>
            </a:r>
          </a:p>
          <a:p>
            <a:pPr algn="ctr">
              <a:spcAft>
                <a:spcPts val="600"/>
              </a:spcAft>
            </a:pPr>
            <a:r>
              <a:rPr lang="en-US" sz="1100" b="1" dirty="0"/>
              <a:t>&gt;18% Growth </a:t>
            </a:r>
          </a:p>
          <a:p>
            <a:pPr algn="ctr">
              <a:spcAft>
                <a:spcPts val="600"/>
              </a:spcAft>
            </a:pPr>
            <a:r>
              <a:rPr lang="en-US" sz="1100" b="1" dirty="0"/>
              <a:t>Avg. pay of $92k</a:t>
            </a:r>
          </a:p>
        </p:txBody>
      </p:sp>
      <p:cxnSp>
        <p:nvCxnSpPr>
          <p:cNvPr id="17" name="Straight Connector 16"/>
          <p:cNvCxnSpPr/>
          <p:nvPr/>
        </p:nvCxnSpPr>
        <p:spPr>
          <a:xfrm flipH="1" flipV="1">
            <a:off x="1966612" y="3487164"/>
            <a:ext cx="0" cy="182832"/>
          </a:xfrm>
          <a:prstGeom prst="line">
            <a:avLst/>
          </a:prstGeom>
          <a:ln w="19050">
            <a:solidFill>
              <a:srgbClr val="62B5E5"/>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204662" y="3487164"/>
            <a:ext cx="0" cy="182832"/>
          </a:xfrm>
          <a:prstGeom prst="line">
            <a:avLst/>
          </a:prstGeom>
          <a:ln w="19050">
            <a:solidFill>
              <a:srgbClr val="62B5E5"/>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764767" y="3487164"/>
            <a:ext cx="0" cy="182832"/>
          </a:xfrm>
          <a:prstGeom prst="line">
            <a:avLst/>
          </a:prstGeom>
          <a:ln w="19050">
            <a:solidFill>
              <a:srgbClr val="62B5E5"/>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47767" y="3437658"/>
            <a:ext cx="731330" cy="0"/>
          </a:xfrm>
          <a:prstGeom prst="line">
            <a:avLst/>
          </a:prstGeom>
          <a:ln w="19050">
            <a:solidFill>
              <a:srgbClr val="86BC2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71133" y="3437658"/>
            <a:ext cx="3839480" cy="0"/>
          </a:xfrm>
          <a:prstGeom prst="line">
            <a:avLst/>
          </a:prstGeom>
          <a:ln w="19050">
            <a:solidFill>
              <a:srgbClr val="86BC2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43" idx="3"/>
          </p:cNvCxnSpPr>
          <p:nvPr/>
        </p:nvCxnSpPr>
        <p:spPr>
          <a:xfrm flipV="1">
            <a:off x="8492330" y="3442914"/>
            <a:ext cx="1858137" cy="3885"/>
          </a:xfrm>
          <a:prstGeom prst="line">
            <a:avLst/>
          </a:prstGeom>
          <a:ln w="19050">
            <a:solidFill>
              <a:srgbClr val="86BC25"/>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bwMode="gray">
          <a:xfrm>
            <a:off x="1926732" y="3397778"/>
            <a:ext cx="79766" cy="79766"/>
          </a:xfrm>
          <a:prstGeom prst="ellipse">
            <a:avLst/>
          </a:prstGeom>
          <a:solidFill>
            <a:schemeClr val="bg2">
              <a:lumMod val="75000"/>
            </a:schemeClr>
          </a:solidFill>
          <a:ln w="19050" algn="ctr">
            <a:solidFill>
              <a:srgbClr val="62B5E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sp>
        <p:nvSpPr>
          <p:cNvPr id="24" name="Oval 23"/>
          <p:cNvSpPr/>
          <p:nvPr/>
        </p:nvSpPr>
        <p:spPr bwMode="gray">
          <a:xfrm>
            <a:off x="4778547" y="3397778"/>
            <a:ext cx="79766" cy="79766"/>
          </a:xfrm>
          <a:prstGeom prst="ellipse">
            <a:avLst/>
          </a:prstGeom>
          <a:solidFill>
            <a:schemeClr val="bg2">
              <a:lumMod val="75000"/>
            </a:schemeClr>
          </a:solidFill>
          <a:ln w="19050" algn="ctr">
            <a:solidFill>
              <a:srgbClr val="86BC2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sp>
        <p:nvSpPr>
          <p:cNvPr id="25" name="Oval 24"/>
          <p:cNvSpPr/>
          <p:nvPr/>
        </p:nvSpPr>
        <p:spPr bwMode="gray">
          <a:xfrm>
            <a:off x="5478671" y="3397778"/>
            <a:ext cx="79766" cy="79766"/>
          </a:xfrm>
          <a:prstGeom prst="ellipse">
            <a:avLst/>
          </a:prstGeom>
          <a:solidFill>
            <a:schemeClr val="bg2">
              <a:lumMod val="75000"/>
            </a:schemeClr>
          </a:solidFill>
          <a:ln w="19050" algn="ctr">
            <a:solidFill>
              <a:srgbClr val="86BC2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sp>
        <p:nvSpPr>
          <p:cNvPr id="26" name="Oval 25"/>
          <p:cNvSpPr/>
          <p:nvPr/>
        </p:nvSpPr>
        <p:spPr bwMode="gray">
          <a:xfrm>
            <a:off x="6724887" y="3397778"/>
            <a:ext cx="79766" cy="79766"/>
          </a:xfrm>
          <a:prstGeom prst="ellipse">
            <a:avLst/>
          </a:prstGeom>
          <a:solidFill>
            <a:schemeClr val="bg2">
              <a:lumMod val="75000"/>
            </a:schemeClr>
          </a:solidFill>
          <a:ln w="19050" algn="ctr">
            <a:solidFill>
              <a:srgbClr val="62B5E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sp>
        <p:nvSpPr>
          <p:cNvPr id="27" name="Oval 26"/>
          <p:cNvSpPr/>
          <p:nvPr/>
        </p:nvSpPr>
        <p:spPr bwMode="gray">
          <a:xfrm>
            <a:off x="7486007" y="3397778"/>
            <a:ext cx="79766" cy="79766"/>
          </a:xfrm>
          <a:prstGeom prst="ellipse">
            <a:avLst/>
          </a:prstGeom>
          <a:solidFill>
            <a:schemeClr val="bg2">
              <a:lumMod val="75000"/>
            </a:schemeClr>
          </a:solidFill>
          <a:ln w="19050" algn="ctr">
            <a:solidFill>
              <a:srgbClr val="86BC2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cxnSp>
        <p:nvCxnSpPr>
          <p:cNvPr id="28" name="Straight Connector 27"/>
          <p:cNvCxnSpPr/>
          <p:nvPr/>
        </p:nvCxnSpPr>
        <p:spPr>
          <a:xfrm>
            <a:off x="2164336" y="3437658"/>
            <a:ext cx="2925318" cy="0"/>
          </a:xfrm>
          <a:prstGeom prst="line">
            <a:avLst/>
          </a:prstGeom>
          <a:ln w="19050">
            <a:solidFill>
              <a:srgbClr val="86BC25"/>
            </a:solidFill>
            <a:prstDash val="sysDash"/>
          </a:ln>
        </p:spPr>
        <p:style>
          <a:lnRef idx="1">
            <a:schemeClr val="accent1"/>
          </a:lnRef>
          <a:fillRef idx="0">
            <a:schemeClr val="accent1"/>
          </a:fillRef>
          <a:effectRef idx="0">
            <a:schemeClr val="accent1"/>
          </a:effectRef>
          <a:fontRef idx="minor">
            <a:schemeClr val="tx1"/>
          </a:fontRef>
        </p:style>
      </p:cxnSp>
      <p:sp>
        <p:nvSpPr>
          <p:cNvPr id="29" name="Oval 28"/>
          <p:cNvSpPr/>
          <p:nvPr/>
        </p:nvSpPr>
        <p:spPr bwMode="gray">
          <a:xfrm>
            <a:off x="3048721" y="3397778"/>
            <a:ext cx="79766" cy="79766"/>
          </a:xfrm>
          <a:prstGeom prst="ellipse">
            <a:avLst/>
          </a:prstGeom>
          <a:solidFill>
            <a:schemeClr val="bg2">
              <a:lumMod val="75000"/>
            </a:schemeClr>
          </a:solidFill>
          <a:ln w="19050" algn="ctr">
            <a:solidFill>
              <a:srgbClr val="86BC2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sp>
        <p:nvSpPr>
          <p:cNvPr id="30" name="Oval 29"/>
          <p:cNvSpPr/>
          <p:nvPr/>
        </p:nvSpPr>
        <p:spPr bwMode="gray">
          <a:xfrm>
            <a:off x="4164782" y="3397778"/>
            <a:ext cx="79766" cy="79766"/>
          </a:xfrm>
          <a:prstGeom prst="ellipse">
            <a:avLst/>
          </a:prstGeom>
          <a:solidFill>
            <a:schemeClr val="bg2">
              <a:lumMod val="75000"/>
            </a:schemeClr>
          </a:solidFill>
          <a:ln w="19050" algn="ctr">
            <a:solidFill>
              <a:srgbClr val="62B5E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cxnSp>
        <p:nvCxnSpPr>
          <p:cNvPr id="31" name="Straight Connector 30"/>
          <p:cNvCxnSpPr/>
          <p:nvPr/>
        </p:nvCxnSpPr>
        <p:spPr>
          <a:xfrm rot="10800000" flipH="1" flipV="1">
            <a:off x="7526960" y="1750667"/>
            <a:ext cx="0" cy="1645491"/>
          </a:xfrm>
          <a:prstGeom prst="line">
            <a:avLst/>
          </a:prstGeom>
          <a:ln w="19050">
            <a:solidFill>
              <a:srgbClr val="86BC25"/>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gray">
          <a:xfrm>
            <a:off x="7487080" y="1731981"/>
            <a:ext cx="79766" cy="79766"/>
          </a:xfrm>
          <a:prstGeom prst="ellipse">
            <a:avLst/>
          </a:prstGeom>
          <a:solidFill>
            <a:schemeClr val="bg2">
              <a:lumMod val="75000"/>
            </a:schemeClr>
          </a:solidFill>
          <a:ln w="19050" algn="ctr">
            <a:solidFill>
              <a:srgbClr val="86BC2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sp>
        <p:nvSpPr>
          <p:cNvPr id="33" name="Oval 32"/>
          <p:cNvSpPr/>
          <p:nvPr/>
        </p:nvSpPr>
        <p:spPr bwMode="gray">
          <a:xfrm>
            <a:off x="9016298" y="3396161"/>
            <a:ext cx="79766" cy="79766"/>
          </a:xfrm>
          <a:prstGeom prst="ellipse">
            <a:avLst/>
          </a:prstGeom>
          <a:solidFill>
            <a:schemeClr val="bg2">
              <a:lumMod val="75000"/>
            </a:schemeClr>
          </a:solidFill>
          <a:ln w="19050" algn="ctr">
            <a:solidFill>
              <a:srgbClr val="62B5E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sp>
        <p:nvSpPr>
          <p:cNvPr id="34" name="TextBox 33"/>
          <p:cNvSpPr txBox="1"/>
          <p:nvPr/>
        </p:nvSpPr>
        <p:spPr>
          <a:xfrm>
            <a:off x="8566743" y="3710668"/>
            <a:ext cx="978876" cy="276927"/>
          </a:xfrm>
          <a:prstGeom prst="rect">
            <a:avLst/>
          </a:prstGeom>
          <a:noFill/>
        </p:spPr>
        <p:txBody>
          <a:bodyPr wrap="square" lIns="0" tIns="0" rIns="0" bIns="0" rtlCol="0">
            <a:spAutoFit/>
          </a:bodyPr>
          <a:lstStyle/>
          <a:p>
            <a:pPr algn="ctr">
              <a:spcBef>
                <a:spcPts val="600"/>
              </a:spcBef>
              <a:buSzPct val="100000"/>
            </a:pPr>
            <a:r>
              <a:rPr lang="en-GB" sz="1799" dirty="0">
                <a:solidFill>
                  <a:schemeClr val="accent3"/>
                </a:solidFill>
              </a:rPr>
              <a:t>2018</a:t>
            </a:r>
          </a:p>
        </p:txBody>
      </p:sp>
      <p:cxnSp>
        <p:nvCxnSpPr>
          <p:cNvPr id="35" name="Straight Connector 34"/>
          <p:cNvCxnSpPr/>
          <p:nvPr/>
        </p:nvCxnSpPr>
        <p:spPr>
          <a:xfrm flipH="1" flipV="1">
            <a:off x="9056178" y="3473368"/>
            <a:ext cx="0" cy="182832"/>
          </a:xfrm>
          <a:prstGeom prst="line">
            <a:avLst/>
          </a:prstGeom>
          <a:ln w="19050">
            <a:solidFill>
              <a:srgbClr val="62B5E5"/>
            </a:solidFill>
            <a:prstDash val="sysDash"/>
          </a:ln>
        </p:spPr>
        <p:style>
          <a:lnRef idx="1">
            <a:schemeClr val="accent1"/>
          </a:lnRef>
          <a:fillRef idx="0">
            <a:schemeClr val="accent1"/>
          </a:fillRef>
          <a:effectRef idx="0">
            <a:schemeClr val="accent1"/>
          </a:effectRef>
          <a:fontRef idx="minor">
            <a:schemeClr val="tx1"/>
          </a:fontRef>
        </p:style>
      </p:cxnSp>
      <p:sp>
        <p:nvSpPr>
          <p:cNvPr id="36" name="Oval 35"/>
          <p:cNvSpPr/>
          <p:nvPr/>
        </p:nvSpPr>
        <p:spPr bwMode="gray">
          <a:xfrm>
            <a:off x="8311057" y="3401324"/>
            <a:ext cx="79766" cy="79766"/>
          </a:xfrm>
          <a:prstGeom prst="ellipse">
            <a:avLst/>
          </a:prstGeom>
          <a:solidFill>
            <a:schemeClr val="bg2">
              <a:lumMod val="75000"/>
            </a:schemeClr>
          </a:solidFill>
          <a:ln w="19050" algn="ctr">
            <a:solidFill>
              <a:srgbClr val="86BC2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sp>
        <p:nvSpPr>
          <p:cNvPr id="37" name="TextBox 36"/>
          <p:cNvSpPr txBox="1"/>
          <p:nvPr/>
        </p:nvSpPr>
        <p:spPr>
          <a:xfrm>
            <a:off x="7606727" y="1771629"/>
            <a:ext cx="1515476" cy="1000014"/>
          </a:xfrm>
          <a:prstGeom prst="rect">
            <a:avLst/>
          </a:prstGeom>
          <a:noFill/>
        </p:spPr>
        <p:txBody>
          <a:bodyPr wrap="square" lIns="0" tIns="0" rIns="0" bIns="0" rtlCol="0">
            <a:spAutoFit/>
          </a:bodyPr>
          <a:lstStyle/>
          <a:p>
            <a:pPr algn="ctr">
              <a:spcAft>
                <a:spcPts val="600"/>
              </a:spcAft>
            </a:pPr>
            <a:r>
              <a:rPr lang="en-US" sz="1200" b="1" dirty="0">
                <a:solidFill>
                  <a:srgbClr val="86BC25"/>
                </a:solidFill>
              </a:rPr>
              <a:t>Presidential Executive Order on Cybersecurity</a:t>
            </a:r>
          </a:p>
          <a:p>
            <a:pPr algn="ctr">
              <a:spcAft>
                <a:spcPts val="600"/>
              </a:spcAft>
            </a:pPr>
            <a:r>
              <a:rPr lang="en-US" sz="1200" dirty="0"/>
              <a:t>Released May 11, 2017</a:t>
            </a:r>
          </a:p>
        </p:txBody>
      </p:sp>
      <p:cxnSp>
        <p:nvCxnSpPr>
          <p:cNvPr id="38" name="Straight Connector 37"/>
          <p:cNvCxnSpPr/>
          <p:nvPr/>
        </p:nvCxnSpPr>
        <p:spPr>
          <a:xfrm rot="10800000" flipH="1" flipV="1">
            <a:off x="8350937" y="2889161"/>
            <a:ext cx="0" cy="548497"/>
          </a:xfrm>
          <a:prstGeom prst="line">
            <a:avLst/>
          </a:prstGeom>
          <a:ln w="19050">
            <a:solidFill>
              <a:srgbClr val="86BC25"/>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bwMode="gray">
          <a:xfrm>
            <a:off x="8311057" y="2810863"/>
            <a:ext cx="79766" cy="79766"/>
          </a:xfrm>
          <a:prstGeom prst="ellipse">
            <a:avLst/>
          </a:prstGeom>
          <a:solidFill>
            <a:schemeClr val="bg2">
              <a:lumMod val="75000"/>
            </a:schemeClr>
          </a:solidFill>
          <a:ln w="19050" algn="ctr">
            <a:solidFill>
              <a:srgbClr val="86BC2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sp>
        <p:nvSpPr>
          <p:cNvPr id="42" name="TextBox 41"/>
          <p:cNvSpPr txBox="1"/>
          <p:nvPr/>
        </p:nvSpPr>
        <p:spPr>
          <a:xfrm>
            <a:off x="9894279" y="3707137"/>
            <a:ext cx="978876" cy="276927"/>
          </a:xfrm>
          <a:prstGeom prst="rect">
            <a:avLst/>
          </a:prstGeom>
          <a:noFill/>
        </p:spPr>
        <p:txBody>
          <a:bodyPr wrap="square" lIns="0" tIns="0" rIns="0" bIns="0" rtlCol="0">
            <a:spAutoFit/>
          </a:bodyPr>
          <a:lstStyle/>
          <a:p>
            <a:pPr algn="ctr">
              <a:spcBef>
                <a:spcPts val="600"/>
              </a:spcBef>
              <a:buSzPct val="100000"/>
            </a:pPr>
            <a:r>
              <a:rPr lang="en-GB" sz="1799" dirty="0">
                <a:solidFill>
                  <a:schemeClr val="accent3"/>
                </a:solidFill>
              </a:rPr>
              <a:t>2019</a:t>
            </a:r>
          </a:p>
        </p:txBody>
      </p:sp>
      <p:sp>
        <p:nvSpPr>
          <p:cNvPr id="43" name="Oval 42"/>
          <p:cNvSpPr/>
          <p:nvPr/>
        </p:nvSpPr>
        <p:spPr bwMode="gray">
          <a:xfrm>
            <a:off x="10338785" y="3374831"/>
            <a:ext cx="79766" cy="79766"/>
          </a:xfrm>
          <a:prstGeom prst="ellipse">
            <a:avLst/>
          </a:prstGeom>
          <a:solidFill>
            <a:schemeClr val="bg2">
              <a:lumMod val="75000"/>
            </a:schemeClr>
          </a:solidFill>
          <a:ln w="19050" algn="ctr">
            <a:solidFill>
              <a:srgbClr val="62B5E5"/>
            </a:solidFill>
            <a:miter lim="800000"/>
            <a:headEnd/>
            <a:tailEnd/>
          </a:ln>
        </p:spPr>
        <p:txBody>
          <a:bodyPr wrap="square" lIns="88877" tIns="88877" rIns="88877" bIns="88877" rtlCol="0" anchor="ctr"/>
          <a:lstStyle/>
          <a:p>
            <a:pPr algn="ctr">
              <a:lnSpc>
                <a:spcPct val="106000"/>
              </a:lnSpc>
              <a:buFont typeface="Wingdings 2" pitchFamily="18" charset="2"/>
              <a:buNone/>
            </a:pPr>
            <a:endParaRPr lang="en-GB" sz="1999" b="1" dirty="0">
              <a:solidFill>
                <a:schemeClr val="bg1"/>
              </a:solidFill>
            </a:endParaRPr>
          </a:p>
        </p:txBody>
      </p:sp>
      <p:cxnSp>
        <p:nvCxnSpPr>
          <p:cNvPr id="44" name="Straight Connector 43"/>
          <p:cNvCxnSpPr/>
          <p:nvPr/>
        </p:nvCxnSpPr>
        <p:spPr>
          <a:xfrm flipH="1" flipV="1">
            <a:off x="10396948" y="3442896"/>
            <a:ext cx="0" cy="182832"/>
          </a:xfrm>
          <a:prstGeom prst="line">
            <a:avLst/>
          </a:prstGeom>
          <a:ln w="19050">
            <a:solidFill>
              <a:srgbClr val="62B5E5"/>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323320" y="692348"/>
            <a:ext cx="1904114" cy="1184631"/>
          </a:xfrm>
          <a:prstGeom prst="rect">
            <a:avLst/>
          </a:prstGeom>
          <a:noFill/>
        </p:spPr>
        <p:txBody>
          <a:bodyPr wrap="square" lIns="0" tIns="0" rIns="0" bIns="0" rtlCol="0">
            <a:spAutoFit/>
          </a:bodyPr>
          <a:lstStyle/>
          <a:p>
            <a:pPr algn="ctr">
              <a:spcAft>
                <a:spcPts val="600"/>
              </a:spcAft>
            </a:pPr>
            <a:r>
              <a:rPr lang="en-US" sz="1200" b="1" dirty="0">
                <a:solidFill>
                  <a:srgbClr val="86BC25"/>
                </a:solidFill>
              </a:rPr>
              <a:t>AICPA Exposure Draft released re Description Criteria for SOC for Supply Chain</a:t>
            </a:r>
          </a:p>
          <a:p>
            <a:pPr algn="ctr">
              <a:spcAft>
                <a:spcPts val="600"/>
              </a:spcAft>
            </a:pPr>
            <a:r>
              <a:rPr lang="en-US" sz="1200" dirty="0"/>
              <a:t>Released December 31, 2018</a:t>
            </a:r>
          </a:p>
        </p:txBody>
      </p:sp>
      <p:cxnSp>
        <p:nvCxnSpPr>
          <p:cNvPr id="49" name="Straight Connector 48"/>
          <p:cNvCxnSpPr/>
          <p:nvPr/>
        </p:nvCxnSpPr>
        <p:spPr>
          <a:xfrm>
            <a:off x="10283248" y="2061597"/>
            <a:ext cx="810" cy="1373666"/>
          </a:xfrm>
          <a:prstGeom prst="line">
            <a:avLst/>
          </a:prstGeom>
          <a:ln w="19050">
            <a:solidFill>
              <a:srgbClr val="86BC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899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376140" y="318311"/>
            <a:ext cx="8389340" cy="698318"/>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1999" dirty="0"/>
              <a:t>Real business impact</a:t>
            </a:r>
          </a:p>
        </p:txBody>
      </p:sp>
      <p:sp>
        <p:nvSpPr>
          <p:cNvPr id="3" name="TextBox 2"/>
          <p:cNvSpPr txBox="1"/>
          <p:nvPr/>
        </p:nvSpPr>
        <p:spPr>
          <a:xfrm>
            <a:off x="376140" y="652326"/>
            <a:ext cx="11325132" cy="276927"/>
          </a:xfrm>
          <a:prstGeom prst="rect">
            <a:avLst/>
          </a:prstGeom>
        </p:spPr>
        <p:txBody>
          <a:bodyPr wrap="square">
            <a:spAutoFit/>
          </a:bodyPr>
          <a:lstStyle>
            <a:defPPr>
              <a:defRPr lang="en-US"/>
            </a:defPPr>
            <a:lvl1pPr>
              <a:defRPr sz="16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sz="1200" dirty="0">
                <a:solidFill>
                  <a:schemeClr val="tx1"/>
                </a:solidFill>
                <a:latin typeface="+mj-lt"/>
              </a:rPr>
              <a:t>Impact factors that affect an organization in the days, months, and years following a cyberattack—there’s much more beneath the surface.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4444" b="20000"/>
          <a:stretch/>
        </p:blipFill>
        <p:spPr>
          <a:xfrm>
            <a:off x="1701923" y="980728"/>
            <a:ext cx="8300706" cy="438268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701924" y="5363413"/>
            <a:ext cx="8300705" cy="487186"/>
          </a:xfrm>
          <a:prstGeom prst="rect">
            <a:avLst/>
          </a:prstGeom>
          <a:solidFill>
            <a:srgbClr val="012169"/>
          </a:solidFill>
          <a:ln>
            <a:solidFill>
              <a:srgbClr val="BFBFBF"/>
            </a:solidFill>
          </a:ln>
        </p:spPr>
        <p:txBody>
          <a:bodyPr wrap="square" anchor="ctr">
            <a:spAutoFit/>
          </a:bodyPr>
          <a:lstStyle/>
          <a:p>
            <a:pPr marL="171399" indent="-171399">
              <a:spcBef>
                <a:spcPts val="185"/>
              </a:spcBef>
              <a:buSzPct val="100000"/>
              <a:buFont typeface="Wingdings" panose="05000000000000000000" pitchFamily="2" charset="2"/>
              <a:buChar char="ü"/>
            </a:pPr>
            <a:r>
              <a:rPr lang="en-US" sz="1200" b="1" i="1" dirty="0">
                <a:solidFill>
                  <a:schemeClr val="bg1"/>
                </a:solidFill>
                <a:latin typeface="+mj-lt"/>
              </a:rPr>
              <a:t>Costs associated with typical data breaches may only be the tip of the iceberg</a:t>
            </a:r>
          </a:p>
          <a:p>
            <a:pPr marL="171399" indent="-171399">
              <a:spcBef>
                <a:spcPts val="185"/>
              </a:spcBef>
              <a:buSzPct val="100000"/>
              <a:buFont typeface="Wingdings" panose="05000000000000000000" pitchFamily="2" charset="2"/>
              <a:buChar char="ü"/>
            </a:pPr>
            <a:r>
              <a:rPr lang="en-US" sz="1200" b="1" i="1" dirty="0">
                <a:solidFill>
                  <a:schemeClr val="bg1"/>
                </a:solidFill>
                <a:latin typeface="+mj-lt"/>
              </a:rPr>
              <a:t>Triage is costly, but the long term impacts can be costlier </a:t>
            </a:r>
          </a:p>
        </p:txBody>
      </p:sp>
      <p:sp>
        <p:nvSpPr>
          <p:cNvPr id="6" name="Rectangle 5">
            <a:extLst>
              <a:ext uri="{FF2B5EF4-FFF2-40B4-BE49-F238E27FC236}">
                <a16:creationId xmlns:a16="http://schemas.microsoft.com/office/drawing/2014/main" id="{6587575D-19EC-49D2-BC3A-EB6C46AD8F95}"/>
              </a:ext>
            </a:extLst>
          </p:cNvPr>
          <p:cNvSpPr/>
          <p:nvPr/>
        </p:nvSpPr>
        <p:spPr>
          <a:xfrm>
            <a:off x="1091096" y="5823736"/>
            <a:ext cx="11638361" cy="246157"/>
          </a:xfrm>
          <a:prstGeom prst="rect">
            <a:avLst/>
          </a:prstGeom>
        </p:spPr>
        <p:txBody>
          <a:bodyPr wrap="square">
            <a:spAutoFit/>
          </a:bodyPr>
          <a:lstStyle/>
          <a:p>
            <a:r>
              <a:rPr lang="en-US" sz="1000" dirty="0"/>
              <a:t>Deloitte: Beneath the surface of a cyberattack: </a:t>
            </a:r>
            <a:r>
              <a:rPr lang="en-US" sz="1000" dirty="0">
                <a:hlinkClick r:id="rId4"/>
              </a:rPr>
              <a:t>https://www2.deloitte.com/us/en/pages/risk/articles/hidden-business-impact-of-cyberattack.html</a:t>
            </a:r>
            <a:r>
              <a:rPr lang="en-US" sz="1000" dirty="0"/>
              <a:t> </a:t>
            </a:r>
          </a:p>
        </p:txBody>
      </p:sp>
    </p:spTree>
    <p:extLst>
      <p:ext uri="{BB962C8B-B14F-4D97-AF65-F5344CB8AC3E}">
        <p14:creationId xmlns:p14="http://schemas.microsoft.com/office/powerpoint/2010/main" val="1760941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376140" y="318311"/>
            <a:ext cx="8389340" cy="698318"/>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1999" dirty="0"/>
              <a:t>Deloitte’s Cyber Risk Evolution</a:t>
            </a:r>
          </a:p>
        </p:txBody>
      </p:sp>
      <p:sp>
        <p:nvSpPr>
          <p:cNvPr id="3" name="TextBox 2"/>
          <p:cNvSpPr txBox="1"/>
          <p:nvPr/>
        </p:nvSpPr>
        <p:spPr>
          <a:xfrm>
            <a:off x="420578" y="682274"/>
            <a:ext cx="10358285" cy="276927"/>
          </a:xfrm>
          <a:prstGeom prst="rect">
            <a:avLst/>
          </a:prstGeom>
        </p:spPr>
        <p:txBody>
          <a:bodyPr wrap="square">
            <a:spAutoFit/>
          </a:bodyPr>
          <a:lstStyle>
            <a:defPPr>
              <a:defRPr lang="en-US"/>
            </a:defPPr>
            <a:lvl1pPr>
              <a:defRPr sz="16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sz="1200" dirty="0">
                <a:solidFill>
                  <a:schemeClr val="tx1"/>
                </a:solidFill>
                <a:latin typeface="+mj-lt"/>
              </a:rPr>
              <a:t>Starting with key cyber security areas, built on industry leading practices and regulatory expectations. </a:t>
            </a:r>
          </a:p>
        </p:txBody>
      </p:sp>
      <p:grpSp>
        <p:nvGrpSpPr>
          <p:cNvPr id="4" name="Group 3"/>
          <p:cNvGrpSpPr/>
          <p:nvPr/>
        </p:nvGrpSpPr>
        <p:grpSpPr>
          <a:xfrm>
            <a:off x="363215" y="1174353"/>
            <a:ext cx="9957199" cy="5197737"/>
            <a:chOff x="-1118267" y="1135837"/>
            <a:chExt cx="9959793" cy="5199091"/>
          </a:xfrm>
        </p:grpSpPr>
        <p:sp>
          <p:nvSpPr>
            <p:cNvPr id="5" name="AutoShape 14"/>
            <p:cNvSpPr>
              <a:spLocks noChangeArrowheads="1"/>
            </p:cNvSpPr>
            <p:nvPr/>
          </p:nvSpPr>
          <p:spPr bwMode="auto">
            <a:xfrm rot="10800000" flipH="1">
              <a:off x="2307722" y="1237729"/>
              <a:ext cx="207686" cy="4246620"/>
            </a:xfrm>
            <a:prstGeom prst="chevron">
              <a:avLst>
                <a:gd name="adj" fmla="val 85398"/>
              </a:avLst>
            </a:prstGeom>
            <a:solidFill>
              <a:srgbClr val="0097A9"/>
            </a:solid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10800000" wrap="none" anchor="ctr"/>
            <a:lstStyle/>
            <a:p>
              <a:pPr algn="ctr" eaLnBrk="0" hangingPunct="0"/>
              <a:endParaRPr lang="en-US" sz="1100" b="1" dirty="0">
                <a:latin typeface="+mj-lt"/>
                <a:cs typeface="Segoe UI" panose="020B0502040204020203" pitchFamily="34" charset="0"/>
              </a:endParaRPr>
            </a:p>
          </p:txBody>
        </p:sp>
        <p:sp>
          <p:nvSpPr>
            <p:cNvPr id="6" name="TextBox 5"/>
            <p:cNvSpPr txBox="1"/>
            <p:nvPr/>
          </p:nvSpPr>
          <p:spPr>
            <a:xfrm>
              <a:off x="360343" y="5587244"/>
              <a:ext cx="2230030" cy="553998"/>
            </a:xfrm>
            <a:prstGeom prst="rect">
              <a:avLst/>
            </a:prstGeom>
            <a:noFill/>
          </p:spPr>
          <p:txBody>
            <a:bodyPr wrap="square" rtlCol="0">
              <a:spAutoFit/>
            </a:bodyPr>
            <a:lstStyle/>
            <a:p>
              <a:r>
                <a:rPr lang="en-US" sz="600" i="1" baseline="30000" dirty="0">
                  <a:latin typeface="+mj-lt"/>
                  <a:cs typeface="Segoe UI" panose="020B0502040204020203" pitchFamily="34" charset="0"/>
                </a:rPr>
                <a:t>1 </a:t>
              </a:r>
              <a:r>
                <a:rPr lang="en-US" sz="600" i="1" dirty="0">
                  <a:latin typeface="+mj-lt"/>
                  <a:cs typeface="Segoe UI" panose="020B0502040204020203" pitchFamily="34" charset="0"/>
                </a:rPr>
                <a:t>International Organization for Standardization</a:t>
              </a:r>
            </a:p>
            <a:p>
              <a:r>
                <a:rPr lang="en-US" sz="600" i="1" baseline="30000" dirty="0">
                  <a:latin typeface="+mj-lt"/>
                  <a:cs typeface="Segoe UI" panose="020B0502040204020203" pitchFamily="34" charset="0"/>
                </a:rPr>
                <a:t>2</a:t>
              </a:r>
              <a:r>
                <a:rPr lang="en-US" sz="600" i="1" dirty="0">
                  <a:latin typeface="+mj-lt"/>
                  <a:cs typeface="Segoe UI" panose="020B0502040204020203" pitchFamily="34" charset="0"/>
                </a:rPr>
                <a:t> National Institute for Standards and Technology</a:t>
              </a:r>
            </a:p>
            <a:p>
              <a:r>
                <a:rPr lang="en-US" sz="600" i="1" baseline="30000" dirty="0">
                  <a:latin typeface="+mj-lt"/>
                  <a:cs typeface="Segoe UI" panose="020B0502040204020203" pitchFamily="34" charset="0"/>
                </a:rPr>
                <a:t>3</a:t>
              </a:r>
              <a:r>
                <a:rPr lang="en-US" sz="600" i="1" dirty="0">
                  <a:latin typeface="+mj-lt"/>
                  <a:cs typeface="Segoe UI" panose="020B0502040204020203" pitchFamily="34" charset="0"/>
                </a:rPr>
                <a:t> Formerly known as the Information Technology Infrastructure Library</a:t>
              </a:r>
            </a:p>
            <a:p>
              <a:endParaRPr lang="en-US" sz="600" i="1" dirty="0">
                <a:latin typeface="+mj-lt"/>
                <a:cs typeface="Segoe UI" panose="020B0502040204020203" pitchFamily="34" charset="0"/>
              </a:endParaRPr>
            </a:p>
          </p:txBody>
        </p:sp>
        <p:sp>
          <p:nvSpPr>
            <p:cNvPr id="7" name="Rectangle 6"/>
            <p:cNvSpPr/>
            <p:nvPr/>
          </p:nvSpPr>
          <p:spPr>
            <a:xfrm>
              <a:off x="543679" y="1749424"/>
              <a:ext cx="1808036" cy="1402948"/>
            </a:xfrm>
            <a:prstGeom prst="rect">
              <a:avLst/>
            </a:prstGeom>
          </p:spPr>
          <p:txBody>
            <a:bodyPr wrap="square">
              <a:spAutoFit/>
            </a:bodyPr>
            <a:lstStyle/>
            <a:p>
              <a:pPr marL="171399" indent="-171399">
                <a:spcBef>
                  <a:spcPts val="100"/>
                </a:spcBef>
                <a:buFont typeface="Arial" panose="020B0604020202020204" pitchFamily="34" charset="0"/>
                <a:buChar char="•"/>
                <a:defRPr/>
              </a:pPr>
              <a:r>
                <a:rPr lang="en-US" sz="900" dirty="0">
                  <a:latin typeface="+mj-lt"/>
                  <a:cs typeface="Segoe UI" panose="020B0502040204020203" pitchFamily="34" charset="0"/>
                </a:rPr>
                <a:t>ISO</a:t>
              </a:r>
              <a:r>
                <a:rPr lang="en-US" sz="900" baseline="30000" dirty="0">
                  <a:latin typeface="+mj-lt"/>
                  <a:cs typeface="Segoe UI" panose="020B0502040204020203" pitchFamily="34" charset="0"/>
                </a:rPr>
                <a:t>1</a:t>
              </a:r>
              <a:r>
                <a:rPr lang="en-US" sz="900" dirty="0">
                  <a:latin typeface="+mj-lt"/>
                  <a:cs typeface="Segoe UI" panose="020B0502040204020203" pitchFamily="34" charset="0"/>
                </a:rPr>
                <a:t> 27001/2</a:t>
              </a:r>
            </a:p>
            <a:p>
              <a:pPr marL="171399" indent="-171399">
                <a:spcBef>
                  <a:spcPts val="100"/>
                </a:spcBef>
                <a:buFont typeface="Arial" panose="020B0604020202020204" pitchFamily="34" charset="0"/>
                <a:buChar char="•"/>
                <a:defRPr/>
              </a:pPr>
              <a:r>
                <a:rPr lang="en-US" sz="900" dirty="0">
                  <a:latin typeface="+mj-lt"/>
                  <a:cs typeface="Segoe UI" panose="020B0502040204020203" pitchFamily="34" charset="0"/>
                </a:rPr>
                <a:t>NIST</a:t>
              </a:r>
              <a:r>
                <a:rPr lang="en-US" sz="900" baseline="30000" dirty="0">
                  <a:latin typeface="+mj-lt"/>
                  <a:cs typeface="Segoe UI" panose="020B0502040204020203" pitchFamily="34" charset="0"/>
                </a:rPr>
                <a:t>2</a:t>
              </a:r>
              <a:r>
                <a:rPr lang="en-US" sz="900" dirty="0">
                  <a:latin typeface="+mj-lt"/>
                  <a:cs typeface="Segoe UI" panose="020B0502040204020203" pitchFamily="34" charset="0"/>
                </a:rPr>
                <a:t> cybersecurity framework</a:t>
              </a:r>
            </a:p>
            <a:p>
              <a:pPr marL="171399" indent="-171399">
                <a:spcBef>
                  <a:spcPts val="100"/>
                </a:spcBef>
                <a:buFont typeface="Arial" panose="020B0604020202020204" pitchFamily="34" charset="0"/>
                <a:buChar char="•"/>
                <a:defRPr/>
              </a:pPr>
              <a:r>
                <a:rPr lang="en-US" sz="900" dirty="0">
                  <a:latin typeface="+mj-lt"/>
                  <a:cs typeface="Segoe UI" panose="020B0502040204020203" pitchFamily="34" charset="0"/>
                </a:rPr>
                <a:t>Global privacy and data protection laws</a:t>
              </a:r>
            </a:p>
            <a:p>
              <a:pPr marL="171399" indent="-171399">
                <a:spcBef>
                  <a:spcPts val="100"/>
                </a:spcBef>
                <a:buFont typeface="Arial" panose="020B0604020202020204" pitchFamily="34" charset="0"/>
                <a:buChar char="•"/>
                <a:defRPr/>
              </a:pPr>
              <a:r>
                <a:rPr lang="en-US" sz="900" dirty="0">
                  <a:latin typeface="+mj-lt"/>
                  <a:cs typeface="Segoe UI" panose="020B0502040204020203" pitchFamily="34" charset="0"/>
                </a:rPr>
                <a:t>IT</a:t>
              </a:r>
              <a:r>
                <a:rPr lang="en-US" sz="900" dirty="0">
                  <a:cs typeface="Segoe UI" panose="020B0502040204020203" pitchFamily="34" charset="0"/>
                </a:rPr>
                <a:t>IL</a:t>
              </a:r>
              <a:r>
                <a:rPr lang="en-US" sz="900" baseline="30000" dirty="0">
                  <a:cs typeface="Segoe UI" panose="020B0502040204020203" pitchFamily="34" charset="0"/>
                </a:rPr>
                <a:t>3</a:t>
              </a:r>
            </a:p>
            <a:p>
              <a:pPr marL="171399" indent="-171399">
                <a:spcBef>
                  <a:spcPts val="100"/>
                </a:spcBef>
                <a:buFont typeface="Arial" panose="020B0604020202020204" pitchFamily="34" charset="0"/>
                <a:buChar char="•"/>
                <a:defRPr/>
              </a:pPr>
              <a:r>
                <a:rPr lang="en-US" sz="900" dirty="0">
                  <a:cs typeface="Segoe UI" panose="020B0502040204020203" pitchFamily="34" charset="0"/>
                </a:rPr>
                <a:t>AICPA Trust Services Criteria</a:t>
              </a:r>
              <a:endParaRPr lang="en-US" sz="900" baseline="30000" dirty="0">
                <a:cs typeface="Segoe UI" panose="020B0502040204020203" pitchFamily="34" charset="0"/>
              </a:endParaRPr>
            </a:p>
            <a:p>
              <a:pPr marL="171399" indent="-171399">
                <a:spcBef>
                  <a:spcPts val="100"/>
                </a:spcBef>
                <a:buFont typeface="Arial" panose="020B0604020202020204" pitchFamily="34" charset="0"/>
                <a:buChar char="•"/>
                <a:defRPr/>
              </a:pPr>
              <a:endParaRPr lang="en-US" sz="900" dirty="0">
                <a:latin typeface="+mj-lt"/>
                <a:cs typeface="Segoe UI" panose="020B0502040204020203" pitchFamily="34" charset="0"/>
              </a:endParaRPr>
            </a:p>
          </p:txBody>
        </p:sp>
        <p:sp>
          <p:nvSpPr>
            <p:cNvPr id="8" name="Rectangle 7"/>
            <p:cNvSpPr/>
            <p:nvPr/>
          </p:nvSpPr>
          <p:spPr>
            <a:xfrm>
              <a:off x="555414" y="3256573"/>
              <a:ext cx="1794732" cy="823302"/>
            </a:xfrm>
            <a:prstGeom prst="rect">
              <a:avLst/>
            </a:prstGeom>
          </p:spPr>
          <p:txBody>
            <a:bodyPr wrap="square">
              <a:spAutoFit/>
            </a:bodyPr>
            <a:lstStyle/>
            <a:p>
              <a:pPr marL="171399" indent="-171399">
                <a:spcBef>
                  <a:spcPts val="100"/>
                </a:spcBef>
                <a:buFont typeface="Arial" panose="020B0604020202020204" pitchFamily="34" charset="0"/>
                <a:buChar char="•"/>
                <a:defRPr/>
              </a:pPr>
              <a:r>
                <a:rPr lang="en-US" sz="900" dirty="0">
                  <a:latin typeface="+mj-lt"/>
                  <a:cs typeface="Segoe UI" panose="020B0502040204020203" pitchFamily="34" charset="0"/>
                </a:rPr>
                <a:t>Information security</a:t>
              </a:r>
            </a:p>
            <a:p>
              <a:pPr marL="171399" indent="-171399">
                <a:spcBef>
                  <a:spcPts val="100"/>
                </a:spcBef>
                <a:buFont typeface="Arial" panose="020B0604020202020204" pitchFamily="34" charset="0"/>
                <a:buChar char="•"/>
                <a:defRPr/>
              </a:pPr>
              <a:r>
                <a:rPr lang="en-US" sz="900" dirty="0">
                  <a:latin typeface="+mj-lt"/>
                  <a:cs typeface="Segoe UI" panose="020B0502040204020203" pitchFamily="34" charset="0"/>
                </a:rPr>
                <a:t>Risk management</a:t>
              </a:r>
            </a:p>
            <a:p>
              <a:pPr marL="171399" indent="-171399">
                <a:spcBef>
                  <a:spcPts val="100"/>
                </a:spcBef>
                <a:buFont typeface="Arial" panose="020B0604020202020204" pitchFamily="34" charset="0"/>
                <a:buChar char="•"/>
                <a:defRPr/>
              </a:pPr>
              <a:r>
                <a:rPr lang="en-US" sz="900" dirty="0">
                  <a:latin typeface="+mj-lt"/>
                  <a:cs typeface="Segoe UI" panose="020B0502040204020203" pitchFamily="34" charset="0"/>
                </a:rPr>
                <a:t>Project/program management</a:t>
              </a:r>
            </a:p>
            <a:p>
              <a:pPr marL="171399" indent="-171399">
                <a:spcBef>
                  <a:spcPts val="100"/>
                </a:spcBef>
                <a:buFont typeface="Arial" panose="020B0604020202020204" pitchFamily="34" charset="0"/>
                <a:buChar char="•"/>
                <a:defRPr/>
              </a:pPr>
              <a:r>
                <a:rPr lang="en-US" sz="900" dirty="0">
                  <a:latin typeface="+mj-lt"/>
                  <a:cs typeface="Segoe UI" panose="020B0502040204020203" pitchFamily="34" charset="0"/>
                </a:rPr>
                <a:t>Published industry research</a:t>
              </a:r>
            </a:p>
          </p:txBody>
        </p:sp>
        <p:sp>
          <p:nvSpPr>
            <p:cNvPr id="9" name="Rectangle 8"/>
            <p:cNvSpPr/>
            <p:nvPr/>
          </p:nvSpPr>
          <p:spPr>
            <a:xfrm>
              <a:off x="797188" y="3034384"/>
              <a:ext cx="1165704" cy="244682"/>
            </a:xfrm>
            <a:prstGeom prst="rect">
              <a:avLst/>
            </a:prstGeom>
          </p:spPr>
          <p:txBody>
            <a:bodyPr wrap="none">
              <a:spAutoFit/>
            </a:bodyPr>
            <a:lstStyle/>
            <a:p>
              <a:pPr>
                <a:lnSpc>
                  <a:spcPct val="110000"/>
                </a:lnSpc>
                <a:defRPr/>
              </a:pPr>
              <a:r>
                <a:rPr lang="en-US" sz="900" b="1" dirty="0">
                  <a:latin typeface="+mj-lt"/>
                  <a:cs typeface="Segoe UI" panose="020B0502040204020203" pitchFamily="34" charset="0"/>
                </a:rPr>
                <a:t>Leading practices</a:t>
              </a:r>
            </a:p>
          </p:txBody>
        </p:sp>
        <p:sp>
          <p:nvSpPr>
            <p:cNvPr id="10" name="Rectangle 9"/>
            <p:cNvSpPr/>
            <p:nvPr/>
          </p:nvSpPr>
          <p:spPr>
            <a:xfrm>
              <a:off x="436532" y="1255194"/>
              <a:ext cx="1761380" cy="4325471"/>
            </a:xfrm>
            <a:prstGeom prst="rect">
              <a:avLst/>
            </a:prstGeom>
            <a:noFill/>
            <a:ln w="6350">
              <a:solidFill>
                <a:srgbClr val="84807B"/>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7425" tIns="27425" rIns="9142" bIns="27425" rtlCol="0" anchor="ctr"/>
            <a:lstStyle/>
            <a:p>
              <a:pPr algn="ctr" fontAlgn="base">
                <a:spcBef>
                  <a:spcPct val="0"/>
                </a:spcBef>
                <a:spcAft>
                  <a:spcPct val="0"/>
                </a:spcAft>
              </a:pPr>
              <a:endParaRPr lang="en-US" sz="1600" dirty="0">
                <a:solidFill>
                  <a:schemeClr val="tx1"/>
                </a:solidFill>
                <a:latin typeface="+mj-lt"/>
                <a:cs typeface="Segoe UI" panose="020B0502040204020203" pitchFamily="34" charset="0"/>
              </a:endParaRPr>
            </a:p>
          </p:txBody>
        </p:sp>
        <p:sp>
          <p:nvSpPr>
            <p:cNvPr id="11" name="Rectangle 10"/>
            <p:cNvSpPr>
              <a:spLocks noChangeArrowheads="1"/>
            </p:cNvSpPr>
            <p:nvPr/>
          </p:nvSpPr>
          <p:spPr bwMode="gray">
            <a:xfrm>
              <a:off x="997182" y="1141414"/>
              <a:ext cx="640080" cy="216213"/>
            </a:xfrm>
            <a:prstGeom prst="rect">
              <a:avLst/>
            </a:prstGeom>
            <a:solidFill>
              <a:schemeClr val="bg1"/>
            </a:solidFill>
            <a:ln w="12700" cap="rnd" algn="ctr">
              <a:noFill/>
              <a:miter lim="800000"/>
              <a:headEnd/>
              <a:tailEnd/>
            </a:ln>
          </p:spPr>
          <p:txBody>
            <a:bodyPr wrap="square" lIns="27425" tIns="27425" rIns="9142" bIns="27425" anchor="ctr" anchorCtr="1">
              <a:spAutoFit/>
            </a:bodyPr>
            <a:lstStyle/>
            <a:p>
              <a:pPr algn="ctr" eaLnBrk="0" fontAlgn="base" hangingPunct="0">
                <a:lnSpc>
                  <a:spcPct val="95000"/>
                </a:lnSpc>
                <a:spcBef>
                  <a:spcPct val="0"/>
                </a:spcBef>
                <a:spcAft>
                  <a:spcPct val="0"/>
                </a:spcAft>
              </a:pPr>
              <a:r>
                <a:rPr lang="en-US" sz="1100" b="1" dirty="0">
                  <a:latin typeface="+mj-lt"/>
                  <a:cs typeface="Segoe UI" panose="020B0502040204020203" pitchFamily="34" charset="0"/>
                </a:rPr>
                <a:t>Inputs</a:t>
              </a:r>
            </a:p>
          </p:txBody>
        </p:sp>
        <p:sp>
          <p:nvSpPr>
            <p:cNvPr id="12" name="Rectangle 11"/>
            <p:cNvSpPr/>
            <p:nvPr/>
          </p:nvSpPr>
          <p:spPr>
            <a:xfrm>
              <a:off x="797188" y="1509960"/>
              <a:ext cx="1223412" cy="244682"/>
            </a:xfrm>
            <a:prstGeom prst="rect">
              <a:avLst/>
            </a:prstGeom>
          </p:spPr>
          <p:txBody>
            <a:bodyPr wrap="none">
              <a:spAutoFit/>
            </a:bodyPr>
            <a:lstStyle/>
            <a:p>
              <a:pPr>
                <a:lnSpc>
                  <a:spcPct val="110000"/>
                </a:lnSpc>
                <a:defRPr/>
              </a:pPr>
              <a:r>
                <a:rPr lang="en-US" sz="900" b="1" dirty="0">
                  <a:latin typeface="+mj-lt"/>
                  <a:cs typeface="Segoe UI" panose="020B0502040204020203" pitchFamily="34" charset="0"/>
                </a:rPr>
                <a:t>Industry standards</a:t>
              </a:r>
            </a:p>
          </p:txBody>
        </p:sp>
        <p:sp>
          <p:nvSpPr>
            <p:cNvPr id="13" name="Rectangle 12"/>
            <p:cNvSpPr/>
            <p:nvPr/>
          </p:nvSpPr>
          <p:spPr>
            <a:xfrm>
              <a:off x="555414" y="4751202"/>
              <a:ext cx="1586303" cy="671979"/>
            </a:xfrm>
            <a:prstGeom prst="rect">
              <a:avLst/>
            </a:prstGeom>
          </p:spPr>
          <p:txBody>
            <a:bodyPr wrap="square">
              <a:spAutoFit/>
            </a:bodyPr>
            <a:lstStyle/>
            <a:p>
              <a:pPr marL="171399" indent="-171399">
                <a:spcBef>
                  <a:spcPts val="100"/>
                </a:spcBef>
                <a:buFont typeface="Arial" panose="020B0604020202020204" pitchFamily="34" charset="0"/>
                <a:buChar char="•"/>
                <a:defRPr/>
              </a:pPr>
              <a:r>
                <a:rPr lang="en-US" sz="900" dirty="0">
                  <a:latin typeface="+mj-lt"/>
                  <a:cs typeface="Segoe UI" panose="020B0502040204020203" pitchFamily="34" charset="0"/>
                </a:rPr>
                <a:t>Who might attack? </a:t>
              </a:r>
            </a:p>
            <a:p>
              <a:pPr marL="171399" indent="-171399">
                <a:spcBef>
                  <a:spcPts val="100"/>
                </a:spcBef>
                <a:buFont typeface="Arial" panose="020B0604020202020204" pitchFamily="34" charset="0"/>
                <a:buChar char="•"/>
                <a:defRPr/>
              </a:pPr>
              <a:r>
                <a:rPr lang="en-US" sz="900" dirty="0">
                  <a:latin typeface="+mj-lt"/>
                  <a:cs typeface="Segoe UI" panose="020B0502040204020203" pitchFamily="34" charset="0"/>
                </a:rPr>
                <a:t>What are they after?</a:t>
              </a:r>
            </a:p>
            <a:p>
              <a:pPr marL="171399" indent="-171399">
                <a:spcBef>
                  <a:spcPts val="100"/>
                </a:spcBef>
                <a:buFont typeface="Arial" panose="020B0604020202020204" pitchFamily="34" charset="0"/>
                <a:buChar char="•"/>
                <a:defRPr/>
              </a:pPr>
              <a:r>
                <a:rPr lang="en-US" sz="900" dirty="0">
                  <a:latin typeface="+mj-lt"/>
                  <a:cs typeface="Segoe UI" panose="020B0502040204020203" pitchFamily="34" charset="0"/>
                </a:rPr>
                <a:t>What tactics will they use?</a:t>
              </a:r>
            </a:p>
          </p:txBody>
        </p:sp>
        <p:sp>
          <p:nvSpPr>
            <p:cNvPr id="14" name="Rectangle 13"/>
            <p:cNvSpPr/>
            <p:nvPr/>
          </p:nvSpPr>
          <p:spPr>
            <a:xfrm>
              <a:off x="797188" y="4523396"/>
              <a:ext cx="1447256" cy="244682"/>
            </a:xfrm>
            <a:prstGeom prst="rect">
              <a:avLst/>
            </a:prstGeom>
          </p:spPr>
          <p:txBody>
            <a:bodyPr wrap="square">
              <a:spAutoFit/>
            </a:bodyPr>
            <a:lstStyle/>
            <a:p>
              <a:pPr>
                <a:lnSpc>
                  <a:spcPct val="110000"/>
                </a:lnSpc>
                <a:defRPr/>
              </a:pPr>
              <a:r>
                <a:rPr lang="en-US" sz="900" b="1" dirty="0">
                  <a:latin typeface="+mj-lt"/>
                  <a:cs typeface="Segoe UI" panose="020B0502040204020203" pitchFamily="34" charset="0"/>
                </a:rPr>
                <a:t>Threat Landscape</a:t>
              </a:r>
            </a:p>
          </p:txBody>
        </p:sp>
        <p:grpSp>
          <p:nvGrpSpPr>
            <p:cNvPr id="15" name="Group 592"/>
            <p:cNvGrpSpPr>
              <a:grpSpLocks noChangeAspect="1"/>
            </p:cNvGrpSpPr>
            <p:nvPr/>
          </p:nvGrpSpPr>
          <p:grpSpPr bwMode="auto">
            <a:xfrm>
              <a:off x="491924" y="1440088"/>
              <a:ext cx="367982" cy="369064"/>
              <a:chOff x="2962" y="2760"/>
              <a:chExt cx="340" cy="341"/>
            </a:xfrm>
            <a:solidFill>
              <a:srgbClr val="62B5E5"/>
            </a:solidFill>
          </p:grpSpPr>
          <p:sp>
            <p:nvSpPr>
              <p:cNvPr id="83" name="Freeform 593"/>
              <p:cNvSpPr>
                <a:spLocks noEditPoints="1"/>
              </p:cNvSpPr>
              <p:nvPr/>
            </p:nvSpPr>
            <p:spPr bwMode="auto">
              <a:xfrm>
                <a:off x="2962" y="2760"/>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latin typeface="+mj-lt"/>
                </a:endParaRPr>
              </a:p>
            </p:txBody>
          </p:sp>
          <p:sp>
            <p:nvSpPr>
              <p:cNvPr id="84" name="Freeform 594"/>
              <p:cNvSpPr>
                <a:spLocks noEditPoints="1"/>
              </p:cNvSpPr>
              <p:nvPr/>
            </p:nvSpPr>
            <p:spPr bwMode="auto">
              <a:xfrm>
                <a:off x="3032" y="2838"/>
                <a:ext cx="199" cy="171"/>
              </a:xfrm>
              <a:custGeom>
                <a:avLst/>
                <a:gdLst>
                  <a:gd name="T0" fmla="*/ 292 w 299"/>
                  <a:gd name="T1" fmla="*/ 22 h 257"/>
                  <a:gd name="T2" fmla="*/ 150 w 299"/>
                  <a:gd name="T3" fmla="*/ 21 h 257"/>
                  <a:gd name="T4" fmla="*/ 8 w 299"/>
                  <a:gd name="T5" fmla="*/ 22 h 257"/>
                  <a:gd name="T6" fmla="*/ 0 w 299"/>
                  <a:gd name="T7" fmla="*/ 32 h 257"/>
                  <a:gd name="T8" fmla="*/ 0 w 299"/>
                  <a:gd name="T9" fmla="*/ 245 h 257"/>
                  <a:gd name="T10" fmla="*/ 5 w 299"/>
                  <a:gd name="T11" fmla="*/ 254 h 257"/>
                  <a:gd name="T12" fmla="*/ 15 w 299"/>
                  <a:gd name="T13" fmla="*/ 255 h 257"/>
                  <a:gd name="T14" fmla="*/ 147 w 299"/>
                  <a:gd name="T15" fmla="*/ 256 h 257"/>
                  <a:gd name="T16" fmla="*/ 150 w 299"/>
                  <a:gd name="T17" fmla="*/ 256 h 257"/>
                  <a:gd name="T18" fmla="*/ 154 w 299"/>
                  <a:gd name="T19" fmla="*/ 255 h 257"/>
                  <a:gd name="T20" fmla="*/ 154 w 299"/>
                  <a:gd name="T21" fmla="*/ 255 h 257"/>
                  <a:gd name="T22" fmla="*/ 285 w 299"/>
                  <a:gd name="T23" fmla="*/ 256 h 257"/>
                  <a:gd name="T24" fmla="*/ 295 w 299"/>
                  <a:gd name="T25" fmla="*/ 254 h 257"/>
                  <a:gd name="T26" fmla="*/ 299 w 299"/>
                  <a:gd name="T27" fmla="*/ 245 h 257"/>
                  <a:gd name="T28" fmla="*/ 299 w 299"/>
                  <a:gd name="T29" fmla="*/ 32 h 257"/>
                  <a:gd name="T30" fmla="*/ 292 w 299"/>
                  <a:gd name="T31" fmla="*/ 22 h 257"/>
                  <a:gd name="T32" fmla="*/ 22 w 299"/>
                  <a:gd name="T33" fmla="*/ 231 h 257"/>
                  <a:gd name="T34" fmla="*/ 22 w 299"/>
                  <a:gd name="T35" fmla="*/ 40 h 257"/>
                  <a:gd name="T36" fmla="*/ 139 w 299"/>
                  <a:gd name="T37" fmla="*/ 40 h 257"/>
                  <a:gd name="T38" fmla="*/ 139 w 299"/>
                  <a:gd name="T39" fmla="*/ 232 h 257"/>
                  <a:gd name="T40" fmla="*/ 22 w 299"/>
                  <a:gd name="T41" fmla="*/ 231 h 257"/>
                  <a:gd name="T42" fmla="*/ 278 w 299"/>
                  <a:gd name="T43" fmla="*/ 232 h 257"/>
                  <a:gd name="T44" fmla="*/ 160 w 299"/>
                  <a:gd name="T45" fmla="*/ 231 h 257"/>
                  <a:gd name="T46" fmla="*/ 160 w 299"/>
                  <a:gd name="T47" fmla="*/ 40 h 257"/>
                  <a:gd name="T48" fmla="*/ 278 w 299"/>
                  <a:gd name="T49" fmla="*/ 40 h 257"/>
                  <a:gd name="T50" fmla="*/ 278 w 299"/>
                  <a:gd name="T51" fmla="*/ 23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9" h="257">
                    <a:moveTo>
                      <a:pt x="292" y="22"/>
                    </a:moveTo>
                    <a:cubicBezTo>
                      <a:pt x="289" y="21"/>
                      <a:pt x="228" y="0"/>
                      <a:pt x="150" y="21"/>
                    </a:cubicBezTo>
                    <a:cubicBezTo>
                      <a:pt x="137" y="16"/>
                      <a:pt x="85" y="3"/>
                      <a:pt x="8" y="22"/>
                    </a:cubicBezTo>
                    <a:cubicBezTo>
                      <a:pt x="4" y="23"/>
                      <a:pt x="0" y="27"/>
                      <a:pt x="0" y="32"/>
                    </a:cubicBezTo>
                    <a:cubicBezTo>
                      <a:pt x="0" y="245"/>
                      <a:pt x="0" y="245"/>
                      <a:pt x="0" y="245"/>
                    </a:cubicBezTo>
                    <a:cubicBezTo>
                      <a:pt x="0" y="249"/>
                      <a:pt x="2" y="252"/>
                      <a:pt x="5" y="254"/>
                    </a:cubicBezTo>
                    <a:cubicBezTo>
                      <a:pt x="8" y="256"/>
                      <a:pt x="12" y="257"/>
                      <a:pt x="15" y="255"/>
                    </a:cubicBezTo>
                    <a:cubicBezTo>
                      <a:pt x="16" y="255"/>
                      <a:pt x="72" y="233"/>
                      <a:pt x="147" y="256"/>
                    </a:cubicBezTo>
                    <a:cubicBezTo>
                      <a:pt x="148" y="256"/>
                      <a:pt x="149" y="256"/>
                      <a:pt x="150" y="256"/>
                    </a:cubicBezTo>
                    <a:cubicBezTo>
                      <a:pt x="151" y="256"/>
                      <a:pt x="153" y="256"/>
                      <a:pt x="154" y="255"/>
                    </a:cubicBezTo>
                    <a:cubicBezTo>
                      <a:pt x="154" y="255"/>
                      <a:pt x="154" y="255"/>
                      <a:pt x="154" y="255"/>
                    </a:cubicBezTo>
                    <a:cubicBezTo>
                      <a:pt x="155" y="255"/>
                      <a:pt x="205" y="233"/>
                      <a:pt x="285" y="256"/>
                    </a:cubicBezTo>
                    <a:cubicBezTo>
                      <a:pt x="289" y="256"/>
                      <a:pt x="292" y="256"/>
                      <a:pt x="295" y="254"/>
                    </a:cubicBezTo>
                    <a:cubicBezTo>
                      <a:pt x="297" y="252"/>
                      <a:pt x="299" y="249"/>
                      <a:pt x="299" y="245"/>
                    </a:cubicBezTo>
                    <a:cubicBezTo>
                      <a:pt x="299" y="32"/>
                      <a:pt x="299" y="32"/>
                      <a:pt x="299" y="32"/>
                    </a:cubicBezTo>
                    <a:cubicBezTo>
                      <a:pt x="299" y="27"/>
                      <a:pt x="296" y="23"/>
                      <a:pt x="292" y="22"/>
                    </a:cubicBezTo>
                    <a:close/>
                    <a:moveTo>
                      <a:pt x="22" y="231"/>
                    </a:moveTo>
                    <a:cubicBezTo>
                      <a:pt x="22" y="40"/>
                      <a:pt x="22" y="40"/>
                      <a:pt x="22" y="40"/>
                    </a:cubicBezTo>
                    <a:cubicBezTo>
                      <a:pt x="81" y="27"/>
                      <a:pt x="123" y="36"/>
                      <a:pt x="139" y="40"/>
                    </a:cubicBezTo>
                    <a:cubicBezTo>
                      <a:pt x="139" y="232"/>
                      <a:pt x="139" y="232"/>
                      <a:pt x="139" y="232"/>
                    </a:cubicBezTo>
                    <a:cubicBezTo>
                      <a:pt x="86" y="219"/>
                      <a:pt x="43" y="225"/>
                      <a:pt x="22" y="231"/>
                    </a:cubicBezTo>
                    <a:close/>
                    <a:moveTo>
                      <a:pt x="278" y="232"/>
                    </a:moveTo>
                    <a:cubicBezTo>
                      <a:pt x="222" y="218"/>
                      <a:pt x="181" y="225"/>
                      <a:pt x="160" y="231"/>
                    </a:cubicBezTo>
                    <a:cubicBezTo>
                      <a:pt x="160" y="40"/>
                      <a:pt x="160" y="40"/>
                      <a:pt x="160" y="40"/>
                    </a:cubicBezTo>
                    <a:cubicBezTo>
                      <a:pt x="215" y="27"/>
                      <a:pt x="261" y="36"/>
                      <a:pt x="278" y="40"/>
                    </a:cubicBezTo>
                    <a:lnTo>
                      <a:pt x="278" y="2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latin typeface="+mj-lt"/>
                </a:endParaRPr>
              </a:p>
            </p:txBody>
          </p:sp>
        </p:grpSp>
        <p:grpSp>
          <p:nvGrpSpPr>
            <p:cNvPr id="16" name="Group 675"/>
            <p:cNvGrpSpPr>
              <a:grpSpLocks noChangeAspect="1"/>
            </p:cNvGrpSpPr>
            <p:nvPr/>
          </p:nvGrpSpPr>
          <p:grpSpPr bwMode="auto">
            <a:xfrm>
              <a:off x="491405" y="2950300"/>
              <a:ext cx="369021" cy="369021"/>
              <a:chOff x="6583" y="2649"/>
              <a:chExt cx="340" cy="340"/>
            </a:xfrm>
            <a:solidFill>
              <a:srgbClr val="62B5E5"/>
            </a:solidFill>
          </p:grpSpPr>
          <p:sp>
            <p:nvSpPr>
              <p:cNvPr id="80" name="Freeform 676"/>
              <p:cNvSpPr>
                <a:spLocks noEditPoints="1"/>
              </p:cNvSpPr>
              <p:nvPr/>
            </p:nvSpPr>
            <p:spPr bwMode="auto">
              <a:xfrm>
                <a:off x="6583" y="264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latin typeface="+mj-lt"/>
                </a:endParaRPr>
              </a:p>
            </p:txBody>
          </p:sp>
          <p:sp>
            <p:nvSpPr>
              <p:cNvPr id="81" name="Freeform 677"/>
              <p:cNvSpPr>
                <a:spLocks noEditPoints="1"/>
              </p:cNvSpPr>
              <p:nvPr/>
            </p:nvSpPr>
            <p:spPr bwMode="auto">
              <a:xfrm>
                <a:off x="6672" y="2709"/>
                <a:ext cx="162" cy="224"/>
              </a:xfrm>
              <a:custGeom>
                <a:avLst/>
                <a:gdLst>
                  <a:gd name="T0" fmla="*/ 233 w 244"/>
                  <a:gd name="T1" fmla="*/ 122 h 336"/>
                  <a:gd name="T2" fmla="*/ 241 w 244"/>
                  <a:gd name="T3" fmla="*/ 90 h 336"/>
                  <a:gd name="T4" fmla="*/ 218 w 244"/>
                  <a:gd name="T5" fmla="*/ 67 h 336"/>
                  <a:gd name="T6" fmla="*/ 209 w 244"/>
                  <a:gd name="T7" fmla="*/ 35 h 336"/>
                  <a:gd name="T8" fmla="*/ 177 w 244"/>
                  <a:gd name="T9" fmla="*/ 26 h 336"/>
                  <a:gd name="T10" fmla="*/ 154 w 244"/>
                  <a:gd name="T11" fmla="*/ 2 h 336"/>
                  <a:gd name="T12" fmla="*/ 122 w 244"/>
                  <a:gd name="T13" fmla="*/ 11 h 336"/>
                  <a:gd name="T14" fmla="*/ 90 w 244"/>
                  <a:gd name="T15" fmla="*/ 2 h 336"/>
                  <a:gd name="T16" fmla="*/ 66 w 244"/>
                  <a:gd name="T17" fmla="*/ 26 h 336"/>
                  <a:gd name="T18" fmla="*/ 34 w 244"/>
                  <a:gd name="T19" fmla="*/ 35 h 336"/>
                  <a:gd name="T20" fmla="*/ 26 w 244"/>
                  <a:gd name="T21" fmla="*/ 67 h 336"/>
                  <a:gd name="T22" fmla="*/ 2 w 244"/>
                  <a:gd name="T23" fmla="*/ 90 h 336"/>
                  <a:gd name="T24" fmla="*/ 11 w 244"/>
                  <a:gd name="T25" fmla="*/ 122 h 336"/>
                  <a:gd name="T26" fmla="*/ 2 w 244"/>
                  <a:gd name="T27" fmla="*/ 154 h 336"/>
                  <a:gd name="T28" fmla="*/ 26 w 244"/>
                  <a:gd name="T29" fmla="*/ 177 h 336"/>
                  <a:gd name="T30" fmla="*/ 34 w 244"/>
                  <a:gd name="T31" fmla="*/ 209 h 336"/>
                  <a:gd name="T32" fmla="*/ 58 w 244"/>
                  <a:gd name="T33" fmla="*/ 217 h 336"/>
                  <a:gd name="T34" fmla="*/ 63 w 244"/>
                  <a:gd name="T35" fmla="*/ 334 h 336"/>
                  <a:gd name="T36" fmla="*/ 122 w 244"/>
                  <a:gd name="T37" fmla="*/ 305 h 336"/>
                  <a:gd name="T38" fmla="*/ 175 w 244"/>
                  <a:gd name="T39" fmla="*/ 335 h 336"/>
                  <a:gd name="T40" fmla="*/ 186 w 244"/>
                  <a:gd name="T41" fmla="*/ 325 h 336"/>
                  <a:gd name="T42" fmla="*/ 186 w 244"/>
                  <a:gd name="T43" fmla="*/ 217 h 336"/>
                  <a:gd name="T44" fmla="*/ 217 w 244"/>
                  <a:gd name="T45" fmla="*/ 187 h 336"/>
                  <a:gd name="T46" fmla="*/ 225 w 244"/>
                  <a:gd name="T47" fmla="*/ 172 h 336"/>
                  <a:gd name="T48" fmla="*/ 236 w 244"/>
                  <a:gd name="T49" fmla="*/ 131 h 336"/>
                  <a:gd name="T50" fmla="*/ 116 w 244"/>
                  <a:gd name="T51" fmla="*/ 284 h 336"/>
                  <a:gd name="T52" fmla="*/ 79 w 244"/>
                  <a:gd name="T53" fmla="*/ 235 h 336"/>
                  <a:gd name="T54" fmla="*/ 95 w 244"/>
                  <a:gd name="T55" fmla="*/ 242 h 336"/>
                  <a:gd name="T56" fmla="*/ 122 w 244"/>
                  <a:gd name="T57" fmla="*/ 233 h 336"/>
                  <a:gd name="T58" fmla="*/ 154 w 244"/>
                  <a:gd name="T59" fmla="*/ 242 h 336"/>
                  <a:gd name="T60" fmla="*/ 164 w 244"/>
                  <a:gd name="T61" fmla="*/ 306 h 336"/>
                  <a:gd name="T62" fmla="*/ 213 w 244"/>
                  <a:gd name="T63" fmla="*/ 154 h 336"/>
                  <a:gd name="T64" fmla="*/ 195 w 244"/>
                  <a:gd name="T65" fmla="*/ 185 h 336"/>
                  <a:gd name="T66" fmla="*/ 185 w 244"/>
                  <a:gd name="T67" fmla="*/ 195 h 336"/>
                  <a:gd name="T68" fmla="*/ 154 w 244"/>
                  <a:gd name="T69" fmla="*/ 212 h 336"/>
                  <a:gd name="T70" fmla="*/ 148 w 244"/>
                  <a:gd name="T71" fmla="*/ 218 h 336"/>
                  <a:gd name="T72" fmla="*/ 122 w 244"/>
                  <a:gd name="T73" fmla="*/ 212 h 336"/>
                  <a:gd name="T74" fmla="*/ 95 w 244"/>
                  <a:gd name="T75" fmla="*/ 221 h 336"/>
                  <a:gd name="T76" fmla="*/ 77 w 244"/>
                  <a:gd name="T77" fmla="*/ 200 h 336"/>
                  <a:gd name="T78" fmla="*/ 49 w 244"/>
                  <a:gd name="T79" fmla="*/ 195 h 336"/>
                  <a:gd name="T80" fmla="*/ 44 w 244"/>
                  <a:gd name="T81" fmla="*/ 167 h 336"/>
                  <a:gd name="T82" fmla="*/ 23 w 244"/>
                  <a:gd name="T83" fmla="*/ 149 h 336"/>
                  <a:gd name="T84" fmla="*/ 32 w 244"/>
                  <a:gd name="T85" fmla="*/ 122 h 336"/>
                  <a:gd name="T86" fmla="*/ 23 w 244"/>
                  <a:gd name="T87" fmla="*/ 96 h 336"/>
                  <a:gd name="T88" fmla="*/ 44 w 244"/>
                  <a:gd name="T89" fmla="*/ 77 h 336"/>
                  <a:gd name="T90" fmla="*/ 49 w 244"/>
                  <a:gd name="T91" fmla="*/ 50 h 336"/>
                  <a:gd name="T92" fmla="*/ 77 w 244"/>
                  <a:gd name="T93" fmla="*/ 45 h 336"/>
                  <a:gd name="T94" fmla="*/ 95 w 244"/>
                  <a:gd name="T95" fmla="*/ 26 h 336"/>
                  <a:gd name="T96" fmla="*/ 103 w 244"/>
                  <a:gd name="T97" fmla="*/ 28 h 336"/>
                  <a:gd name="T98" fmla="*/ 140 w 244"/>
                  <a:gd name="T99" fmla="*/ 27 h 336"/>
                  <a:gd name="T100" fmla="*/ 154 w 244"/>
                  <a:gd name="T101" fmla="*/ 30 h 336"/>
                  <a:gd name="T102" fmla="*/ 185 w 244"/>
                  <a:gd name="T103" fmla="*/ 48 h 336"/>
                  <a:gd name="T104" fmla="*/ 195 w 244"/>
                  <a:gd name="T105" fmla="*/ 59 h 336"/>
                  <a:gd name="T106" fmla="*/ 213 w 244"/>
                  <a:gd name="T107" fmla="*/ 90 h 336"/>
                  <a:gd name="T108" fmla="*/ 217 w 244"/>
                  <a:gd name="T109" fmla="*/ 104 h 336"/>
                  <a:gd name="T110" fmla="*/ 217 w 244"/>
                  <a:gd name="T111" fmla="*/ 140 h 336"/>
                  <a:gd name="T112" fmla="*/ 213 w 244"/>
                  <a:gd name="T113" fmla="*/ 15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 h="336">
                    <a:moveTo>
                      <a:pt x="236" y="131"/>
                    </a:moveTo>
                    <a:cubicBezTo>
                      <a:pt x="235" y="128"/>
                      <a:pt x="233" y="124"/>
                      <a:pt x="233" y="122"/>
                    </a:cubicBezTo>
                    <a:cubicBezTo>
                      <a:pt x="233" y="120"/>
                      <a:pt x="235" y="116"/>
                      <a:pt x="236" y="113"/>
                    </a:cubicBezTo>
                    <a:cubicBezTo>
                      <a:pt x="239" y="107"/>
                      <a:pt x="244" y="99"/>
                      <a:pt x="241" y="90"/>
                    </a:cubicBezTo>
                    <a:cubicBezTo>
                      <a:pt x="239" y="81"/>
                      <a:pt x="231" y="76"/>
                      <a:pt x="225" y="72"/>
                    </a:cubicBezTo>
                    <a:cubicBezTo>
                      <a:pt x="222" y="70"/>
                      <a:pt x="219" y="68"/>
                      <a:pt x="218" y="67"/>
                    </a:cubicBezTo>
                    <a:cubicBezTo>
                      <a:pt x="217" y="65"/>
                      <a:pt x="217" y="61"/>
                      <a:pt x="217" y="57"/>
                    </a:cubicBezTo>
                    <a:cubicBezTo>
                      <a:pt x="216" y="50"/>
                      <a:pt x="216" y="41"/>
                      <a:pt x="209" y="35"/>
                    </a:cubicBezTo>
                    <a:cubicBezTo>
                      <a:pt x="203" y="28"/>
                      <a:pt x="194" y="28"/>
                      <a:pt x="186" y="27"/>
                    </a:cubicBezTo>
                    <a:cubicBezTo>
                      <a:pt x="183" y="27"/>
                      <a:pt x="179" y="27"/>
                      <a:pt x="177" y="26"/>
                    </a:cubicBezTo>
                    <a:cubicBezTo>
                      <a:pt x="176" y="25"/>
                      <a:pt x="173" y="21"/>
                      <a:pt x="172" y="19"/>
                    </a:cubicBezTo>
                    <a:cubicBezTo>
                      <a:pt x="168" y="13"/>
                      <a:pt x="163" y="5"/>
                      <a:pt x="154" y="2"/>
                    </a:cubicBezTo>
                    <a:cubicBezTo>
                      <a:pt x="145" y="0"/>
                      <a:pt x="137" y="4"/>
                      <a:pt x="130" y="8"/>
                    </a:cubicBezTo>
                    <a:cubicBezTo>
                      <a:pt x="128" y="9"/>
                      <a:pt x="123" y="11"/>
                      <a:pt x="122" y="11"/>
                    </a:cubicBezTo>
                    <a:cubicBezTo>
                      <a:pt x="120" y="11"/>
                      <a:pt x="116" y="9"/>
                      <a:pt x="113" y="8"/>
                    </a:cubicBezTo>
                    <a:cubicBezTo>
                      <a:pt x="106" y="4"/>
                      <a:pt x="98" y="0"/>
                      <a:pt x="90" y="2"/>
                    </a:cubicBezTo>
                    <a:cubicBezTo>
                      <a:pt x="81" y="5"/>
                      <a:pt x="76" y="13"/>
                      <a:pt x="72" y="19"/>
                    </a:cubicBezTo>
                    <a:cubicBezTo>
                      <a:pt x="70" y="21"/>
                      <a:pt x="68" y="25"/>
                      <a:pt x="66" y="26"/>
                    </a:cubicBezTo>
                    <a:cubicBezTo>
                      <a:pt x="65" y="27"/>
                      <a:pt x="60" y="27"/>
                      <a:pt x="57" y="27"/>
                    </a:cubicBezTo>
                    <a:cubicBezTo>
                      <a:pt x="50" y="28"/>
                      <a:pt x="41" y="28"/>
                      <a:pt x="34" y="35"/>
                    </a:cubicBezTo>
                    <a:cubicBezTo>
                      <a:pt x="28" y="41"/>
                      <a:pt x="27" y="50"/>
                      <a:pt x="27" y="57"/>
                    </a:cubicBezTo>
                    <a:cubicBezTo>
                      <a:pt x="27" y="61"/>
                      <a:pt x="26" y="65"/>
                      <a:pt x="26" y="67"/>
                    </a:cubicBezTo>
                    <a:cubicBezTo>
                      <a:pt x="25" y="68"/>
                      <a:pt x="21" y="70"/>
                      <a:pt x="18" y="72"/>
                    </a:cubicBezTo>
                    <a:cubicBezTo>
                      <a:pt x="12" y="76"/>
                      <a:pt x="5" y="81"/>
                      <a:pt x="2" y="90"/>
                    </a:cubicBezTo>
                    <a:cubicBezTo>
                      <a:pt x="0" y="99"/>
                      <a:pt x="4" y="107"/>
                      <a:pt x="7" y="113"/>
                    </a:cubicBezTo>
                    <a:cubicBezTo>
                      <a:pt x="9" y="116"/>
                      <a:pt x="11" y="120"/>
                      <a:pt x="11" y="122"/>
                    </a:cubicBezTo>
                    <a:cubicBezTo>
                      <a:pt x="11" y="124"/>
                      <a:pt x="9" y="128"/>
                      <a:pt x="7" y="131"/>
                    </a:cubicBezTo>
                    <a:cubicBezTo>
                      <a:pt x="4" y="137"/>
                      <a:pt x="0" y="145"/>
                      <a:pt x="2" y="154"/>
                    </a:cubicBezTo>
                    <a:cubicBezTo>
                      <a:pt x="5" y="163"/>
                      <a:pt x="12" y="168"/>
                      <a:pt x="18" y="172"/>
                    </a:cubicBezTo>
                    <a:cubicBezTo>
                      <a:pt x="21" y="174"/>
                      <a:pt x="25" y="176"/>
                      <a:pt x="26" y="177"/>
                    </a:cubicBezTo>
                    <a:cubicBezTo>
                      <a:pt x="26" y="179"/>
                      <a:pt x="27" y="183"/>
                      <a:pt x="27" y="187"/>
                    </a:cubicBezTo>
                    <a:cubicBezTo>
                      <a:pt x="27" y="194"/>
                      <a:pt x="28" y="203"/>
                      <a:pt x="34" y="209"/>
                    </a:cubicBezTo>
                    <a:cubicBezTo>
                      <a:pt x="41" y="216"/>
                      <a:pt x="50" y="216"/>
                      <a:pt x="57" y="217"/>
                    </a:cubicBezTo>
                    <a:cubicBezTo>
                      <a:pt x="57" y="217"/>
                      <a:pt x="57" y="217"/>
                      <a:pt x="58" y="217"/>
                    </a:cubicBezTo>
                    <a:cubicBezTo>
                      <a:pt x="58" y="325"/>
                      <a:pt x="58" y="325"/>
                      <a:pt x="58" y="325"/>
                    </a:cubicBezTo>
                    <a:cubicBezTo>
                      <a:pt x="58" y="329"/>
                      <a:pt x="60" y="332"/>
                      <a:pt x="63" y="334"/>
                    </a:cubicBezTo>
                    <a:cubicBezTo>
                      <a:pt x="66" y="336"/>
                      <a:pt x="71" y="336"/>
                      <a:pt x="74" y="334"/>
                    </a:cubicBezTo>
                    <a:cubicBezTo>
                      <a:pt x="122" y="305"/>
                      <a:pt x="122" y="305"/>
                      <a:pt x="122" y="305"/>
                    </a:cubicBezTo>
                    <a:cubicBezTo>
                      <a:pt x="170" y="334"/>
                      <a:pt x="170" y="334"/>
                      <a:pt x="170" y="334"/>
                    </a:cubicBezTo>
                    <a:cubicBezTo>
                      <a:pt x="171" y="335"/>
                      <a:pt x="173" y="335"/>
                      <a:pt x="175" y="335"/>
                    </a:cubicBezTo>
                    <a:cubicBezTo>
                      <a:pt x="177" y="335"/>
                      <a:pt x="179" y="335"/>
                      <a:pt x="180" y="334"/>
                    </a:cubicBezTo>
                    <a:cubicBezTo>
                      <a:pt x="184" y="332"/>
                      <a:pt x="186" y="329"/>
                      <a:pt x="186" y="325"/>
                    </a:cubicBezTo>
                    <a:cubicBezTo>
                      <a:pt x="186" y="217"/>
                      <a:pt x="186" y="217"/>
                      <a:pt x="186" y="217"/>
                    </a:cubicBezTo>
                    <a:cubicBezTo>
                      <a:pt x="186" y="217"/>
                      <a:pt x="186" y="217"/>
                      <a:pt x="186" y="217"/>
                    </a:cubicBezTo>
                    <a:cubicBezTo>
                      <a:pt x="194" y="216"/>
                      <a:pt x="203" y="216"/>
                      <a:pt x="209" y="209"/>
                    </a:cubicBezTo>
                    <a:cubicBezTo>
                      <a:pt x="216" y="203"/>
                      <a:pt x="216" y="194"/>
                      <a:pt x="217" y="187"/>
                    </a:cubicBezTo>
                    <a:cubicBezTo>
                      <a:pt x="217" y="183"/>
                      <a:pt x="217" y="179"/>
                      <a:pt x="218" y="177"/>
                    </a:cubicBezTo>
                    <a:cubicBezTo>
                      <a:pt x="219" y="176"/>
                      <a:pt x="222" y="174"/>
                      <a:pt x="225" y="172"/>
                    </a:cubicBezTo>
                    <a:cubicBezTo>
                      <a:pt x="231" y="168"/>
                      <a:pt x="239" y="163"/>
                      <a:pt x="241" y="154"/>
                    </a:cubicBezTo>
                    <a:cubicBezTo>
                      <a:pt x="244" y="145"/>
                      <a:pt x="239" y="137"/>
                      <a:pt x="236" y="131"/>
                    </a:cubicBezTo>
                    <a:close/>
                    <a:moveTo>
                      <a:pt x="127" y="284"/>
                    </a:moveTo>
                    <a:cubicBezTo>
                      <a:pt x="124" y="282"/>
                      <a:pt x="120" y="282"/>
                      <a:pt x="116" y="284"/>
                    </a:cubicBezTo>
                    <a:cubicBezTo>
                      <a:pt x="79" y="306"/>
                      <a:pt x="79" y="306"/>
                      <a:pt x="79" y="306"/>
                    </a:cubicBezTo>
                    <a:cubicBezTo>
                      <a:pt x="79" y="235"/>
                      <a:pt x="79" y="235"/>
                      <a:pt x="79" y="235"/>
                    </a:cubicBezTo>
                    <a:cubicBezTo>
                      <a:pt x="82" y="238"/>
                      <a:pt x="85" y="240"/>
                      <a:pt x="90" y="242"/>
                    </a:cubicBezTo>
                    <a:cubicBezTo>
                      <a:pt x="91" y="242"/>
                      <a:pt x="93" y="242"/>
                      <a:pt x="95" y="242"/>
                    </a:cubicBezTo>
                    <a:cubicBezTo>
                      <a:pt x="102" y="242"/>
                      <a:pt x="108" y="239"/>
                      <a:pt x="113" y="236"/>
                    </a:cubicBezTo>
                    <a:cubicBezTo>
                      <a:pt x="116" y="235"/>
                      <a:pt x="120" y="233"/>
                      <a:pt x="122" y="233"/>
                    </a:cubicBezTo>
                    <a:cubicBezTo>
                      <a:pt x="123" y="233"/>
                      <a:pt x="128" y="235"/>
                      <a:pt x="130" y="236"/>
                    </a:cubicBezTo>
                    <a:cubicBezTo>
                      <a:pt x="137" y="240"/>
                      <a:pt x="145" y="244"/>
                      <a:pt x="154" y="242"/>
                    </a:cubicBezTo>
                    <a:cubicBezTo>
                      <a:pt x="158" y="240"/>
                      <a:pt x="161" y="238"/>
                      <a:pt x="164" y="235"/>
                    </a:cubicBezTo>
                    <a:cubicBezTo>
                      <a:pt x="164" y="306"/>
                      <a:pt x="164" y="306"/>
                      <a:pt x="164" y="306"/>
                    </a:cubicBezTo>
                    <a:lnTo>
                      <a:pt x="127" y="284"/>
                    </a:lnTo>
                    <a:close/>
                    <a:moveTo>
                      <a:pt x="213" y="154"/>
                    </a:moveTo>
                    <a:cubicBezTo>
                      <a:pt x="208" y="157"/>
                      <a:pt x="203" y="161"/>
                      <a:pt x="199" y="167"/>
                    </a:cubicBezTo>
                    <a:cubicBezTo>
                      <a:pt x="196" y="173"/>
                      <a:pt x="196" y="179"/>
                      <a:pt x="195" y="185"/>
                    </a:cubicBezTo>
                    <a:cubicBezTo>
                      <a:pt x="195" y="188"/>
                      <a:pt x="195" y="193"/>
                      <a:pt x="194" y="194"/>
                    </a:cubicBezTo>
                    <a:cubicBezTo>
                      <a:pt x="193" y="195"/>
                      <a:pt x="188" y="195"/>
                      <a:pt x="185" y="195"/>
                    </a:cubicBezTo>
                    <a:cubicBezTo>
                      <a:pt x="179" y="195"/>
                      <a:pt x="172" y="195"/>
                      <a:pt x="166" y="199"/>
                    </a:cubicBezTo>
                    <a:cubicBezTo>
                      <a:pt x="161" y="202"/>
                      <a:pt x="157" y="207"/>
                      <a:pt x="154" y="212"/>
                    </a:cubicBezTo>
                    <a:cubicBezTo>
                      <a:pt x="152" y="215"/>
                      <a:pt x="149" y="218"/>
                      <a:pt x="148" y="218"/>
                    </a:cubicBezTo>
                    <a:cubicBezTo>
                      <a:pt x="148" y="218"/>
                      <a:pt x="148" y="218"/>
                      <a:pt x="148" y="218"/>
                    </a:cubicBezTo>
                    <a:cubicBezTo>
                      <a:pt x="147" y="218"/>
                      <a:pt x="143" y="217"/>
                      <a:pt x="140" y="216"/>
                    </a:cubicBezTo>
                    <a:cubicBezTo>
                      <a:pt x="135" y="213"/>
                      <a:pt x="129" y="212"/>
                      <a:pt x="122" y="212"/>
                    </a:cubicBezTo>
                    <a:cubicBezTo>
                      <a:pt x="115" y="212"/>
                      <a:pt x="109" y="215"/>
                      <a:pt x="103" y="217"/>
                    </a:cubicBezTo>
                    <a:cubicBezTo>
                      <a:pt x="101" y="219"/>
                      <a:pt x="96" y="221"/>
                      <a:pt x="95" y="221"/>
                    </a:cubicBezTo>
                    <a:cubicBezTo>
                      <a:pt x="94" y="220"/>
                      <a:pt x="91" y="216"/>
                      <a:pt x="90" y="214"/>
                    </a:cubicBezTo>
                    <a:cubicBezTo>
                      <a:pt x="86" y="209"/>
                      <a:pt x="83" y="203"/>
                      <a:pt x="77" y="200"/>
                    </a:cubicBezTo>
                    <a:cubicBezTo>
                      <a:pt x="71" y="196"/>
                      <a:pt x="64" y="196"/>
                      <a:pt x="58" y="196"/>
                    </a:cubicBezTo>
                    <a:cubicBezTo>
                      <a:pt x="55" y="195"/>
                      <a:pt x="50" y="195"/>
                      <a:pt x="49" y="195"/>
                    </a:cubicBezTo>
                    <a:cubicBezTo>
                      <a:pt x="49" y="193"/>
                      <a:pt x="48" y="188"/>
                      <a:pt x="48" y="185"/>
                    </a:cubicBezTo>
                    <a:cubicBezTo>
                      <a:pt x="48" y="179"/>
                      <a:pt x="47" y="173"/>
                      <a:pt x="44" y="167"/>
                    </a:cubicBezTo>
                    <a:cubicBezTo>
                      <a:pt x="41" y="161"/>
                      <a:pt x="35" y="157"/>
                      <a:pt x="30" y="154"/>
                    </a:cubicBezTo>
                    <a:cubicBezTo>
                      <a:pt x="28" y="152"/>
                      <a:pt x="23" y="150"/>
                      <a:pt x="23" y="149"/>
                    </a:cubicBezTo>
                    <a:cubicBezTo>
                      <a:pt x="23" y="147"/>
                      <a:pt x="25" y="143"/>
                      <a:pt x="26" y="140"/>
                    </a:cubicBezTo>
                    <a:cubicBezTo>
                      <a:pt x="29" y="135"/>
                      <a:pt x="32" y="129"/>
                      <a:pt x="32" y="122"/>
                    </a:cubicBezTo>
                    <a:cubicBezTo>
                      <a:pt x="32" y="115"/>
                      <a:pt x="29" y="109"/>
                      <a:pt x="26" y="104"/>
                    </a:cubicBezTo>
                    <a:cubicBezTo>
                      <a:pt x="25" y="101"/>
                      <a:pt x="23" y="97"/>
                      <a:pt x="23" y="96"/>
                    </a:cubicBezTo>
                    <a:cubicBezTo>
                      <a:pt x="23" y="94"/>
                      <a:pt x="28" y="92"/>
                      <a:pt x="30" y="90"/>
                    </a:cubicBezTo>
                    <a:cubicBezTo>
                      <a:pt x="35" y="87"/>
                      <a:pt x="41" y="83"/>
                      <a:pt x="44" y="77"/>
                    </a:cubicBezTo>
                    <a:cubicBezTo>
                      <a:pt x="47" y="71"/>
                      <a:pt x="48" y="65"/>
                      <a:pt x="48" y="59"/>
                    </a:cubicBezTo>
                    <a:cubicBezTo>
                      <a:pt x="48" y="56"/>
                      <a:pt x="49" y="51"/>
                      <a:pt x="49" y="50"/>
                    </a:cubicBezTo>
                    <a:cubicBezTo>
                      <a:pt x="50" y="49"/>
                      <a:pt x="55" y="49"/>
                      <a:pt x="58" y="49"/>
                    </a:cubicBezTo>
                    <a:cubicBezTo>
                      <a:pt x="64" y="49"/>
                      <a:pt x="71" y="49"/>
                      <a:pt x="77" y="45"/>
                    </a:cubicBezTo>
                    <a:cubicBezTo>
                      <a:pt x="83" y="42"/>
                      <a:pt x="86" y="37"/>
                      <a:pt x="90" y="32"/>
                    </a:cubicBezTo>
                    <a:cubicBezTo>
                      <a:pt x="91" y="29"/>
                      <a:pt x="94" y="26"/>
                      <a:pt x="95" y="26"/>
                    </a:cubicBezTo>
                    <a:cubicBezTo>
                      <a:pt x="95" y="26"/>
                      <a:pt x="95" y="26"/>
                      <a:pt x="95" y="26"/>
                    </a:cubicBezTo>
                    <a:cubicBezTo>
                      <a:pt x="96" y="26"/>
                      <a:pt x="101" y="27"/>
                      <a:pt x="103" y="28"/>
                    </a:cubicBezTo>
                    <a:cubicBezTo>
                      <a:pt x="109" y="31"/>
                      <a:pt x="115" y="32"/>
                      <a:pt x="122" y="32"/>
                    </a:cubicBezTo>
                    <a:cubicBezTo>
                      <a:pt x="129" y="32"/>
                      <a:pt x="135" y="29"/>
                      <a:pt x="140" y="27"/>
                    </a:cubicBezTo>
                    <a:cubicBezTo>
                      <a:pt x="143" y="25"/>
                      <a:pt x="147" y="23"/>
                      <a:pt x="148" y="23"/>
                    </a:cubicBezTo>
                    <a:cubicBezTo>
                      <a:pt x="149" y="24"/>
                      <a:pt x="152" y="28"/>
                      <a:pt x="154" y="30"/>
                    </a:cubicBezTo>
                    <a:cubicBezTo>
                      <a:pt x="157" y="35"/>
                      <a:pt x="161" y="41"/>
                      <a:pt x="166" y="44"/>
                    </a:cubicBezTo>
                    <a:cubicBezTo>
                      <a:pt x="172" y="48"/>
                      <a:pt x="179" y="48"/>
                      <a:pt x="185" y="48"/>
                    </a:cubicBezTo>
                    <a:cubicBezTo>
                      <a:pt x="188" y="49"/>
                      <a:pt x="193" y="49"/>
                      <a:pt x="194" y="49"/>
                    </a:cubicBezTo>
                    <a:cubicBezTo>
                      <a:pt x="195" y="51"/>
                      <a:pt x="195" y="56"/>
                      <a:pt x="195" y="59"/>
                    </a:cubicBezTo>
                    <a:cubicBezTo>
                      <a:pt x="196" y="65"/>
                      <a:pt x="196" y="71"/>
                      <a:pt x="199" y="77"/>
                    </a:cubicBezTo>
                    <a:cubicBezTo>
                      <a:pt x="203" y="83"/>
                      <a:pt x="208" y="87"/>
                      <a:pt x="213" y="90"/>
                    </a:cubicBezTo>
                    <a:cubicBezTo>
                      <a:pt x="216" y="92"/>
                      <a:pt x="220" y="94"/>
                      <a:pt x="221" y="95"/>
                    </a:cubicBezTo>
                    <a:cubicBezTo>
                      <a:pt x="221" y="97"/>
                      <a:pt x="218" y="101"/>
                      <a:pt x="217" y="104"/>
                    </a:cubicBezTo>
                    <a:cubicBezTo>
                      <a:pt x="214" y="109"/>
                      <a:pt x="211" y="115"/>
                      <a:pt x="211" y="122"/>
                    </a:cubicBezTo>
                    <a:cubicBezTo>
                      <a:pt x="211" y="129"/>
                      <a:pt x="214" y="135"/>
                      <a:pt x="217" y="140"/>
                    </a:cubicBezTo>
                    <a:cubicBezTo>
                      <a:pt x="218" y="143"/>
                      <a:pt x="221" y="147"/>
                      <a:pt x="221" y="148"/>
                    </a:cubicBezTo>
                    <a:cubicBezTo>
                      <a:pt x="220" y="150"/>
                      <a:pt x="216" y="152"/>
                      <a:pt x="213" y="1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latin typeface="+mj-lt"/>
                </a:endParaRPr>
              </a:p>
            </p:txBody>
          </p:sp>
          <p:sp>
            <p:nvSpPr>
              <p:cNvPr id="82" name="Freeform 678"/>
              <p:cNvSpPr>
                <a:spLocks noEditPoints="1"/>
              </p:cNvSpPr>
              <p:nvPr/>
            </p:nvSpPr>
            <p:spPr bwMode="auto">
              <a:xfrm>
                <a:off x="6717" y="2787"/>
                <a:ext cx="71" cy="71"/>
              </a:xfrm>
              <a:custGeom>
                <a:avLst/>
                <a:gdLst>
                  <a:gd name="T0" fmla="*/ 54 w 107"/>
                  <a:gd name="T1" fmla="*/ 0 h 106"/>
                  <a:gd name="T2" fmla="*/ 0 w 107"/>
                  <a:gd name="T3" fmla="*/ 53 h 106"/>
                  <a:gd name="T4" fmla="*/ 54 w 107"/>
                  <a:gd name="T5" fmla="*/ 106 h 106"/>
                  <a:gd name="T6" fmla="*/ 107 w 107"/>
                  <a:gd name="T7" fmla="*/ 53 h 106"/>
                  <a:gd name="T8" fmla="*/ 54 w 107"/>
                  <a:gd name="T9" fmla="*/ 0 h 106"/>
                  <a:gd name="T10" fmla="*/ 54 w 107"/>
                  <a:gd name="T11" fmla="*/ 85 h 106"/>
                  <a:gd name="T12" fmla="*/ 22 w 107"/>
                  <a:gd name="T13" fmla="*/ 53 h 106"/>
                  <a:gd name="T14" fmla="*/ 54 w 107"/>
                  <a:gd name="T15" fmla="*/ 21 h 106"/>
                  <a:gd name="T16" fmla="*/ 86 w 107"/>
                  <a:gd name="T17" fmla="*/ 53 h 106"/>
                  <a:gd name="T18" fmla="*/ 54 w 107"/>
                  <a:gd name="T19"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6">
                    <a:moveTo>
                      <a:pt x="54" y="0"/>
                    </a:moveTo>
                    <a:cubicBezTo>
                      <a:pt x="24" y="0"/>
                      <a:pt x="0" y="24"/>
                      <a:pt x="0" y="53"/>
                    </a:cubicBezTo>
                    <a:cubicBezTo>
                      <a:pt x="0" y="82"/>
                      <a:pt x="24" y="106"/>
                      <a:pt x="54" y="106"/>
                    </a:cubicBezTo>
                    <a:cubicBezTo>
                      <a:pt x="83" y="106"/>
                      <a:pt x="107" y="82"/>
                      <a:pt x="107" y="53"/>
                    </a:cubicBezTo>
                    <a:cubicBezTo>
                      <a:pt x="107" y="24"/>
                      <a:pt x="83" y="0"/>
                      <a:pt x="54" y="0"/>
                    </a:cubicBezTo>
                    <a:close/>
                    <a:moveTo>
                      <a:pt x="54" y="85"/>
                    </a:moveTo>
                    <a:cubicBezTo>
                      <a:pt x="36" y="85"/>
                      <a:pt x="22" y="71"/>
                      <a:pt x="22" y="53"/>
                    </a:cubicBezTo>
                    <a:cubicBezTo>
                      <a:pt x="22" y="35"/>
                      <a:pt x="36" y="21"/>
                      <a:pt x="54" y="21"/>
                    </a:cubicBezTo>
                    <a:cubicBezTo>
                      <a:pt x="71" y="21"/>
                      <a:pt x="86" y="35"/>
                      <a:pt x="86" y="53"/>
                    </a:cubicBezTo>
                    <a:cubicBezTo>
                      <a:pt x="86" y="71"/>
                      <a:pt x="71" y="85"/>
                      <a:pt x="54"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latin typeface="+mj-lt"/>
                </a:endParaRPr>
              </a:p>
            </p:txBody>
          </p:sp>
        </p:grpSp>
        <p:grpSp>
          <p:nvGrpSpPr>
            <p:cNvPr id="17" name="Group 503"/>
            <p:cNvGrpSpPr>
              <a:grpSpLocks noChangeAspect="1"/>
            </p:cNvGrpSpPr>
            <p:nvPr/>
          </p:nvGrpSpPr>
          <p:grpSpPr bwMode="auto">
            <a:xfrm>
              <a:off x="492100" y="4440180"/>
              <a:ext cx="367631" cy="367631"/>
              <a:chOff x="1920" y="2027"/>
              <a:chExt cx="340" cy="340"/>
            </a:xfrm>
            <a:solidFill>
              <a:srgbClr val="62B5E5"/>
            </a:solidFill>
          </p:grpSpPr>
          <p:sp>
            <p:nvSpPr>
              <p:cNvPr id="78" name="Freeform 504"/>
              <p:cNvSpPr>
                <a:spLocks noEditPoints="1"/>
              </p:cNvSpPr>
              <p:nvPr/>
            </p:nvSpPr>
            <p:spPr bwMode="auto">
              <a:xfrm>
                <a:off x="1983" y="2097"/>
                <a:ext cx="213" cy="178"/>
              </a:xfrm>
              <a:custGeom>
                <a:avLst/>
                <a:gdLst>
                  <a:gd name="T0" fmla="*/ 319 w 321"/>
                  <a:gd name="T1" fmla="*/ 252 h 268"/>
                  <a:gd name="T2" fmla="*/ 170 w 321"/>
                  <a:gd name="T3" fmla="*/ 6 h 268"/>
                  <a:gd name="T4" fmla="*/ 152 w 321"/>
                  <a:gd name="T5" fmla="*/ 6 h 268"/>
                  <a:gd name="T6" fmla="*/ 2 w 321"/>
                  <a:gd name="T7" fmla="*/ 252 h 268"/>
                  <a:gd name="T8" fmla="*/ 2 w 321"/>
                  <a:gd name="T9" fmla="*/ 263 h 268"/>
                  <a:gd name="T10" fmla="*/ 11 w 321"/>
                  <a:gd name="T11" fmla="*/ 268 h 268"/>
                  <a:gd name="T12" fmla="*/ 310 w 321"/>
                  <a:gd name="T13" fmla="*/ 268 h 268"/>
                  <a:gd name="T14" fmla="*/ 319 w 321"/>
                  <a:gd name="T15" fmla="*/ 263 h 268"/>
                  <a:gd name="T16" fmla="*/ 319 w 321"/>
                  <a:gd name="T17" fmla="*/ 252 h 268"/>
                  <a:gd name="T18" fmla="*/ 30 w 321"/>
                  <a:gd name="T19" fmla="*/ 247 h 268"/>
                  <a:gd name="T20" fmla="*/ 161 w 321"/>
                  <a:gd name="T21" fmla="*/ 33 h 268"/>
                  <a:gd name="T22" fmla="*/ 291 w 321"/>
                  <a:gd name="T23" fmla="*/ 247 h 268"/>
                  <a:gd name="T24" fmla="*/ 30 w 321"/>
                  <a:gd name="T25" fmla="*/ 247 h 268"/>
                  <a:gd name="T26" fmla="*/ 161 w 321"/>
                  <a:gd name="T27" fmla="*/ 87 h 268"/>
                  <a:gd name="T28" fmla="*/ 171 w 321"/>
                  <a:gd name="T29" fmla="*/ 97 h 268"/>
                  <a:gd name="T30" fmla="*/ 171 w 321"/>
                  <a:gd name="T31" fmla="*/ 172 h 268"/>
                  <a:gd name="T32" fmla="*/ 161 w 321"/>
                  <a:gd name="T33" fmla="*/ 183 h 268"/>
                  <a:gd name="T34" fmla="*/ 150 w 321"/>
                  <a:gd name="T35" fmla="*/ 172 h 268"/>
                  <a:gd name="T36" fmla="*/ 150 w 321"/>
                  <a:gd name="T37" fmla="*/ 97 h 268"/>
                  <a:gd name="T38" fmla="*/ 161 w 321"/>
                  <a:gd name="T39" fmla="*/ 87 h 268"/>
                  <a:gd name="T40" fmla="*/ 171 w 321"/>
                  <a:gd name="T41" fmla="*/ 215 h 268"/>
                  <a:gd name="T42" fmla="*/ 161 w 321"/>
                  <a:gd name="T43" fmla="*/ 225 h 268"/>
                  <a:gd name="T44" fmla="*/ 150 w 321"/>
                  <a:gd name="T45" fmla="*/ 215 h 268"/>
                  <a:gd name="T46" fmla="*/ 161 w 321"/>
                  <a:gd name="T47" fmla="*/ 204 h 268"/>
                  <a:gd name="T48" fmla="*/ 171 w 321"/>
                  <a:gd name="T49" fmla="*/ 21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1" h="268">
                    <a:moveTo>
                      <a:pt x="319" y="252"/>
                    </a:moveTo>
                    <a:cubicBezTo>
                      <a:pt x="170" y="6"/>
                      <a:pt x="170" y="6"/>
                      <a:pt x="170" y="6"/>
                    </a:cubicBezTo>
                    <a:cubicBezTo>
                      <a:pt x="166" y="0"/>
                      <a:pt x="155" y="0"/>
                      <a:pt x="152" y="6"/>
                    </a:cubicBezTo>
                    <a:cubicBezTo>
                      <a:pt x="2" y="252"/>
                      <a:pt x="2" y="252"/>
                      <a:pt x="2" y="252"/>
                    </a:cubicBezTo>
                    <a:cubicBezTo>
                      <a:pt x="0" y="255"/>
                      <a:pt x="0" y="259"/>
                      <a:pt x="2" y="263"/>
                    </a:cubicBezTo>
                    <a:cubicBezTo>
                      <a:pt x="4" y="266"/>
                      <a:pt x="7" y="268"/>
                      <a:pt x="11" y="268"/>
                    </a:cubicBezTo>
                    <a:cubicBezTo>
                      <a:pt x="310" y="268"/>
                      <a:pt x="310" y="268"/>
                      <a:pt x="310" y="268"/>
                    </a:cubicBezTo>
                    <a:cubicBezTo>
                      <a:pt x="314" y="268"/>
                      <a:pt x="317" y="266"/>
                      <a:pt x="319" y="263"/>
                    </a:cubicBezTo>
                    <a:cubicBezTo>
                      <a:pt x="321" y="259"/>
                      <a:pt x="321" y="255"/>
                      <a:pt x="319" y="252"/>
                    </a:cubicBezTo>
                    <a:close/>
                    <a:moveTo>
                      <a:pt x="30" y="247"/>
                    </a:moveTo>
                    <a:cubicBezTo>
                      <a:pt x="161" y="33"/>
                      <a:pt x="161" y="33"/>
                      <a:pt x="161" y="33"/>
                    </a:cubicBezTo>
                    <a:cubicBezTo>
                      <a:pt x="291" y="247"/>
                      <a:pt x="291" y="247"/>
                      <a:pt x="291" y="247"/>
                    </a:cubicBezTo>
                    <a:lnTo>
                      <a:pt x="30" y="247"/>
                    </a:lnTo>
                    <a:close/>
                    <a:moveTo>
                      <a:pt x="161" y="87"/>
                    </a:moveTo>
                    <a:cubicBezTo>
                      <a:pt x="167" y="87"/>
                      <a:pt x="171" y="91"/>
                      <a:pt x="171" y="97"/>
                    </a:cubicBezTo>
                    <a:cubicBezTo>
                      <a:pt x="171" y="172"/>
                      <a:pt x="171" y="172"/>
                      <a:pt x="171" y="172"/>
                    </a:cubicBezTo>
                    <a:cubicBezTo>
                      <a:pt x="171" y="178"/>
                      <a:pt x="167" y="183"/>
                      <a:pt x="161" y="183"/>
                    </a:cubicBezTo>
                    <a:cubicBezTo>
                      <a:pt x="155" y="183"/>
                      <a:pt x="150" y="178"/>
                      <a:pt x="150" y="172"/>
                    </a:cubicBezTo>
                    <a:cubicBezTo>
                      <a:pt x="150" y="97"/>
                      <a:pt x="150" y="97"/>
                      <a:pt x="150" y="97"/>
                    </a:cubicBezTo>
                    <a:cubicBezTo>
                      <a:pt x="150" y="91"/>
                      <a:pt x="155" y="87"/>
                      <a:pt x="161" y="87"/>
                    </a:cubicBezTo>
                    <a:close/>
                    <a:moveTo>
                      <a:pt x="171" y="215"/>
                    </a:moveTo>
                    <a:cubicBezTo>
                      <a:pt x="171" y="221"/>
                      <a:pt x="167" y="225"/>
                      <a:pt x="161" y="225"/>
                    </a:cubicBezTo>
                    <a:cubicBezTo>
                      <a:pt x="155" y="225"/>
                      <a:pt x="150" y="221"/>
                      <a:pt x="150" y="215"/>
                    </a:cubicBezTo>
                    <a:cubicBezTo>
                      <a:pt x="150" y="209"/>
                      <a:pt x="155" y="204"/>
                      <a:pt x="161" y="204"/>
                    </a:cubicBezTo>
                    <a:cubicBezTo>
                      <a:pt x="167" y="204"/>
                      <a:pt x="171" y="209"/>
                      <a:pt x="171" y="2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latin typeface="+mj-lt"/>
                </a:endParaRPr>
              </a:p>
            </p:txBody>
          </p:sp>
          <p:sp>
            <p:nvSpPr>
              <p:cNvPr id="79" name="Freeform 505"/>
              <p:cNvSpPr>
                <a:spLocks noEditPoints="1"/>
              </p:cNvSpPr>
              <p:nvPr/>
            </p:nvSpPr>
            <p:spPr bwMode="auto">
              <a:xfrm>
                <a:off x="1920" y="202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latin typeface="+mj-lt"/>
                </a:endParaRPr>
              </a:p>
            </p:txBody>
          </p:sp>
        </p:grpSp>
        <p:grpSp>
          <p:nvGrpSpPr>
            <p:cNvPr id="18" name="Group 17"/>
            <p:cNvGrpSpPr/>
            <p:nvPr/>
          </p:nvGrpSpPr>
          <p:grpSpPr>
            <a:xfrm>
              <a:off x="2617805" y="1135837"/>
              <a:ext cx="6138419" cy="5007917"/>
              <a:chOff x="2617805" y="1157103"/>
              <a:chExt cx="6138419" cy="5007917"/>
            </a:xfrm>
          </p:grpSpPr>
          <p:sp>
            <p:nvSpPr>
              <p:cNvPr id="20" name="Rectangle 19"/>
              <p:cNvSpPr/>
              <p:nvPr/>
            </p:nvSpPr>
            <p:spPr>
              <a:xfrm>
                <a:off x="2631647" y="1270900"/>
                <a:ext cx="6124577" cy="4894120"/>
              </a:xfrm>
              <a:prstGeom prst="rect">
                <a:avLst/>
              </a:prstGeom>
              <a:noFill/>
              <a:ln w="6350">
                <a:solidFill>
                  <a:srgbClr val="84807B"/>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7425" tIns="27425" rIns="9142" bIns="27425" rtlCol="0" anchor="ctr"/>
              <a:lstStyle/>
              <a:p>
                <a:pPr algn="ctr" fontAlgn="base">
                  <a:spcBef>
                    <a:spcPct val="0"/>
                  </a:spcBef>
                  <a:spcAft>
                    <a:spcPct val="0"/>
                  </a:spcAft>
                </a:pPr>
                <a:endParaRPr lang="en-US" sz="1600" dirty="0">
                  <a:solidFill>
                    <a:schemeClr val="tx1"/>
                  </a:solidFill>
                  <a:latin typeface="+mj-lt"/>
                  <a:cs typeface="Segoe UI" panose="020B0502040204020203" pitchFamily="34" charset="0"/>
                </a:endParaRPr>
              </a:p>
            </p:txBody>
          </p:sp>
          <p:sp>
            <p:nvSpPr>
              <p:cNvPr id="21" name="Rectangle 9"/>
              <p:cNvSpPr>
                <a:spLocks noChangeArrowheads="1"/>
              </p:cNvSpPr>
              <p:nvPr/>
            </p:nvSpPr>
            <p:spPr bwMode="gray">
              <a:xfrm>
                <a:off x="4166485" y="1157103"/>
                <a:ext cx="3054902" cy="216213"/>
              </a:xfrm>
              <a:prstGeom prst="rect">
                <a:avLst/>
              </a:prstGeom>
              <a:solidFill>
                <a:schemeClr val="bg1"/>
              </a:solidFill>
              <a:ln w="12700" cap="rnd" algn="ctr">
                <a:noFill/>
                <a:miter lim="800000"/>
                <a:headEnd/>
                <a:tailEnd/>
              </a:ln>
            </p:spPr>
            <p:txBody>
              <a:bodyPr wrap="square" lIns="27425" tIns="27425" rIns="9142" bIns="27425" anchor="ctr" anchorCtr="1">
                <a:spAutoFit/>
              </a:bodyPr>
              <a:lstStyle/>
              <a:p>
                <a:pPr algn="ctr" eaLnBrk="0" fontAlgn="base" hangingPunct="0">
                  <a:lnSpc>
                    <a:spcPct val="95000"/>
                  </a:lnSpc>
                  <a:spcBef>
                    <a:spcPct val="0"/>
                  </a:spcBef>
                  <a:spcAft>
                    <a:spcPct val="0"/>
                  </a:spcAft>
                </a:pPr>
                <a:r>
                  <a:rPr lang="en-US" sz="1100" b="1" dirty="0">
                    <a:latin typeface="+mj-lt"/>
                    <a:cs typeface="Segoe UI" panose="020B0502040204020203" pitchFamily="34" charset="0"/>
                  </a:rPr>
                  <a:t>Deloitte’s Cyber Risk Framework</a:t>
                </a:r>
              </a:p>
            </p:txBody>
          </p:sp>
          <p:cxnSp>
            <p:nvCxnSpPr>
              <p:cNvPr id="22" name="Straight Connector 21"/>
              <p:cNvCxnSpPr/>
              <p:nvPr/>
            </p:nvCxnSpPr>
            <p:spPr>
              <a:xfrm flipV="1">
                <a:off x="3320388" y="5905343"/>
                <a:ext cx="0" cy="182880"/>
              </a:xfrm>
              <a:prstGeom prst="line">
                <a:avLst/>
              </a:prstGeom>
              <a:noFill/>
              <a:ln w="19050" cap="flat" cmpd="sng" algn="ctr">
                <a:solidFill>
                  <a:schemeClr val="accent4"/>
                </a:solidFill>
                <a:prstDash val="solid"/>
              </a:ln>
              <a:effectLst/>
            </p:spPr>
          </p:cxnSp>
          <p:pic>
            <p:nvPicPr>
              <p:cNvPr id="2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0858"/>
              <a:stretch/>
            </p:blipFill>
            <p:spPr bwMode="auto">
              <a:xfrm>
                <a:off x="3852469" y="1398573"/>
                <a:ext cx="4051930" cy="139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rapezoid 23"/>
              <p:cNvSpPr/>
              <p:nvPr/>
            </p:nvSpPr>
            <p:spPr bwMode="auto">
              <a:xfrm>
                <a:off x="3411331" y="2793218"/>
                <a:ext cx="5060333" cy="179360"/>
              </a:xfrm>
              <a:prstGeom prst="trapezoid">
                <a:avLst>
                  <a:gd name="adj" fmla="val 210935"/>
                </a:avLst>
              </a:prstGeom>
              <a:solidFill>
                <a:schemeClr val="bg1">
                  <a:lumMod val="9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05" indent="-231705" fontAlgn="base">
                  <a:lnSpc>
                    <a:spcPct val="106000"/>
                  </a:lnSpc>
                  <a:spcBef>
                    <a:spcPct val="0"/>
                  </a:spcBef>
                  <a:spcAft>
                    <a:spcPct val="0"/>
                  </a:spcAft>
                </a:pPr>
                <a:endParaRPr lang="en-US" sz="1999" dirty="0">
                  <a:latin typeface="+mj-lt"/>
                  <a:cs typeface="Segoe UI" panose="020B0502040204020203" pitchFamily="34" charset="0"/>
                </a:endParaRPr>
              </a:p>
            </p:txBody>
          </p:sp>
          <p:sp>
            <p:nvSpPr>
              <p:cNvPr id="25" name="Rectangle 24"/>
              <p:cNvSpPr/>
              <p:nvPr/>
            </p:nvSpPr>
            <p:spPr bwMode="auto">
              <a:xfrm>
                <a:off x="3411332" y="3321730"/>
                <a:ext cx="966115" cy="1214423"/>
              </a:xfrm>
              <a:prstGeom prst="rect">
                <a:avLst/>
              </a:prstGeom>
              <a:solidFill>
                <a:schemeClr val="accent3">
                  <a:lumMod val="20000"/>
                  <a:lumOff val="80000"/>
                </a:schemeClr>
              </a:solidFill>
              <a:ln w="12700" cap="flat" cmpd="sng" algn="ctr">
                <a:noFill/>
                <a:prstDash val="solid"/>
                <a:round/>
                <a:headEnd type="none" w="med" len="med"/>
                <a:tailEnd type="none" w="med" len="med"/>
              </a:ln>
              <a:effectLst/>
            </p:spPr>
            <p:txBody>
              <a:bodyPr vert="horz" wrap="square" lIns="45708" tIns="45708" rIns="45708" bIns="45708" numCol="1" rtlCol="0" anchor="t" anchorCtr="0" compatLnSpc="1">
                <a:prstTxWarp prst="textNoShape">
                  <a:avLst/>
                </a:prstTxWarp>
              </a:bodyPr>
              <a:lstStyle/>
              <a:p>
                <a:pPr algn="ctr" defTabSz="1018280" fontAlgn="base">
                  <a:spcBef>
                    <a:spcPct val="0"/>
                  </a:spcBef>
                  <a:spcAft>
                    <a:spcPct val="0"/>
                  </a:spcAft>
                  <a:defRPr/>
                </a:pPr>
                <a:r>
                  <a:rPr lang="en-US" sz="800" b="1" kern="0" dirty="0">
                    <a:latin typeface="+mj-lt"/>
                    <a:cs typeface="Segoe UI" panose="020B0502040204020203" pitchFamily="34" charset="0"/>
                  </a:rPr>
                  <a:t>Governance and Oversight</a:t>
                </a:r>
              </a:p>
              <a:p>
                <a:pPr algn="ctr" defTabSz="1018280" fontAlgn="base">
                  <a:spcBef>
                    <a:spcPct val="0"/>
                  </a:spcBef>
                  <a:spcAft>
                    <a:spcPct val="0"/>
                  </a:spcAft>
                  <a:defRPr/>
                </a:pPr>
                <a:endParaRPr lang="en-US" sz="200" kern="0" dirty="0">
                  <a:latin typeface="+mj-lt"/>
                  <a:cs typeface="Segoe UI" panose="020B0502040204020203" pitchFamily="34" charset="0"/>
                </a:endParaRPr>
              </a:p>
              <a:p>
                <a:pPr algn="ctr" defTabSz="1018280" fontAlgn="base">
                  <a:spcBef>
                    <a:spcPct val="0"/>
                  </a:spcBef>
                  <a:spcAft>
                    <a:spcPct val="0"/>
                  </a:spcAft>
                  <a:defRPr/>
                </a:pPr>
                <a:r>
                  <a:rPr lang="en-US" sz="600" kern="0" dirty="0">
                    <a:latin typeface="+mj-lt"/>
                    <a:cs typeface="Segoe UI" panose="020B0502040204020203" pitchFamily="34" charset="0"/>
                  </a:rPr>
                  <a:t>The organizational structure, committees, and roles &amp; responsibilities for managing information security </a:t>
                </a:r>
              </a:p>
              <a:p>
                <a:pPr algn="ctr" defTabSz="1018280" fontAlgn="base">
                  <a:spcBef>
                    <a:spcPct val="0"/>
                  </a:spcBef>
                  <a:spcAft>
                    <a:spcPct val="0"/>
                  </a:spcAft>
                  <a:defRPr/>
                </a:pPr>
                <a:endParaRPr lang="en-US" sz="700" kern="0" dirty="0">
                  <a:latin typeface="+mj-lt"/>
                  <a:cs typeface="Segoe UI" panose="020B0502040204020203" pitchFamily="34" charset="0"/>
                </a:endParaRPr>
              </a:p>
            </p:txBody>
          </p:sp>
          <p:sp>
            <p:nvSpPr>
              <p:cNvPr id="26" name="Rectangle 25"/>
              <p:cNvSpPr/>
              <p:nvPr/>
            </p:nvSpPr>
            <p:spPr bwMode="auto">
              <a:xfrm>
                <a:off x="4434277" y="3321730"/>
                <a:ext cx="966115" cy="1214423"/>
              </a:xfrm>
              <a:prstGeom prst="rect">
                <a:avLst/>
              </a:prstGeom>
              <a:solidFill>
                <a:schemeClr val="accent3">
                  <a:lumMod val="20000"/>
                  <a:lumOff val="80000"/>
                </a:schemeClr>
              </a:solidFill>
              <a:ln w="12700" cap="flat" cmpd="sng" algn="ctr">
                <a:noFill/>
                <a:prstDash val="solid"/>
                <a:round/>
                <a:headEnd type="none" w="med" len="med"/>
                <a:tailEnd type="none" w="med" len="med"/>
              </a:ln>
              <a:effectLst/>
            </p:spPr>
            <p:txBody>
              <a:bodyPr vert="horz" wrap="square" lIns="45708" tIns="45708" rIns="45708" bIns="45708" numCol="1" rtlCol="0" anchor="t" anchorCtr="0" compatLnSpc="1">
                <a:prstTxWarp prst="textNoShape">
                  <a:avLst/>
                </a:prstTxWarp>
              </a:bodyPr>
              <a:lstStyle/>
              <a:p>
                <a:pPr algn="ctr" defTabSz="1018280" fontAlgn="base">
                  <a:spcBef>
                    <a:spcPct val="0"/>
                  </a:spcBef>
                  <a:spcAft>
                    <a:spcPct val="0"/>
                  </a:spcAft>
                  <a:defRPr/>
                </a:pPr>
                <a:r>
                  <a:rPr lang="en-US" sz="800" b="1" kern="0" dirty="0">
                    <a:latin typeface="+mj-lt"/>
                    <a:cs typeface="Segoe UI" panose="020B0502040204020203" pitchFamily="34" charset="0"/>
                  </a:rPr>
                  <a:t>Policies and</a:t>
                </a:r>
              </a:p>
              <a:p>
                <a:pPr algn="ctr" defTabSz="1018280" fontAlgn="base">
                  <a:spcBef>
                    <a:spcPct val="0"/>
                  </a:spcBef>
                  <a:spcAft>
                    <a:spcPct val="0"/>
                  </a:spcAft>
                  <a:defRPr/>
                </a:pPr>
                <a:r>
                  <a:rPr lang="en-US" sz="800" b="1" kern="0" dirty="0">
                    <a:latin typeface="+mj-lt"/>
                    <a:cs typeface="Segoe UI" panose="020B0502040204020203" pitchFamily="34" charset="0"/>
                  </a:rPr>
                  <a:t>Standards</a:t>
                </a:r>
              </a:p>
              <a:p>
                <a:pPr algn="ctr" defTabSz="1018280" fontAlgn="base">
                  <a:spcBef>
                    <a:spcPct val="0"/>
                  </a:spcBef>
                  <a:spcAft>
                    <a:spcPct val="0"/>
                  </a:spcAft>
                  <a:defRPr/>
                </a:pPr>
                <a:endParaRPr lang="en-US" sz="200" kern="0" dirty="0">
                  <a:latin typeface="+mj-lt"/>
                  <a:cs typeface="Segoe UI" panose="020B0502040204020203" pitchFamily="34" charset="0"/>
                </a:endParaRPr>
              </a:p>
              <a:p>
                <a:pPr algn="ctr" defTabSz="1018280" fontAlgn="base">
                  <a:spcBef>
                    <a:spcPct val="0"/>
                  </a:spcBef>
                  <a:spcAft>
                    <a:spcPct val="0"/>
                  </a:spcAft>
                  <a:defRPr/>
                </a:pPr>
                <a:r>
                  <a:rPr lang="en-US" sz="700" kern="0" dirty="0">
                    <a:latin typeface="+mj-lt"/>
                    <a:cs typeface="Segoe UI" panose="020B0502040204020203" pitchFamily="34" charset="0"/>
                  </a:rPr>
                  <a:t>Expectations for the management of information security</a:t>
                </a:r>
              </a:p>
              <a:p>
                <a:pPr algn="ctr" defTabSz="1018280" fontAlgn="base">
                  <a:spcBef>
                    <a:spcPct val="0"/>
                  </a:spcBef>
                  <a:spcAft>
                    <a:spcPct val="0"/>
                  </a:spcAft>
                  <a:defRPr/>
                </a:pPr>
                <a:endParaRPr lang="en-US" sz="700" kern="0" dirty="0">
                  <a:latin typeface="+mj-lt"/>
                  <a:cs typeface="Segoe UI" panose="020B0502040204020203" pitchFamily="34" charset="0"/>
                </a:endParaRPr>
              </a:p>
            </p:txBody>
          </p:sp>
          <p:sp>
            <p:nvSpPr>
              <p:cNvPr id="27" name="Rectangle 26"/>
              <p:cNvSpPr/>
              <p:nvPr/>
            </p:nvSpPr>
            <p:spPr bwMode="auto">
              <a:xfrm>
                <a:off x="7503112" y="3321730"/>
                <a:ext cx="966115" cy="1214423"/>
              </a:xfrm>
              <a:prstGeom prst="rect">
                <a:avLst/>
              </a:prstGeom>
              <a:solidFill>
                <a:schemeClr val="accent3">
                  <a:lumMod val="20000"/>
                  <a:lumOff val="80000"/>
                </a:schemeClr>
              </a:solidFill>
              <a:ln w="12700" cap="flat" cmpd="sng" algn="ctr">
                <a:noFill/>
                <a:prstDash val="solid"/>
                <a:round/>
                <a:headEnd type="none" w="med" len="med"/>
                <a:tailEnd type="none" w="med" len="med"/>
              </a:ln>
              <a:effectLst/>
            </p:spPr>
            <p:txBody>
              <a:bodyPr vert="horz" wrap="square" lIns="45708" tIns="45708" rIns="45708" bIns="45708" numCol="1" rtlCol="0" anchor="t" anchorCtr="0" compatLnSpc="1">
                <a:prstTxWarp prst="textNoShape">
                  <a:avLst/>
                </a:prstTxWarp>
              </a:bodyPr>
              <a:lstStyle/>
              <a:p>
                <a:pPr algn="ctr" defTabSz="1018280" fontAlgn="base">
                  <a:spcBef>
                    <a:spcPct val="0"/>
                  </a:spcBef>
                  <a:spcAft>
                    <a:spcPct val="0"/>
                  </a:spcAft>
                  <a:defRPr/>
                </a:pPr>
                <a:r>
                  <a:rPr lang="en-US" sz="800" b="1" kern="0" dirty="0">
                    <a:latin typeface="+mj-lt"/>
                    <a:cs typeface="Segoe UI" panose="020B0502040204020203" pitchFamily="34" charset="0"/>
                  </a:rPr>
                  <a:t>Risk Metrics and Dashboard</a:t>
                </a:r>
              </a:p>
              <a:p>
                <a:pPr algn="ctr" defTabSz="1018280" fontAlgn="base">
                  <a:spcBef>
                    <a:spcPct val="0"/>
                  </a:spcBef>
                  <a:spcAft>
                    <a:spcPct val="0"/>
                  </a:spcAft>
                  <a:defRPr/>
                </a:pPr>
                <a:endParaRPr lang="en-US" sz="200" kern="0" dirty="0">
                  <a:latin typeface="+mj-lt"/>
                  <a:cs typeface="Segoe UI" panose="020B0502040204020203" pitchFamily="34" charset="0"/>
                </a:endParaRPr>
              </a:p>
              <a:p>
                <a:pPr algn="ctr" defTabSz="1018280" fontAlgn="base">
                  <a:spcBef>
                    <a:spcPct val="0"/>
                  </a:spcBef>
                  <a:spcAft>
                    <a:spcPct val="0"/>
                  </a:spcAft>
                  <a:defRPr/>
                </a:pPr>
                <a:r>
                  <a:rPr lang="en-US" sz="700" kern="0" dirty="0">
                    <a:latin typeface="+mj-lt"/>
                    <a:cs typeface="Segoe UI" panose="020B0502040204020203" pitchFamily="34" charset="0"/>
                  </a:rPr>
                  <a:t>Reports identifying risks and performance across information security domains; communicated to multiple levels of management</a:t>
                </a:r>
              </a:p>
              <a:p>
                <a:pPr algn="ctr" defTabSz="1018280" fontAlgn="base">
                  <a:spcBef>
                    <a:spcPct val="0"/>
                  </a:spcBef>
                  <a:spcAft>
                    <a:spcPct val="0"/>
                  </a:spcAft>
                  <a:defRPr/>
                </a:pPr>
                <a:endParaRPr lang="en-US" sz="700" kern="0" dirty="0">
                  <a:latin typeface="+mj-lt"/>
                  <a:cs typeface="Segoe UI" panose="020B0502040204020203" pitchFamily="34" charset="0"/>
                </a:endParaRPr>
              </a:p>
            </p:txBody>
          </p:sp>
          <p:sp>
            <p:nvSpPr>
              <p:cNvPr id="28" name="Rectangle 27"/>
              <p:cNvSpPr/>
              <p:nvPr/>
            </p:nvSpPr>
            <p:spPr bwMode="auto">
              <a:xfrm>
                <a:off x="5457222" y="3321730"/>
                <a:ext cx="966115" cy="1214423"/>
              </a:xfrm>
              <a:prstGeom prst="rect">
                <a:avLst/>
              </a:prstGeom>
              <a:solidFill>
                <a:schemeClr val="accent3">
                  <a:lumMod val="20000"/>
                  <a:lumOff val="80000"/>
                </a:schemeClr>
              </a:solidFill>
              <a:ln w="12700" cap="flat" cmpd="sng" algn="ctr">
                <a:noFill/>
                <a:prstDash val="solid"/>
                <a:round/>
                <a:headEnd type="none" w="med" len="med"/>
                <a:tailEnd type="none" w="med" len="med"/>
              </a:ln>
              <a:effectLst/>
            </p:spPr>
            <p:txBody>
              <a:bodyPr vert="horz" wrap="square" lIns="45708" tIns="45708" rIns="45708" bIns="45708" numCol="1" rtlCol="0" anchor="t" anchorCtr="0" compatLnSpc="1">
                <a:prstTxWarp prst="textNoShape">
                  <a:avLst/>
                </a:prstTxWarp>
              </a:bodyPr>
              <a:lstStyle/>
              <a:p>
                <a:pPr algn="ctr" defTabSz="1018280" fontAlgn="base">
                  <a:spcBef>
                    <a:spcPct val="0"/>
                  </a:spcBef>
                  <a:spcAft>
                    <a:spcPct val="0"/>
                  </a:spcAft>
                  <a:defRPr/>
                </a:pPr>
                <a:r>
                  <a:rPr lang="en-US" sz="800" b="1" kern="0" dirty="0">
                    <a:latin typeface="+mj-lt"/>
                    <a:cs typeface="Segoe UI" panose="020B0502040204020203" pitchFamily="34" charset="0"/>
                  </a:rPr>
                  <a:t>Management Processes</a:t>
                </a:r>
              </a:p>
              <a:p>
                <a:pPr algn="ctr" defTabSz="1018280" fontAlgn="base">
                  <a:spcBef>
                    <a:spcPct val="0"/>
                  </a:spcBef>
                  <a:spcAft>
                    <a:spcPct val="0"/>
                  </a:spcAft>
                  <a:defRPr/>
                </a:pPr>
                <a:endParaRPr lang="en-US" sz="200" kern="0" dirty="0">
                  <a:latin typeface="+mj-lt"/>
                  <a:cs typeface="Segoe UI" panose="020B0502040204020203" pitchFamily="34" charset="0"/>
                </a:endParaRPr>
              </a:p>
              <a:p>
                <a:pPr algn="ctr" defTabSz="1018280" fontAlgn="base">
                  <a:spcBef>
                    <a:spcPct val="0"/>
                  </a:spcBef>
                  <a:spcAft>
                    <a:spcPct val="0"/>
                  </a:spcAft>
                  <a:defRPr/>
                </a:pPr>
                <a:r>
                  <a:rPr lang="en-US" sz="700" kern="0" dirty="0">
                    <a:latin typeface="+mj-lt"/>
                    <a:cs typeface="Segoe UI" panose="020B0502040204020203" pitchFamily="34" charset="0"/>
                  </a:rPr>
                  <a:t>Processes to manage risks in information security risk management and oversight</a:t>
                </a:r>
              </a:p>
              <a:p>
                <a:pPr algn="ctr" defTabSz="1018280" fontAlgn="base">
                  <a:spcBef>
                    <a:spcPct val="0"/>
                  </a:spcBef>
                  <a:spcAft>
                    <a:spcPct val="0"/>
                  </a:spcAft>
                  <a:defRPr/>
                </a:pPr>
                <a:endParaRPr lang="en-US" sz="700" kern="0" dirty="0">
                  <a:latin typeface="+mj-lt"/>
                  <a:cs typeface="Segoe UI" panose="020B0502040204020203" pitchFamily="34" charset="0"/>
                </a:endParaRPr>
              </a:p>
            </p:txBody>
          </p:sp>
          <p:sp>
            <p:nvSpPr>
              <p:cNvPr id="29" name="Rectangle 28"/>
              <p:cNvSpPr/>
              <p:nvPr/>
            </p:nvSpPr>
            <p:spPr bwMode="auto">
              <a:xfrm>
                <a:off x="6480168" y="3321730"/>
                <a:ext cx="966115" cy="1214423"/>
              </a:xfrm>
              <a:prstGeom prst="rect">
                <a:avLst/>
              </a:prstGeom>
              <a:solidFill>
                <a:schemeClr val="accent3">
                  <a:lumMod val="20000"/>
                  <a:lumOff val="80000"/>
                </a:schemeClr>
              </a:solidFill>
              <a:ln w="12700" cap="flat" cmpd="sng" algn="ctr">
                <a:noFill/>
                <a:prstDash val="solid"/>
                <a:round/>
                <a:headEnd type="none" w="med" len="med"/>
                <a:tailEnd type="none" w="med" len="med"/>
              </a:ln>
              <a:effectLst/>
            </p:spPr>
            <p:txBody>
              <a:bodyPr vert="horz" wrap="square" lIns="45708" tIns="45708" rIns="45708" bIns="45708" numCol="1" rtlCol="0" anchor="t" anchorCtr="0" compatLnSpc="1">
                <a:prstTxWarp prst="textNoShape">
                  <a:avLst/>
                </a:prstTxWarp>
              </a:bodyPr>
              <a:lstStyle/>
              <a:p>
                <a:pPr algn="ctr" defTabSz="1018280" fontAlgn="base">
                  <a:spcBef>
                    <a:spcPct val="0"/>
                  </a:spcBef>
                  <a:spcAft>
                    <a:spcPct val="0"/>
                  </a:spcAft>
                  <a:defRPr/>
                </a:pPr>
                <a:r>
                  <a:rPr lang="en-US" sz="800" b="1" kern="0" dirty="0">
                    <a:latin typeface="+mj-lt"/>
                    <a:cs typeface="Segoe UI" panose="020B0502040204020203" pitchFamily="34" charset="0"/>
                  </a:rPr>
                  <a:t>Tools and</a:t>
                </a:r>
              </a:p>
              <a:p>
                <a:pPr algn="ctr" defTabSz="1018280" fontAlgn="base">
                  <a:spcBef>
                    <a:spcPct val="0"/>
                  </a:spcBef>
                  <a:spcAft>
                    <a:spcPct val="0"/>
                  </a:spcAft>
                  <a:defRPr/>
                </a:pPr>
                <a:r>
                  <a:rPr lang="en-US" sz="800" b="1" kern="0" dirty="0">
                    <a:latin typeface="+mj-lt"/>
                    <a:cs typeface="Segoe UI" panose="020B0502040204020203" pitchFamily="34" charset="0"/>
                  </a:rPr>
                  <a:t>Technology</a:t>
                </a:r>
              </a:p>
              <a:p>
                <a:pPr algn="ctr" defTabSz="1018280" fontAlgn="base">
                  <a:spcBef>
                    <a:spcPct val="0"/>
                  </a:spcBef>
                  <a:spcAft>
                    <a:spcPct val="0"/>
                  </a:spcAft>
                  <a:defRPr/>
                </a:pPr>
                <a:endParaRPr lang="en-US" sz="200" kern="0" dirty="0">
                  <a:latin typeface="+mj-lt"/>
                  <a:cs typeface="Segoe UI" panose="020B0502040204020203" pitchFamily="34" charset="0"/>
                </a:endParaRPr>
              </a:p>
              <a:p>
                <a:pPr algn="ctr" defTabSz="1018280" fontAlgn="base">
                  <a:spcBef>
                    <a:spcPct val="0"/>
                  </a:spcBef>
                  <a:spcAft>
                    <a:spcPct val="0"/>
                  </a:spcAft>
                  <a:defRPr/>
                </a:pPr>
                <a:r>
                  <a:rPr lang="en-US" sz="700" kern="0" dirty="0">
                    <a:latin typeface="+mj-lt"/>
                    <a:cs typeface="Segoe UI" panose="020B0502040204020203" pitchFamily="34" charset="0"/>
                  </a:rPr>
                  <a:t>Tools and technology that support the risk management lifecycle and integration of risk with cyber risk domains</a:t>
                </a:r>
              </a:p>
            </p:txBody>
          </p:sp>
          <p:sp>
            <p:nvSpPr>
              <p:cNvPr id="30" name="TextBox 29"/>
              <p:cNvSpPr txBox="1"/>
              <p:nvPr/>
            </p:nvSpPr>
            <p:spPr>
              <a:xfrm>
                <a:off x="2617805" y="3810684"/>
                <a:ext cx="644926" cy="177690"/>
              </a:xfrm>
              <a:prstGeom prst="rect">
                <a:avLst/>
              </a:prstGeom>
              <a:noFill/>
            </p:spPr>
            <p:txBody>
              <a:bodyPr wrap="square" lIns="0" tIns="0" rIns="0" bIns="0" rtlCol="0" anchor="ctr" anchorCtr="0">
                <a:noAutofit/>
              </a:bodyPr>
              <a:lstStyle/>
              <a:p>
                <a:pPr algn="r" defTabSz="1018280" fontAlgn="base">
                  <a:spcBef>
                    <a:spcPct val="0"/>
                  </a:spcBef>
                  <a:spcAft>
                    <a:spcPct val="0"/>
                  </a:spcAft>
                  <a:defRPr/>
                </a:pPr>
                <a:r>
                  <a:rPr lang="en-US" sz="700" i="1" kern="0" dirty="0">
                    <a:latin typeface="+mj-lt"/>
                    <a:cs typeface="Segoe UI" panose="020B0502040204020203" pitchFamily="34" charset="0"/>
                  </a:rPr>
                  <a:t>Operating</a:t>
                </a:r>
                <a:br>
                  <a:rPr lang="en-US" sz="700" i="1" kern="0" dirty="0">
                    <a:latin typeface="+mj-lt"/>
                    <a:cs typeface="Segoe UI" panose="020B0502040204020203" pitchFamily="34" charset="0"/>
                  </a:rPr>
                </a:br>
                <a:r>
                  <a:rPr lang="en-US" sz="700" i="1" kern="0" dirty="0">
                    <a:latin typeface="+mj-lt"/>
                    <a:cs typeface="Segoe UI" panose="020B0502040204020203" pitchFamily="34" charset="0"/>
                  </a:rPr>
                  <a:t>Model</a:t>
                </a:r>
                <a:br>
                  <a:rPr lang="en-US" sz="700" i="1" kern="0" dirty="0">
                    <a:latin typeface="+mj-lt"/>
                    <a:cs typeface="Segoe UI" panose="020B0502040204020203" pitchFamily="34" charset="0"/>
                  </a:rPr>
                </a:br>
                <a:r>
                  <a:rPr lang="en-US" sz="700" i="1" kern="0" dirty="0">
                    <a:latin typeface="+mj-lt"/>
                    <a:cs typeface="Segoe UI" panose="020B0502040204020203" pitchFamily="34" charset="0"/>
                  </a:rPr>
                  <a:t>Components</a:t>
                </a:r>
              </a:p>
            </p:txBody>
          </p:sp>
          <p:sp>
            <p:nvSpPr>
              <p:cNvPr id="31" name="TextBox 30"/>
              <p:cNvSpPr txBox="1"/>
              <p:nvPr/>
            </p:nvSpPr>
            <p:spPr>
              <a:xfrm>
                <a:off x="2637010" y="3104821"/>
                <a:ext cx="644926" cy="177690"/>
              </a:xfrm>
              <a:prstGeom prst="rect">
                <a:avLst/>
              </a:prstGeom>
              <a:noFill/>
            </p:spPr>
            <p:txBody>
              <a:bodyPr wrap="square" lIns="0" tIns="0" rIns="0" bIns="0" rtlCol="0" anchor="ctr" anchorCtr="0">
                <a:noAutofit/>
              </a:bodyPr>
              <a:lstStyle/>
              <a:p>
                <a:pPr algn="r" defTabSz="1018280" fontAlgn="base">
                  <a:spcBef>
                    <a:spcPct val="0"/>
                  </a:spcBef>
                  <a:spcAft>
                    <a:spcPct val="0"/>
                  </a:spcAft>
                  <a:defRPr/>
                </a:pPr>
                <a:r>
                  <a:rPr lang="en-US" sz="700" i="1" kern="0" dirty="0">
                    <a:latin typeface="+mj-lt"/>
                    <a:cs typeface="Segoe UI" panose="020B0502040204020203" pitchFamily="34" charset="0"/>
                  </a:rPr>
                  <a:t>Business Objectives</a:t>
                </a:r>
              </a:p>
            </p:txBody>
          </p:sp>
          <p:sp>
            <p:nvSpPr>
              <p:cNvPr id="32" name="Rectangle 31"/>
              <p:cNvSpPr/>
              <p:nvPr/>
            </p:nvSpPr>
            <p:spPr bwMode="auto">
              <a:xfrm>
                <a:off x="3411332" y="3005696"/>
                <a:ext cx="5057896" cy="335744"/>
              </a:xfrm>
              <a:prstGeom prst="rect">
                <a:avLst/>
              </a:prstGeom>
              <a:solidFill>
                <a:schemeClr val="bg1">
                  <a:lumMod val="95000"/>
                </a:schemeClr>
              </a:solidFill>
              <a:ln>
                <a:noFill/>
              </a:ln>
            </p:spPr>
            <p:txBody>
              <a:bodyPr lIns="45708" tIns="45708" rIns="45708" bIns="45708" anchor="t" anchorCtr="0"/>
              <a:lstStyle/>
              <a:p>
                <a:pPr algn="ctr" defTabSz="1018280" fontAlgn="base">
                  <a:lnSpc>
                    <a:spcPct val="95000"/>
                  </a:lnSpc>
                  <a:spcBef>
                    <a:spcPct val="0"/>
                  </a:spcBef>
                  <a:spcAft>
                    <a:spcPct val="0"/>
                  </a:spcAft>
                </a:pPr>
                <a:endParaRPr lang="en-US" sz="700" kern="0" dirty="0">
                  <a:latin typeface="+mj-lt"/>
                  <a:cs typeface="Segoe UI" panose="020B0502040204020203" pitchFamily="34" charset="0"/>
                </a:endParaRPr>
              </a:p>
            </p:txBody>
          </p:sp>
          <p:grpSp>
            <p:nvGrpSpPr>
              <p:cNvPr id="33" name="Group 32"/>
              <p:cNvGrpSpPr/>
              <p:nvPr/>
            </p:nvGrpSpPr>
            <p:grpSpPr>
              <a:xfrm>
                <a:off x="3481433" y="3051479"/>
                <a:ext cx="4917695" cy="244177"/>
                <a:chOff x="894173" y="1310323"/>
                <a:chExt cx="7912576" cy="365760"/>
              </a:xfrm>
            </p:grpSpPr>
            <p:sp>
              <p:nvSpPr>
                <p:cNvPr id="73" name="Rectangle 72"/>
                <p:cNvSpPr/>
                <p:nvPr/>
              </p:nvSpPr>
              <p:spPr bwMode="auto">
                <a:xfrm>
                  <a:off x="7389429" y="1310323"/>
                  <a:ext cx="1417320" cy="365760"/>
                </a:xfrm>
                <a:prstGeom prst="rect">
                  <a:avLst/>
                </a:prstGeom>
                <a:solidFill>
                  <a:schemeClr val="accent3">
                    <a:lumMod val="75000"/>
                  </a:schemeClr>
                </a:solidFill>
                <a:ln w="6350" cap="flat" cmpd="sng" algn="ctr">
                  <a:noFill/>
                  <a:prstDash val="solid"/>
                  <a:round/>
                  <a:headEnd type="none" w="med" len="med"/>
                  <a:tailEnd type="none" w="med" len="med"/>
                </a:ln>
                <a:effectLst/>
              </p:spPr>
              <p:txBody>
                <a:bodyPr vert="horz" wrap="square" lIns="45708" tIns="45708" rIns="45708" bIns="45708" numCol="1" rtlCol="0" anchor="ctr" anchorCtr="0" compatLnSpc="1">
                  <a:prstTxWarp prst="textNoShape">
                    <a:avLst/>
                  </a:prstTxWarp>
                </a:bodyPr>
                <a:lstStyle/>
                <a:p>
                  <a:pPr algn="ctr" defTabSz="1018280" fontAlgn="base">
                    <a:spcBef>
                      <a:spcPct val="0"/>
                    </a:spcBef>
                    <a:spcAft>
                      <a:spcPct val="0"/>
                    </a:spcAft>
                    <a:defRPr/>
                  </a:pPr>
                  <a:r>
                    <a:rPr lang="en-US" sz="700" kern="0" dirty="0">
                      <a:latin typeface="+mj-lt"/>
                      <a:cs typeface="Segoe UI" panose="020B0502040204020203" pitchFamily="34" charset="0"/>
                    </a:rPr>
                    <a:t>Compliance</a:t>
                  </a:r>
                </a:p>
              </p:txBody>
            </p:sp>
            <p:sp>
              <p:nvSpPr>
                <p:cNvPr id="74" name="Rectangle 73"/>
                <p:cNvSpPr/>
                <p:nvPr/>
              </p:nvSpPr>
              <p:spPr bwMode="auto">
                <a:xfrm>
                  <a:off x="894173" y="1310323"/>
                  <a:ext cx="1417320" cy="365760"/>
                </a:xfrm>
                <a:prstGeom prst="rect">
                  <a:avLst/>
                </a:prstGeom>
                <a:solidFill>
                  <a:schemeClr val="accent3">
                    <a:lumMod val="75000"/>
                  </a:schemeClr>
                </a:solidFill>
                <a:ln w="6350" cap="flat" cmpd="sng" algn="ctr">
                  <a:noFill/>
                  <a:prstDash val="solid"/>
                  <a:round/>
                  <a:headEnd type="none" w="med" len="med"/>
                  <a:tailEnd type="none" w="med" len="med"/>
                </a:ln>
                <a:effectLst/>
              </p:spPr>
              <p:txBody>
                <a:bodyPr vert="horz" wrap="square" lIns="45708" tIns="45708" rIns="45708" bIns="45708" numCol="1" rtlCol="0" anchor="ctr" anchorCtr="0" compatLnSpc="1">
                  <a:prstTxWarp prst="textNoShape">
                    <a:avLst/>
                  </a:prstTxWarp>
                </a:bodyPr>
                <a:lstStyle/>
                <a:p>
                  <a:pPr algn="ctr" defTabSz="1018280" fontAlgn="base">
                    <a:spcBef>
                      <a:spcPct val="0"/>
                    </a:spcBef>
                    <a:spcAft>
                      <a:spcPct val="0"/>
                    </a:spcAft>
                    <a:defRPr/>
                  </a:pPr>
                  <a:r>
                    <a:rPr lang="en-US" sz="700" kern="0" dirty="0">
                      <a:latin typeface="+mj-lt"/>
                      <a:cs typeface="Segoe UI" panose="020B0502040204020203" pitchFamily="34" charset="0"/>
                    </a:rPr>
                    <a:t>Growth/</a:t>
                  </a:r>
                  <a:br>
                    <a:rPr lang="en-US" sz="700" kern="0" dirty="0">
                      <a:latin typeface="+mj-lt"/>
                      <a:cs typeface="Segoe UI" panose="020B0502040204020203" pitchFamily="34" charset="0"/>
                    </a:rPr>
                  </a:br>
                  <a:r>
                    <a:rPr lang="en-US" sz="700" kern="0" dirty="0">
                      <a:latin typeface="+mj-lt"/>
                      <a:cs typeface="Segoe UI" panose="020B0502040204020203" pitchFamily="34" charset="0"/>
                    </a:rPr>
                    <a:t>Innovation</a:t>
                  </a:r>
                </a:p>
              </p:txBody>
            </p:sp>
            <p:sp>
              <p:nvSpPr>
                <p:cNvPr id="75" name="Rectangle 74"/>
                <p:cNvSpPr/>
                <p:nvPr/>
              </p:nvSpPr>
              <p:spPr bwMode="auto">
                <a:xfrm>
                  <a:off x="4141801" y="1310323"/>
                  <a:ext cx="1417320" cy="365760"/>
                </a:xfrm>
                <a:prstGeom prst="rect">
                  <a:avLst/>
                </a:prstGeom>
                <a:solidFill>
                  <a:schemeClr val="accent3">
                    <a:lumMod val="75000"/>
                  </a:schemeClr>
                </a:solidFill>
                <a:ln w="6350" cap="flat" cmpd="sng" algn="ctr">
                  <a:noFill/>
                  <a:prstDash val="solid"/>
                  <a:round/>
                  <a:headEnd type="none" w="med" len="med"/>
                  <a:tailEnd type="none" w="med" len="med"/>
                </a:ln>
                <a:effectLst/>
              </p:spPr>
              <p:txBody>
                <a:bodyPr vert="horz" wrap="square" lIns="45708" tIns="45708" rIns="45708" bIns="45708" numCol="1" rtlCol="0" anchor="ctr" anchorCtr="0" compatLnSpc="1">
                  <a:prstTxWarp prst="textNoShape">
                    <a:avLst/>
                  </a:prstTxWarp>
                </a:bodyPr>
                <a:lstStyle/>
                <a:p>
                  <a:pPr algn="ctr" defTabSz="1018280" fontAlgn="base">
                    <a:spcBef>
                      <a:spcPct val="0"/>
                    </a:spcBef>
                    <a:spcAft>
                      <a:spcPct val="0"/>
                    </a:spcAft>
                    <a:defRPr/>
                  </a:pPr>
                  <a:r>
                    <a:rPr lang="en-US" sz="700" kern="0" dirty="0">
                      <a:latin typeface="+mj-lt"/>
                      <a:cs typeface="Segoe UI" panose="020B0502040204020203" pitchFamily="34" charset="0"/>
                    </a:rPr>
                    <a:t>Brand Protection</a:t>
                  </a:r>
                </a:p>
              </p:txBody>
            </p:sp>
            <p:sp>
              <p:nvSpPr>
                <p:cNvPr id="76" name="Rectangle 75"/>
                <p:cNvSpPr/>
                <p:nvPr/>
              </p:nvSpPr>
              <p:spPr bwMode="auto">
                <a:xfrm>
                  <a:off x="2517987" y="1310323"/>
                  <a:ext cx="1417320" cy="365760"/>
                </a:xfrm>
                <a:prstGeom prst="rect">
                  <a:avLst/>
                </a:prstGeom>
                <a:solidFill>
                  <a:schemeClr val="accent3">
                    <a:lumMod val="75000"/>
                  </a:schemeClr>
                </a:solidFill>
                <a:ln w="6350" cap="flat" cmpd="sng" algn="ctr">
                  <a:noFill/>
                  <a:prstDash val="solid"/>
                  <a:round/>
                  <a:headEnd type="none" w="med" len="med"/>
                  <a:tailEnd type="none" w="med" len="med"/>
                </a:ln>
                <a:effectLst/>
              </p:spPr>
              <p:txBody>
                <a:bodyPr vert="horz" wrap="square" lIns="45708" tIns="45708" rIns="45708" bIns="45708" numCol="1" rtlCol="0" anchor="ctr" anchorCtr="0" compatLnSpc="1">
                  <a:prstTxWarp prst="textNoShape">
                    <a:avLst/>
                  </a:prstTxWarp>
                </a:bodyPr>
                <a:lstStyle/>
                <a:p>
                  <a:pPr algn="ctr" defTabSz="1018280" fontAlgn="base">
                    <a:spcBef>
                      <a:spcPct val="0"/>
                    </a:spcBef>
                    <a:spcAft>
                      <a:spcPct val="0"/>
                    </a:spcAft>
                    <a:defRPr/>
                  </a:pPr>
                  <a:r>
                    <a:rPr lang="en-US" sz="700" kern="0" dirty="0">
                      <a:latin typeface="+mj-lt"/>
                      <a:cs typeface="Segoe UI" panose="020B0502040204020203" pitchFamily="34" charset="0"/>
                    </a:rPr>
                    <a:t>Operational Efficiency </a:t>
                  </a:r>
                </a:p>
              </p:txBody>
            </p:sp>
            <p:sp>
              <p:nvSpPr>
                <p:cNvPr id="77" name="Rectangle 76"/>
                <p:cNvSpPr/>
                <p:nvPr/>
              </p:nvSpPr>
              <p:spPr bwMode="auto">
                <a:xfrm>
                  <a:off x="5765615" y="1310323"/>
                  <a:ext cx="1417320" cy="365760"/>
                </a:xfrm>
                <a:prstGeom prst="rect">
                  <a:avLst/>
                </a:prstGeom>
                <a:solidFill>
                  <a:schemeClr val="accent3">
                    <a:lumMod val="75000"/>
                  </a:schemeClr>
                </a:solidFill>
                <a:ln w="6350" cap="flat" cmpd="sng" algn="ctr">
                  <a:noFill/>
                  <a:prstDash val="solid"/>
                  <a:round/>
                  <a:headEnd type="none" w="med" len="med"/>
                  <a:tailEnd type="none" w="med" len="med"/>
                </a:ln>
                <a:effectLst/>
              </p:spPr>
              <p:txBody>
                <a:bodyPr vert="horz" wrap="square" lIns="45708" tIns="45708" rIns="45708" bIns="45708" numCol="1" rtlCol="0" anchor="ctr" anchorCtr="0" compatLnSpc="1">
                  <a:prstTxWarp prst="textNoShape">
                    <a:avLst/>
                  </a:prstTxWarp>
                </a:bodyPr>
                <a:lstStyle/>
                <a:p>
                  <a:pPr algn="ctr" defTabSz="1018280" fontAlgn="base">
                    <a:spcBef>
                      <a:spcPct val="0"/>
                    </a:spcBef>
                    <a:spcAft>
                      <a:spcPct val="0"/>
                    </a:spcAft>
                    <a:defRPr/>
                  </a:pPr>
                  <a:r>
                    <a:rPr lang="en-US" sz="700" kern="0" dirty="0">
                      <a:latin typeface="+mj-lt"/>
                      <a:cs typeface="Segoe UI" panose="020B0502040204020203" pitchFamily="34" charset="0"/>
                    </a:rPr>
                    <a:t>Risk-Based Decision Making</a:t>
                  </a:r>
                </a:p>
              </p:txBody>
            </p:sp>
          </p:grpSp>
          <p:cxnSp>
            <p:nvCxnSpPr>
              <p:cNvPr id="34" name="Straight Connector 33"/>
              <p:cNvCxnSpPr/>
              <p:nvPr/>
            </p:nvCxnSpPr>
            <p:spPr>
              <a:xfrm flipV="1">
                <a:off x="3319561" y="3045312"/>
                <a:ext cx="0" cy="261837"/>
              </a:xfrm>
              <a:prstGeom prst="line">
                <a:avLst/>
              </a:prstGeom>
              <a:noFill/>
              <a:ln w="19050" cap="flat" cmpd="sng" algn="ctr">
                <a:solidFill>
                  <a:srgbClr val="62B5E5"/>
                </a:solidFill>
                <a:prstDash val="solid"/>
              </a:ln>
              <a:effectLst/>
            </p:spPr>
          </p:cxnSp>
          <p:cxnSp>
            <p:nvCxnSpPr>
              <p:cNvPr id="35" name="Straight Connector 34"/>
              <p:cNvCxnSpPr/>
              <p:nvPr/>
            </p:nvCxnSpPr>
            <p:spPr>
              <a:xfrm flipV="1">
                <a:off x="3319561" y="3378676"/>
                <a:ext cx="0" cy="981639"/>
              </a:xfrm>
              <a:prstGeom prst="line">
                <a:avLst/>
              </a:prstGeom>
              <a:noFill/>
              <a:ln w="19050" cap="flat" cmpd="sng" algn="ctr">
                <a:solidFill>
                  <a:srgbClr val="62B5E5"/>
                </a:solidFill>
                <a:prstDash val="solid"/>
              </a:ln>
              <a:effectLst/>
            </p:spPr>
          </p:cxnSp>
          <p:sp>
            <p:nvSpPr>
              <p:cNvPr id="36" name="TextBox 35"/>
              <p:cNvSpPr txBox="1"/>
              <p:nvPr/>
            </p:nvSpPr>
            <p:spPr>
              <a:xfrm>
                <a:off x="2637010" y="5067001"/>
                <a:ext cx="644926" cy="177690"/>
              </a:xfrm>
              <a:prstGeom prst="rect">
                <a:avLst/>
              </a:prstGeom>
              <a:noFill/>
            </p:spPr>
            <p:txBody>
              <a:bodyPr wrap="square" lIns="0" tIns="0" rIns="0" bIns="0" rtlCol="0" anchor="ctr" anchorCtr="0">
                <a:noAutofit/>
              </a:bodyPr>
              <a:lstStyle/>
              <a:p>
                <a:pPr algn="r" defTabSz="1018280" fontAlgn="base">
                  <a:spcBef>
                    <a:spcPct val="0"/>
                  </a:spcBef>
                  <a:spcAft>
                    <a:spcPct val="0"/>
                  </a:spcAft>
                  <a:defRPr/>
                </a:pPr>
                <a:r>
                  <a:rPr lang="en-US" sz="700" i="1" kern="0" dirty="0">
                    <a:latin typeface="+mj-lt"/>
                    <a:cs typeface="Segoe UI" panose="020B0502040204020203" pitchFamily="34" charset="0"/>
                  </a:rPr>
                  <a:t>Cyber Risk</a:t>
                </a:r>
                <a:br>
                  <a:rPr lang="en-US" sz="700" i="1" kern="0" dirty="0">
                    <a:latin typeface="+mj-lt"/>
                    <a:cs typeface="Segoe UI" panose="020B0502040204020203" pitchFamily="34" charset="0"/>
                  </a:rPr>
                </a:br>
                <a:r>
                  <a:rPr lang="en-US" sz="700" i="1" kern="0" dirty="0">
                    <a:latin typeface="+mj-lt"/>
                    <a:cs typeface="Segoe UI" panose="020B0502040204020203" pitchFamily="34" charset="0"/>
                  </a:rPr>
                  <a:t>Domains</a:t>
                </a:r>
                <a:endParaRPr lang="en-US" sz="700" i="1" kern="0" baseline="30000" dirty="0">
                  <a:latin typeface="+mj-lt"/>
                  <a:cs typeface="Segoe UI" panose="020B0502040204020203" pitchFamily="34" charset="0"/>
                </a:endParaRPr>
              </a:p>
            </p:txBody>
          </p:sp>
          <p:sp>
            <p:nvSpPr>
              <p:cNvPr id="37" name="TextBox 36"/>
              <p:cNvSpPr txBox="1"/>
              <p:nvPr/>
            </p:nvSpPr>
            <p:spPr>
              <a:xfrm>
                <a:off x="2637010" y="5909033"/>
                <a:ext cx="644926" cy="177690"/>
              </a:xfrm>
              <a:prstGeom prst="rect">
                <a:avLst/>
              </a:prstGeom>
              <a:noFill/>
            </p:spPr>
            <p:txBody>
              <a:bodyPr wrap="square" lIns="0" tIns="0" rIns="0" bIns="0" rtlCol="0" anchor="ctr" anchorCtr="0">
                <a:noAutofit/>
              </a:bodyPr>
              <a:lstStyle/>
              <a:p>
                <a:pPr algn="r" defTabSz="1018280" fontAlgn="base">
                  <a:spcBef>
                    <a:spcPct val="0"/>
                  </a:spcBef>
                  <a:spcAft>
                    <a:spcPct val="0"/>
                  </a:spcAft>
                  <a:defRPr/>
                </a:pPr>
                <a:r>
                  <a:rPr lang="en-US" sz="700" i="1" kern="0" dirty="0">
                    <a:latin typeface="+mj-lt"/>
                    <a:cs typeface="Segoe UI" panose="020B0502040204020203" pitchFamily="34" charset="0"/>
                  </a:rPr>
                  <a:t>Business Security</a:t>
                </a:r>
              </a:p>
            </p:txBody>
          </p:sp>
          <p:sp>
            <p:nvSpPr>
              <p:cNvPr id="38" name="Rectangle 37"/>
              <p:cNvSpPr/>
              <p:nvPr/>
            </p:nvSpPr>
            <p:spPr bwMode="auto">
              <a:xfrm>
                <a:off x="3411332" y="5875526"/>
                <a:ext cx="5057896" cy="214230"/>
              </a:xfrm>
              <a:prstGeom prst="rect">
                <a:avLst/>
              </a:prstGeom>
              <a:solidFill>
                <a:schemeClr val="accent3">
                  <a:lumMod val="75000"/>
                </a:schemeClr>
              </a:solidFill>
              <a:ln w="19050" algn="ctr">
                <a:noFill/>
                <a:miter lim="800000"/>
                <a:headEnd/>
                <a:tailEnd/>
              </a:ln>
              <a:effectLst/>
            </p:spPr>
            <p:txBody>
              <a:bodyPr vert="horz" wrap="square" lIns="45708" tIns="0" rIns="27425" bIns="0" anchor="ctr" anchorCtr="0"/>
              <a:lstStyle/>
              <a:p>
                <a:pPr algn="ctr" fontAlgn="base">
                  <a:spcBef>
                    <a:spcPct val="20000"/>
                  </a:spcBef>
                  <a:spcAft>
                    <a:spcPct val="0"/>
                  </a:spcAft>
                </a:pPr>
                <a:r>
                  <a:rPr lang="en-US" sz="800" b="1" kern="0" dirty="0">
                    <a:latin typeface="+mj-lt"/>
                    <a:cs typeface="Segoe UI" panose="020B0502040204020203" pitchFamily="34" charset="0"/>
                  </a:rPr>
                  <a:t>Secure Client Service Delivery</a:t>
                </a:r>
              </a:p>
            </p:txBody>
          </p:sp>
          <p:cxnSp>
            <p:nvCxnSpPr>
              <p:cNvPr id="39" name="Straight Connector 38"/>
              <p:cNvCxnSpPr/>
              <p:nvPr/>
            </p:nvCxnSpPr>
            <p:spPr>
              <a:xfrm flipV="1">
                <a:off x="3319561" y="4545250"/>
                <a:ext cx="0" cy="1325880"/>
              </a:xfrm>
              <a:prstGeom prst="line">
                <a:avLst/>
              </a:prstGeom>
              <a:noFill/>
              <a:ln w="19050" cap="flat" cmpd="sng" algn="ctr">
                <a:solidFill>
                  <a:srgbClr val="62B5E5"/>
                </a:solidFill>
                <a:prstDash val="solid"/>
              </a:ln>
              <a:effectLst/>
            </p:spPr>
          </p:cxnSp>
          <p:sp>
            <p:nvSpPr>
              <p:cNvPr id="40" name="Rectangle 39"/>
              <p:cNvSpPr/>
              <p:nvPr/>
            </p:nvSpPr>
            <p:spPr bwMode="auto">
              <a:xfrm>
                <a:off x="5473958" y="4754178"/>
                <a:ext cx="909285" cy="228600"/>
              </a:xfrm>
              <a:prstGeom prst="rect">
                <a:avLst/>
              </a:prstGeom>
              <a:solidFill>
                <a:schemeClr val="accent3">
                  <a:lumMod val="40000"/>
                  <a:lumOff val="60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9. Vulnerability Management</a:t>
                </a:r>
              </a:p>
            </p:txBody>
          </p:sp>
          <p:sp>
            <p:nvSpPr>
              <p:cNvPr id="41" name="Rectangle 40"/>
              <p:cNvSpPr/>
              <p:nvPr/>
            </p:nvSpPr>
            <p:spPr bwMode="auto">
              <a:xfrm>
                <a:off x="6431482" y="4754178"/>
                <a:ext cx="909285" cy="228600"/>
              </a:xfrm>
              <a:prstGeom prst="rect">
                <a:avLst/>
              </a:prstGeom>
              <a:solidFill>
                <a:schemeClr val="accent3">
                  <a:lumMod val="40000"/>
                  <a:lumOff val="60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12. Cybersecurity Operations</a:t>
                </a:r>
              </a:p>
            </p:txBody>
          </p:sp>
          <p:sp>
            <p:nvSpPr>
              <p:cNvPr id="42" name="Rectangle 41"/>
              <p:cNvSpPr/>
              <p:nvPr/>
            </p:nvSpPr>
            <p:spPr bwMode="auto">
              <a:xfrm>
                <a:off x="5473958" y="5029856"/>
                <a:ext cx="909285" cy="228600"/>
              </a:xfrm>
              <a:prstGeom prst="rect">
                <a:avLst/>
              </a:prstGeom>
              <a:solidFill>
                <a:schemeClr val="accent3">
                  <a:lumMod val="40000"/>
                  <a:lumOff val="60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10. Threat Intelligence</a:t>
                </a:r>
              </a:p>
            </p:txBody>
          </p:sp>
          <p:sp>
            <p:nvSpPr>
              <p:cNvPr id="43" name="Rectangle 42"/>
              <p:cNvSpPr/>
              <p:nvPr/>
            </p:nvSpPr>
            <p:spPr bwMode="auto">
              <a:xfrm>
                <a:off x="6431482" y="5029856"/>
                <a:ext cx="909285" cy="228600"/>
              </a:xfrm>
              <a:prstGeom prst="rect">
                <a:avLst/>
              </a:prstGeom>
              <a:solidFill>
                <a:schemeClr val="accent3">
                  <a:lumMod val="40000"/>
                  <a:lumOff val="60000"/>
                </a:schemeClr>
              </a:solidFill>
              <a:ln w="3175"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13. Predictive Cyber Analytics</a:t>
                </a:r>
              </a:p>
            </p:txBody>
          </p:sp>
          <p:sp>
            <p:nvSpPr>
              <p:cNvPr id="44" name="Rectangle 43"/>
              <p:cNvSpPr/>
              <p:nvPr/>
            </p:nvSpPr>
            <p:spPr bwMode="auto">
              <a:xfrm>
                <a:off x="5473958" y="5305534"/>
                <a:ext cx="909285" cy="228600"/>
              </a:xfrm>
              <a:prstGeom prst="rect">
                <a:avLst/>
              </a:prstGeom>
              <a:solidFill>
                <a:schemeClr val="accent3">
                  <a:lumMod val="40000"/>
                  <a:lumOff val="60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11. Security and Threat Monitoring</a:t>
                </a:r>
              </a:p>
            </p:txBody>
          </p:sp>
          <p:sp>
            <p:nvSpPr>
              <p:cNvPr id="45" name="Rectangle 44"/>
              <p:cNvSpPr/>
              <p:nvPr/>
            </p:nvSpPr>
            <p:spPr bwMode="auto">
              <a:xfrm>
                <a:off x="6434737" y="5305534"/>
                <a:ext cx="909285" cy="228600"/>
              </a:xfrm>
              <a:prstGeom prst="rect">
                <a:avLst/>
              </a:prstGeom>
              <a:solidFill>
                <a:schemeClr val="accent3">
                  <a:lumMod val="40000"/>
                  <a:lumOff val="60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14. Insider Threat Monitoring</a:t>
                </a:r>
              </a:p>
            </p:txBody>
          </p:sp>
          <p:sp>
            <p:nvSpPr>
              <p:cNvPr id="46" name="Rectangle 45"/>
              <p:cNvSpPr/>
              <p:nvPr/>
            </p:nvSpPr>
            <p:spPr bwMode="auto">
              <a:xfrm>
                <a:off x="5441247" y="4710856"/>
                <a:ext cx="1932230" cy="1143699"/>
              </a:xfrm>
              <a:prstGeom prst="rect">
                <a:avLst/>
              </a:prstGeom>
              <a:noFill/>
              <a:ln w="3175" cap="flat" cmpd="sng" algn="ctr">
                <a:solidFill>
                  <a:schemeClr val="accent3"/>
                </a:solidFill>
                <a:prstDash val="solid"/>
                <a:round/>
                <a:headEnd type="none" w="med" len="med"/>
                <a:tailEnd type="none" w="med" len="med"/>
              </a:ln>
              <a:effectLst/>
            </p:spPr>
            <p:txBody>
              <a:bodyPr vert="horz" wrap="square" lIns="45708" tIns="45708" rIns="45708" bIns="45708" numCol="1" rtlCol="0" anchor="ctr" anchorCtr="0" compatLnSpc="1">
                <a:prstTxWarp prst="textNoShape">
                  <a:avLst/>
                </a:prstTxWarp>
              </a:bodyPr>
              <a:lstStyle/>
              <a:p>
                <a:pPr algn="ctr" defTabSz="1018280" fontAlgn="base">
                  <a:spcBef>
                    <a:spcPct val="0"/>
                  </a:spcBef>
                  <a:spcAft>
                    <a:spcPct val="0"/>
                  </a:spcAft>
                  <a:defRPr/>
                </a:pPr>
                <a:endParaRPr lang="en-US" sz="600" kern="0" dirty="0">
                  <a:latin typeface="+mj-lt"/>
                  <a:cs typeface="Segoe UI" panose="020B0502040204020203" pitchFamily="34" charset="0"/>
                </a:endParaRPr>
              </a:p>
            </p:txBody>
          </p:sp>
          <p:sp>
            <p:nvSpPr>
              <p:cNvPr id="47" name="Rectangle 46"/>
              <p:cNvSpPr/>
              <p:nvPr/>
            </p:nvSpPr>
            <p:spPr bwMode="auto">
              <a:xfrm rot="5400000">
                <a:off x="6328811" y="3666191"/>
                <a:ext cx="157102" cy="1932229"/>
              </a:xfrm>
              <a:prstGeom prst="rect">
                <a:avLst/>
              </a:prstGeom>
              <a:solidFill>
                <a:schemeClr val="accent3">
                  <a:lumMod val="75000"/>
                </a:schemeClr>
              </a:solidFill>
              <a:ln>
                <a:noFill/>
              </a:ln>
              <a:effectLst/>
              <a:extLst/>
            </p:spPr>
            <p:txBody>
              <a:bodyPr vert="vert270" wrap="square" lIns="73133" tIns="73133" rIns="73133" bIns="73133" numCol="1" rtlCol="0" anchor="ctr" anchorCtr="1" compatLnSpc="1">
                <a:prstTxWarp prst="textNoShape">
                  <a:avLst/>
                </a:prstTxWarp>
              </a:bodyPr>
              <a:lstStyle/>
              <a:p>
                <a:pPr algn="ctr" eaLnBrk="0" fontAlgn="base" hangingPunct="0">
                  <a:lnSpc>
                    <a:spcPct val="106000"/>
                  </a:lnSpc>
                  <a:spcBef>
                    <a:spcPct val="0"/>
                  </a:spcBef>
                  <a:spcAft>
                    <a:spcPct val="0"/>
                  </a:spcAft>
                </a:pPr>
                <a:r>
                  <a:rPr lang="en-US" sz="900" b="1" dirty="0">
                    <a:latin typeface="+mj-lt"/>
                    <a:cs typeface="Segoe UI" panose="020B0502040204020203" pitchFamily="34" charset="0"/>
                  </a:rPr>
                  <a:t>Vigilant</a:t>
                </a:r>
              </a:p>
            </p:txBody>
          </p:sp>
          <p:sp>
            <p:nvSpPr>
              <p:cNvPr id="48" name="Rectangle 47"/>
              <p:cNvSpPr/>
              <p:nvPr/>
            </p:nvSpPr>
            <p:spPr bwMode="auto">
              <a:xfrm>
                <a:off x="4432910" y="4754178"/>
                <a:ext cx="909285" cy="228600"/>
              </a:xfrm>
              <a:prstGeom prst="rect">
                <a:avLst/>
              </a:prstGeom>
              <a:solidFill>
                <a:schemeClr val="accent4">
                  <a:lumMod val="20000"/>
                  <a:lumOff val="80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5. App Security &amp; Secure SDLC</a:t>
                </a:r>
                <a:r>
                  <a:rPr lang="en-US" sz="600" kern="0" baseline="30000" dirty="0">
                    <a:latin typeface="+mj-lt"/>
                    <a:cs typeface="Segoe UI" panose="020B0502040204020203" pitchFamily="34" charset="0"/>
                  </a:rPr>
                  <a:t>5</a:t>
                </a:r>
              </a:p>
            </p:txBody>
          </p:sp>
          <p:sp>
            <p:nvSpPr>
              <p:cNvPr id="49" name="Rectangle 48"/>
              <p:cNvSpPr/>
              <p:nvPr/>
            </p:nvSpPr>
            <p:spPr bwMode="auto">
              <a:xfrm>
                <a:off x="3475387" y="4754178"/>
                <a:ext cx="909285" cy="228600"/>
              </a:xfrm>
              <a:prstGeom prst="rect">
                <a:avLst/>
              </a:prstGeom>
              <a:solidFill>
                <a:schemeClr val="accent4">
                  <a:lumMod val="20000"/>
                  <a:lumOff val="80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1. Risk &amp; compliance management</a:t>
                </a:r>
              </a:p>
            </p:txBody>
          </p:sp>
          <p:sp>
            <p:nvSpPr>
              <p:cNvPr id="50" name="Rectangle 49"/>
              <p:cNvSpPr/>
              <p:nvPr/>
            </p:nvSpPr>
            <p:spPr bwMode="auto">
              <a:xfrm>
                <a:off x="3475387" y="5031764"/>
                <a:ext cx="909285" cy="228600"/>
              </a:xfrm>
              <a:prstGeom prst="rect">
                <a:avLst/>
              </a:prstGeom>
              <a:solidFill>
                <a:schemeClr val="accent4">
                  <a:lumMod val="20000"/>
                  <a:lumOff val="80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2. Identity &amp; Access Management</a:t>
                </a:r>
              </a:p>
            </p:txBody>
          </p:sp>
          <p:sp>
            <p:nvSpPr>
              <p:cNvPr id="51" name="Rectangle 50"/>
              <p:cNvSpPr/>
              <p:nvPr/>
            </p:nvSpPr>
            <p:spPr bwMode="auto">
              <a:xfrm>
                <a:off x="4432910" y="5029856"/>
                <a:ext cx="909285" cy="228600"/>
              </a:xfrm>
              <a:prstGeom prst="rect">
                <a:avLst/>
              </a:prstGeom>
              <a:solidFill>
                <a:schemeClr val="accent4">
                  <a:lumMod val="20000"/>
                  <a:lumOff val="80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6. Asset Management</a:t>
                </a:r>
              </a:p>
            </p:txBody>
          </p:sp>
          <p:sp>
            <p:nvSpPr>
              <p:cNvPr id="52" name="Rectangle 51"/>
              <p:cNvSpPr/>
              <p:nvPr/>
            </p:nvSpPr>
            <p:spPr bwMode="auto">
              <a:xfrm>
                <a:off x="4432910" y="5305534"/>
                <a:ext cx="909285" cy="228600"/>
              </a:xfrm>
              <a:prstGeom prst="rect">
                <a:avLst/>
              </a:prstGeom>
              <a:solidFill>
                <a:schemeClr val="accent4">
                  <a:lumMod val="20000"/>
                  <a:lumOff val="80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7. Third-Party Risk Management</a:t>
                </a:r>
              </a:p>
            </p:txBody>
          </p:sp>
          <p:sp>
            <p:nvSpPr>
              <p:cNvPr id="53" name="Rectangle 52"/>
              <p:cNvSpPr/>
              <p:nvPr/>
            </p:nvSpPr>
            <p:spPr bwMode="auto">
              <a:xfrm>
                <a:off x="3475387" y="5309350"/>
                <a:ext cx="909285" cy="228600"/>
              </a:xfrm>
              <a:prstGeom prst="rect">
                <a:avLst/>
              </a:prstGeom>
              <a:solidFill>
                <a:schemeClr val="accent4">
                  <a:lumMod val="20000"/>
                  <a:lumOff val="80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3. Data Protection &amp; Management</a:t>
                </a:r>
              </a:p>
            </p:txBody>
          </p:sp>
          <p:sp>
            <p:nvSpPr>
              <p:cNvPr id="54" name="Rectangle 53"/>
              <p:cNvSpPr/>
              <p:nvPr/>
            </p:nvSpPr>
            <p:spPr bwMode="auto">
              <a:xfrm>
                <a:off x="3475387" y="5586935"/>
                <a:ext cx="909285" cy="228600"/>
              </a:xfrm>
              <a:prstGeom prst="rect">
                <a:avLst/>
              </a:prstGeom>
              <a:solidFill>
                <a:schemeClr val="accent4">
                  <a:lumMod val="20000"/>
                  <a:lumOff val="80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4. Infrastructure Security</a:t>
                </a:r>
              </a:p>
            </p:txBody>
          </p:sp>
          <p:sp>
            <p:nvSpPr>
              <p:cNvPr id="55" name="Rectangle 54"/>
              <p:cNvSpPr/>
              <p:nvPr/>
            </p:nvSpPr>
            <p:spPr bwMode="auto">
              <a:xfrm>
                <a:off x="4429216" y="5581211"/>
                <a:ext cx="909285" cy="228600"/>
              </a:xfrm>
              <a:prstGeom prst="rect">
                <a:avLst/>
              </a:prstGeom>
              <a:solidFill>
                <a:schemeClr val="accent4">
                  <a:lumMod val="20000"/>
                  <a:lumOff val="80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8. Physical Security</a:t>
                </a:r>
              </a:p>
            </p:txBody>
          </p:sp>
          <p:sp>
            <p:nvSpPr>
              <p:cNvPr id="56" name="Rectangle 55"/>
              <p:cNvSpPr/>
              <p:nvPr/>
            </p:nvSpPr>
            <p:spPr bwMode="auto">
              <a:xfrm>
                <a:off x="3442675" y="4710858"/>
                <a:ext cx="1932230" cy="1143698"/>
              </a:xfrm>
              <a:prstGeom prst="rect">
                <a:avLst/>
              </a:prstGeom>
              <a:noFill/>
              <a:ln w="3175" cap="flat" cmpd="sng" algn="ctr">
                <a:solidFill>
                  <a:srgbClr val="002776"/>
                </a:solidFill>
                <a:prstDash val="solid"/>
                <a:round/>
                <a:headEnd type="none" w="med" len="med"/>
                <a:tailEnd type="none" w="med" len="med"/>
              </a:ln>
              <a:effectLst/>
            </p:spPr>
            <p:txBody>
              <a:bodyPr vert="horz" wrap="square" lIns="45708" tIns="45708" rIns="45708" bIns="45708" numCol="1" rtlCol="0" anchor="ctr" anchorCtr="0" compatLnSpc="1">
                <a:prstTxWarp prst="textNoShape">
                  <a:avLst/>
                </a:prstTxWarp>
              </a:bodyPr>
              <a:lstStyle/>
              <a:p>
                <a:pPr algn="ctr" defTabSz="1018280" fontAlgn="base">
                  <a:spcBef>
                    <a:spcPct val="0"/>
                  </a:spcBef>
                  <a:spcAft>
                    <a:spcPct val="0"/>
                  </a:spcAft>
                  <a:defRPr/>
                </a:pPr>
                <a:endParaRPr lang="en-US" sz="600" kern="0" dirty="0">
                  <a:latin typeface="+mj-lt"/>
                  <a:cs typeface="Segoe UI" panose="020B0502040204020203" pitchFamily="34" charset="0"/>
                </a:endParaRPr>
              </a:p>
            </p:txBody>
          </p:sp>
          <p:sp>
            <p:nvSpPr>
              <p:cNvPr id="57" name="Rectangle 56"/>
              <p:cNvSpPr/>
              <p:nvPr/>
            </p:nvSpPr>
            <p:spPr bwMode="auto">
              <a:xfrm rot="5400000">
                <a:off x="4330240" y="3669114"/>
                <a:ext cx="157102" cy="1932230"/>
              </a:xfrm>
              <a:prstGeom prst="rect">
                <a:avLst/>
              </a:prstGeom>
              <a:solidFill>
                <a:schemeClr val="accent4"/>
              </a:solidFill>
              <a:ln>
                <a:noFill/>
              </a:ln>
              <a:effectLst/>
              <a:extLst/>
            </p:spPr>
            <p:txBody>
              <a:bodyPr vert="vert270" wrap="square" lIns="73133" tIns="73133" rIns="73133" bIns="73133" numCol="1" rtlCol="0" anchor="ctr" anchorCtr="1" compatLnSpc="1">
                <a:prstTxWarp prst="textNoShape">
                  <a:avLst/>
                </a:prstTxWarp>
              </a:bodyPr>
              <a:lstStyle/>
              <a:p>
                <a:pPr algn="ctr" eaLnBrk="0" fontAlgn="base" hangingPunct="0">
                  <a:lnSpc>
                    <a:spcPct val="106000"/>
                  </a:lnSpc>
                  <a:spcBef>
                    <a:spcPct val="0"/>
                  </a:spcBef>
                  <a:spcAft>
                    <a:spcPct val="0"/>
                  </a:spcAft>
                </a:pPr>
                <a:r>
                  <a:rPr lang="en-US" sz="900" b="1" dirty="0">
                    <a:solidFill>
                      <a:schemeClr val="bg1"/>
                    </a:solidFill>
                    <a:latin typeface="+mj-lt"/>
                    <a:cs typeface="Segoe UI" panose="020B0502040204020203" pitchFamily="34" charset="0"/>
                  </a:rPr>
                  <a:t>Secure</a:t>
                </a:r>
              </a:p>
            </p:txBody>
          </p:sp>
          <p:sp>
            <p:nvSpPr>
              <p:cNvPr id="58" name="Rectangle 57"/>
              <p:cNvSpPr/>
              <p:nvPr/>
            </p:nvSpPr>
            <p:spPr bwMode="auto">
              <a:xfrm>
                <a:off x="7482442" y="4755883"/>
                <a:ext cx="909285" cy="228600"/>
              </a:xfrm>
              <a:prstGeom prst="rect">
                <a:avLst/>
              </a:prstGeom>
              <a:solidFill>
                <a:schemeClr val="bg1">
                  <a:lumMod val="85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15. Crisis Management</a:t>
                </a:r>
              </a:p>
            </p:txBody>
          </p:sp>
          <p:sp>
            <p:nvSpPr>
              <p:cNvPr id="59" name="Rectangle 58"/>
              <p:cNvSpPr/>
              <p:nvPr/>
            </p:nvSpPr>
            <p:spPr bwMode="auto">
              <a:xfrm>
                <a:off x="7482442" y="5031901"/>
                <a:ext cx="909285" cy="228600"/>
              </a:xfrm>
              <a:prstGeom prst="rect">
                <a:avLst/>
              </a:prstGeom>
              <a:solidFill>
                <a:schemeClr val="bg1">
                  <a:lumMod val="85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16. Resiliency &amp; Recovery</a:t>
                </a:r>
              </a:p>
            </p:txBody>
          </p:sp>
          <p:sp>
            <p:nvSpPr>
              <p:cNvPr id="60" name="Rectangle 59"/>
              <p:cNvSpPr/>
              <p:nvPr/>
            </p:nvSpPr>
            <p:spPr bwMode="auto">
              <a:xfrm>
                <a:off x="7482442" y="5307919"/>
                <a:ext cx="909285" cy="228600"/>
              </a:xfrm>
              <a:prstGeom prst="rect">
                <a:avLst/>
              </a:prstGeom>
              <a:solidFill>
                <a:schemeClr val="bg1">
                  <a:lumMod val="85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17. Cyber Simulations</a:t>
                </a:r>
              </a:p>
            </p:txBody>
          </p:sp>
          <p:sp>
            <p:nvSpPr>
              <p:cNvPr id="61" name="Rectangle 60"/>
              <p:cNvSpPr/>
              <p:nvPr/>
            </p:nvSpPr>
            <p:spPr bwMode="auto">
              <a:xfrm>
                <a:off x="7487640" y="5583937"/>
                <a:ext cx="909285" cy="228600"/>
              </a:xfrm>
              <a:prstGeom prst="rect">
                <a:avLst/>
              </a:prstGeom>
              <a:solidFill>
                <a:schemeClr val="bg1">
                  <a:lumMod val="85000"/>
                </a:schemeClr>
              </a:solidFill>
              <a:ln w="12700" algn="ctr">
                <a:noFill/>
                <a:miter lim="800000"/>
                <a:headEnd/>
                <a:tailEnd/>
              </a:ln>
              <a:effectLst/>
            </p:spPr>
            <p:txBody>
              <a:bodyPr vert="horz" wrap="square" lIns="0" tIns="0" rIns="0" bIns="0" anchor="ctr" anchorCtr="0"/>
              <a:lstStyle/>
              <a:p>
                <a:pPr algn="ctr" fontAlgn="base">
                  <a:spcBef>
                    <a:spcPct val="20000"/>
                  </a:spcBef>
                  <a:spcAft>
                    <a:spcPct val="0"/>
                  </a:spcAft>
                </a:pPr>
                <a:r>
                  <a:rPr lang="en-US" sz="600" kern="0" dirty="0">
                    <a:latin typeface="+mj-lt"/>
                    <a:cs typeface="Segoe UI" panose="020B0502040204020203" pitchFamily="34" charset="0"/>
                  </a:rPr>
                  <a:t>18. Incident Response &amp; Forensics</a:t>
                </a:r>
              </a:p>
            </p:txBody>
          </p:sp>
          <p:sp>
            <p:nvSpPr>
              <p:cNvPr id="62" name="Rectangle 61"/>
              <p:cNvSpPr/>
              <p:nvPr/>
            </p:nvSpPr>
            <p:spPr bwMode="auto">
              <a:xfrm>
                <a:off x="7439819" y="4712563"/>
                <a:ext cx="994530" cy="1141992"/>
              </a:xfrm>
              <a:prstGeom prst="rect">
                <a:avLst/>
              </a:prstGeom>
              <a:noFill/>
              <a:ln w="3175" cap="flat" cmpd="sng" algn="ctr">
                <a:solidFill>
                  <a:schemeClr val="accent6"/>
                </a:solidFill>
                <a:prstDash val="solid"/>
                <a:round/>
                <a:headEnd type="none" w="med" len="med"/>
                <a:tailEnd type="none" w="med" len="med"/>
              </a:ln>
              <a:effectLst/>
            </p:spPr>
            <p:txBody>
              <a:bodyPr vert="horz" wrap="square" lIns="45708" tIns="45708" rIns="45708" bIns="45708" numCol="1" rtlCol="0" anchor="ctr" anchorCtr="0" compatLnSpc="1">
                <a:prstTxWarp prst="textNoShape">
                  <a:avLst/>
                </a:prstTxWarp>
              </a:bodyPr>
              <a:lstStyle/>
              <a:p>
                <a:pPr algn="ctr" defTabSz="1018280" fontAlgn="base">
                  <a:spcBef>
                    <a:spcPct val="0"/>
                  </a:spcBef>
                  <a:spcAft>
                    <a:spcPct val="0"/>
                  </a:spcAft>
                  <a:defRPr/>
                </a:pPr>
                <a:endParaRPr lang="en-US" sz="600" kern="0" dirty="0">
                  <a:latin typeface="+mj-lt"/>
                  <a:cs typeface="Segoe UI" panose="020B0502040204020203" pitchFamily="34" charset="0"/>
                </a:endParaRPr>
              </a:p>
            </p:txBody>
          </p:sp>
          <p:sp>
            <p:nvSpPr>
              <p:cNvPr id="63" name="Rectangle 62"/>
              <p:cNvSpPr/>
              <p:nvPr/>
            </p:nvSpPr>
            <p:spPr bwMode="auto">
              <a:xfrm rot="5400000">
                <a:off x="7859996" y="4135287"/>
                <a:ext cx="157102" cy="991605"/>
              </a:xfrm>
              <a:prstGeom prst="rect">
                <a:avLst/>
              </a:prstGeom>
              <a:solidFill>
                <a:schemeClr val="accent6"/>
              </a:solidFill>
              <a:ln>
                <a:noFill/>
              </a:ln>
              <a:effectLst/>
              <a:extLst/>
            </p:spPr>
            <p:txBody>
              <a:bodyPr vert="vert270" wrap="square" lIns="73133" tIns="73133" rIns="73133" bIns="73133" numCol="1" rtlCol="0" anchor="ctr" anchorCtr="1" compatLnSpc="1">
                <a:prstTxWarp prst="textNoShape">
                  <a:avLst/>
                </a:prstTxWarp>
              </a:bodyPr>
              <a:lstStyle/>
              <a:p>
                <a:pPr algn="ctr" eaLnBrk="0" fontAlgn="base" hangingPunct="0">
                  <a:lnSpc>
                    <a:spcPct val="106000"/>
                  </a:lnSpc>
                  <a:spcBef>
                    <a:spcPct val="0"/>
                  </a:spcBef>
                  <a:spcAft>
                    <a:spcPct val="0"/>
                  </a:spcAft>
                </a:pPr>
                <a:r>
                  <a:rPr lang="en-US" sz="900" b="1" dirty="0">
                    <a:latin typeface="+mj-lt"/>
                    <a:cs typeface="Segoe UI" panose="020B0502040204020203" pitchFamily="34" charset="0"/>
                  </a:rPr>
                  <a:t>Resilient</a:t>
                </a:r>
              </a:p>
            </p:txBody>
          </p:sp>
          <p:grpSp>
            <p:nvGrpSpPr>
              <p:cNvPr id="64" name="Group 630"/>
              <p:cNvGrpSpPr>
                <a:grpSpLocks noChangeAspect="1"/>
              </p:cNvGrpSpPr>
              <p:nvPr/>
            </p:nvGrpSpPr>
            <p:grpSpPr bwMode="auto">
              <a:xfrm>
                <a:off x="5192026" y="4562117"/>
                <a:ext cx="146475" cy="146475"/>
                <a:chOff x="4593" y="2664"/>
                <a:chExt cx="340" cy="340"/>
              </a:xfrm>
              <a:solidFill>
                <a:schemeClr val="bg1"/>
              </a:solidFill>
            </p:grpSpPr>
            <p:sp>
              <p:nvSpPr>
                <p:cNvPr id="71" name="Freeform 631"/>
                <p:cNvSpPr>
                  <a:spLocks noEditPoints="1"/>
                </p:cNvSpPr>
                <p:nvPr/>
              </p:nvSpPr>
              <p:spPr bwMode="auto">
                <a:xfrm>
                  <a:off x="4685" y="2728"/>
                  <a:ext cx="156" cy="212"/>
                </a:xfrm>
                <a:custGeom>
                  <a:avLst/>
                  <a:gdLst>
                    <a:gd name="T0" fmla="*/ 224 w 235"/>
                    <a:gd name="T1" fmla="*/ 149 h 320"/>
                    <a:gd name="T2" fmla="*/ 214 w 235"/>
                    <a:gd name="T3" fmla="*/ 149 h 320"/>
                    <a:gd name="T4" fmla="*/ 214 w 235"/>
                    <a:gd name="T5" fmla="*/ 96 h 320"/>
                    <a:gd name="T6" fmla="*/ 118 w 235"/>
                    <a:gd name="T7" fmla="*/ 0 h 320"/>
                    <a:gd name="T8" fmla="*/ 22 w 235"/>
                    <a:gd name="T9" fmla="*/ 96 h 320"/>
                    <a:gd name="T10" fmla="*/ 22 w 235"/>
                    <a:gd name="T11" fmla="*/ 149 h 320"/>
                    <a:gd name="T12" fmla="*/ 11 w 235"/>
                    <a:gd name="T13" fmla="*/ 149 h 320"/>
                    <a:gd name="T14" fmla="*/ 0 w 235"/>
                    <a:gd name="T15" fmla="*/ 160 h 320"/>
                    <a:gd name="T16" fmla="*/ 0 w 235"/>
                    <a:gd name="T17" fmla="*/ 309 h 320"/>
                    <a:gd name="T18" fmla="*/ 11 w 235"/>
                    <a:gd name="T19" fmla="*/ 320 h 320"/>
                    <a:gd name="T20" fmla="*/ 224 w 235"/>
                    <a:gd name="T21" fmla="*/ 320 h 320"/>
                    <a:gd name="T22" fmla="*/ 235 w 235"/>
                    <a:gd name="T23" fmla="*/ 309 h 320"/>
                    <a:gd name="T24" fmla="*/ 235 w 235"/>
                    <a:gd name="T25" fmla="*/ 160 h 320"/>
                    <a:gd name="T26" fmla="*/ 224 w 235"/>
                    <a:gd name="T27" fmla="*/ 149 h 320"/>
                    <a:gd name="T28" fmla="*/ 43 w 235"/>
                    <a:gd name="T29" fmla="*/ 96 h 320"/>
                    <a:gd name="T30" fmla="*/ 118 w 235"/>
                    <a:gd name="T31" fmla="*/ 21 h 320"/>
                    <a:gd name="T32" fmla="*/ 192 w 235"/>
                    <a:gd name="T33" fmla="*/ 96 h 320"/>
                    <a:gd name="T34" fmla="*/ 192 w 235"/>
                    <a:gd name="T35" fmla="*/ 149 h 320"/>
                    <a:gd name="T36" fmla="*/ 43 w 235"/>
                    <a:gd name="T37" fmla="*/ 149 h 320"/>
                    <a:gd name="T38" fmla="*/ 43 w 235"/>
                    <a:gd name="T39" fmla="*/ 96 h 320"/>
                    <a:gd name="T40" fmla="*/ 214 w 235"/>
                    <a:gd name="T41" fmla="*/ 298 h 320"/>
                    <a:gd name="T42" fmla="*/ 22 w 235"/>
                    <a:gd name="T43" fmla="*/ 298 h 320"/>
                    <a:gd name="T44" fmla="*/ 22 w 235"/>
                    <a:gd name="T45" fmla="*/ 170 h 320"/>
                    <a:gd name="T46" fmla="*/ 214 w 235"/>
                    <a:gd name="T47" fmla="*/ 170 h 320"/>
                    <a:gd name="T48" fmla="*/ 214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24" y="149"/>
                      </a:moveTo>
                      <a:cubicBezTo>
                        <a:pt x="214" y="149"/>
                        <a:pt x="214" y="149"/>
                        <a:pt x="214" y="149"/>
                      </a:cubicBezTo>
                      <a:cubicBezTo>
                        <a:pt x="214" y="96"/>
                        <a:pt x="214" y="96"/>
                        <a:pt x="214" y="96"/>
                      </a:cubicBezTo>
                      <a:cubicBezTo>
                        <a:pt x="214" y="43"/>
                        <a:pt x="171" y="0"/>
                        <a:pt x="118" y="0"/>
                      </a:cubicBezTo>
                      <a:cubicBezTo>
                        <a:pt x="65" y="0"/>
                        <a:pt x="22" y="43"/>
                        <a:pt x="22" y="96"/>
                      </a:cubicBezTo>
                      <a:cubicBezTo>
                        <a:pt x="22" y="149"/>
                        <a:pt x="22" y="149"/>
                        <a:pt x="22" y="149"/>
                      </a:cubicBezTo>
                      <a:cubicBezTo>
                        <a:pt x="11" y="149"/>
                        <a:pt x="11" y="149"/>
                        <a:pt x="11" y="149"/>
                      </a:cubicBezTo>
                      <a:cubicBezTo>
                        <a:pt x="5" y="149"/>
                        <a:pt x="0" y="154"/>
                        <a:pt x="0" y="16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60"/>
                        <a:pt x="235" y="160"/>
                        <a:pt x="235" y="160"/>
                      </a:cubicBezTo>
                      <a:cubicBezTo>
                        <a:pt x="235" y="154"/>
                        <a:pt x="230" y="149"/>
                        <a:pt x="224" y="149"/>
                      </a:cubicBezTo>
                      <a:close/>
                      <a:moveTo>
                        <a:pt x="43" y="96"/>
                      </a:moveTo>
                      <a:cubicBezTo>
                        <a:pt x="43" y="54"/>
                        <a:pt x="76" y="21"/>
                        <a:pt x="118" y="21"/>
                      </a:cubicBezTo>
                      <a:cubicBezTo>
                        <a:pt x="159" y="21"/>
                        <a:pt x="192" y="54"/>
                        <a:pt x="192" y="96"/>
                      </a:cubicBezTo>
                      <a:cubicBezTo>
                        <a:pt x="192" y="149"/>
                        <a:pt x="192" y="149"/>
                        <a:pt x="192" y="149"/>
                      </a:cubicBezTo>
                      <a:cubicBezTo>
                        <a:pt x="43" y="149"/>
                        <a:pt x="43" y="149"/>
                        <a:pt x="43" y="149"/>
                      </a:cubicBezTo>
                      <a:lnTo>
                        <a:pt x="43" y="96"/>
                      </a:lnTo>
                      <a:close/>
                      <a:moveTo>
                        <a:pt x="214" y="298"/>
                      </a:moveTo>
                      <a:cubicBezTo>
                        <a:pt x="22" y="298"/>
                        <a:pt x="22" y="298"/>
                        <a:pt x="22" y="298"/>
                      </a:cubicBezTo>
                      <a:cubicBezTo>
                        <a:pt x="22" y="170"/>
                        <a:pt x="22" y="170"/>
                        <a:pt x="22" y="170"/>
                      </a:cubicBezTo>
                      <a:cubicBezTo>
                        <a:pt x="214" y="170"/>
                        <a:pt x="214" y="170"/>
                        <a:pt x="214" y="170"/>
                      </a:cubicBezTo>
                      <a:lnTo>
                        <a:pt x="214" y="2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latin typeface="+mj-lt"/>
                  </a:endParaRPr>
                </a:p>
              </p:txBody>
            </p:sp>
            <p:sp>
              <p:nvSpPr>
                <p:cNvPr id="72" name="Freeform 632"/>
                <p:cNvSpPr>
                  <a:spLocks noEditPoints="1"/>
                </p:cNvSpPr>
                <p:nvPr/>
              </p:nvSpPr>
              <p:spPr bwMode="auto">
                <a:xfrm>
                  <a:off x="4593" y="26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latin typeface="+mj-lt"/>
                  </a:endParaRPr>
                </a:p>
              </p:txBody>
            </p:sp>
          </p:grpSp>
          <p:grpSp>
            <p:nvGrpSpPr>
              <p:cNvPr id="65" name="Group 519"/>
              <p:cNvGrpSpPr>
                <a:grpSpLocks noChangeAspect="1"/>
              </p:cNvGrpSpPr>
              <p:nvPr/>
            </p:nvGrpSpPr>
            <p:grpSpPr bwMode="auto">
              <a:xfrm>
                <a:off x="7195172" y="4561914"/>
                <a:ext cx="146304" cy="146304"/>
                <a:chOff x="4190" y="2983"/>
                <a:chExt cx="340" cy="340"/>
              </a:xfrm>
              <a:solidFill>
                <a:schemeClr val="bg1"/>
              </a:solidFill>
            </p:grpSpPr>
            <p:sp>
              <p:nvSpPr>
                <p:cNvPr id="69" name="Freeform 520"/>
                <p:cNvSpPr>
                  <a:spLocks noEditPoints="1"/>
                </p:cNvSpPr>
                <p:nvPr/>
              </p:nvSpPr>
              <p:spPr bwMode="auto">
                <a:xfrm>
                  <a:off x="4268" y="3061"/>
                  <a:ext cx="184" cy="184"/>
                </a:xfrm>
                <a:custGeom>
                  <a:avLst/>
                  <a:gdLst>
                    <a:gd name="T0" fmla="*/ 267 w 278"/>
                    <a:gd name="T1" fmla="*/ 96 h 277"/>
                    <a:gd name="T2" fmla="*/ 277 w 278"/>
                    <a:gd name="T3" fmla="*/ 13 h 277"/>
                    <a:gd name="T4" fmla="*/ 267 w 278"/>
                    <a:gd name="T5" fmla="*/ 0 h 277"/>
                    <a:gd name="T6" fmla="*/ 163 w 278"/>
                    <a:gd name="T7" fmla="*/ 4 h 277"/>
                    <a:gd name="T8" fmla="*/ 169 w 278"/>
                    <a:gd name="T9" fmla="*/ 96 h 277"/>
                    <a:gd name="T10" fmla="*/ 149 w 278"/>
                    <a:gd name="T11" fmla="*/ 107 h 277"/>
                    <a:gd name="T12" fmla="*/ 128 w 278"/>
                    <a:gd name="T13" fmla="*/ 128 h 277"/>
                    <a:gd name="T14" fmla="*/ 117 w 278"/>
                    <a:gd name="T15" fmla="*/ 96 h 277"/>
                    <a:gd name="T16" fmla="*/ 117 w 278"/>
                    <a:gd name="T17" fmla="*/ 12 h 277"/>
                    <a:gd name="T18" fmla="*/ 107 w 278"/>
                    <a:gd name="T19" fmla="*/ 0 h 277"/>
                    <a:gd name="T20" fmla="*/ 2 w 278"/>
                    <a:gd name="T21" fmla="*/ 4 h 277"/>
                    <a:gd name="T22" fmla="*/ 19 w 278"/>
                    <a:gd name="T23" fmla="*/ 96 h 277"/>
                    <a:gd name="T24" fmla="*/ 3 w 278"/>
                    <a:gd name="T25" fmla="*/ 100 h 277"/>
                    <a:gd name="T26" fmla="*/ 12 w 278"/>
                    <a:gd name="T27" fmla="*/ 225 h 277"/>
                    <a:gd name="T28" fmla="*/ 32 w 278"/>
                    <a:gd name="T29" fmla="*/ 235 h 277"/>
                    <a:gd name="T30" fmla="*/ 43 w 278"/>
                    <a:gd name="T31" fmla="*/ 277 h 277"/>
                    <a:gd name="T32" fmla="*/ 117 w 278"/>
                    <a:gd name="T33" fmla="*/ 267 h 277"/>
                    <a:gd name="T34" fmla="*/ 128 w 278"/>
                    <a:gd name="T35" fmla="*/ 224 h 277"/>
                    <a:gd name="T36" fmla="*/ 149 w 278"/>
                    <a:gd name="T37" fmla="*/ 213 h 277"/>
                    <a:gd name="T38" fmla="*/ 160 w 278"/>
                    <a:gd name="T39" fmla="*/ 235 h 277"/>
                    <a:gd name="T40" fmla="*/ 171 w 278"/>
                    <a:gd name="T41" fmla="*/ 277 h 277"/>
                    <a:gd name="T42" fmla="*/ 245 w 278"/>
                    <a:gd name="T43" fmla="*/ 267 h 277"/>
                    <a:gd name="T44" fmla="*/ 255 w 278"/>
                    <a:gd name="T45" fmla="*/ 235 h 277"/>
                    <a:gd name="T46" fmla="*/ 277 w 278"/>
                    <a:gd name="T47" fmla="*/ 108 h 277"/>
                    <a:gd name="T48" fmla="*/ 183 w 278"/>
                    <a:gd name="T49" fmla="*/ 21 h 277"/>
                    <a:gd name="T50" fmla="*/ 237 w 278"/>
                    <a:gd name="T51" fmla="*/ 96 h 277"/>
                    <a:gd name="T52" fmla="*/ 183 w 278"/>
                    <a:gd name="T53" fmla="*/ 21 h 277"/>
                    <a:gd name="T54" fmla="*/ 95 w 278"/>
                    <a:gd name="T55" fmla="*/ 21 h 277"/>
                    <a:gd name="T56" fmla="*/ 41 w 278"/>
                    <a:gd name="T57" fmla="*/ 96 h 277"/>
                    <a:gd name="T58" fmla="*/ 107 w 278"/>
                    <a:gd name="T59" fmla="*/ 117 h 277"/>
                    <a:gd name="T60" fmla="*/ 32 w 278"/>
                    <a:gd name="T61" fmla="*/ 213 h 277"/>
                    <a:gd name="T62" fmla="*/ 107 w 278"/>
                    <a:gd name="T63" fmla="*/ 117 h 277"/>
                    <a:gd name="T64" fmla="*/ 53 w 278"/>
                    <a:gd name="T65" fmla="*/ 256 h 277"/>
                    <a:gd name="T66" fmla="*/ 96 w 278"/>
                    <a:gd name="T67" fmla="*/ 235 h 277"/>
                    <a:gd name="T68" fmla="*/ 128 w 278"/>
                    <a:gd name="T69" fmla="*/ 192 h 277"/>
                    <a:gd name="T70" fmla="*/ 149 w 278"/>
                    <a:gd name="T71" fmla="*/ 149 h 277"/>
                    <a:gd name="T72" fmla="*/ 128 w 278"/>
                    <a:gd name="T73" fmla="*/ 192 h 277"/>
                    <a:gd name="T74" fmla="*/ 181 w 278"/>
                    <a:gd name="T75" fmla="*/ 256 h 277"/>
                    <a:gd name="T76" fmla="*/ 224 w 278"/>
                    <a:gd name="T77" fmla="*/ 235 h 277"/>
                    <a:gd name="T78" fmla="*/ 245 w 278"/>
                    <a:gd name="T79" fmla="*/ 213 h 277"/>
                    <a:gd name="T80" fmla="*/ 171 w 278"/>
                    <a:gd name="T81" fmla="*/ 117 h 277"/>
                    <a:gd name="T82" fmla="*/ 245 w 278"/>
                    <a:gd name="T83" fmla="*/ 21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277">
                      <a:moveTo>
                        <a:pt x="275" y="100"/>
                      </a:moveTo>
                      <a:cubicBezTo>
                        <a:pt x="273" y="97"/>
                        <a:pt x="270" y="96"/>
                        <a:pt x="267" y="96"/>
                      </a:cubicBezTo>
                      <a:cubicBezTo>
                        <a:pt x="259" y="96"/>
                        <a:pt x="259" y="96"/>
                        <a:pt x="259" y="96"/>
                      </a:cubicBezTo>
                      <a:cubicBezTo>
                        <a:pt x="277" y="13"/>
                        <a:pt x="277" y="13"/>
                        <a:pt x="277" y="13"/>
                      </a:cubicBezTo>
                      <a:cubicBezTo>
                        <a:pt x="278" y="10"/>
                        <a:pt x="277" y="7"/>
                        <a:pt x="275" y="4"/>
                      </a:cubicBezTo>
                      <a:cubicBezTo>
                        <a:pt x="273" y="1"/>
                        <a:pt x="270" y="0"/>
                        <a:pt x="267" y="0"/>
                      </a:cubicBezTo>
                      <a:cubicBezTo>
                        <a:pt x="171" y="0"/>
                        <a:pt x="171" y="0"/>
                        <a:pt x="171" y="0"/>
                      </a:cubicBezTo>
                      <a:cubicBezTo>
                        <a:pt x="168" y="0"/>
                        <a:pt x="165" y="1"/>
                        <a:pt x="163" y="4"/>
                      </a:cubicBezTo>
                      <a:cubicBezTo>
                        <a:pt x="161" y="6"/>
                        <a:pt x="160" y="9"/>
                        <a:pt x="160" y="12"/>
                      </a:cubicBezTo>
                      <a:cubicBezTo>
                        <a:pt x="169" y="96"/>
                        <a:pt x="169" y="96"/>
                        <a:pt x="169" y="96"/>
                      </a:cubicBezTo>
                      <a:cubicBezTo>
                        <a:pt x="160" y="96"/>
                        <a:pt x="160" y="96"/>
                        <a:pt x="160" y="96"/>
                      </a:cubicBezTo>
                      <a:cubicBezTo>
                        <a:pt x="154" y="96"/>
                        <a:pt x="149" y="101"/>
                        <a:pt x="149" y="107"/>
                      </a:cubicBezTo>
                      <a:cubicBezTo>
                        <a:pt x="149" y="128"/>
                        <a:pt x="149" y="128"/>
                        <a:pt x="149" y="128"/>
                      </a:cubicBezTo>
                      <a:cubicBezTo>
                        <a:pt x="128" y="128"/>
                        <a:pt x="128" y="128"/>
                        <a:pt x="128" y="128"/>
                      </a:cubicBezTo>
                      <a:cubicBezTo>
                        <a:pt x="128" y="107"/>
                        <a:pt x="128" y="107"/>
                        <a:pt x="128" y="107"/>
                      </a:cubicBezTo>
                      <a:cubicBezTo>
                        <a:pt x="128" y="101"/>
                        <a:pt x="123" y="96"/>
                        <a:pt x="117" y="96"/>
                      </a:cubicBezTo>
                      <a:cubicBezTo>
                        <a:pt x="108" y="96"/>
                        <a:pt x="108" y="96"/>
                        <a:pt x="108" y="96"/>
                      </a:cubicBezTo>
                      <a:cubicBezTo>
                        <a:pt x="117" y="12"/>
                        <a:pt x="117" y="12"/>
                        <a:pt x="117" y="12"/>
                      </a:cubicBezTo>
                      <a:cubicBezTo>
                        <a:pt x="118" y="9"/>
                        <a:pt x="117" y="6"/>
                        <a:pt x="115" y="4"/>
                      </a:cubicBezTo>
                      <a:cubicBezTo>
                        <a:pt x="113" y="1"/>
                        <a:pt x="110" y="0"/>
                        <a:pt x="107" y="0"/>
                      </a:cubicBezTo>
                      <a:cubicBezTo>
                        <a:pt x="11" y="0"/>
                        <a:pt x="11" y="0"/>
                        <a:pt x="11" y="0"/>
                      </a:cubicBezTo>
                      <a:cubicBezTo>
                        <a:pt x="7" y="0"/>
                        <a:pt x="4" y="1"/>
                        <a:pt x="2" y="4"/>
                      </a:cubicBezTo>
                      <a:cubicBezTo>
                        <a:pt x="0" y="7"/>
                        <a:pt x="0" y="10"/>
                        <a:pt x="0" y="13"/>
                      </a:cubicBezTo>
                      <a:cubicBezTo>
                        <a:pt x="19" y="96"/>
                        <a:pt x="19" y="96"/>
                        <a:pt x="19" y="96"/>
                      </a:cubicBezTo>
                      <a:cubicBezTo>
                        <a:pt x="11" y="96"/>
                        <a:pt x="11" y="96"/>
                        <a:pt x="11" y="96"/>
                      </a:cubicBezTo>
                      <a:cubicBezTo>
                        <a:pt x="8" y="96"/>
                        <a:pt x="5" y="97"/>
                        <a:pt x="3" y="100"/>
                      </a:cubicBezTo>
                      <a:cubicBezTo>
                        <a:pt x="1" y="102"/>
                        <a:pt x="0" y="105"/>
                        <a:pt x="0" y="108"/>
                      </a:cubicBezTo>
                      <a:cubicBezTo>
                        <a:pt x="12" y="225"/>
                        <a:pt x="12" y="225"/>
                        <a:pt x="12" y="225"/>
                      </a:cubicBezTo>
                      <a:cubicBezTo>
                        <a:pt x="12" y="231"/>
                        <a:pt x="17" y="235"/>
                        <a:pt x="22" y="235"/>
                      </a:cubicBezTo>
                      <a:cubicBezTo>
                        <a:pt x="32" y="235"/>
                        <a:pt x="32" y="235"/>
                        <a:pt x="32" y="235"/>
                      </a:cubicBezTo>
                      <a:cubicBezTo>
                        <a:pt x="32" y="267"/>
                        <a:pt x="32" y="267"/>
                        <a:pt x="32" y="267"/>
                      </a:cubicBezTo>
                      <a:cubicBezTo>
                        <a:pt x="32" y="273"/>
                        <a:pt x="37" y="277"/>
                        <a:pt x="43" y="277"/>
                      </a:cubicBezTo>
                      <a:cubicBezTo>
                        <a:pt x="107" y="277"/>
                        <a:pt x="107" y="277"/>
                        <a:pt x="107" y="277"/>
                      </a:cubicBezTo>
                      <a:cubicBezTo>
                        <a:pt x="113" y="277"/>
                        <a:pt x="117" y="273"/>
                        <a:pt x="117" y="267"/>
                      </a:cubicBezTo>
                      <a:cubicBezTo>
                        <a:pt x="117" y="235"/>
                        <a:pt x="117" y="235"/>
                        <a:pt x="117" y="235"/>
                      </a:cubicBezTo>
                      <a:cubicBezTo>
                        <a:pt x="123" y="235"/>
                        <a:pt x="128" y="230"/>
                        <a:pt x="128" y="224"/>
                      </a:cubicBezTo>
                      <a:cubicBezTo>
                        <a:pt x="128" y="213"/>
                        <a:pt x="128" y="213"/>
                        <a:pt x="128" y="213"/>
                      </a:cubicBezTo>
                      <a:cubicBezTo>
                        <a:pt x="149" y="213"/>
                        <a:pt x="149" y="213"/>
                        <a:pt x="149" y="213"/>
                      </a:cubicBezTo>
                      <a:cubicBezTo>
                        <a:pt x="149" y="224"/>
                        <a:pt x="149" y="224"/>
                        <a:pt x="149" y="224"/>
                      </a:cubicBezTo>
                      <a:cubicBezTo>
                        <a:pt x="149" y="230"/>
                        <a:pt x="154" y="235"/>
                        <a:pt x="160" y="235"/>
                      </a:cubicBezTo>
                      <a:cubicBezTo>
                        <a:pt x="160" y="267"/>
                        <a:pt x="160" y="267"/>
                        <a:pt x="160" y="267"/>
                      </a:cubicBezTo>
                      <a:cubicBezTo>
                        <a:pt x="160" y="273"/>
                        <a:pt x="165" y="277"/>
                        <a:pt x="171" y="277"/>
                      </a:cubicBezTo>
                      <a:cubicBezTo>
                        <a:pt x="235" y="277"/>
                        <a:pt x="235" y="277"/>
                        <a:pt x="235" y="277"/>
                      </a:cubicBezTo>
                      <a:cubicBezTo>
                        <a:pt x="241" y="277"/>
                        <a:pt x="245" y="273"/>
                        <a:pt x="245" y="267"/>
                      </a:cubicBezTo>
                      <a:cubicBezTo>
                        <a:pt x="245" y="235"/>
                        <a:pt x="245" y="235"/>
                        <a:pt x="245" y="235"/>
                      </a:cubicBezTo>
                      <a:cubicBezTo>
                        <a:pt x="255" y="235"/>
                        <a:pt x="255" y="235"/>
                        <a:pt x="255" y="235"/>
                      </a:cubicBezTo>
                      <a:cubicBezTo>
                        <a:pt x="260" y="235"/>
                        <a:pt x="265" y="231"/>
                        <a:pt x="266" y="225"/>
                      </a:cubicBezTo>
                      <a:cubicBezTo>
                        <a:pt x="277" y="108"/>
                        <a:pt x="277" y="108"/>
                        <a:pt x="277" y="108"/>
                      </a:cubicBezTo>
                      <a:cubicBezTo>
                        <a:pt x="278" y="105"/>
                        <a:pt x="277" y="102"/>
                        <a:pt x="275" y="100"/>
                      </a:cubicBezTo>
                      <a:close/>
                      <a:moveTo>
                        <a:pt x="183" y="21"/>
                      </a:moveTo>
                      <a:cubicBezTo>
                        <a:pt x="253" y="21"/>
                        <a:pt x="253" y="21"/>
                        <a:pt x="253" y="21"/>
                      </a:cubicBezTo>
                      <a:cubicBezTo>
                        <a:pt x="237" y="96"/>
                        <a:pt x="237" y="96"/>
                        <a:pt x="237" y="96"/>
                      </a:cubicBezTo>
                      <a:cubicBezTo>
                        <a:pt x="191" y="96"/>
                        <a:pt x="191" y="96"/>
                        <a:pt x="191" y="96"/>
                      </a:cubicBezTo>
                      <a:lnTo>
                        <a:pt x="183" y="21"/>
                      </a:lnTo>
                      <a:close/>
                      <a:moveTo>
                        <a:pt x="24" y="21"/>
                      </a:moveTo>
                      <a:cubicBezTo>
                        <a:pt x="95" y="21"/>
                        <a:pt x="95" y="21"/>
                        <a:pt x="95" y="21"/>
                      </a:cubicBezTo>
                      <a:cubicBezTo>
                        <a:pt x="86" y="96"/>
                        <a:pt x="86" y="96"/>
                        <a:pt x="86" y="96"/>
                      </a:cubicBezTo>
                      <a:cubicBezTo>
                        <a:pt x="41" y="96"/>
                        <a:pt x="41" y="96"/>
                        <a:pt x="41" y="96"/>
                      </a:cubicBezTo>
                      <a:lnTo>
                        <a:pt x="24" y="21"/>
                      </a:lnTo>
                      <a:close/>
                      <a:moveTo>
                        <a:pt x="107" y="117"/>
                      </a:moveTo>
                      <a:cubicBezTo>
                        <a:pt x="107" y="213"/>
                        <a:pt x="107" y="213"/>
                        <a:pt x="107" y="213"/>
                      </a:cubicBezTo>
                      <a:cubicBezTo>
                        <a:pt x="32" y="213"/>
                        <a:pt x="32" y="213"/>
                        <a:pt x="32" y="213"/>
                      </a:cubicBezTo>
                      <a:cubicBezTo>
                        <a:pt x="22" y="117"/>
                        <a:pt x="22" y="117"/>
                        <a:pt x="22" y="117"/>
                      </a:cubicBezTo>
                      <a:lnTo>
                        <a:pt x="107" y="117"/>
                      </a:lnTo>
                      <a:close/>
                      <a:moveTo>
                        <a:pt x="96" y="256"/>
                      </a:moveTo>
                      <a:cubicBezTo>
                        <a:pt x="53" y="256"/>
                        <a:pt x="53" y="256"/>
                        <a:pt x="53" y="256"/>
                      </a:cubicBezTo>
                      <a:cubicBezTo>
                        <a:pt x="53" y="235"/>
                        <a:pt x="53" y="235"/>
                        <a:pt x="53" y="235"/>
                      </a:cubicBezTo>
                      <a:cubicBezTo>
                        <a:pt x="96" y="235"/>
                        <a:pt x="96" y="235"/>
                        <a:pt x="96" y="235"/>
                      </a:cubicBezTo>
                      <a:lnTo>
                        <a:pt x="96" y="256"/>
                      </a:lnTo>
                      <a:close/>
                      <a:moveTo>
                        <a:pt x="128" y="192"/>
                      </a:moveTo>
                      <a:cubicBezTo>
                        <a:pt x="128" y="149"/>
                        <a:pt x="128" y="149"/>
                        <a:pt x="128" y="149"/>
                      </a:cubicBezTo>
                      <a:cubicBezTo>
                        <a:pt x="149" y="149"/>
                        <a:pt x="149" y="149"/>
                        <a:pt x="149" y="149"/>
                      </a:cubicBezTo>
                      <a:cubicBezTo>
                        <a:pt x="149" y="192"/>
                        <a:pt x="149" y="192"/>
                        <a:pt x="149" y="192"/>
                      </a:cubicBezTo>
                      <a:lnTo>
                        <a:pt x="128" y="192"/>
                      </a:lnTo>
                      <a:close/>
                      <a:moveTo>
                        <a:pt x="224" y="256"/>
                      </a:moveTo>
                      <a:cubicBezTo>
                        <a:pt x="181" y="256"/>
                        <a:pt x="181" y="256"/>
                        <a:pt x="181" y="256"/>
                      </a:cubicBezTo>
                      <a:cubicBezTo>
                        <a:pt x="181" y="235"/>
                        <a:pt x="181" y="235"/>
                        <a:pt x="181" y="235"/>
                      </a:cubicBezTo>
                      <a:cubicBezTo>
                        <a:pt x="224" y="235"/>
                        <a:pt x="224" y="235"/>
                        <a:pt x="224" y="235"/>
                      </a:cubicBezTo>
                      <a:lnTo>
                        <a:pt x="224" y="256"/>
                      </a:lnTo>
                      <a:close/>
                      <a:moveTo>
                        <a:pt x="245" y="213"/>
                      </a:moveTo>
                      <a:cubicBezTo>
                        <a:pt x="171" y="213"/>
                        <a:pt x="171" y="213"/>
                        <a:pt x="171" y="213"/>
                      </a:cubicBezTo>
                      <a:cubicBezTo>
                        <a:pt x="171" y="117"/>
                        <a:pt x="171" y="117"/>
                        <a:pt x="171" y="117"/>
                      </a:cubicBezTo>
                      <a:cubicBezTo>
                        <a:pt x="255" y="117"/>
                        <a:pt x="255" y="117"/>
                        <a:pt x="255" y="117"/>
                      </a:cubicBezTo>
                      <a:lnTo>
                        <a:pt x="245" y="2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latin typeface="+mj-lt"/>
                  </a:endParaRPr>
                </a:p>
              </p:txBody>
            </p:sp>
            <p:sp>
              <p:nvSpPr>
                <p:cNvPr id="70" name="Freeform 521"/>
                <p:cNvSpPr>
                  <a:spLocks noEditPoints="1"/>
                </p:cNvSpPr>
                <p:nvPr/>
              </p:nvSpPr>
              <p:spPr bwMode="auto">
                <a:xfrm>
                  <a:off x="4190" y="298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latin typeface="+mj-lt"/>
                  </a:endParaRPr>
                </a:p>
              </p:txBody>
            </p:sp>
          </p:grpSp>
          <p:grpSp>
            <p:nvGrpSpPr>
              <p:cNvPr id="66" name="Group 463"/>
              <p:cNvGrpSpPr>
                <a:grpSpLocks noChangeAspect="1"/>
              </p:cNvGrpSpPr>
              <p:nvPr/>
            </p:nvGrpSpPr>
            <p:grpSpPr bwMode="auto">
              <a:xfrm>
                <a:off x="8271989" y="4555556"/>
                <a:ext cx="146304" cy="146304"/>
                <a:chOff x="1110" y="1564"/>
                <a:chExt cx="340" cy="340"/>
              </a:xfrm>
              <a:solidFill>
                <a:schemeClr val="bg1"/>
              </a:solidFill>
            </p:grpSpPr>
            <p:sp>
              <p:nvSpPr>
                <p:cNvPr id="67" name="Freeform 464"/>
                <p:cNvSpPr>
                  <a:spLocks noEditPoints="1"/>
                </p:cNvSpPr>
                <p:nvPr/>
              </p:nvSpPr>
              <p:spPr bwMode="auto">
                <a:xfrm>
                  <a:off x="1174" y="1656"/>
                  <a:ext cx="212" cy="148"/>
                </a:xfrm>
                <a:custGeom>
                  <a:avLst/>
                  <a:gdLst>
                    <a:gd name="T0" fmla="*/ 277 w 320"/>
                    <a:gd name="T1" fmla="*/ 0 h 224"/>
                    <a:gd name="T2" fmla="*/ 234 w 320"/>
                    <a:gd name="T3" fmla="*/ 43 h 224"/>
                    <a:gd name="T4" fmla="*/ 246 w 320"/>
                    <a:gd name="T5" fmla="*/ 73 h 224"/>
                    <a:gd name="T6" fmla="*/ 204 w 320"/>
                    <a:gd name="T7" fmla="*/ 141 h 224"/>
                    <a:gd name="T8" fmla="*/ 192 w 320"/>
                    <a:gd name="T9" fmla="*/ 139 h 224"/>
                    <a:gd name="T10" fmla="*/ 182 w 320"/>
                    <a:gd name="T11" fmla="*/ 140 h 224"/>
                    <a:gd name="T12" fmla="*/ 146 w 320"/>
                    <a:gd name="T13" fmla="*/ 74 h 224"/>
                    <a:gd name="T14" fmla="*/ 160 w 320"/>
                    <a:gd name="T15" fmla="*/ 43 h 224"/>
                    <a:gd name="T16" fmla="*/ 117 w 320"/>
                    <a:gd name="T17" fmla="*/ 0 h 224"/>
                    <a:gd name="T18" fmla="*/ 74 w 320"/>
                    <a:gd name="T19" fmla="*/ 43 h 224"/>
                    <a:gd name="T20" fmla="*/ 88 w 320"/>
                    <a:gd name="T21" fmla="*/ 74 h 224"/>
                    <a:gd name="T22" fmla="*/ 52 w 320"/>
                    <a:gd name="T23" fmla="*/ 140 h 224"/>
                    <a:gd name="T24" fmla="*/ 42 w 320"/>
                    <a:gd name="T25" fmla="*/ 139 h 224"/>
                    <a:gd name="T26" fmla="*/ 0 w 320"/>
                    <a:gd name="T27" fmla="*/ 182 h 224"/>
                    <a:gd name="T28" fmla="*/ 42 w 320"/>
                    <a:gd name="T29" fmla="*/ 224 h 224"/>
                    <a:gd name="T30" fmla="*/ 85 w 320"/>
                    <a:gd name="T31" fmla="*/ 182 h 224"/>
                    <a:gd name="T32" fmla="*/ 71 w 320"/>
                    <a:gd name="T33" fmla="*/ 150 h 224"/>
                    <a:gd name="T34" fmla="*/ 107 w 320"/>
                    <a:gd name="T35" fmla="*/ 84 h 224"/>
                    <a:gd name="T36" fmla="*/ 117 w 320"/>
                    <a:gd name="T37" fmla="*/ 86 h 224"/>
                    <a:gd name="T38" fmla="*/ 127 w 320"/>
                    <a:gd name="T39" fmla="*/ 84 h 224"/>
                    <a:gd name="T40" fmla="*/ 163 w 320"/>
                    <a:gd name="T41" fmla="*/ 150 h 224"/>
                    <a:gd name="T42" fmla="*/ 149 w 320"/>
                    <a:gd name="T43" fmla="*/ 182 h 224"/>
                    <a:gd name="T44" fmla="*/ 192 w 320"/>
                    <a:gd name="T45" fmla="*/ 224 h 224"/>
                    <a:gd name="T46" fmla="*/ 234 w 320"/>
                    <a:gd name="T47" fmla="*/ 182 h 224"/>
                    <a:gd name="T48" fmla="*/ 222 w 320"/>
                    <a:gd name="T49" fmla="*/ 152 h 224"/>
                    <a:gd name="T50" fmla="*/ 265 w 320"/>
                    <a:gd name="T51" fmla="*/ 84 h 224"/>
                    <a:gd name="T52" fmla="*/ 277 w 320"/>
                    <a:gd name="T53" fmla="*/ 86 h 224"/>
                    <a:gd name="T54" fmla="*/ 320 w 320"/>
                    <a:gd name="T55" fmla="*/ 43 h 224"/>
                    <a:gd name="T56" fmla="*/ 277 w 320"/>
                    <a:gd name="T57" fmla="*/ 0 h 224"/>
                    <a:gd name="T58" fmla="*/ 42 w 320"/>
                    <a:gd name="T59" fmla="*/ 203 h 224"/>
                    <a:gd name="T60" fmla="*/ 21 w 320"/>
                    <a:gd name="T61" fmla="*/ 182 h 224"/>
                    <a:gd name="T62" fmla="*/ 42 w 320"/>
                    <a:gd name="T63" fmla="*/ 160 h 224"/>
                    <a:gd name="T64" fmla="*/ 64 w 320"/>
                    <a:gd name="T65" fmla="*/ 182 h 224"/>
                    <a:gd name="T66" fmla="*/ 42 w 320"/>
                    <a:gd name="T67" fmla="*/ 203 h 224"/>
                    <a:gd name="T68" fmla="*/ 96 w 320"/>
                    <a:gd name="T69" fmla="*/ 43 h 224"/>
                    <a:gd name="T70" fmla="*/ 117 w 320"/>
                    <a:gd name="T71" fmla="*/ 22 h 224"/>
                    <a:gd name="T72" fmla="*/ 138 w 320"/>
                    <a:gd name="T73" fmla="*/ 43 h 224"/>
                    <a:gd name="T74" fmla="*/ 117 w 320"/>
                    <a:gd name="T75" fmla="*/ 64 h 224"/>
                    <a:gd name="T76" fmla="*/ 96 w 320"/>
                    <a:gd name="T77" fmla="*/ 43 h 224"/>
                    <a:gd name="T78" fmla="*/ 192 w 320"/>
                    <a:gd name="T79" fmla="*/ 203 h 224"/>
                    <a:gd name="T80" fmla="*/ 170 w 320"/>
                    <a:gd name="T81" fmla="*/ 182 h 224"/>
                    <a:gd name="T82" fmla="*/ 192 w 320"/>
                    <a:gd name="T83" fmla="*/ 160 h 224"/>
                    <a:gd name="T84" fmla="*/ 213 w 320"/>
                    <a:gd name="T85" fmla="*/ 182 h 224"/>
                    <a:gd name="T86" fmla="*/ 192 w 320"/>
                    <a:gd name="T87" fmla="*/ 203 h 224"/>
                    <a:gd name="T88" fmla="*/ 277 w 320"/>
                    <a:gd name="T89" fmla="*/ 64 h 224"/>
                    <a:gd name="T90" fmla="*/ 256 w 320"/>
                    <a:gd name="T91" fmla="*/ 43 h 224"/>
                    <a:gd name="T92" fmla="*/ 277 w 320"/>
                    <a:gd name="T93" fmla="*/ 22 h 224"/>
                    <a:gd name="T94" fmla="*/ 298 w 320"/>
                    <a:gd name="T95" fmla="*/ 43 h 224"/>
                    <a:gd name="T96" fmla="*/ 277 w 320"/>
                    <a:gd name="T97" fmla="*/ 6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224">
                      <a:moveTo>
                        <a:pt x="277" y="0"/>
                      </a:moveTo>
                      <a:cubicBezTo>
                        <a:pt x="253" y="0"/>
                        <a:pt x="234" y="19"/>
                        <a:pt x="234" y="43"/>
                      </a:cubicBezTo>
                      <a:cubicBezTo>
                        <a:pt x="234" y="54"/>
                        <a:pt x="239" y="65"/>
                        <a:pt x="246" y="73"/>
                      </a:cubicBezTo>
                      <a:cubicBezTo>
                        <a:pt x="204" y="141"/>
                        <a:pt x="204" y="141"/>
                        <a:pt x="204" y="141"/>
                      </a:cubicBezTo>
                      <a:cubicBezTo>
                        <a:pt x="200" y="140"/>
                        <a:pt x="196" y="139"/>
                        <a:pt x="192" y="139"/>
                      </a:cubicBezTo>
                      <a:cubicBezTo>
                        <a:pt x="188" y="139"/>
                        <a:pt x="185" y="140"/>
                        <a:pt x="182" y="140"/>
                      </a:cubicBezTo>
                      <a:cubicBezTo>
                        <a:pt x="146" y="74"/>
                        <a:pt x="146" y="74"/>
                        <a:pt x="146" y="74"/>
                      </a:cubicBezTo>
                      <a:cubicBezTo>
                        <a:pt x="154" y="66"/>
                        <a:pt x="160" y="55"/>
                        <a:pt x="160" y="43"/>
                      </a:cubicBezTo>
                      <a:cubicBezTo>
                        <a:pt x="160" y="19"/>
                        <a:pt x="141" y="0"/>
                        <a:pt x="117" y="0"/>
                      </a:cubicBezTo>
                      <a:cubicBezTo>
                        <a:pt x="93" y="0"/>
                        <a:pt x="74" y="19"/>
                        <a:pt x="74" y="43"/>
                      </a:cubicBezTo>
                      <a:cubicBezTo>
                        <a:pt x="74" y="55"/>
                        <a:pt x="80" y="66"/>
                        <a:pt x="88" y="74"/>
                      </a:cubicBezTo>
                      <a:cubicBezTo>
                        <a:pt x="52" y="140"/>
                        <a:pt x="52" y="140"/>
                        <a:pt x="52" y="140"/>
                      </a:cubicBezTo>
                      <a:cubicBezTo>
                        <a:pt x="49" y="140"/>
                        <a:pt x="46" y="139"/>
                        <a:pt x="42" y="139"/>
                      </a:cubicBezTo>
                      <a:cubicBezTo>
                        <a:pt x="19" y="139"/>
                        <a:pt x="0" y="158"/>
                        <a:pt x="0" y="182"/>
                      </a:cubicBezTo>
                      <a:cubicBezTo>
                        <a:pt x="0" y="205"/>
                        <a:pt x="19" y="224"/>
                        <a:pt x="42" y="224"/>
                      </a:cubicBezTo>
                      <a:cubicBezTo>
                        <a:pt x="66" y="224"/>
                        <a:pt x="85" y="205"/>
                        <a:pt x="85" y="182"/>
                      </a:cubicBezTo>
                      <a:cubicBezTo>
                        <a:pt x="85" y="169"/>
                        <a:pt x="80" y="158"/>
                        <a:pt x="71" y="150"/>
                      </a:cubicBezTo>
                      <a:cubicBezTo>
                        <a:pt x="107" y="84"/>
                        <a:pt x="107" y="84"/>
                        <a:pt x="107" y="84"/>
                      </a:cubicBezTo>
                      <a:cubicBezTo>
                        <a:pt x="110" y="85"/>
                        <a:pt x="113" y="86"/>
                        <a:pt x="117" y="86"/>
                      </a:cubicBezTo>
                      <a:cubicBezTo>
                        <a:pt x="121" y="86"/>
                        <a:pt x="124" y="85"/>
                        <a:pt x="127" y="84"/>
                      </a:cubicBezTo>
                      <a:cubicBezTo>
                        <a:pt x="163" y="150"/>
                        <a:pt x="163" y="150"/>
                        <a:pt x="163" y="150"/>
                      </a:cubicBezTo>
                      <a:cubicBezTo>
                        <a:pt x="154" y="158"/>
                        <a:pt x="149" y="169"/>
                        <a:pt x="149" y="182"/>
                      </a:cubicBezTo>
                      <a:cubicBezTo>
                        <a:pt x="149" y="205"/>
                        <a:pt x="168" y="224"/>
                        <a:pt x="192" y="224"/>
                      </a:cubicBezTo>
                      <a:cubicBezTo>
                        <a:pt x="215" y="224"/>
                        <a:pt x="234" y="205"/>
                        <a:pt x="234" y="182"/>
                      </a:cubicBezTo>
                      <a:cubicBezTo>
                        <a:pt x="234" y="170"/>
                        <a:pt x="230" y="160"/>
                        <a:pt x="222" y="152"/>
                      </a:cubicBezTo>
                      <a:cubicBezTo>
                        <a:pt x="265" y="84"/>
                        <a:pt x="265" y="84"/>
                        <a:pt x="265" y="84"/>
                      </a:cubicBezTo>
                      <a:cubicBezTo>
                        <a:pt x="269" y="85"/>
                        <a:pt x="273" y="86"/>
                        <a:pt x="277" y="86"/>
                      </a:cubicBezTo>
                      <a:cubicBezTo>
                        <a:pt x="301" y="86"/>
                        <a:pt x="320" y="67"/>
                        <a:pt x="320" y="43"/>
                      </a:cubicBezTo>
                      <a:cubicBezTo>
                        <a:pt x="320" y="19"/>
                        <a:pt x="301" y="0"/>
                        <a:pt x="277" y="0"/>
                      </a:cubicBezTo>
                      <a:close/>
                      <a:moveTo>
                        <a:pt x="42" y="203"/>
                      </a:moveTo>
                      <a:cubicBezTo>
                        <a:pt x="31" y="203"/>
                        <a:pt x="21" y="193"/>
                        <a:pt x="21" y="182"/>
                      </a:cubicBezTo>
                      <a:cubicBezTo>
                        <a:pt x="21" y="170"/>
                        <a:pt x="31" y="160"/>
                        <a:pt x="42" y="160"/>
                      </a:cubicBezTo>
                      <a:cubicBezTo>
                        <a:pt x="54" y="160"/>
                        <a:pt x="64" y="170"/>
                        <a:pt x="64" y="182"/>
                      </a:cubicBezTo>
                      <a:cubicBezTo>
                        <a:pt x="64" y="193"/>
                        <a:pt x="54" y="203"/>
                        <a:pt x="42" y="203"/>
                      </a:cubicBezTo>
                      <a:close/>
                      <a:moveTo>
                        <a:pt x="96" y="43"/>
                      </a:moveTo>
                      <a:cubicBezTo>
                        <a:pt x="96" y="31"/>
                        <a:pt x="105" y="22"/>
                        <a:pt x="117" y="22"/>
                      </a:cubicBezTo>
                      <a:cubicBezTo>
                        <a:pt x="129" y="22"/>
                        <a:pt x="138" y="31"/>
                        <a:pt x="138" y="43"/>
                      </a:cubicBezTo>
                      <a:cubicBezTo>
                        <a:pt x="138" y="55"/>
                        <a:pt x="129" y="64"/>
                        <a:pt x="117" y="64"/>
                      </a:cubicBezTo>
                      <a:cubicBezTo>
                        <a:pt x="105" y="64"/>
                        <a:pt x="96" y="55"/>
                        <a:pt x="96" y="43"/>
                      </a:cubicBezTo>
                      <a:close/>
                      <a:moveTo>
                        <a:pt x="192" y="203"/>
                      </a:moveTo>
                      <a:cubicBezTo>
                        <a:pt x="180" y="203"/>
                        <a:pt x="170" y="193"/>
                        <a:pt x="170" y="182"/>
                      </a:cubicBezTo>
                      <a:cubicBezTo>
                        <a:pt x="170" y="170"/>
                        <a:pt x="180" y="160"/>
                        <a:pt x="192" y="160"/>
                      </a:cubicBezTo>
                      <a:cubicBezTo>
                        <a:pt x="203" y="160"/>
                        <a:pt x="213" y="170"/>
                        <a:pt x="213" y="182"/>
                      </a:cubicBezTo>
                      <a:cubicBezTo>
                        <a:pt x="213" y="193"/>
                        <a:pt x="203" y="203"/>
                        <a:pt x="192" y="203"/>
                      </a:cubicBezTo>
                      <a:close/>
                      <a:moveTo>
                        <a:pt x="277" y="64"/>
                      </a:moveTo>
                      <a:cubicBezTo>
                        <a:pt x="265" y="64"/>
                        <a:pt x="256" y="55"/>
                        <a:pt x="256" y="43"/>
                      </a:cubicBezTo>
                      <a:cubicBezTo>
                        <a:pt x="256" y="31"/>
                        <a:pt x="265" y="22"/>
                        <a:pt x="277" y="22"/>
                      </a:cubicBezTo>
                      <a:cubicBezTo>
                        <a:pt x="289" y="22"/>
                        <a:pt x="298" y="31"/>
                        <a:pt x="298" y="43"/>
                      </a:cubicBezTo>
                      <a:cubicBezTo>
                        <a:pt x="298" y="55"/>
                        <a:pt x="289" y="64"/>
                        <a:pt x="277"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latin typeface="+mj-lt"/>
                  </a:endParaRPr>
                </a:p>
              </p:txBody>
            </p:sp>
            <p:sp>
              <p:nvSpPr>
                <p:cNvPr id="68" name="Freeform 465"/>
                <p:cNvSpPr>
                  <a:spLocks noEditPoints="1"/>
                </p:cNvSpPr>
                <p:nvPr/>
              </p:nvSpPr>
              <p:spPr bwMode="auto">
                <a:xfrm>
                  <a:off x="1110" y="15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GB" sz="2399" dirty="0">
                    <a:latin typeface="+mj-lt"/>
                  </a:endParaRPr>
                </a:p>
              </p:txBody>
            </p:sp>
          </p:grpSp>
        </p:grpSp>
        <p:sp>
          <p:nvSpPr>
            <p:cNvPr id="19" name="TextBox 18"/>
            <p:cNvSpPr txBox="1"/>
            <p:nvPr/>
          </p:nvSpPr>
          <p:spPr>
            <a:xfrm>
              <a:off x="-1118267" y="6227206"/>
              <a:ext cx="9959793" cy="107722"/>
            </a:xfrm>
            <a:prstGeom prst="rect">
              <a:avLst/>
            </a:prstGeom>
            <a:noFill/>
          </p:spPr>
          <p:txBody>
            <a:bodyPr vert="horz" wrap="square" lIns="0" tIns="0" rIns="0" bIns="0" rtlCol="0">
              <a:spAutoFit/>
            </a:bodyPr>
            <a:lstStyle/>
            <a:p>
              <a:pPr>
                <a:spcBef>
                  <a:spcPts val="200"/>
                </a:spcBef>
                <a:buSzPct val="100000"/>
              </a:pPr>
              <a:endParaRPr lang="en-US" sz="700" dirty="0"/>
            </a:p>
          </p:txBody>
        </p:sp>
      </p:grpSp>
    </p:spTree>
    <p:extLst>
      <p:ext uri="{BB962C8B-B14F-4D97-AF65-F5344CB8AC3E}">
        <p14:creationId xmlns:p14="http://schemas.microsoft.com/office/powerpoint/2010/main" val="285252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CE548-F12D-4DFA-B4CD-C19467DE9227}"/>
              </a:ext>
            </a:extLst>
          </p:cNvPr>
          <p:cNvSpPr/>
          <p:nvPr/>
        </p:nvSpPr>
        <p:spPr>
          <a:xfrm>
            <a:off x="376139" y="375446"/>
            <a:ext cx="7137128" cy="307697"/>
          </a:xfrm>
          <a:prstGeom prst="rect">
            <a:avLst/>
          </a:prstGeom>
        </p:spPr>
        <p:txBody>
          <a:bodyPr wrap="square" lIns="0" tIns="0" rIns="0" bIns="0">
            <a:spAutoFit/>
          </a:bodyPr>
          <a:lstStyle/>
          <a:p>
            <a:r>
              <a:rPr lang="en-US" sz="1999" dirty="0"/>
              <a:t>Deloitte’s Cyber Risk portfolio</a:t>
            </a:r>
          </a:p>
        </p:txBody>
      </p:sp>
      <p:sp>
        <p:nvSpPr>
          <p:cNvPr id="3" name="Rectangle 2">
            <a:extLst>
              <a:ext uri="{FF2B5EF4-FFF2-40B4-BE49-F238E27FC236}">
                <a16:creationId xmlns:a16="http://schemas.microsoft.com/office/drawing/2014/main" id="{831939A7-B806-48D6-AC93-BD26D6601D82}"/>
              </a:ext>
            </a:extLst>
          </p:cNvPr>
          <p:cNvSpPr/>
          <p:nvPr/>
        </p:nvSpPr>
        <p:spPr>
          <a:xfrm>
            <a:off x="376139" y="697069"/>
            <a:ext cx="7137128" cy="276927"/>
          </a:xfrm>
          <a:prstGeom prst="rect">
            <a:avLst/>
          </a:prstGeom>
        </p:spPr>
        <p:txBody>
          <a:bodyPr wrap="square">
            <a:spAutoFit/>
          </a:bodyPr>
          <a:lstStyle/>
          <a:p>
            <a:r>
              <a:rPr lang="en-US" sz="1200" dirty="0">
                <a:latin typeface="+mj-lt"/>
                <a:cs typeface="Segoe UI" panose="020B0502040204020203" pitchFamily="34" charset="0"/>
              </a:rPr>
              <a:t>End-to-end cybersecurity</a:t>
            </a:r>
          </a:p>
        </p:txBody>
      </p:sp>
      <p:sp>
        <p:nvSpPr>
          <p:cNvPr id="4" name="Rectangle 3">
            <a:extLst>
              <a:ext uri="{FF2B5EF4-FFF2-40B4-BE49-F238E27FC236}">
                <a16:creationId xmlns:a16="http://schemas.microsoft.com/office/drawing/2014/main" id="{85C6D2A7-84C0-46F0-8033-804AD18A2B9C}"/>
              </a:ext>
            </a:extLst>
          </p:cNvPr>
          <p:cNvSpPr/>
          <p:nvPr/>
        </p:nvSpPr>
        <p:spPr>
          <a:xfrm>
            <a:off x="1992070" y="1077641"/>
            <a:ext cx="1562301" cy="553854"/>
          </a:xfrm>
          <a:prstGeom prst="rect">
            <a:avLst/>
          </a:prstGeom>
          <a:solidFill>
            <a:srgbClr val="00A3E0"/>
          </a:solidFill>
        </p:spPr>
        <p:txBody>
          <a:bodyPr wrap="square" lIns="0" tIns="0" rIns="0" bIns="0">
            <a:spAutoFit/>
          </a:bodyPr>
          <a:lstStyle/>
          <a:p>
            <a:pPr algn="ctr"/>
            <a:endParaRPr lang="en-US" sz="1200" b="1" dirty="0">
              <a:solidFill>
                <a:schemeClr val="bg1"/>
              </a:solidFill>
            </a:endParaRPr>
          </a:p>
          <a:p>
            <a:pPr algn="ctr"/>
            <a:r>
              <a:rPr lang="en-US" sz="1200" b="1" dirty="0">
                <a:solidFill>
                  <a:schemeClr val="bg1"/>
                </a:solidFill>
              </a:rPr>
              <a:t>Cyber Strategy</a:t>
            </a:r>
          </a:p>
          <a:p>
            <a:pPr algn="ctr"/>
            <a:endParaRPr lang="en-US" sz="1200" dirty="0">
              <a:solidFill>
                <a:schemeClr val="bg1"/>
              </a:solidFill>
            </a:endParaRPr>
          </a:p>
        </p:txBody>
      </p:sp>
      <p:sp>
        <p:nvSpPr>
          <p:cNvPr id="5" name="Rectangle 4">
            <a:extLst>
              <a:ext uri="{FF2B5EF4-FFF2-40B4-BE49-F238E27FC236}">
                <a16:creationId xmlns:a16="http://schemas.microsoft.com/office/drawing/2014/main" id="{C2CBD7E5-F95F-4FA1-BF36-ABABD52775FE}"/>
              </a:ext>
            </a:extLst>
          </p:cNvPr>
          <p:cNvSpPr/>
          <p:nvPr/>
        </p:nvSpPr>
        <p:spPr>
          <a:xfrm>
            <a:off x="7385967" y="1077641"/>
            <a:ext cx="1562301" cy="553854"/>
          </a:xfrm>
          <a:prstGeom prst="rect">
            <a:avLst/>
          </a:prstGeom>
          <a:solidFill>
            <a:srgbClr val="C4D600"/>
          </a:solidFill>
        </p:spPr>
        <p:txBody>
          <a:bodyPr wrap="square" lIns="0" tIns="0" rIns="0" bIns="0">
            <a:spAutoFit/>
          </a:bodyPr>
          <a:lstStyle/>
          <a:p>
            <a:pPr algn="ctr"/>
            <a:endParaRPr lang="en-US" sz="1200" b="1" dirty="0">
              <a:solidFill>
                <a:schemeClr val="bg1"/>
              </a:solidFill>
            </a:endParaRPr>
          </a:p>
          <a:p>
            <a:pPr algn="ctr"/>
            <a:r>
              <a:rPr lang="en-US" sz="1200" b="1" dirty="0">
                <a:solidFill>
                  <a:schemeClr val="bg1"/>
                </a:solidFill>
              </a:rPr>
              <a:t>Resilient</a:t>
            </a:r>
            <a:endParaRPr lang="en-US" sz="1200" dirty="0">
              <a:solidFill>
                <a:schemeClr val="bg1"/>
              </a:solidFill>
            </a:endParaRPr>
          </a:p>
          <a:p>
            <a:pPr algn="ctr"/>
            <a:endParaRPr lang="en-US" sz="1200" dirty="0">
              <a:solidFill>
                <a:schemeClr val="bg1"/>
              </a:solidFill>
            </a:endParaRPr>
          </a:p>
        </p:txBody>
      </p:sp>
      <p:sp>
        <p:nvSpPr>
          <p:cNvPr id="6" name="Rectangle 5">
            <a:extLst>
              <a:ext uri="{FF2B5EF4-FFF2-40B4-BE49-F238E27FC236}">
                <a16:creationId xmlns:a16="http://schemas.microsoft.com/office/drawing/2014/main" id="{0FC102F5-23F9-4753-8C32-5B6C54D42DE6}"/>
              </a:ext>
            </a:extLst>
          </p:cNvPr>
          <p:cNvSpPr/>
          <p:nvPr/>
        </p:nvSpPr>
        <p:spPr>
          <a:xfrm>
            <a:off x="5588001" y="1077641"/>
            <a:ext cx="1562301" cy="553854"/>
          </a:xfrm>
          <a:prstGeom prst="rect">
            <a:avLst/>
          </a:prstGeom>
          <a:solidFill>
            <a:srgbClr val="87BD24"/>
          </a:solidFill>
          <a:ln>
            <a:solidFill>
              <a:srgbClr val="86BC25"/>
            </a:solidFill>
          </a:ln>
        </p:spPr>
        <p:txBody>
          <a:bodyPr wrap="square" lIns="0" tIns="0" rIns="0" bIns="0">
            <a:spAutoFit/>
          </a:bodyPr>
          <a:lstStyle/>
          <a:p>
            <a:pPr algn="ctr"/>
            <a:endParaRPr lang="en-US" sz="1200" b="1" dirty="0">
              <a:solidFill>
                <a:schemeClr val="bg1"/>
              </a:solidFill>
            </a:endParaRPr>
          </a:p>
          <a:p>
            <a:pPr algn="ctr"/>
            <a:r>
              <a:rPr lang="en-US" sz="1200" b="1" dirty="0">
                <a:solidFill>
                  <a:schemeClr val="bg1"/>
                </a:solidFill>
              </a:rPr>
              <a:t>Vigilant</a:t>
            </a:r>
            <a:endParaRPr lang="en-US" sz="1200" dirty="0">
              <a:solidFill>
                <a:schemeClr val="bg1"/>
              </a:solidFill>
            </a:endParaRPr>
          </a:p>
          <a:p>
            <a:pPr algn="ctr"/>
            <a:endParaRPr lang="en-US" sz="1200" dirty="0">
              <a:solidFill>
                <a:schemeClr val="bg1"/>
              </a:solidFill>
            </a:endParaRPr>
          </a:p>
        </p:txBody>
      </p:sp>
      <p:sp>
        <p:nvSpPr>
          <p:cNvPr id="7" name="Rectangle 6">
            <a:extLst>
              <a:ext uri="{FF2B5EF4-FFF2-40B4-BE49-F238E27FC236}">
                <a16:creationId xmlns:a16="http://schemas.microsoft.com/office/drawing/2014/main" id="{81271026-B84B-4C88-8088-535B9527C8C2}"/>
              </a:ext>
            </a:extLst>
          </p:cNvPr>
          <p:cNvSpPr/>
          <p:nvPr/>
        </p:nvSpPr>
        <p:spPr>
          <a:xfrm>
            <a:off x="3790035" y="1077641"/>
            <a:ext cx="1562301" cy="553854"/>
          </a:xfrm>
          <a:prstGeom prst="rect">
            <a:avLst/>
          </a:prstGeom>
          <a:solidFill>
            <a:srgbClr val="43B029"/>
          </a:solidFill>
          <a:ln>
            <a:solidFill>
              <a:srgbClr val="43B02A"/>
            </a:solidFill>
          </a:ln>
        </p:spPr>
        <p:txBody>
          <a:bodyPr wrap="square" lIns="0" tIns="0" rIns="0" bIns="0">
            <a:spAutoFit/>
          </a:bodyPr>
          <a:lstStyle/>
          <a:p>
            <a:pPr algn="ctr"/>
            <a:endParaRPr lang="en-US" sz="1200" b="1" dirty="0">
              <a:solidFill>
                <a:schemeClr val="bg1"/>
              </a:solidFill>
            </a:endParaRPr>
          </a:p>
          <a:p>
            <a:pPr algn="ctr"/>
            <a:r>
              <a:rPr lang="en-US" sz="1200" b="1" dirty="0">
                <a:solidFill>
                  <a:schemeClr val="bg1"/>
                </a:solidFill>
              </a:rPr>
              <a:t>Secure</a:t>
            </a:r>
            <a:endParaRPr lang="en-US" sz="1200" dirty="0">
              <a:solidFill>
                <a:schemeClr val="bg1"/>
              </a:solidFill>
            </a:endParaRPr>
          </a:p>
          <a:p>
            <a:pPr algn="ctr"/>
            <a:endParaRPr lang="en-US" sz="1200" dirty="0">
              <a:solidFill>
                <a:schemeClr val="bg1"/>
              </a:solidFill>
            </a:endParaRPr>
          </a:p>
        </p:txBody>
      </p:sp>
      <p:sp>
        <p:nvSpPr>
          <p:cNvPr id="8" name="Rectangle 7">
            <a:extLst>
              <a:ext uri="{FF2B5EF4-FFF2-40B4-BE49-F238E27FC236}">
                <a16:creationId xmlns:a16="http://schemas.microsoft.com/office/drawing/2014/main" id="{C7879368-E11F-4AA1-97BD-80141339B944}"/>
              </a:ext>
            </a:extLst>
          </p:cNvPr>
          <p:cNvSpPr/>
          <p:nvPr/>
        </p:nvSpPr>
        <p:spPr>
          <a:xfrm>
            <a:off x="2135682" y="1725634"/>
            <a:ext cx="1308571" cy="923090"/>
          </a:xfrm>
          <a:prstGeom prst="rect">
            <a:avLst/>
          </a:prstGeom>
        </p:spPr>
        <p:txBody>
          <a:bodyPr wrap="square" lIns="0" tIns="0" rIns="0" bIns="0">
            <a:spAutoFit/>
          </a:bodyPr>
          <a:lstStyle/>
          <a:p>
            <a:pPr algn="ctr"/>
            <a:r>
              <a:rPr lang="en-US" sz="1000" dirty="0"/>
              <a:t>We help executives develop a cyber risk program in line with the strategic objectives and risk appetite of the organization.</a:t>
            </a:r>
          </a:p>
        </p:txBody>
      </p:sp>
      <p:sp>
        <p:nvSpPr>
          <p:cNvPr id="9" name="Rectangle 8">
            <a:extLst>
              <a:ext uri="{FF2B5EF4-FFF2-40B4-BE49-F238E27FC236}">
                <a16:creationId xmlns:a16="http://schemas.microsoft.com/office/drawing/2014/main" id="{0D7B43EE-CF29-4AC5-831E-E8BCCBDAD0E0}"/>
              </a:ext>
            </a:extLst>
          </p:cNvPr>
          <p:cNvSpPr/>
          <p:nvPr/>
        </p:nvSpPr>
        <p:spPr>
          <a:xfrm>
            <a:off x="3783968" y="1725635"/>
            <a:ext cx="1606459" cy="1384634"/>
          </a:xfrm>
          <a:prstGeom prst="rect">
            <a:avLst/>
          </a:prstGeom>
        </p:spPr>
        <p:txBody>
          <a:bodyPr wrap="square" lIns="0" tIns="0" rIns="0" bIns="0">
            <a:spAutoFit/>
          </a:bodyPr>
          <a:lstStyle/>
          <a:p>
            <a:pPr algn="ctr"/>
            <a:r>
              <a:rPr lang="en-US" sz="1000" dirty="0"/>
              <a:t>We focus on establishing effective controls around the organization’s most sensitive assets and balancing the need to reduce risk, while enabling productivity, business growth and cost optimization objectives.</a:t>
            </a:r>
          </a:p>
        </p:txBody>
      </p:sp>
      <p:sp>
        <p:nvSpPr>
          <p:cNvPr id="10" name="Rectangle 9">
            <a:extLst>
              <a:ext uri="{FF2B5EF4-FFF2-40B4-BE49-F238E27FC236}">
                <a16:creationId xmlns:a16="http://schemas.microsoft.com/office/drawing/2014/main" id="{0981BB56-65FD-4BA6-8E1F-5BE4F2B1404F}"/>
              </a:ext>
            </a:extLst>
          </p:cNvPr>
          <p:cNvSpPr/>
          <p:nvPr/>
        </p:nvSpPr>
        <p:spPr>
          <a:xfrm>
            <a:off x="5588000" y="1725634"/>
            <a:ext cx="1562302" cy="1230785"/>
          </a:xfrm>
          <a:prstGeom prst="rect">
            <a:avLst/>
          </a:prstGeom>
        </p:spPr>
        <p:txBody>
          <a:bodyPr wrap="square" lIns="0" tIns="0" rIns="0" bIns="0">
            <a:spAutoFit/>
          </a:bodyPr>
          <a:lstStyle/>
          <a:p>
            <a:pPr algn="ctr"/>
            <a:r>
              <a:rPr lang="en-US" sz="1000" dirty="0"/>
              <a:t>We integrate threat data, IT data and business data to equip security teams with context-rich intelligence to proactively detect and manage cyber threats and respond more effectively to cyber incidents.</a:t>
            </a:r>
          </a:p>
        </p:txBody>
      </p:sp>
      <p:sp>
        <p:nvSpPr>
          <p:cNvPr id="11" name="Rectangle 10">
            <a:extLst>
              <a:ext uri="{FF2B5EF4-FFF2-40B4-BE49-F238E27FC236}">
                <a16:creationId xmlns:a16="http://schemas.microsoft.com/office/drawing/2014/main" id="{1544A6FF-55F6-4373-9D1D-1932280919BC}"/>
              </a:ext>
            </a:extLst>
          </p:cNvPr>
          <p:cNvSpPr/>
          <p:nvPr/>
        </p:nvSpPr>
        <p:spPr>
          <a:xfrm>
            <a:off x="7385967" y="1725634"/>
            <a:ext cx="1562302" cy="1230785"/>
          </a:xfrm>
          <a:prstGeom prst="rect">
            <a:avLst/>
          </a:prstGeom>
        </p:spPr>
        <p:txBody>
          <a:bodyPr wrap="square" lIns="0" tIns="0" rIns="0" bIns="0">
            <a:spAutoFit/>
          </a:bodyPr>
          <a:lstStyle/>
          <a:p>
            <a:pPr algn="ctr"/>
            <a:r>
              <a:rPr lang="en-US" sz="1000" dirty="0"/>
              <a:t>We combine proven proactive and reactive incident management processes and technologies to rapidly adapt and respond to cyber disruptions whether from internal or external forces.</a:t>
            </a:r>
          </a:p>
        </p:txBody>
      </p:sp>
      <p:sp>
        <p:nvSpPr>
          <p:cNvPr id="12" name="Rectangle 11">
            <a:extLst>
              <a:ext uri="{FF2B5EF4-FFF2-40B4-BE49-F238E27FC236}">
                <a16:creationId xmlns:a16="http://schemas.microsoft.com/office/drawing/2014/main" id="{23AF43DA-2DF7-4B0E-855C-C379CF19B9EA}"/>
              </a:ext>
            </a:extLst>
          </p:cNvPr>
          <p:cNvSpPr/>
          <p:nvPr/>
        </p:nvSpPr>
        <p:spPr>
          <a:xfrm>
            <a:off x="2448829" y="3200360"/>
            <a:ext cx="1228406" cy="2000027"/>
          </a:xfrm>
          <a:prstGeom prst="rect">
            <a:avLst/>
          </a:prstGeom>
          <a:solidFill>
            <a:schemeClr val="bg1"/>
          </a:solidFill>
        </p:spPr>
        <p:txBody>
          <a:bodyPr wrap="square" lIns="0" tIns="0" rIns="0" bIns="0">
            <a:spAutoFit/>
          </a:bodyPr>
          <a:lstStyle/>
          <a:p>
            <a:pPr algn="l"/>
            <a:endParaRPr lang="en-US" sz="1000" b="1" dirty="0">
              <a:solidFill>
                <a:srgbClr val="00A3E0"/>
              </a:solidFill>
            </a:endParaRPr>
          </a:p>
          <a:p>
            <a:pPr algn="l"/>
            <a:r>
              <a:rPr lang="en-US" sz="1000" dirty="0">
                <a:solidFill>
                  <a:srgbClr val="00A3E0"/>
                </a:solidFill>
              </a:rPr>
              <a:t>Cyber Strategy, Transformation and Assessments</a:t>
            </a:r>
          </a:p>
          <a:p>
            <a:pPr algn="l"/>
            <a:endParaRPr lang="en-US" sz="1000" dirty="0">
              <a:solidFill>
                <a:srgbClr val="00A3E0"/>
              </a:solidFill>
            </a:endParaRPr>
          </a:p>
          <a:p>
            <a:pPr algn="l"/>
            <a:r>
              <a:rPr lang="en-US" sz="1000" dirty="0">
                <a:solidFill>
                  <a:srgbClr val="00A3E0"/>
                </a:solidFill>
              </a:rPr>
              <a:t>Cyber Risk Management</a:t>
            </a:r>
            <a:br>
              <a:rPr lang="en-US" sz="1000" dirty="0">
                <a:solidFill>
                  <a:srgbClr val="00A3E0"/>
                </a:solidFill>
              </a:rPr>
            </a:br>
            <a:r>
              <a:rPr lang="en-US" sz="1000" dirty="0">
                <a:solidFill>
                  <a:srgbClr val="00A3E0"/>
                </a:solidFill>
              </a:rPr>
              <a:t>and Compliance</a:t>
            </a:r>
          </a:p>
          <a:p>
            <a:pPr algn="l"/>
            <a:endParaRPr lang="en-US" sz="1000" dirty="0">
              <a:solidFill>
                <a:srgbClr val="00A3E0"/>
              </a:solidFill>
            </a:endParaRPr>
          </a:p>
          <a:p>
            <a:pPr algn="l"/>
            <a:r>
              <a:rPr lang="en-US" sz="1000" dirty="0">
                <a:solidFill>
                  <a:srgbClr val="00A3E0"/>
                </a:solidFill>
              </a:rPr>
              <a:t>Cyber Training,</a:t>
            </a:r>
            <a:br>
              <a:rPr lang="en-US" sz="1000" dirty="0">
                <a:solidFill>
                  <a:srgbClr val="00A3E0"/>
                </a:solidFill>
              </a:rPr>
            </a:br>
            <a:r>
              <a:rPr lang="en-US" sz="1000" dirty="0">
                <a:solidFill>
                  <a:srgbClr val="00A3E0"/>
                </a:solidFill>
              </a:rPr>
              <a:t>Education and</a:t>
            </a:r>
            <a:br>
              <a:rPr lang="en-US" sz="1000" dirty="0">
                <a:solidFill>
                  <a:srgbClr val="00A3E0"/>
                </a:solidFill>
              </a:rPr>
            </a:br>
            <a:r>
              <a:rPr lang="en-US" sz="1000" dirty="0">
                <a:solidFill>
                  <a:srgbClr val="00A3E0"/>
                </a:solidFill>
              </a:rPr>
              <a:t>Awareness</a:t>
            </a:r>
          </a:p>
          <a:p>
            <a:pPr algn="l"/>
            <a:endParaRPr lang="en-US" sz="1000" dirty="0">
              <a:solidFill>
                <a:srgbClr val="00A3E0"/>
              </a:solidFill>
            </a:endParaRPr>
          </a:p>
        </p:txBody>
      </p:sp>
      <p:sp>
        <p:nvSpPr>
          <p:cNvPr id="13" name="Rectangle 12">
            <a:extLst>
              <a:ext uri="{FF2B5EF4-FFF2-40B4-BE49-F238E27FC236}">
                <a16:creationId xmlns:a16="http://schemas.microsoft.com/office/drawing/2014/main" id="{BE2F05DE-5D2D-450D-BC5B-DC6CF5B76FB3}"/>
              </a:ext>
            </a:extLst>
          </p:cNvPr>
          <p:cNvSpPr/>
          <p:nvPr/>
        </p:nvSpPr>
        <p:spPr>
          <a:xfrm>
            <a:off x="7905906" y="3403610"/>
            <a:ext cx="1166507" cy="1453865"/>
          </a:xfrm>
          <a:prstGeom prst="rect">
            <a:avLst/>
          </a:prstGeom>
          <a:solidFill>
            <a:schemeClr val="bg1"/>
          </a:solidFill>
        </p:spPr>
        <p:txBody>
          <a:bodyPr wrap="square" lIns="0" tIns="0" rIns="0" bIns="0">
            <a:spAutoFit/>
          </a:bodyPr>
          <a:lstStyle/>
          <a:p>
            <a:pPr algn="l"/>
            <a:r>
              <a:rPr lang="en-US" sz="1050" dirty="0">
                <a:solidFill>
                  <a:srgbClr val="C4D600"/>
                </a:solidFill>
              </a:rPr>
              <a:t>Cyber Incident</a:t>
            </a:r>
            <a:br>
              <a:rPr lang="en-US" sz="1050" dirty="0">
                <a:solidFill>
                  <a:srgbClr val="C4D600"/>
                </a:solidFill>
              </a:rPr>
            </a:br>
            <a:r>
              <a:rPr lang="en-US" sz="1050" dirty="0">
                <a:solidFill>
                  <a:srgbClr val="C4D600"/>
                </a:solidFill>
              </a:rPr>
              <a:t>Response</a:t>
            </a:r>
          </a:p>
          <a:p>
            <a:pPr algn="l"/>
            <a:endParaRPr lang="en-US" sz="1050" dirty="0">
              <a:solidFill>
                <a:srgbClr val="C4D600"/>
              </a:solidFill>
            </a:endParaRPr>
          </a:p>
          <a:p>
            <a:pPr algn="l"/>
            <a:r>
              <a:rPr lang="en-US" sz="1050" dirty="0">
                <a:solidFill>
                  <a:srgbClr val="C4D600"/>
                </a:solidFill>
              </a:rPr>
              <a:t>Cyber Wargaming</a:t>
            </a:r>
          </a:p>
          <a:p>
            <a:pPr algn="l"/>
            <a:endParaRPr lang="en-US" sz="1050" dirty="0">
              <a:solidFill>
                <a:srgbClr val="C4D600"/>
              </a:solidFill>
            </a:endParaRPr>
          </a:p>
          <a:p>
            <a:pPr algn="l"/>
            <a:endParaRPr lang="en-US" sz="1050" dirty="0">
              <a:solidFill>
                <a:srgbClr val="C4D600"/>
              </a:solidFill>
            </a:endParaRPr>
          </a:p>
          <a:p>
            <a:pPr algn="l"/>
            <a:endParaRPr lang="en-US" sz="1050" dirty="0">
              <a:solidFill>
                <a:srgbClr val="C4D600"/>
              </a:solidFill>
            </a:endParaRPr>
          </a:p>
          <a:p>
            <a:pPr algn="l"/>
            <a:endParaRPr lang="en-US" sz="1050" dirty="0">
              <a:solidFill>
                <a:srgbClr val="C4D600"/>
              </a:solidFill>
            </a:endParaRPr>
          </a:p>
          <a:p>
            <a:pPr algn="l"/>
            <a:endParaRPr lang="en-US" sz="1050" dirty="0">
              <a:solidFill>
                <a:srgbClr val="C4D600"/>
              </a:solidFill>
            </a:endParaRPr>
          </a:p>
        </p:txBody>
      </p:sp>
      <p:sp>
        <p:nvSpPr>
          <p:cNvPr id="14" name="Rectangle 13">
            <a:extLst>
              <a:ext uri="{FF2B5EF4-FFF2-40B4-BE49-F238E27FC236}">
                <a16:creationId xmlns:a16="http://schemas.microsoft.com/office/drawing/2014/main" id="{B7852B68-EF60-42E8-855D-C7ABC725B1B0}"/>
              </a:ext>
            </a:extLst>
          </p:cNvPr>
          <p:cNvSpPr/>
          <p:nvPr/>
        </p:nvSpPr>
        <p:spPr>
          <a:xfrm>
            <a:off x="6117284" y="3265033"/>
            <a:ext cx="1136950" cy="2153875"/>
          </a:xfrm>
          <a:prstGeom prst="rect">
            <a:avLst/>
          </a:prstGeom>
          <a:solidFill>
            <a:schemeClr val="bg1"/>
          </a:solidFill>
          <a:ln>
            <a:solidFill>
              <a:schemeClr val="bg1"/>
            </a:solidFill>
          </a:ln>
        </p:spPr>
        <p:txBody>
          <a:bodyPr wrap="square" lIns="0" tIns="0" rIns="0" bIns="0">
            <a:spAutoFit/>
          </a:bodyPr>
          <a:lstStyle/>
          <a:p>
            <a:pPr algn="l"/>
            <a:endParaRPr lang="en-US" sz="1000" dirty="0">
              <a:solidFill>
                <a:schemeClr val="accent1"/>
              </a:solidFill>
            </a:endParaRPr>
          </a:p>
          <a:p>
            <a:pPr algn="l"/>
            <a:r>
              <a:rPr lang="en-US" sz="1000" dirty="0">
                <a:solidFill>
                  <a:schemeClr val="accent1"/>
                </a:solidFill>
              </a:rPr>
              <a:t>Advanced Threat</a:t>
            </a:r>
            <a:br>
              <a:rPr lang="en-US" sz="1000" dirty="0">
                <a:solidFill>
                  <a:schemeClr val="accent1"/>
                </a:solidFill>
              </a:rPr>
            </a:br>
            <a:r>
              <a:rPr lang="en-US" sz="1000" dirty="0">
                <a:solidFill>
                  <a:schemeClr val="accent1"/>
                </a:solidFill>
              </a:rPr>
              <a:t>Readiness and</a:t>
            </a:r>
            <a:br>
              <a:rPr lang="en-US" sz="1000" dirty="0">
                <a:solidFill>
                  <a:schemeClr val="accent1"/>
                </a:solidFill>
              </a:rPr>
            </a:br>
            <a:r>
              <a:rPr lang="en-US" sz="1000" dirty="0">
                <a:solidFill>
                  <a:schemeClr val="accent1"/>
                </a:solidFill>
              </a:rPr>
              <a:t>Preparation</a:t>
            </a:r>
          </a:p>
          <a:p>
            <a:pPr algn="l"/>
            <a:endParaRPr lang="en-US" sz="1000" dirty="0">
              <a:solidFill>
                <a:schemeClr val="accent1"/>
              </a:solidFill>
            </a:endParaRPr>
          </a:p>
          <a:p>
            <a:pPr algn="l"/>
            <a:r>
              <a:rPr lang="en-US" sz="1000" dirty="0">
                <a:solidFill>
                  <a:schemeClr val="accent1"/>
                </a:solidFill>
              </a:rPr>
              <a:t>Cyber Risk Analytics</a:t>
            </a:r>
          </a:p>
          <a:p>
            <a:pPr algn="l"/>
            <a:endParaRPr lang="en-US" sz="1000" dirty="0">
              <a:solidFill>
                <a:schemeClr val="accent1"/>
              </a:solidFill>
            </a:endParaRPr>
          </a:p>
          <a:p>
            <a:pPr algn="l"/>
            <a:r>
              <a:rPr lang="en-US" sz="1000" dirty="0">
                <a:solidFill>
                  <a:schemeClr val="accent1"/>
                </a:solidFill>
              </a:rPr>
              <a:t>Security Operations</a:t>
            </a:r>
            <a:br>
              <a:rPr lang="en-US" sz="1000" dirty="0">
                <a:solidFill>
                  <a:schemeClr val="accent1"/>
                </a:solidFill>
              </a:rPr>
            </a:br>
            <a:r>
              <a:rPr lang="en-US" sz="1000" dirty="0">
                <a:solidFill>
                  <a:schemeClr val="accent1"/>
                </a:solidFill>
              </a:rPr>
              <a:t>Center</a:t>
            </a:r>
          </a:p>
          <a:p>
            <a:pPr algn="l"/>
            <a:endParaRPr lang="en-US" sz="1000" dirty="0">
              <a:solidFill>
                <a:schemeClr val="accent1"/>
              </a:solidFill>
            </a:endParaRPr>
          </a:p>
          <a:p>
            <a:pPr algn="l"/>
            <a:r>
              <a:rPr lang="en-US" sz="1000" dirty="0">
                <a:solidFill>
                  <a:schemeClr val="accent1"/>
                </a:solidFill>
              </a:rPr>
              <a:t>Threat Intelligence</a:t>
            </a:r>
            <a:br>
              <a:rPr lang="en-US" sz="1000" dirty="0">
                <a:solidFill>
                  <a:schemeClr val="accent1"/>
                </a:solidFill>
              </a:rPr>
            </a:br>
            <a:r>
              <a:rPr lang="en-US" sz="1000" dirty="0">
                <a:solidFill>
                  <a:schemeClr val="accent1"/>
                </a:solidFill>
              </a:rPr>
              <a:t>and Analysis</a:t>
            </a:r>
          </a:p>
          <a:p>
            <a:pPr algn="l"/>
            <a:endParaRPr lang="en-US" sz="1000" dirty="0">
              <a:solidFill>
                <a:schemeClr val="accent1"/>
              </a:solidFill>
            </a:endParaRPr>
          </a:p>
        </p:txBody>
      </p:sp>
      <p:sp>
        <p:nvSpPr>
          <p:cNvPr id="15" name="Rectangle 14">
            <a:extLst>
              <a:ext uri="{FF2B5EF4-FFF2-40B4-BE49-F238E27FC236}">
                <a16:creationId xmlns:a16="http://schemas.microsoft.com/office/drawing/2014/main" id="{F6A84212-7C7B-4E72-B68D-B6BF16647F10}"/>
              </a:ext>
            </a:extLst>
          </p:cNvPr>
          <p:cNvSpPr/>
          <p:nvPr/>
        </p:nvSpPr>
        <p:spPr>
          <a:xfrm>
            <a:off x="4309434" y="3267017"/>
            <a:ext cx="1230195" cy="2153875"/>
          </a:xfrm>
          <a:prstGeom prst="rect">
            <a:avLst/>
          </a:prstGeom>
          <a:solidFill>
            <a:schemeClr val="bg1"/>
          </a:solidFill>
          <a:ln>
            <a:noFill/>
          </a:ln>
        </p:spPr>
        <p:txBody>
          <a:bodyPr wrap="square" lIns="0" tIns="0" rIns="0" bIns="0">
            <a:spAutoFit/>
          </a:bodyPr>
          <a:lstStyle/>
          <a:p>
            <a:pPr algn="l"/>
            <a:endParaRPr lang="en-US" sz="1000" dirty="0">
              <a:solidFill>
                <a:srgbClr val="43B029"/>
              </a:solidFill>
            </a:endParaRPr>
          </a:p>
          <a:p>
            <a:pPr algn="l"/>
            <a:r>
              <a:rPr lang="en-US" sz="1000" dirty="0">
                <a:solidFill>
                  <a:srgbClr val="43B029"/>
                </a:solidFill>
              </a:rPr>
              <a:t>Infrastructure Protection</a:t>
            </a:r>
          </a:p>
          <a:p>
            <a:pPr algn="l"/>
            <a:endParaRPr lang="en-US" sz="1000" dirty="0">
              <a:solidFill>
                <a:srgbClr val="43B029"/>
              </a:solidFill>
            </a:endParaRPr>
          </a:p>
          <a:p>
            <a:pPr algn="l"/>
            <a:r>
              <a:rPr lang="en-US" sz="1000" dirty="0">
                <a:solidFill>
                  <a:srgbClr val="43B029"/>
                </a:solidFill>
              </a:rPr>
              <a:t>Vulnerability Management</a:t>
            </a:r>
          </a:p>
          <a:p>
            <a:pPr algn="l"/>
            <a:endParaRPr lang="en-US" sz="1000" dirty="0">
              <a:solidFill>
                <a:srgbClr val="43B029"/>
              </a:solidFill>
            </a:endParaRPr>
          </a:p>
          <a:p>
            <a:pPr algn="l"/>
            <a:r>
              <a:rPr lang="en-US" sz="1000" dirty="0">
                <a:solidFill>
                  <a:srgbClr val="43B029"/>
                </a:solidFill>
              </a:rPr>
              <a:t>Application Protection</a:t>
            </a:r>
          </a:p>
          <a:p>
            <a:pPr algn="l"/>
            <a:endParaRPr lang="en-US" sz="1000" dirty="0">
              <a:solidFill>
                <a:srgbClr val="43B029"/>
              </a:solidFill>
            </a:endParaRPr>
          </a:p>
          <a:p>
            <a:pPr algn="l"/>
            <a:r>
              <a:rPr lang="en-US" sz="1000" dirty="0">
                <a:solidFill>
                  <a:srgbClr val="43B029"/>
                </a:solidFill>
              </a:rPr>
              <a:t>Identity and Access Management</a:t>
            </a:r>
          </a:p>
          <a:p>
            <a:pPr algn="l"/>
            <a:endParaRPr lang="en-US" sz="1000" dirty="0">
              <a:solidFill>
                <a:srgbClr val="43B029"/>
              </a:solidFill>
            </a:endParaRPr>
          </a:p>
          <a:p>
            <a:pPr algn="l"/>
            <a:r>
              <a:rPr lang="en-US" sz="1000" dirty="0">
                <a:solidFill>
                  <a:srgbClr val="43B029"/>
                </a:solidFill>
              </a:rPr>
              <a:t>Information Privacy and Protection</a:t>
            </a:r>
          </a:p>
        </p:txBody>
      </p:sp>
      <p:pic>
        <p:nvPicPr>
          <p:cNvPr id="16" name="Picture 15">
            <a:extLst>
              <a:ext uri="{FF2B5EF4-FFF2-40B4-BE49-F238E27FC236}">
                <a16:creationId xmlns:a16="http://schemas.microsoft.com/office/drawing/2014/main" id="{46897820-C9A1-491E-90A3-F42280E55E63}"/>
              </a:ext>
            </a:extLst>
          </p:cNvPr>
          <p:cNvPicPr>
            <a:picLocks noChangeAspect="1"/>
          </p:cNvPicPr>
          <p:nvPr/>
        </p:nvPicPr>
        <p:blipFill>
          <a:blip r:embed="rId2"/>
          <a:stretch>
            <a:fillRect/>
          </a:stretch>
        </p:blipFill>
        <p:spPr>
          <a:xfrm>
            <a:off x="9183933" y="639545"/>
            <a:ext cx="1116672" cy="5381743"/>
          </a:xfrm>
          <a:prstGeom prst="rect">
            <a:avLst/>
          </a:prstGeom>
        </p:spPr>
      </p:pic>
      <p:grpSp>
        <p:nvGrpSpPr>
          <p:cNvPr id="17" name="Group 8">
            <a:extLst>
              <a:ext uri="{FF2B5EF4-FFF2-40B4-BE49-F238E27FC236}">
                <a16:creationId xmlns:a16="http://schemas.microsoft.com/office/drawing/2014/main" id="{AF77B3BD-4BCE-41FC-B961-50A500F29A5E}"/>
              </a:ext>
            </a:extLst>
          </p:cNvPr>
          <p:cNvGrpSpPr>
            <a:grpSpLocks/>
          </p:cNvGrpSpPr>
          <p:nvPr/>
        </p:nvGrpSpPr>
        <p:grpSpPr bwMode="auto">
          <a:xfrm>
            <a:off x="1945893" y="3910538"/>
            <a:ext cx="407579" cy="415258"/>
            <a:chOff x="4140" y="786"/>
            <a:chExt cx="262" cy="261"/>
          </a:xfrm>
          <a:solidFill>
            <a:srgbClr val="00A3E0"/>
          </a:solidFill>
        </p:grpSpPr>
        <p:sp>
          <p:nvSpPr>
            <p:cNvPr id="18" name="Freeform 9">
              <a:extLst>
                <a:ext uri="{FF2B5EF4-FFF2-40B4-BE49-F238E27FC236}">
                  <a16:creationId xmlns:a16="http://schemas.microsoft.com/office/drawing/2014/main" id="{8F3FC2EC-6CFF-4A72-A849-B0D8B5FB439E}"/>
                </a:ext>
              </a:extLst>
            </p:cNvPr>
            <p:cNvSpPr>
              <a:spLocks noChangeArrowheads="1"/>
            </p:cNvSpPr>
            <p:nvPr/>
          </p:nvSpPr>
          <p:spPr bwMode="auto">
            <a:xfrm>
              <a:off x="4140" y="786"/>
              <a:ext cx="262" cy="261"/>
            </a:xfrm>
            <a:custGeom>
              <a:avLst/>
              <a:gdLst>
                <a:gd name="T0" fmla="*/ 580 w 1160"/>
                <a:gd name="T1" fmla="*/ 30 h 1157"/>
                <a:gd name="T2" fmla="*/ 580 w 1160"/>
                <a:gd name="T3" fmla="*/ 30 h 1157"/>
                <a:gd name="T4" fmla="*/ 1129 w 1160"/>
                <a:gd name="T5" fmla="*/ 579 h 1157"/>
                <a:gd name="T6" fmla="*/ 580 w 1160"/>
                <a:gd name="T7" fmla="*/ 1128 h 1157"/>
                <a:gd name="T8" fmla="*/ 30 w 1160"/>
                <a:gd name="T9" fmla="*/ 579 h 1157"/>
                <a:gd name="T10" fmla="*/ 580 w 1160"/>
                <a:gd name="T11" fmla="*/ 30 h 1157"/>
                <a:gd name="T12" fmla="*/ 580 w 1160"/>
                <a:gd name="T13" fmla="*/ 0 h 1157"/>
                <a:gd name="T14" fmla="*/ 580 w 1160"/>
                <a:gd name="T15" fmla="*/ 0 h 1157"/>
                <a:gd name="T16" fmla="*/ 0 w 1160"/>
                <a:gd name="T17" fmla="*/ 579 h 1157"/>
                <a:gd name="T18" fmla="*/ 580 w 1160"/>
                <a:gd name="T19" fmla="*/ 1156 h 1157"/>
                <a:gd name="T20" fmla="*/ 1159 w 1160"/>
                <a:gd name="T21" fmla="*/ 579 h 1157"/>
                <a:gd name="T22" fmla="*/ 580 w 1160"/>
                <a:gd name="T23" fmla="*/ 0 h 1157"/>
                <a:gd name="T24" fmla="*/ 580 w 1160"/>
                <a:gd name="T25" fmla="*/ 3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0" h="1157">
                  <a:moveTo>
                    <a:pt x="580" y="30"/>
                  </a:moveTo>
                  <a:lnTo>
                    <a:pt x="580" y="30"/>
                  </a:lnTo>
                  <a:cubicBezTo>
                    <a:pt x="883" y="30"/>
                    <a:pt x="1129" y="276"/>
                    <a:pt x="1129" y="579"/>
                  </a:cubicBezTo>
                  <a:cubicBezTo>
                    <a:pt x="1129" y="880"/>
                    <a:pt x="883" y="1128"/>
                    <a:pt x="580" y="1128"/>
                  </a:cubicBezTo>
                  <a:cubicBezTo>
                    <a:pt x="276" y="1128"/>
                    <a:pt x="30" y="880"/>
                    <a:pt x="30" y="579"/>
                  </a:cubicBezTo>
                  <a:cubicBezTo>
                    <a:pt x="30" y="276"/>
                    <a:pt x="276" y="30"/>
                    <a:pt x="580" y="30"/>
                  </a:cubicBezTo>
                  <a:lnTo>
                    <a:pt x="580" y="0"/>
                  </a:lnTo>
                  <a:lnTo>
                    <a:pt x="580" y="0"/>
                  </a:lnTo>
                  <a:cubicBezTo>
                    <a:pt x="261" y="0"/>
                    <a:pt x="0" y="261"/>
                    <a:pt x="0" y="579"/>
                  </a:cubicBezTo>
                  <a:cubicBezTo>
                    <a:pt x="0" y="898"/>
                    <a:pt x="261" y="1156"/>
                    <a:pt x="580" y="1156"/>
                  </a:cubicBezTo>
                  <a:cubicBezTo>
                    <a:pt x="898" y="1156"/>
                    <a:pt x="1159" y="898"/>
                    <a:pt x="1159" y="579"/>
                  </a:cubicBezTo>
                  <a:cubicBezTo>
                    <a:pt x="1159" y="261"/>
                    <a:pt x="898" y="0"/>
                    <a:pt x="580" y="0"/>
                  </a:cubicBezTo>
                  <a:lnTo>
                    <a:pt x="58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19" name="Freeform 10">
              <a:extLst>
                <a:ext uri="{FF2B5EF4-FFF2-40B4-BE49-F238E27FC236}">
                  <a16:creationId xmlns:a16="http://schemas.microsoft.com/office/drawing/2014/main" id="{BAA01FF1-125B-41A2-AF64-58EB8096A0DD}"/>
                </a:ext>
              </a:extLst>
            </p:cNvPr>
            <p:cNvSpPr>
              <a:spLocks noChangeArrowheads="1"/>
            </p:cNvSpPr>
            <p:nvPr/>
          </p:nvSpPr>
          <p:spPr bwMode="auto">
            <a:xfrm>
              <a:off x="4167" y="822"/>
              <a:ext cx="198" cy="180"/>
            </a:xfrm>
            <a:custGeom>
              <a:avLst/>
              <a:gdLst>
                <a:gd name="T0" fmla="*/ 868 w 876"/>
                <a:gd name="T1" fmla="*/ 625 h 796"/>
                <a:gd name="T2" fmla="*/ 705 w 876"/>
                <a:gd name="T3" fmla="*/ 15 h 796"/>
                <a:gd name="T4" fmla="*/ 303 w 876"/>
                <a:gd name="T5" fmla="*/ 86 h 796"/>
                <a:gd name="T6" fmla="*/ 278 w 876"/>
                <a:gd name="T7" fmla="*/ 314 h 796"/>
                <a:gd name="T8" fmla="*/ 233 w 876"/>
                <a:gd name="T9" fmla="*/ 266 h 796"/>
                <a:gd name="T10" fmla="*/ 228 w 876"/>
                <a:gd name="T11" fmla="*/ 261 h 796"/>
                <a:gd name="T12" fmla="*/ 228 w 876"/>
                <a:gd name="T13" fmla="*/ 261 h 796"/>
                <a:gd name="T14" fmla="*/ 220 w 876"/>
                <a:gd name="T15" fmla="*/ 259 h 796"/>
                <a:gd name="T16" fmla="*/ 213 w 876"/>
                <a:gd name="T17" fmla="*/ 259 h 796"/>
                <a:gd name="T18" fmla="*/ 213 w 876"/>
                <a:gd name="T19" fmla="*/ 259 h 796"/>
                <a:gd name="T20" fmla="*/ 208 w 876"/>
                <a:gd name="T21" fmla="*/ 261 h 796"/>
                <a:gd name="T22" fmla="*/ 125 w 876"/>
                <a:gd name="T23" fmla="*/ 289 h 796"/>
                <a:gd name="T24" fmla="*/ 70 w 876"/>
                <a:gd name="T25" fmla="*/ 279 h 796"/>
                <a:gd name="T26" fmla="*/ 15 w 876"/>
                <a:gd name="T27" fmla="*/ 394 h 796"/>
                <a:gd name="T28" fmla="*/ 143 w 876"/>
                <a:gd name="T29" fmla="*/ 662 h 796"/>
                <a:gd name="T30" fmla="*/ 145 w 876"/>
                <a:gd name="T31" fmla="*/ 665 h 796"/>
                <a:gd name="T32" fmla="*/ 150 w 876"/>
                <a:gd name="T33" fmla="*/ 665 h 796"/>
                <a:gd name="T34" fmla="*/ 153 w 876"/>
                <a:gd name="T35" fmla="*/ 665 h 796"/>
                <a:gd name="T36" fmla="*/ 238 w 876"/>
                <a:gd name="T37" fmla="*/ 632 h 796"/>
                <a:gd name="T38" fmla="*/ 373 w 876"/>
                <a:gd name="T39" fmla="*/ 735 h 796"/>
                <a:gd name="T40" fmla="*/ 446 w 876"/>
                <a:gd name="T41" fmla="*/ 795 h 796"/>
                <a:gd name="T42" fmla="*/ 810 w 876"/>
                <a:gd name="T43" fmla="*/ 715 h 796"/>
                <a:gd name="T44" fmla="*/ 296 w 876"/>
                <a:gd name="T45" fmla="*/ 550 h 796"/>
                <a:gd name="T46" fmla="*/ 225 w 876"/>
                <a:gd name="T47" fmla="*/ 605 h 796"/>
                <a:gd name="T48" fmla="*/ 95 w 876"/>
                <a:gd name="T49" fmla="*/ 582 h 796"/>
                <a:gd name="T50" fmla="*/ 85 w 876"/>
                <a:gd name="T51" fmla="*/ 306 h 796"/>
                <a:gd name="T52" fmla="*/ 143 w 876"/>
                <a:gd name="T53" fmla="*/ 319 h 796"/>
                <a:gd name="T54" fmla="*/ 296 w 876"/>
                <a:gd name="T55" fmla="*/ 349 h 796"/>
                <a:gd name="T56" fmla="*/ 296 w 876"/>
                <a:gd name="T57" fmla="*/ 349 h 796"/>
                <a:gd name="T58" fmla="*/ 331 w 876"/>
                <a:gd name="T59" fmla="*/ 351 h 796"/>
                <a:gd name="T60" fmla="*/ 296 w 876"/>
                <a:gd name="T61" fmla="*/ 550 h 796"/>
                <a:gd name="T62" fmla="*/ 366 w 876"/>
                <a:gd name="T63" fmla="*/ 459 h 796"/>
                <a:gd name="T64" fmla="*/ 356 w 876"/>
                <a:gd name="T65" fmla="*/ 329 h 796"/>
                <a:gd name="T66" fmla="*/ 308 w 876"/>
                <a:gd name="T67" fmla="*/ 321 h 796"/>
                <a:gd name="T68" fmla="*/ 308 w 876"/>
                <a:gd name="T69" fmla="*/ 113 h 796"/>
                <a:gd name="T70" fmla="*/ 710 w 876"/>
                <a:gd name="T71" fmla="*/ 70 h 796"/>
                <a:gd name="T72" fmla="*/ 376 w 876"/>
                <a:gd name="T73" fmla="*/ 622 h 796"/>
                <a:gd name="T74" fmla="*/ 366 w 876"/>
                <a:gd name="T75" fmla="*/ 459 h 796"/>
                <a:gd name="T76" fmla="*/ 802 w 876"/>
                <a:gd name="T77" fmla="*/ 688 h 796"/>
                <a:gd name="T78" fmla="*/ 421 w 876"/>
                <a:gd name="T79" fmla="*/ 760 h 796"/>
                <a:gd name="T80" fmla="*/ 383 w 876"/>
                <a:gd name="T81" fmla="*/ 652 h 796"/>
                <a:gd name="T82" fmla="*/ 837 w 876"/>
                <a:gd name="T83" fmla="*/ 63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6" h="796">
                  <a:moveTo>
                    <a:pt x="868" y="625"/>
                  </a:moveTo>
                  <a:lnTo>
                    <a:pt x="868" y="625"/>
                  </a:lnTo>
                  <a:cubicBezTo>
                    <a:pt x="740" y="63"/>
                    <a:pt x="740" y="63"/>
                    <a:pt x="740" y="63"/>
                  </a:cubicBezTo>
                  <a:cubicBezTo>
                    <a:pt x="735" y="43"/>
                    <a:pt x="722" y="25"/>
                    <a:pt x="705" y="15"/>
                  </a:cubicBezTo>
                  <a:cubicBezTo>
                    <a:pt x="687" y="5"/>
                    <a:pt x="667" y="0"/>
                    <a:pt x="647" y="5"/>
                  </a:cubicBezTo>
                  <a:cubicBezTo>
                    <a:pt x="303" y="86"/>
                    <a:pt x="303" y="86"/>
                    <a:pt x="303" y="86"/>
                  </a:cubicBezTo>
                  <a:cubicBezTo>
                    <a:pt x="261" y="93"/>
                    <a:pt x="235" y="136"/>
                    <a:pt x="246" y="176"/>
                  </a:cubicBezTo>
                  <a:cubicBezTo>
                    <a:pt x="278" y="314"/>
                    <a:pt x="278" y="314"/>
                    <a:pt x="278" y="314"/>
                  </a:cubicBezTo>
                  <a:cubicBezTo>
                    <a:pt x="258" y="304"/>
                    <a:pt x="240" y="286"/>
                    <a:pt x="233" y="266"/>
                  </a:cubicBezTo>
                  <a:lnTo>
                    <a:pt x="233" y="266"/>
                  </a:lnTo>
                  <a:cubicBezTo>
                    <a:pt x="230" y="266"/>
                    <a:pt x="230" y="264"/>
                    <a:pt x="230" y="264"/>
                  </a:cubicBezTo>
                  <a:cubicBezTo>
                    <a:pt x="230" y="264"/>
                    <a:pt x="230" y="261"/>
                    <a:pt x="228" y="261"/>
                  </a:cubicBezTo>
                  <a:lnTo>
                    <a:pt x="228" y="261"/>
                  </a:lnTo>
                  <a:lnTo>
                    <a:pt x="228" y="261"/>
                  </a:lnTo>
                  <a:cubicBezTo>
                    <a:pt x="225" y="259"/>
                    <a:pt x="225" y="259"/>
                    <a:pt x="223" y="259"/>
                  </a:cubicBezTo>
                  <a:cubicBezTo>
                    <a:pt x="223" y="259"/>
                    <a:pt x="223" y="259"/>
                    <a:pt x="220" y="259"/>
                  </a:cubicBezTo>
                  <a:cubicBezTo>
                    <a:pt x="220" y="259"/>
                    <a:pt x="220" y="256"/>
                    <a:pt x="218" y="256"/>
                  </a:cubicBezTo>
                  <a:cubicBezTo>
                    <a:pt x="218" y="256"/>
                    <a:pt x="215" y="259"/>
                    <a:pt x="213" y="259"/>
                  </a:cubicBezTo>
                  <a:lnTo>
                    <a:pt x="213" y="259"/>
                  </a:lnTo>
                  <a:lnTo>
                    <a:pt x="213" y="259"/>
                  </a:lnTo>
                  <a:cubicBezTo>
                    <a:pt x="213" y="259"/>
                    <a:pt x="210" y="259"/>
                    <a:pt x="210" y="261"/>
                  </a:cubicBezTo>
                  <a:lnTo>
                    <a:pt x="208" y="261"/>
                  </a:lnTo>
                  <a:lnTo>
                    <a:pt x="208" y="261"/>
                  </a:lnTo>
                  <a:cubicBezTo>
                    <a:pt x="188" y="284"/>
                    <a:pt x="155" y="294"/>
                    <a:pt x="125" y="289"/>
                  </a:cubicBezTo>
                  <a:cubicBezTo>
                    <a:pt x="113" y="286"/>
                    <a:pt x="100" y="281"/>
                    <a:pt x="90" y="274"/>
                  </a:cubicBezTo>
                  <a:cubicBezTo>
                    <a:pt x="82" y="269"/>
                    <a:pt x="75" y="271"/>
                    <a:pt x="70" y="279"/>
                  </a:cubicBezTo>
                  <a:cubicBezTo>
                    <a:pt x="67" y="279"/>
                    <a:pt x="67" y="281"/>
                    <a:pt x="67" y="281"/>
                  </a:cubicBezTo>
                  <a:cubicBezTo>
                    <a:pt x="42" y="311"/>
                    <a:pt x="22" y="344"/>
                    <a:pt x="15" y="394"/>
                  </a:cubicBezTo>
                  <a:cubicBezTo>
                    <a:pt x="0" y="474"/>
                    <a:pt x="20" y="545"/>
                    <a:pt x="75" y="602"/>
                  </a:cubicBezTo>
                  <a:cubicBezTo>
                    <a:pt x="105" y="635"/>
                    <a:pt x="140" y="660"/>
                    <a:pt x="143" y="662"/>
                  </a:cubicBezTo>
                  <a:lnTo>
                    <a:pt x="143" y="662"/>
                  </a:lnTo>
                  <a:cubicBezTo>
                    <a:pt x="145" y="662"/>
                    <a:pt x="145" y="662"/>
                    <a:pt x="145" y="665"/>
                  </a:cubicBezTo>
                  <a:cubicBezTo>
                    <a:pt x="148" y="665"/>
                    <a:pt x="148" y="665"/>
                    <a:pt x="150" y="665"/>
                  </a:cubicBezTo>
                  <a:lnTo>
                    <a:pt x="150" y="665"/>
                  </a:lnTo>
                  <a:lnTo>
                    <a:pt x="150" y="665"/>
                  </a:lnTo>
                  <a:cubicBezTo>
                    <a:pt x="153" y="665"/>
                    <a:pt x="153" y="665"/>
                    <a:pt x="153" y="665"/>
                  </a:cubicBezTo>
                  <a:lnTo>
                    <a:pt x="153" y="665"/>
                  </a:lnTo>
                  <a:cubicBezTo>
                    <a:pt x="155" y="662"/>
                    <a:pt x="195" y="652"/>
                    <a:pt x="238" y="632"/>
                  </a:cubicBezTo>
                  <a:cubicBezTo>
                    <a:pt x="276" y="612"/>
                    <a:pt x="308" y="585"/>
                    <a:pt x="331" y="552"/>
                  </a:cubicBezTo>
                  <a:cubicBezTo>
                    <a:pt x="373" y="735"/>
                    <a:pt x="373" y="735"/>
                    <a:pt x="373" y="735"/>
                  </a:cubicBezTo>
                  <a:cubicBezTo>
                    <a:pt x="376" y="755"/>
                    <a:pt x="388" y="773"/>
                    <a:pt x="406" y="785"/>
                  </a:cubicBezTo>
                  <a:cubicBezTo>
                    <a:pt x="419" y="793"/>
                    <a:pt x="434" y="795"/>
                    <a:pt x="446" y="795"/>
                  </a:cubicBezTo>
                  <a:cubicBezTo>
                    <a:pt x="454" y="795"/>
                    <a:pt x="459" y="795"/>
                    <a:pt x="464" y="793"/>
                  </a:cubicBezTo>
                  <a:cubicBezTo>
                    <a:pt x="810" y="715"/>
                    <a:pt x="810" y="715"/>
                    <a:pt x="810" y="715"/>
                  </a:cubicBezTo>
                  <a:cubicBezTo>
                    <a:pt x="850" y="705"/>
                    <a:pt x="875" y="665"/>
                    <a:pt x="868" y="625"/>
                  </a:cubicBezTo>
                  <a:close/>
                  <a:moveTo>
                    <a:pt x="296" y="550"/>
                  </a:moveTo>
                  <a:lnTo>
                    <a:pt x="296" y="550"/>
                  </a:lnTo>
                  <a:cubicBezTo>
                    <a:pt x="278" y="572"/>
                    <a:pt x="253" y="590"/>
                    <a:pt x="225" y="605"/>
                  </a:cubicBezTo>
                  <a:cubicBezTo>
                    <a:pt x="195" y="620"/>
                    <a:pt x="165" y="630"/>
                    <a:pt x="153" y="635"/>
                  </a:cubicBezTo>
                  <a:cubicBezTo>
                    <a:pt x="143" y="625"/>
                    <a:pt x="118" y="607"/>
                    <a:pt x="95" y="582"/>
                  </a:cubicBezTo>
                  <a:cubicBezTo>
                    <a:pt x="47" y="529"/>
                    <a:pt x="30" y="469"/>
                    <a:pt x="42" y="399"/>
                  </a:cubicBezTo>
                  <a:cubicBezTo>
                    <a:pt x="50" y="359"/>
                    <a:pt x="65" y="331"/>
                    <a:pt x="85" y="306"/>
                  </a:cubicBezTo>
                  <a:cubicBezTo>
                    <a:pt x="98" y="311"/>
                    <a:pt x="108" y="316"/>
                    <a:pt x="120" y="316"/>
                  </a:cubicBezTo>
                  <a:cubicBezTo>
                    <a:pt x="128" y="319"/>
                    <a:pt x="135" y="319"/>
                    <a:pt x="143" y="319"/>
                  </a:cubicBezTo>
                  <a:cubicBezTo>
                    <a:pt x="168" y="319"/>
                    <a:pt x="193" y="311"/>
                    <a:pt x="215" y="294"/>
                  </a:cubicBezTo>
                  <a:cubicBezTo>
                    <a:pt x="233" y="324"/>
                    <a:pt x="261" y="344"/>
                    <a:pt x="296" y="349"/>
                  </a:cubicBezTo>
                  <a:lnTo>
                    <a:pt x="296" y="349"/>
                  </a:lnTo>
                  <a:lnTo>
                    <a:pt x="296" y="349"/>
                  </a:lnTo>
                  <a:cubicBezTo>
                    <a:pt x="303" y="351"/>
                    <a:pt x="308" y="351"/>
                    <a:pt x="316" y="351"/>
                  </a:cubicBezTo>
                  <a:cubicBezTo>
                    <a:pt x="321" y="351"/>
                    <a:pt x="326" y="351"/>
                    <a:pt x="331" y="351"/>
                  </a:cubicBezTo>
                  <a:cubicBezTo>
                    <a:pt x="341" y="381"/>
                    <a:pt x="346" y="412"/>
                    <a:pt x="338" y="454"/>
                  </a:cubicBezTo>
                  <a:cubicBezTo>
                    <a:pt x="331" y="489"/>
                    <a:pt x="318" y="522"/>
                    <a:pt x="296" y="550"/>
                  </a:cubicBezTo>
                  <a:close/>
                  <a:moveTo>
                    <a:pt x="366" y="459"/>
                  </a:moveTo>
                  <a:lnTo>
                    <a:pt x="366" y="459"/>
                  </a:lnTo>
                  <a:cubicBezTo>
                    <a:pt x="376" y="407"/>
                    <a:pt x="368" y="371"/>
                    <a:pt x="356" y="334"/>
                  </a:cubicBezTo>
                  <a:cubicBezTo>
                    <a:pt x="356" y="331"/>
                    <a:pt x="356" y="331"/>
                    <a:pt x="356" y="329"/>
                  </a:cubicBezTo>
                  <a:cubicBezTo>
                    <a:pt x="353" y="321"/>
                    <a:pt x="346" y="316"/>
                    <a:pt x="338" y="319"/>
                  </a:cubicBezTo>
                  <a:cubicBezTo>
                    <a:pt x="328" y="321"/>
                    <a:pt x="318" y="321"/>
                    <a:pt x="308" y="321"/>
                  </a:cubicBezTo>
                  <a:cubicBezTo>
                    <a:pt x="273" y="168"/>
                    <a:pt x="273" y="168"/>
                    <a:pt x="273" y="168"/>
                  </a:cubicBezTo>
                  <a:cubicBezTo>
                    <a:pt x="268" y="143"/>
                    <a:pt x="283" y="118"/>
                    <a:pt x="308" y="113"/>
                  </a:cubicBezTo>
                  <a:cubicBezTo>
                    <a:pt x="654" y="35"/>
                    <a:pt x="654" y="35"/>
                    <a:pt x="654" y="35"/>
                  </a:cubicBezTo>
                  <a:cubicBezTo>
                    <a:pt x="679" y="28"/>
                    <a:pt x="705" y="45"/>
                    <a:pt x="710" y="70"/>
                  </a:cubicBezTo>
                  <a:cubicBezTo>
                    <a:pt x="815" y="522"/>
                    <a:pt x="815" y="522"/>
                    <a:pt x="815" y="522"/>
                  </a:cubicBezTo>
                  <a:cubicBezTo>
                    <a:pt x="376" y="622"/>
                    <a:pt x="376" y="622"/>
                    <a:pt x="376" y="622"/>
                  </a:cubicBezTo>
                  <a:cubicBezTo>
                    <a:pt x="351" y="514"/>
                    <a:pt x="351" y="514"/>
                    <a:pt x="351" y="514"/>
                  </a:cubicBezTo>
                  <a:cubicBezTo>
                    <a:pt x="358" y="497"/>
                    <a:pt x="363" y="477"/>
                    <a:pt x="366" y="459"/>
                  </a:cubicBezTo>
                  <a:close/>
                  <a:moveTo>
                    <a:pt x="802" y="688"/>
                  </a:moveTo>
                  <a:lnTo>
                    <a:pt x="802" y="688"/>
                  </a:lnTo>
                  <a:cubicBezTo>
                    <a:pt x="459" y="765"/>
                    <a:pt x="459" y="765"/>
                    <a:pt x="459" y="765"/>
                  </a:cubicBezTo>
                  <a:cubicBezTo>
                    <a:pt x="446" y="768"/>
                    <a:pt x="434" y="765"/>
                    <a:pt x="421" y="760"/>
                  </a:cubicBezTo>
                  <a:cubicBezTo>
                    <a:pt x="411" y="753"/>
                    <a:pt x="404" y="743"/>
                    <a:pt x="401" y="730"/>
                  </a:cubicBezTo>
                  <a:cubicBezTo>
                    <a:pt x="383" y="652"/>
                    <a:pt x="383" y="652"/>
                    <a:pt x="383" y="652"/>
                  </a:cubicBezTo>
                  <a:cubicBezTo>
                    <a:pt x="820" y="552"/>
                    <a:pt x="820" y="552"/>
                    <a:pt x="820" y="552"/>
                  </a:cubicBezTo>
                  <a:cubicBezTo>
                    <a:pt x="837" y="630"/>
                    <a:pt x="837" y="630"/>
                    <a:pt x="837" y="630"/>
                  </a:cubicBezTo>
                  <a:cubicBezTo>
                    <a:pt x="845" y="655"/>
                    <a:pt x="827" y="680"/>
                    <a:pt x="802" y="68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20" name="Freeform 11">
              <a:extLst>
                <a:ext uri="{FF2B5EF4-FFF2-40B4-BE49-F238E27FC236}">
                  <a16:creationId xmlns:a16="http://schemas.microsoft.com/office/drawing/2014/main" id="{BC6182BC-2A64-4952-BDB5-3861BF03B29A}"/>
                </a:ext>
              </a:extLst>
            </p:cNvPr>
            <p:cNvSpPr>
              <a:spLocks noChangeArrowheads="1"/>
            </p:cNvSpPr>
            <p:nvPr/>
          </p:nvSpPr>
          <p:spPr bwMode="auto">
            <a:xfrm>
              <a:off x="4296" y="961"/>
              <a:ext cx="21" cy="20"/>
            </a:xfrm>
            <a:custGeom>
              <a:avLst/>
              <a:gdLst>
                <a:gd name="T0" fmla="*/ 90 w 96"/>
                <a:gd name="T1" fmla="*/ 40 h 94"/>
                <a:gd name="T2" fmla="*/ 90 w 96"/>
                <a:gd name="T3" fmla="*/ 40 h 94"/>
                <a:gd name="T4" fmla="*/ 38 w 96"/>
                <a:gd name="T5" fmla="*/ 5 h 94"/>
                <a:gd name="T6" fmla="*/ 5 w 96"/>
                <a:gd name="T7" fmla="*/ 57 h 94"/>
                <a:gd name="T8" fmla="*/ 23 w 96"/>
                <a:gd name="T9" fmla="*/ 85 h 94"/>
                <a:gd name="T10" fmla="*/ 48 w 96"/>
                <a:gd name="T11" fmla="*/ 93 h 94"/>
                <a:gd name="T12" fmla="*/ 58 w 96"/>
                <a:gd name="T13" fmla="*/ 90 h 94"/>
                <a:gd name="T14" fmla="*/ 90 w 96"/>
                <a:gd name="T15" fmla="*/ 40 h 94"/>
                <a:gd name="T16" fmla="*/ 50 w 96"/>
                <a:gd name="T17" fmla="*/ 63 h 94"/>
                <a:gd name="T18" fmla="*/ 50 w 96"/>
                <a:gd name="T19" fmla="*/ 63 h 94"/>
                <a:gd name="T20" fmla="*/ 40 w 96"/>
                <a:gd name="T21" fmla="*/ 60 h 94"/>
                <a:gd name="T22" fmla="*/ 33 w 96"/>
                <a:gd name="T23" fmla="*/ 52 h 94"/>
                <a:gd name="T24" fmla="*/ 43 w 96"/>
                <a:gd name="T25" fmla="*/ 35 h 94"/>
                <a:gd name="T26" fmla="*/ 48 w 96"/>
                <a:gd name="T27" fmla="*/ 35 h 94"/>
                <a:gd name="T28" fmla="*/ 60 w 96"/>
                <a:gd name="T29" fmla="*/ 45 h 94"/>
                <a:gd name="T30" fmla="*/ 50 w 96"/>
                <a:gd name="T31"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4">
                  <a:moveTo>
                    <a:pt x="90" y="40"/>
                  </a:moveTo>
                  <a:lnTo>
                    <a:pt x="90" y="40"/>
                  </a:lnTo>
                  <a:cubicBezTo>
                    <a:pt x="83" y="15"/>
                    <a:pt x="60" y="0"/>
                    <a:pt x="38" y="5"/>
                  </a:cubicBezTo>
                  <a:cubicBezTo>
                    <a:pt x="15" y="12"/>
                    <a:pt x="0" y="35"/>
                    <a:pt x="5" y="57"/>
                  </a:cubicBezTo>
                  <a:cubicBezTo>
                    <a:pt x="8" y="70"/>
                    <a:pt x="15" y="80"/>
                    <a:pt x="23" y="85"/>
                  </a:cubicBezTo>
                  <a:cubicBezTo>
                    <a:pt x="30" y="90"/>
                    <a:pt x="38" y="93"/>
                    <a:pt x="48" y="93"/>
                  </a:cubicBezTo>
                  <a:cubicBezTo>
                    <a:pt x="50" y="93"/>
                    <a:pt x="53" y="93"/>
                    <a:pt x="58" y="90"/>
                  </a:cubicBezTo>
                  <a:cubicBezTo>
                    <a:pt x="80" y="85"/>
                    <a:pt x="95" y="63"/>
                    <a:pt x="90" y="40"/>
                  </a:cubicBezTo>
                  <a:close/>
                  <a:moveTo>
                    <a:pt x="50" y="63"/>
                  </a:moveTo>
                  <a:lnTo>
                    <a:pt x="50" y="63"/>
                  </a:lnTo>
                  <a:cubicBezTo>
                    <a:pt x="45" y="63"/>
                    <a:pt x="43" y="63"/>
                    <a:pt x="40" y="60"/>
                  </a:cubicBezTo>
                  <a:cubicBezTo>
                    <a:pt x="35" y="57"/>
                    <a:pt x="35" y="55"/>
                    <a:pt x="33" y="52"/>
                  </a:cubicBezTo>
                  <a:cubicBezTo>
                    <a:pt x="30" y="45"/>
                    <a:pt x="35" y="37"/>
                    <a:pt x="43" y="35"/>
                  </a:cubicBezTo>
                  <a:cubicBezTo>
                    <a:pt x="45" y="35"/>
                    <a:pt x="45" y="35"/>
                    <a:pt x="48" y="35"/>
                  </a:cubicBezTo>
                  <a:cubicBezTo>
                    <a:pt x="53" y="35"/>
                    <a:pt x="60" y="37"/>
                    <a:pt x="60" y="45"/>
                  </a:cubicBezTo>
                  <a:cubicBezTo>
                    <a:pt x="63" y="52"/>
                    <a:pt x="58" y="60"/>
                    <a:pt x="50" y="6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21" name="Freeform 12">
              <a:extLst>
                <a:ext uri="{FF2B5EF4-FFF2-40B4-BE49-F238E27FC236}">
                  <a16:creationId xmlns:a16="http://schemas.microsoft.com/office/drawing/2014/main" id="{58A767AE-10F7-411D-A2F2-04244BA9C978}"/>
                </a:ext>
              </a:extLst>
            </p:cNvPr>
            <p:cNvSpPr>
              <a:spLocks noChangeArrowheads="1"/>
            </p:cNvSpPr>
            <p:nvPr/>
          </p:nvSpPr>
          <p:spPr bwMode="auto">
            <a:xfrm>
              <a:off x="4250" y="859"/>
              <a:ext cx="26" cy="23"/>
            </a:xfrm>
            <a:custGeom>
              <a:avLst/>
              <a:gdLst>
                <a:gd name="T0" fmla="*/ 45 w 119"/>
                <a:gd name="T1" fmla="*/ 103 h 106"/>
                <a:gd name="T2" fmla="*/ 45 w 119"/>
                <a:gd name="T3" fmla="*/ 103 h 106"/>
                <a:gd name="T4" fmla="*/ 53 w 119"/>
                <a:gd name="T5" fmla="*/ 105 h 106"/>
                <a:gd name="T6" fmla="*/ 55 w 119"/>
                <a:gd name="T7" fmla="*/ 105 h 106"/>
                <a:gd name="T8" fmla="*/ 65 w 119"/>
                <a:gd name="T9" fmla="*/ 98 h 106"/>
                <a:gd name="T10" fmla="*/ 113 w 119"/>
                <a:gd name="T11" fmla="*/ 22 h 106"/>
                <a:gd name="T12" fmla="*/ 108 w 119"/>
                <a:gd name="T13" fmla="*/ 2 h 106"/>
                <a:gd name="T14" fmla="*/ 88 w 119"/>
                <a:gd name="T15" fmla="*/ 7 h 106"/>
                <a:gd name="T16" fmla="*/ 48 w 119"/>
                <a:gd name="T17" fmla="*/ 70 h 106"/>
                <a:gd name="T18" fmla="*/ 22 w 119"/>
                <a:gd name="T19" fmla="*/ 55 h 106"/>
                <a:gd name="T20" fmla="*/ 2 w 119"/>
                <a:gd name="T21" fmla="*/ 60 h 106"/>
                <a:gd name="T22" fmla="*/ 7 w 119"/>
                <a:gd name="T23" fmla="*/ 80 h 106"/>
                <a:gd name="T24" fmla="*/ 45 w 119"/>
                <a:gd name="T25"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06">
                  <a:moveTo>
                    <a:pt x="45" y="103"/>
                  </a:moveTo>
                  <a:lnTo>
                    <a:pt x="45" y="103"/>
                  </a:lnTo>
                  <a:cubicBezTo>
                    <a:pt x="48" y="105"/>
                    <a:pt x="50" y="105"/>
                    <a:pt x="53" y="105"/>
                  </a:cubicBezTo>
                  <a:cubicBezTo>
                    <a:pt x="55" y="105"/>
                    <a:pt x="55" y="105"/>
                    <a:pt x="55" y="105"/>
                  </a:cubicBezTo>
                  <a:cubicBezTo>
                    <a:pt x="60" y="105"/>
                    <a:pt x="63" y="103"/>
                    <a:pt x="65" y="98"/>
                  </a:cubicBezTo>
                  <a:cubicBezTo>
                    <a:pt x="113" y="22"/>
                    <a:pt x="113" y="22"/>
                    <a:pt x="113" y="22"/>
                  </a:cubicBezTo>
                  <a:cubicBezTo>
                    <a:pt x="118" y="17"/>
                    <a:pt x="115" y="7"/>
                    <a:pt x="108" y="2"/>
                  </a:cubicBezTo>
                  <a:cubicBezTo>
                    <a:pt x="100" y="0"/>
                    <a:pt x="93" y="0"/>
                    <a:pt x="88" y="7"/>
                  </a:cubicBezTo>
                  <a:cubicBezTo>
                    <a:pt x="48" y="70"/>
                    <a:pt x="48" y="70"/>
                    <a:pt x="48" y="70"/>
                  </a:cubicBezTo>
                  <a:cubicBezTo>
                    <a:pt x="22" y="55"/>
                    <a:pt x="22" y="55"/>
                    <a:pt x="22" y="55"/>
                  </a:cubicBezTo>
                  <a:cubicBezTo>
                    <a:pt x="17" y="50"/>
                    <a:pt x="7" y="52"/>
                    <a:pt x="2" y="60"/>
                  </a:cubicBezTo>
                  <a:cubicBezTo>
                    <a:pt x="0" y="68"/>
                    <a:pt x="2" y="75"/>
                    <a:pt x="7" y="80"/>
                  </a:cubicBezTo>
                  <a:lnTo>
                    <a:pt x="45" y="1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22" name="Freeform 13">
              <a:extLst>
                <a:ext uri="{FF2B5EF4-FFF2-40B4-BE49-F238E27FC236}">
                  <a16:creationId xmlns:a16="http://schemas.microsoft.com/office/drawing/2014/main" id="{05DB5FAE-C42A-4128-8043-C3CA0A4EE8EF}"/>
                </a:ext>
              </a:extLst>
            </p:cNvPr>
            <p:cNvSpPr>
              <a:spLocks noChangeArrowheads="1"/>
            </p:cNvSpPr>
            <p:nvPr/>
          </p:nvSpPr>
          <p:spPr bwMode="auto">
            <a:xfrm>
              <a:off x="4281" y="859"/>
              <a:ext cx="45" cy="15"/>
            </a:xfrm>
            <a:custGeom>
              <a:avLst/>
              <a:gdLst>
                <a:gd name="T0" fmla="*/ 17 w 204"/>
                <a:gd name="T1" fmla="*/ 70 h 71"/>
                <a:gd name="T2" fmla="*/ 17 w 204"/>
                <a:gd name="T3" fmla="*/ 70 h 71"/>
                <a:gd name="T4" fmla="*/ 20 w 204"/>
                <a:gd name="T5" fmla="*/ 70 h 71"/>
                <a:gd name="T6" fmla="*/ 190 w 204"/>
                <a:gd name="T7" fmla="*/ 30 h 71"/>
                <a:gd name="T8" fmla="*/ 200 w 204"/>
                <a:gd name="T9" fmla="*/ 12 h 71"/>
                <a:gd name="T10" fmla="*/ 185 w 204"/>
                <a:gd name="T11" fmla="*/ 2 h 71"/>
                <a:gd name="T12" fmla="*/ 12 w 204"/>
                <a:gd name="T13" fmla="*/ 42 h 71"/>
                <a:gd name="T14" fmla="*/ 2 w 204"/>
                <a:gd name="T15" fmla="*/ 58 h 71"/>
                <a:gd name="T16" fmla="*/ 17 w 204"/>
                <a:gd name="T17"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71">
                  <a:moveTo>
                    <a:pt x="17" y="70"/>
                  </a:moveTo>
                  <a:lnTo>
                    <a:pt x="17" y="70"/>
                  </a:lnTo>
                  <a:cubicBezTo>
                    <a:pt x="17" y="70"/>
                    <a:pt x="17" y="70"/>
                    <a:pt x="20" y="70"/>
                  </a:cubicBezTo>
                  <a:cubicBezTo>
                    <a:pt x="190" y="30"/>
                    <a:pt x="190" y="30"/>
                    <a:pt x="190" y="30"/>
                  </a:cubicBezTo>
                  <a:cubicBezTo>
                    <a:pt x="198" y="27"/>
                    <a:pt x="203" y="20"/>
                    <a:pt x="200" y="12"/>
                  </a:cubicBezTo>
                  <a:cubicBezTo>
                    <a:pt x="200" y="5"/>
                    <a:pt x="193" y="0"/>
                    <a:pt x="185" y="2"/>
                  </a:cubicBezTo>
                  <a:cubicBezTo>
                    <a:pt x="12" y="42"/>
                    <a:pt x="12" y="42"/>
                    <a:pt x="12" y="42"/>
                  </a:cubicBezTo>
                  <a:cubicBezTo>
                    <a:pt x="5" y="42"/>
                    <a:pt x="0" y="50"/>
                    <a:pt x="2" y="58"/>
                  </a:cubicBezTo>
                  <a:cubicBezTo>
                    <a:pt x="5" y="65"/>
                    <a:pt x="10" y="70"/>
                    <a:pt x="17" y="7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23" name="Freeform 14">
              <a:extLst>
                <a:ext uri="{FF2B5EF4-FFF2-40B4-BE49-F238E27FC236}">
                  <a16:creationId xmlns:a16="http://schemas.microsoft.com/office/drawing/2014/main" id="{B0389477-0929-45A1-B4EF-CD471EA8A67C}"/>
                </a:ext>
              </a:extLst>
            </p:cNvPr>
            <p:cNvSpPr>
              <a:spLocks noChangeArrowheads="1"/>
            </p:cNvSpPr>
            <p:nvPr/>
          </p:nvSpPr>
          <p:spPr bwMode="auto">
            <a:xfrm>
              <a:off x="4256" y="885"/>
              <a:ext cx="26" cy="23"/>
            </a:xfrm>
            <a:custGeom>
              <a:avLst/>
              <a:gdLst>
                <a:gd name="T0" fmla="*/ 50 w 119"/>
                <a:gd name="T1" fmla="*/ 70 h 107"/>
                <a:gd name="T2" fmla="*/ 50 w 119"/>
                <a:gd name="T3" fmla="*/ 70 h 107"/>
                <a:gd name="T4" fmla="*/ 25 w 119"/>
                <a:gd name="T5" fmla="*/ 55 h 107"/>
                <a:gd name="T6" fmla="*/ 5 w 119"/>
                <a:gd name="T7" fmla="*/ 60 h 107"/>
                <a:gd name="T8" fmla="*/ 10 w 119"/>
                <a:gd name="T9" fmla="*/ 80 h 107"/>
                <a:gd name="T10" fmla="*/ 45 w 119"/>
                <a:gd name="T11" fmla="*/ 103 h 107"/>
                <a:gd name="T12" fmla="*/ 55 w 119"/>
                <a:gd name="T13" fmla="*/ 106 h 107"/>
                <a:gd name="T14" fmla="*/ 68 w 119"/>
                <a:gd name="T15" fmla="*/ 98 h 107"/>
                <a:gd name="T16" fmla="*/ 113 w 119"/>
                <a:gd name="T17" fmla="*/ 23 h 107"/>
                <a:gd name="T18" fmla="*/ 110 w 119"/>
                <a:gd name="T19" fmla="*/ 3 h 107"/>
                <a:gd name="T20" fmla="*/ 90 w 119"/>
                <a:gd name="T21" fmla="*/ 8 h 107"/>
                <a:gd name="T22" fmla="*/ 50 w 119"/>
                <a:gd name="T23"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107">
                  <a:moveTo>
                    <a:pt x="50" y="70"/>
                  </a:moveTo>
                  <a:lnTo>
                    <a:pt x="50" y="70"/>
                  </a:lnTo>
                  <a:cubicBezTo>
                    <a:pt x="25" y="55"/>
                    <a:pt x="25" y="55"/>
                    <a:pt x="25" y="55"/>
                  </a:cubicBezTo>
                  <a:cubicBezTo>
                    <a:pt x="18" y="50"/>
                    <a:pt x="10" y="53"/>
                    <a:pt x="5" y="60"/>
                  </a:cubicBezTo>
                  <a:cubicBezTo>
                    <a:pt x="0" y="68"/>
                    <a:pt x="3" y="75"/>
                    <a:pt x="10" y="80"/>
                  </a:cubicBezTo>
                  <a:cubicBezTo>
                    <a:pt x="45" y="103"/>
                    <a:pt x="45" y="103"/>
                    <a:pt x="45" y="103"/>
                  </a:cubicBezTo>
                  <a:cubicBezTo>
                    <a:pt x="48" y="106"/>
                    <a:pt x="53" y="106"/>
                    <a:pt x="55" y="106"/>
                  </a:cubicBezTo>
                  <a:cubicBezTo>
                    <a:pt x="60" y="106"/>
                    <a:pt x="63" y="103"/>
                    <a:pt x="68" y="98"/>
                  </a:cubicBezTo>
                  <a:cubicBezTo>
                    <a:pt x="113" y="23"/>
                    <a:pt x="113" y="23"/>
                    <a:pt x="113" y="23"/>
                  </a:cubicBezTo>
                  <a:cubicBezTo>
                    <a:pt x="118" y="18"/>
                    <a:pt x="115" y="8"/>
                    <a:pt x="110" y="3"/>
                  </a:cubicBezTo>
                  <a:cubicBezTo>
                    <a:pt x="103" y="0"/>
                    <a:pt x="93" y="0"/>
                    <a:pt x="90" y="8"/>
                  </a:cubicBezTo>
                  <a:lnTo>
                    <a:pt x="50"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24" name="Freeform 15">
              <a:extLst>
                <a:ext uri="{FF2B5EF4-FFF2-40B4-BE49-F238E27FC236}">
                  <a16:creationId xmlns:a16="http://schemas.microsoft.com/office/drawing/2014/main" id="{A57F8243-3CA0-4826-8E14-3B3920C2CD95}"/>
                </a:ext>
              </a:extLst>
            </p:cNvPr>
            <p:cNvSpPr>
              <a:spLocks noChangeArrowheads="1"/>
            </p:cNvSpPr>
            <p:nvPr/>
          </p:nvSpPr>
          <p:spPr bwMode="auto">
            <a:xfrm>
              <a:off x="4287" y="887"/>
              <a:ext cx="40" cy="13"/>
            </a:xfrm>
            <a:custGeom>
              <a:avLst/>
              <a:gdLst>
                <a:gd name="T0" fmla="*/ 161 w 180"/>
                <a:gd name="T1" fmla="*/ 0 h 63"/>
                <a:gd name="T2" fmla="*/ 161 w 180"/>
                <a:gd name="T3" fmla="*/ 0 h 63"/>
                <a:gd name="T4" fmla="*/ 13 w 180"/>
                <a:gd name="T5" fmla="*/ 35 h 63"/>
                <a:gd name="T6" fmla="*/ 3 w 180"/>
                <a:gd name="T7" fmla="*/ 50 h 63"/>
                <a:gd name="T8" fmla="*/ 15 w 180"/>
                <a:gd name="T9" fmla="*/ 62 h 63"/>
                <a:gd name="T10" fmla="*/ 18 w 180"/>
                <a:gd name="T11" fmla="*/ 62 h 63"/>
                <a:gd name="T12" fmla="*/ 169 w 180"/>
                <a:gd name="T13" fmla="*/ 27 h 63"/>
                <a:gd name="T14" fmla="*/ 179 w 180"/>
                <a:gd name="T15" fmla="*/ 10 h 63"/>
                <a:gd name="T16" fmla="*/ 161 w 180"/>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63">
                  <a:moveTo>
                    <a:pt x="161" y="0"/>
                  </a:moveTo>
                  <a:lnTo>
                    <a:pt x="161" y="0"/>
                  </a:lnTo>
                  <a:cubicBezTo>
                    <a:pt x="13" y="35"/>
                    <a:pt x="13" y="35"/>
                    <a:pt x="13" y="35"/>
                  </a:cubicBezTo>
                  <a:cubicBezTo>
                    <a:pt x="5" y="35"/>
                    <a:pt x="0" y="42"/>
                    <a:pt x="3" y="50"/>
                  </a:cubicBezTo>
                  <a:cubicBezTo>
                    <a:pt x="3" y="57"/>
                    <a:pt x="8" y="62"/>
                    <a:pt x="15" y="62"/>
                  </a:cubicBezTo>
                  <a:lnTo>
                    <a:pt x="18" y="62"/>
                  </a:lnTo>
                  <a:cubicBezTo>
                    <a:pt x="169" y="27"/>
                    <a:pt x="169" y="27"/>
                    <a:pt x="169" y="27"/>
                  </a:cubicBezTo>
                  <a:cubicBezTo>
                    <a:pt x="176" y="25"/>
                    <a:pt x="179" y="17"/>
                    <a:pt x="179" y="10"/>
                  </a:cubicBezTo>
                  <a:cubicBezTo>
                    <a:pt x="176" y="2"/>
                    <a:pt x="169" y="0"/>
                    <a:pt x="16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25" name="Freeform 16">
              <a:extLst>
                <a:ext uri="{FF2B5EF4-FFF2-40B4-BE49-F238E27FC236}">
                  <a16:creationId xmlns:a16="http://schemas.microsoft.com/office/drawing/2014/main" id="{A74857EA-624A-4654-9E2E-E516A81B9954}"/>
                </a:ext>
              </a:extLst>
            </p:cNvPr>
            <p:cNvSpPr>
              <a:spLocks noChangeArrowheads="1"/>
            </p:cNvSpPr>
            <p:nvPr/>
          </p:nvSpPr>
          <p:spPr bwMode="auto">
            <a:xfrm>
              <a:off x="4262" y="912"/>
              <a:ext cx="26" cy="23"/>
            </a:xfrm>
            <a:custGeom>
              <a:avLst/>
              <a:gdLst>
                <a:gd name="T0" fmla="*/ 107 w 118"/>
                <a:gd name="T1" fmla="*/ 2 h 106"/>
                <a:gd name="T2" fmla="*/ 107 w 118"/>
                <a:gd name="T3" fmla="*/ 2 h 106"/>
                <a:gd name="T4" fmla="*/ 87 w 118"/>
                <a:gd name="T5" fmla="*/ 7 h 106"/>
                <a:gd name="T6" fmla="*/ 47 w 118"/>
                <a:gd name="T7" fmla="*/ 70 h 106"/>
                <a:gd name="T8" fmla="*/ 22 w 118"/>
                <a:gd name="T9" fmla="*/ 55 h 106"/>
                <a:gd name="T10" fmla="*/ 2 w 118"/>
                <a:gd name="T11" fmla="*/ 60 h 106"/>
                <a:gd name="T12" fmla="*/ 7 w 118"/>
                <a:gd name="T13" fmla="*/ 80 h 106"/>
                <a:gd name="T14" fmla="*/ 45 w 118"/>
                <a:gd name="T15" fmla="*/ 102 h 106"/>
                <a:gd name="T16" fmla="*/ 52 w 118"/>
                <a:gd name="T17" fmla="*/ 105 h 106"/>
                <a:gd name="T18" fmla="*/ 55 w 118"/>
                <a:gd name="T19" fmla="*/ 105 h 106"/>
                <a:gd name="T20" fmla="*/ 65 w 118"/>
                <a:gd name="T21" fmla="*/ 97 h 106"/>
                <a:gd name="T22" fmla="*/ 112 w 118"/>
                <a:gd name="T23" fmla="*/ 22 h 106"/>
                <a:gd name="T24" fmla="*/ 107 w 118"/>
                <a:gd name="T25"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6">
                  <a:moveTo>
                    <a:pt x="107" y="2"/>
                  </a:moveTo>
                  <a:lnTo>
                    <a:pt x="107" y="2"/>
                  </a:lnTo>
                  <a:cubicBezTo>
                    <a:pt x="100" y="0"/>
                    <a:pt x="92" y="0"/>
                    <a:pt x="87" y="7"/>
                  </a:cubicBezTo>
                  <a:cubicBezTo>
                    <a:pt x="47" y="70"/>
                    <a:pt x="47" y="70"/>
                    <a:pt x="47" y="70"/>
                  </a:cubicBezTo>
                  <a:cubicBezTo>
                    <a:pt x="22" y="55"/>
                    <a:pt x="22" y="55"/>
                    <a:pt x="22" y="55"/>
                  </a:cubicBezTo>
                  <a:cubicBezTo>
                    <a:pt x="17" y="50"/>
                    <a:pt x="7" y="52"/>
                    <a:pt x="2" y="60"/>
                  </a:cubicBezTo>
                  <a:cubicBezTo>
                    <a:pt x="0" y="67"/>
                    <a:pt x="0" y="75"/>
                    <a:pt x="7" y="80"/>
                  </a:cubicBezTo>
                  <a:cubicBezTo>
                    <a:pt x="45" y="102"/>
                    <a:pt x="45" y="102"/>
                    <a:pt x="45" y="102"/>
                  </a:cubicBezTo>
                  <a:cubicBezTo>
                    <a:pt x="47" y="105"/>
                    <a:pt x="50" y="105"/>
                    <a:pt x="52" y="105"/>
                  </a:cubicBezTo>
                  <a:lnTo>
                    <a:pt x="55" y="105"/>
                  </a:lnTo>
                  <a:cubicBezTo>
                    <a:pt x="60" y="105"/>
                    <a:pt x="62" y="102"/>
                    <a:pt x="65" y="97"/>
                  </a:cubicBezTo>
                  <a:cubicBezTo>
                    <a:pt x="112" y="22"/>
                    <a:pt x="112" y="22"/>
                    <a:pt x="112" y="22"/>
                  </a:cubicBezTo>
                  <a:cubicBezTo>
                    <a:pt x="117" y="17"/>
                    <a:pt x="115" y="7"/>
                    <a:pt x="107" y="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26" name="Freeform 17">
              <a:extLst>
                <a:ext uri="{FF2B5EF4-FFF2-40B4-BE49-F238E27FC236}">
                  <a16:creationId xmlns:a16="http://schemas.microsoft.com/office/drawing/2014/main" id="{CD25643D-0824-4CF7-A7B3-85144040019E}"/>
                </a:ext>
              </a:extLst>
            </p:cNvPr>
            <p:cNvSpPr>
              <a:spLocks noChangeArrowheads="1"/>
            </p:cNvSpPr>
            <p:nvPr/>
          </p:nvSpPr>
          <p:spPr bwMode="auto">
            <a:xfrm>
              <a:off x="4292" y="914"/>
              <a:ext cx="36" cy="13"/>
            </a:xfrm>
            <a:custGeom>
              <a:avLst/>
              <a:gdLst>
                <a:gd name="T0" fmla="*/ 144 w 162"/>
                <a:gd name="T1" fmla="*/ 2 h 61"/>
                <a:gd name="T2" fmla="*/ 144 w 162"/>
                <a:gd name="T3" fmla="*/ 2 h 61"/>
                <a:gd name="T4" fmla="*/ 13 w 162"/>
                <a:gd name="T5" fmla="*/ 32 h 61"/>
                <a:gd name="T6" fmla="*/ 3 w 162"/>
                <a:gd name="T7" fmla="*/ 47 h 61"/>
                <a:gd name="T8" fmla="*/ 16 w 162"/>
                <a:gd name="T9" fmla="*/ 60 h 61"/>
                <a:gd name="T10" fmla="*/ 21 w 162"/>
                <a:gd name="T11" fmla="*/ 57 h 61"/>
                <a:gd name="T12" fmla="*/ 148 w 162"/>
                <a:gd name="T13" fmla="*/ 30 h 61"/>
                <a:gd name="T14" fmla="*/ 159 w 162"/>
                <a:gd name="T15" fmla="*/ 12 h 61"/>
                <a:gd name="T16" fmla="*/ 144 w 162"/>
                <a:gd name="T17"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1">
                  <a:moveTo>
                    <a:pt x="144" y="2"/>
                  </a:moveTo>
                  <a:lnTo>
                    <a:pt x="144" y="2"/>
                  </a:lnTo>
                  <a:cubicBezTo>
                    <a:pt x="13" y="32"/>
                    <a:pt x="13" y="32"/>
                    <a:pt x="13" y="32"/>
                  </a:cubicBezTo>
                  <a:cubicBezTo>
                    <a:pt x="6" y="32"/>
                    <a:pt x="0" y="40"/>
                    <a:pt x="3" y="47"/>
                  </a:cubicBezTo>
                  <a:cubicBezTo>
                    <a:pt x="6" y="55"/>
                    <a:pt x="11" y="60"/>
                    <a:pt x="16" y="60"/>
                  </a:cubicBezTo>
                  <a:cubicBezTo>
                    <a:pt x="18" y="60"/>
                    <a:pt x="18" y="60"/>
                    <a:pt x="21" y="57"/>
                  </a:cubicBezTo>
                  <a:cubicBezTo>
                    <a:pt x="148" y="30"/>
                    <a:pt x="148" y="30"/>
                    <a:pt x="148" y="30"/>
                  </a:cubicBezTo>
                  <a:cubicBezTo>
                    <a:pt x="156" y="27"/>
                    <a:pt x="161" y="20"/>
                    <a:pt x="159" y="12"/>
                  </a:cubicBezTo>
                  <a:cubicBezTo>
                    <a:pt x="159" y="5"/>
                    <a:pt x="151" y="0"/>
                    <a:pt x="144" y="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grpSp>
      <p:grpSp>
        <p:nvGrpSpPr>
          <p:cNvPr id="27" name="Group 18">
            <a:extLst>
              <a:ext uri="{FF2B5EF4-FFF2-40B4-BE49-F238E27FC236}">
                <a16:creationId xmlns:a16="http://schemas.microsoft.com/office/drawing/2014/main" id="{CC0C5624-C036-45F8-B38E-0639A914F1EE}"/>
              </a:ext>
            </a:extLst>
          </p:cNvPr>
          <p:cNvGrpSpPr>
            <a:grpSpLocks/>
          </p:cNvGrpSpPr>
          <p:nvPr/>
        </p:nvGrpSpPr>
        <p:grpSpPr bwMode="auto">
          <a:xfrm>
            <a:off x="1946688" y="3355983"/>
            <a:ext cx="406023" cy="416848"/>
            <a:chOff x="4936" y="785"/>
            <a:chExt cx="261" cy="262"/>
          </a:xfrm>
          <a:solidFill>
            <a:srgbClr val="00A3E0"/>
          </a:solidFill>
        </p:grpSpPr>
        <p:sp>
          <p:nvSpPr>
            <p:cNvPr id="28" name="Freeform 19">
              <a:extLst>
                <a:ext uri="{FF2B5EF4-FFF2-40B4-BE49-F238E27FC236}">
                  <a16:creationId xmlns:a16="http://schemas.microsoft.com/office/drawing/2014/main" id="{657B77F4-BFFF-49FA-AA76-3ECF60C60309}"/>
                </a:ext>
              </a:extLst>
            </p:cNvPr>
            <p:cNvSpPr>
              <a:spLocks noChangeArrowheads="1"/>
            </p:cNvSpPr>
            <p:nvPr/>
          </p:nvSpPr>
          <p:spPr bwMode="auto">
            <a:xfrm>
              <a:off x="4936" y="785"/>
              <a:ext cx="261" cy="262"/>
            </a:xfrm>
            <a:custGeom>
              <a:avLst/>
              <a:gdLst>
                <a:gd name="T0" fmla="*/ 579 w 1157"/>
                <a:gd name="T1" fmla="*/ 30 h 1160"/>
                <a:gd name="T2" fmla="*/ 579 w 1157"/>
                <a:gd name="T3" fmla="*/ 30 h 1160"/>
                <a:gd name="T4" fmla="*/ 1129 w 1157"/>
                <a:gd name="T5" fmla="*/ 579 h 1160"/>
                <a:gd name="T6" fmla="*/ 579 w 1157"/>
                <a:gd name="T7" fmla="*/ 1128 h 1160"/>
                <a:gd name="T8" fmla="*/ 30 w 1157"/>
                <a:gd name="T9" fmla="*/ 579 h 1160"/>
                <a:gd name="T10" fmla="*/ 579 w 1157"/>
                <a:gd name="T11" fmla="*/ 30 h 1160"/>
                <a:gd name="T12" fmla="*/ 579 w 1157"/>
                <a:gd name="T13" fmla="*/ 0 h 1160"/>
                <a:gd name="T14" fmla="*/ 579 w 1157"/>
                <a:gd name="T15" fmla="*/ 0 h 1160"/>
                <a:gd name="T16" fmla="*/ 0 w 1157"/>
                <a:gd name="T17" fmla="*/ 579 h 1160"/>
                <a:gd name="T18" fmla="*/ 579 w 1157"/>
                <a:gd name="T19" fmla="*/ 1159 h 1160"/>
                <a:gd name="T20" fmla="*/ 1156 w 1157"/>
                <a:gd name="T21" fmla="*/ 579 h 1160"/>
                <a:gd name="T22" fmla="*/ 579 w 1157"/>
                <a:gd name="T23" fmla="*/ 0 h 1160"/>
                <a:gd name="T24" fmla="*/ 579 w 1157"/>
                <a:gd name="T25" fmla="*/ 3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7" h="1160">
                  <a:moveTo>
                    <a:pt x="579" y="30"/>
                  </a:moveTo>
                  <a:lnTo>
                    <a:pt x="579" y="30"/>
                  </a:lnTo>
                  <a:cubicBezTo>
                    <a:pt x="883" y="30"/>
                    <a:pt x="1129" y="276"/>
                    <a:pt x="1129" y="579"/>
                  </a:cubicBezTo>
                  <a:cubicBezTo>
                    <a:pt x="1129" y="883"/>
                    <a:pt x="883" y="1128"/>
                    <a:pt x="579" y="1128"/>
                  </a:cubicBezTo>
                  <a:cubicBezTo>
                    <a:pt x="276" y="1128"/>
                    <a:pt x="30" y="883"/>
                    <a:pt x="30" y="579"/>
                  </a:cubicBezTo>
                  <a:cubicBezTo>
                    <a:pt x="30" y="276"/>
                    <a:pt x="276" y="30"/>
                    <a:pt x="579" y="30"/>
                  </a:cubicBezTo>
                  <a:lnTo>
                    <a:pt x="579" y="0"/>
                  </a:lnTo>
                  <a:lnTo>
                    <a:pt x="579" y="0"/>
                  </a:lnTo>
                  <a:cubicBezTo>
                    <a:pt x="261" y="0"/>
                    <a:pt x="0" y="261"/>
                    <a:pt x="0" y="579"/>
                  </a:cubicBezTo>
                  <a:cubicBezTo>
                    <a:pt x="0" y="898"/>
                    <a:pt x="261" y="1159"/>
                    <a:pt x="579" y="1159"/>
                  </a:cubicBezTo>
                  <a:cubicBezTo>
                    <a:pt x="898" y="1159"/>
                    <a:pt x="1156" y="898"/>
                    <a:pt x="1156" y="579"/>
                  </a:cubicBezTo>
                  <a:cubicBezTo>
                    <a:pt x="1156" y="261"/>
                    <a:pt x="898" y="0"/>
                    <a:pt x="579" y="0"/>
                  </a:cubicBezTo>
                  <a:lnTo>
                    <a:pt x="579"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29" name="Freeform 20">
              <a:extLst>
                <a:ext uri="{FF2B5EF4-FFF2-40B4-BE49-F238E27FC236}">
                  <a16:creationId xmlns:a16="http://schemas.microsoft.com/office/drawing/2014/main" id="{D206B62E-16B1-49F3-B2A9-B49AD72E977E}"/>
                </a:ext>
              </a:extLst>
            </p:cNvPr>
            <p:cNvSpPr>
              <a:spLocks noChangeArrowheads="1"/>
            </p:cNvSpPr>
            <p:nvPr/>
          </p:nvSpPr>
          <p:spPr bwMode="auto">
            <a:xfrm>
              <a:off x="5025" y="851"/>
              <a:ext cx="83" cy="131"/>
            </a:xfrm>
            <a:custGeom>
              <a:avLst/>
              <a:gdLst>
                <a:gd name="T0" fmla="*/ 216 w 370"/>
                <a:gd name="T1" fmla="*/ 223 h 581"/>
                <a:gd name="T2" fmla="*/ 276 w 370"/>
                <a:gd name="T3" fmla="*/ 236 h 581"/>
                <a:gd name="T4" fmla="*/ 346 w 370"/>
                <a:gd name="T5" fmla="*/ 143 h 581"/>
                <a:gd name="T6" fmla="*/ 244 w 370"/>
                <a:gd name="T7" fmla="*/ 53 h 581"/>
                <a:gd name="T8" fmla="*/ 244 w 370"/>
                <a:gd name="T9" fmla="*/ 25 h 581"/>
                <a:gd name="T10" fmla="*/ 216 w 370"/>
                <a:gd name="T11" fmla="*/ 5 h 581"/>
                <a:gd name="T12" fmla="*/ 111 w 370"/>
                <a:gd name="T13" fmla="*/ 58 h 581"/>
                <a:gd name="T14" fmla="*/ 35 w 370"/>
                <a:gd name="T15" fmla="*/ 276 h 581"/>
                <a:gd name="T16" fmla="*/ 28 w 370"/>
                <a:gd name="T17" fmla="*/ 447 h 581"/>
                <a:gd name="T18" fmla="*/ 53 w 370"/>
                <a:gd name="T19" fmla="*/ 474 h 581"/>
                <a:gd name="T20" fmla="*/ 83 w 370"/>
                <a:gd name="T21" fmla="*/ 479 h 581"/>
                <a:gd name="T22" fmla="*/ 78 w 370"/>
                <a:gd name="T23" fmla="*/ 484 h 581"/>
                <a:gd name="T24" fmla="*/ 10 w 370"/>
                <a:gd name="T25" fmla="*/ 509 h 581"/>
                <a:gd name="T26" fmla="*/ 8 w 370"/>
                <a:gd name="T27" fmla="*/ 567 h 581"/>
                <a:gd name="T28" fmla="*/ 306 w 370"/>
                <a:gd name="T29" fmla="*/ 580 h 581"/>
                <a:gd name="T30" fmla="*/ 336 w 370"/>
                <a:gd name="T31" fmla="*/ 539 h 581"/>
                <a:gd name="T32" fmla="*/ 296 w 370"/>
                <a:gd name="T33" fmla="*/ 484 h 581"/>
                <a:gd name="T34" fmla="*/ 259 w 370"/>
                <a:gd name="T35" fmla="*/ 482 h 581"/>
                <a:gd name="T36" fmla="*/ 264 w 370"/>
                <a:gd name="T37" fmla="*/ 474 h 581"/>
                <a:gd name="T38" fmla="*/ 311 w 370"/>
                <a:gd name="T39" fmla="*/ 452 h 581"/>
                <a:gd name="T40" fmla="*/ 213 w 370"/>
                <a:gd name="T41" fmla="*/ 223 h 581"/>
                <a:gd name="T42" fmla="*/ 198 w 370"/>
                <a:gd name="T43" fmla="*/ 246 h 581"/>
                <a:gd name="T44" fmla="*/ 286 w 370"/>
                <a:gd name="T45" fmla="*/ 452 h 581"/>
                <a:gd name="T46" fmla="*/ 241 w 370"/>
                <a:gd name="T47" fmla="*/ 459 h 581"/>
                <a:gd name="T48" fmla="*/ 266 w 370"/>
                <a:gd name="T49" fmla="*/ 514 h 581"/>
                <a:gd name="T50" fmla="*/ 301 w 370"/>
                <a:gd name="T51" fmla="*/ 517 h 581"/>
                <a:gd name="T52" fmla="*/ 309 w 370"/>
                <a:gd name="T53" fmla="*/ 552 h 581"/>
                <a:gd name="T54" fmla="*/ 33 w 370"/>
                <a:gd name="T55" fmla="*/ 552 h 581"/>
                <a:gd name="T56" fmla="*/ 30 w 370"/>
                <a:gd name="T57" fmla="*/ 547 h 581"/>
                <a:gd name="T58" fmla="*/ 43 w 370"/>
                <a:gd name="T59" fmla="*/ 514 h 581"/>
                <a:gd name="T60" fmla="*/ 103 w 370"/>
                <a:gd name="T61" fmla="*/ 502 h 581"/>
                <a:gd name="T62" fmla="*/ 78 w 370"/>
                <a:gd name="T63" fmla="*/ 452 h 581"/>
                <a:gd name="T64" fmla="*/ 63 w 370"/>
                <a:gd name="T65" fmla="*/ 422 h 581"/>
                <a:gd name="T66" fmla="*/ 55 w 370"/>
                <a:gd name="T67" fmla="*/ 243 h 581"/>
                <a:gd name="T68" fmla="*/ 213 w 370"/>
                <a:gd name="T69" fmla="*/ 35 h 581"/>
                <a:gd name="T70" fmla="*/ 236 w 370"/>
                <a:gd name="T71" fmla="*/ 80 h 581"/>
                <a:gd name="T72" fmla="*/ 324 w 370"/>
                <a:gd name="T73" fmla="*/ 161 h 581"/>
                <a:gd name="T74" fmla="*/ 294 w 370"/>
                <a:gd name="T75" fmla="*/ 216 h 581"/>
                <a:gd name="T76" fmla="*/ 208 w 370"/>
                <a:gd name="T77" fmla="*/ 196 h 581"/>
                <a:gd name="T78" fmla="*/ 188 w 370"/>
                <a:gd name="T79" fmla="*/ 218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0" h="581">
                  <a:moveTo>
                    <a:pt x="216" y="223"/>
                  </a:moveTo>
                  <a:lnTo>
                    <a:pt x="216" y="223"/>
                  </a:lnTo>
                  <a:cubicBezTo>
                    <a:pt x="236" y="218"/>
                    <a:pt x="259" y="223"/>
                    <a:pt x="274" y="236"/>
                  </a:cubicBezTo>
                  <a:cubicBezTo>
                    <a:pt x="276" y="236"/>
                    <a:pt x="276" y="236"/>
                    <a:pt x="276" y="236"/>
                  </a:cubicBezTo>
                  <a:cubicBezTo>
                    <a:pt x="294" y="251"/>
                    <a:pt x="324" y="251"/>
                    <a:pt x="341" y="236"/>
                  </a:cubicBezTo>
                  <a:cubicBezTo>
                    <a:pt x="366" y="211"/>
                    <a:pt x="369" y="168"/>
                    <a:pt x="346" y="143"/>
                  </a:cubicBezTo>
                  <a:cubicBezTo>
                    <a:pt x="296" y="88"/>
                    <a:pt x="296" y="88"/>
                    <a:pt x="296" y="88"/>
                  </a:cubicBezTo>
                  <a:cubicBezTo>
                    <a:pt x="284" y="70"/>
                    <a:pt x="264" y="60"/>
                    <a:pt x="244" y="53"/>
                  </a:cubicBezTo>
                  <a:cubicBezTo>
                    <a:pt x="241" y="53"/>
                    <a:pt x="238" y="50"/>
                    <a:pt x="241" y="48"/>
                  </a:cubicBezTo>
                  <a:cubicBezTo>
                    <a:pt x="244" y="25"/>
                    <a:pt x="244" y="25"/>
                    <a:pt x="244" y="25"/>
                  </a:cubicBezTo>
                  <a:cubicBezTo>
                    <a:pt x="246" y="18"/>
                    <a:pt x="241" y="10"/>
                    <a:pt x="236" y="5"/>
                  </a:cubicBezTo>
                  <a:cubicBezTo>
                    <a:pt x="231" y="3"/>
                    <a:pt x="221" y="0"/>
                    <a:pt x="216" y="5"/>
                  </a:cubicBezTo>
                  <a:cubicBezTo>
                    <a:pt x="111" y="58"/>
                    <a:pt x="111" y="58"/>
                    <a:pt x="111" y="58"/>
                  </a:cubicBezTo>
                  <a:lnTo>
                    <a:pt x="111" y="58"/>
                  </a:lnTo>
                  <a:cubicBezTo>
                    <a:pt x="45" y="98"/>
                    <a:pt x="13" y="176"/>
                    <a:pt x="30" y="249"/>
                  </a:cubicBezTo>
                  <a:cubicBezTo>
                    <a:pt x="35" y="276"/>
                    <a:pt x="35" y="276"/>
                    <a:pt x="35" y="276"/>
                  </a:cubicBezTo>
                  <a:cubicBezTo>
                    <a:pt x="45" y="321"/>
                    <a:pt x="45" y="369"/>
                    <a:pt x="35" y="414"/>
                  </a:cubicBezTo>
                  <a:cubicBezTo>
                    <a:pt x="28" y="447"/>
                    <a:pt x="28" y="447"/>
                    <a:pt x="28" y="447"/>
                  </a:cubicBezTo>
                  <a:cubicBezTo>
                    <a:pt x="25" y="454"/>
                    <a:pt x="28" y="462"/>
                    <a:pt x="33" y="467"/>
                  </a:cubicBezTo>
                  <a:cubicBezTo>
                    <a:pt x="38" y="472"/>
                    <a:pt x="45" y="474"/>
                    <a:pt x="53" y="474"/>
                  </a:cubicBezTo>
                  <a:cubicBezTo>
                    <a:pt x="78" y="474"/>
                    <a:pt x="78" y="474"/>
                    <a:pt x="78" y="474"/>
                  </a:cubicBezTo>
                  <a:cubicBezTo>
                    <a:pt x="80" y="474"/>
                    <a:pt x="80" y="477"/>
                    <a:pt x="83" y="479"/>
                  </a:cubicBezTo>
                  <a:cubicBezTo>
                    <a:pt x="83" y="482"/>
                    <a:pt x="80" y="482"/>
                    <a:pt x="80" y="484"/>
                  </a:cubicBezTo>
                  <a:cubicBezTo>
                    <a:pt x="80" y="484"/>
                    <a:pt x="80" y="484"/>
                    <a:pt x="78" y="484"/>
                  </a:cubicBezTo>
                  <a:cubicBezTo>
                    <a:pt x="40" y="484"/>
                    <a:pt x="40" y="484"/>
                    <a:pt x="40" y="484"/>
                  </a:cubicBezTo>
                  <a:cubicBezTo>
                    <a:pt x="28" y="484"/>
                    <a:pt x="15" y="494"/>
                    <a:pt x="10" y="509"/>
                  </a:cubicBezTo>
                  <a:cubicBezTo>
                    <a:pt x="3" y="539"/>
                    <a:pt x="3" y="539"/>
                    <a:pt x="3" y="539"/>
                  </a:cubicBezTo>
                  <a:cubicBezTo>
                    <a:pt x="0" y="550"/>
                    <a:pt x="3" y="560"/>
                    <a:pt x="8" y="567"/>
                  </a:cubicBezTo>
                  <a:cubicBezTo>
                    <a:pt x="13" y="575"/>
                    <a:pt x="23" y="580"/>
                    <a:pt x="33" y="580"/>
                  </a:cubicBezTo>
                  <a:cubicBezTo>
                    <a:pt x="306" y="580"/>
                    <a:pt x="306" y="580"/>
                    <a:pt x="306" y="580"/>
                  </a:cubicBezTo>
                  <a:cubicBezTo>
                    <a:pt x="316" y="580"/>
                    <a:pt x="324" y="575"/>
                    <a:pt x="331" y="567"/>
                  </a:cubicBezTo>
                  <a:cubicBezTo>
                    <a:pt x="336" y="560"/>
                    <a:pt x="339" y="550"/>
                    <a:pt x="336" y="539"/>
                  </a:cubicBezTo>
                  <a:cubicBezTo>
                    <a:pt x="326" y="507"/>
                    <a:pt x="326" y="507"/>
                    <a:pt x="326" y="507"/>
                  </a:cubicBezTo>
                  <a:cubicBezTo>
                    <a:pt x="324" y="494"/>
                    <a:pt x="311" y="484"/>
                    <a:pt x="296" y="484"/>
                  </a:cubicBezTo>
                  <a:cubicBezTo>
                    <a:pt x="264" y="484"/>
                    <a:pt x="264" y="484"/>
                    <a:pt x="264" y="484"/>
                  </a:cubicBezTo>
                  <a:cubicBezTo>
                    <a:pt x="261" y="484"/>
                    <a:pt x="259" y="482"/>
                    <a:pt x="259" y="482"/>
                  </a:cubicBezTo>
                  <a:cubicBezTo>
                    <a:pt x="259" y="479"/>
                    <a:pt x="259" y="477"/>
                    <a:pt x="261" y="477"/>
                  </a:cubicBezTo>
                  <a:cubicBezTo>
                    <a:pt x="261" y="477"/>
                    <a:pt x="261" y="474"/>
                    <a:pt x="264" y="474"/>
                  </a:cubicBezTo>
                  <a:cubicBezTo>
                    <a:pt x="289" y="474"/>
                    <a:pt x="289" y="474"/>
                    <a:pt x="289" y="474"/>
                  </a:cubicBezTo>
                  <a:cubicBezTo>
                    <a:pt x="301" y="474"/>
                    <a:pt x="311" y="467"/>
                    <a:pt x="311" y="452"/>
                  </a:cubicBezTo>
                  <a:cubicBezTo>
                    <a:pt x="319" y="359"/>
                    <a:pt x="284" y="279"/>
                    <a:pt x="213" y="223"/>
                  </a:cubicBezTo>
                  <a:lnTo>
                    <a:pt x="213" y="223"/>
                  </a:lnTo>
                  <a:lnTo>
                    <a:pt x="216" y="223"/>
                  </a:lnTo>
                  <a:close/>
                  <a:moveTo>
                    <a:pt x="198" y="246"/>
                  </a:moveTo>
                  <a:lnTo>
                    <a:pt x="198" y="246"/>
                  </a:lnTo>
                  <a:cubicBezTo>
                    <a:pt x="259" y="296"/>
                    <a:pt x="291" y="366"/>
                    <a:pt x="286" y="452"/>
                  </a:cubicBezTo>
                  <a:cubicBezTo>
                    <a:pt x="264" y="452"/>
                    <a:pt x="264" y="452"/>
                    <a:pt x="264" y="452"/>
                  </a:cubicBezTo>
                  <a:cubicBezTo>
                    <a:pt x="256" y="452"/>
                    <a:pt x="246" y="454"/>
                    <a:pt x="241" y="459"/>
                  </a:cubicBezTo>
                  <a:cubicBezTo>
                    <a:pt x="236" y="467"/>
                    <a:pt x="231" y="477"/>
                    <a:pt x="233" y="484"/>
                  </a:cubicBezTo>
                  <a:cubicBezTo>
                    <a:pt x="233" y="502"/>
                    <a:pt x="248" y="514"/>
                    <a:pt x="266" y="514"/>
                  </a:cubicBezTo>
                  <a:cubicBezTo>
                    <a:pt x="296" y="514"/>
                    <a:pt x="296" y="514"/>
                    <a:pt x="296" y="514"/>
                  </a:cubicBezTo>
                  <a:cubicBezTo>
                    <a:pt x="299" y="514"/>
                    <a:pt x="301" y="514"/>
                    <a:pt x="301" y="517"/>
                  </a:cubicBezTo>
                  <a:cubicBezTo>
                    <a:pt x="309" y="547"/>
                    <a:pt x="309" y="547"/>
                    <a:pt x="309" y="547"/>
                  </a:cubicBezTo>
                  <a:cubicBezTo>
                    <a:pt x="311" y="550"/>
                    <a:pt x="309" y="550"/>
                    <a:pt x="309" y="552"/>
                  </a:cubicBezTo>
                  <a:cubicBezTo>
                    <a:pt x="309" y="552"/>
                    <a:pt x="309" y="552"/>
                    <a:pt x="306" y="552"/>
                  </a:cubicBezTo>
                  <a:cubicBezTo>
                    <a:pt x="33" y="552"/>
                    <a:pt x="33" y="552"/>
                    <a:pt x="33" y="552"/>
                  </a:cubicBezTo>
                  <a:lnTo>
                    <a:pt x="30" y="552"/>
                  </a:lnTo>
                  <a:cubicBezTo>
                    <a:pt x="30" y="550"/>
                    <a:pt x="30" y="550"/>
                    <a:pt x="30" y="547"/>
                  </a:cubicBezTo>
                  <a:cubicBezTo>
                    <a:pt x="38" y="517"/>
                    <a:pt x="38" y="517"/>
                    <a:pt x="38" y="517"/>
                  </a:cubicBezTo>
                  <a:cubicBezTo>
                    <a:pt x="38" y="514"/>
                    <a:pt x="40" y="514"/>
                    <a:pt x="43" y="514"/>
                  </a:cubicBezTo>
                  <a:cubicBezTo>
                    <a:pt x="78" y="514"/>
                    <a:pt x="78" y="514"/>
                    <a:pt x="78" y="514"/>
                  </a:cubicBezTo>
                  <a:cubicBezTo>
                    <a:pt x="88" y="514"/>
                    <a:pt x="95" y="509"/>
                    <a:pt x="103" y="502"/>
                  </a:cubicBezTo>
                  <a:cubicBezTo>
                    <a:pt x="108" y="497"/>
                    <a:pt x="111" y="487"/>
                    <a:pt x="111" y="479"/>
                  </a:cubicBezTo>
                  <a:cubicBezTo>
                    <a:pt x="108" y="462"/>
                    <a:pt x="93" y="452"/>
                    <a:pt x="78" y="452"/>
                  </a:cubicBezTo>
                  <a:cubicBezTo>
                    <a:pt x="55" y="452"/>
                    <a:pt x="55" y="452"/>
                    <a:pt x="55" y="452"/>
                  </a:cubicBezTo>
                  <a:cubicBezTo>
                    <a:pt x="63" y="422"/>
                    <a:pt x="63" y="422"/>
                    <a:pt x="63" y="422"/>
                  </a:cubicBezTo>
                  <a:cubicBezTo>
                    <a:pt x="73" y="371"/>
                    <a:pt x="73" y="321"/>
                    <a:pt x="63" y="271"/>
                  </a:cubicBezTo>
                  <a:cubicBezTo>
                    <a:pt x="55" y="243"/>
                    <a:pt x="55" y="243"/>
                    <a:pt x="55" y="243"/>
                  </a:cubicBezTo>
                  <a:cubicBezTo>
                    <a:pt x="43" y="181"/>
                    <a:pt x="68" y="116"/>
                    <a:pt x="123" y="83"/>
                  </a:cubicBezTo>
                  <a:cubicBezTo>
                    <a:pt x="213" y="35"/>
                    <a:pt x="213" y="35"/>
                    <a:pt x="213" y="35"/>
                  </a:cubicBezTo>
                  <a:cubicBezTo>
                    <a:pt x="213" y="43"/>
                    <a:pt x="213" y="43"/>
                    <a:pt x="213" y="43"/>
                  </a:cubicBezTo>
                  <a:cubicBezTo>
                    <a:pt x="211" y="60"/>
                    <a:pt x="221" y="75"/>
                    <a:pt x="236" y="80"/>
                  </a:cubicBezTo>
                  <a:cubicBezTo>
                    <a:pt x="251" y="85"/>
                    <a:pt x="266" y="93"/>
                    <a:pt x="276" y="106"/>
                  </a:cubicBezTo>
                  <a:cubicBezTo>
                    <a:pt x="324" y="161"/>
                    <a:pt x="324" y="161"/>
                    <a:pt x="324" y="161"/>
                  </a:cubicBezTo>
                  <a:cubicBezTo>
                    <a:pt x="339" y="176"/>
                    <a:pt x="336" y="201"/>
                    <a:pt x="321" y="216"/>
                  </a:cubicBezTo>
                  <a:cubicBezTo>
                    <a:pt x="314" y="221"/>
                    <a:pt x="301" y="221"/>
                    <a:pt x="294" y="216"/>
                  </a:cubicBezTo>
                  <a:cubicBezTo>
                    <a:pt x="291" y="216"/>
                    <a:pt x="291" y="216"/>
                    <a:pt x="291" y="216"/>
                  </a:cubicBezTo>
                  <a:cubicBezTo>
                    <a:pt x="269" y="196"/>
                    <a:pt x="236" y="188"/>
                    <a:pt x="208" y="196"/>
                  </a:cubicBezTo>
                  <a:lnTo>
                    <a:pt x="208" y="196"/>
                  </a:lnTo>
                  <a:cubicBezTo>
                    <a:pt x="198" y="198"/>
                    <a:pt x="188" y="208"/>
                    <a:pt x="188" y="218"/>
                  </a:cubicBezTo>
                  <a:cubicBezTo>
                    <a:pt x="186" y="228"/>
                    <a:pt x="188" y="241"/>
                    <a:pt x="198" y="24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30" name="Freeform 21">
              <a:extLst>
                <a:ext uri="{FF2B5EF4-FFF2-40B4-BE49-F238E27FC236}">
                  <a16:creationId xmlns:a16="http://schemas.microsoft.com/office/drawing/2014/main" id="{EC68BE23-C57A-4460-BBA1-C9592DFF5B59}"/>
                </a:ext>
              </a:extLst>
            </p:cNvPr>
            <p:cNvSpPr>
              <a:spLocks noChangeArrowheads="1"/>
            </p:cNvSpPr>
            <p:nvPr/>
          </p:nvSpPr>
          <p:spPr bwMode="auto">
            <a:xfrm>
              <a:off x="4983" y="917"/>
              <a:ext cx="55" cy="25"/>
            </a:xfrm>
            <a:custGeom>
              <a:avLst/>
              <a:gdLst>
                <a:gd name="T0" fmla="*/ 30 w 246"/>
                <a:gd name="T1" fmla="*/ 113 h 114"/>
                <a:gd name="T2" fmla="*/ 30 w 246"/>
                <a:gd name="T3" fmla="*/ 113 h 114"/>
                <a:gd name="T4" fmla="*/ 0 w 246"/>
                <a:gd name="T5" fmla="*/ 113 h 114"/>
                <a:gd name="T6" fmla="*/ 0 w 246"/>
                <a:gd name="T7" fmla="*/ 85 h 114"/>
                <a:gd name="T8" fmla="*/ 85 w 246"/>
                <a:gd name="T9" fmla="*/ 0 h 114"/>
                <a:gd name="T10" fmla="*/ 245 w 246"/>
                <a:gd name="T11" fmla="*/ 0 h 114"/>
                <a:gd name="T12" fmla="*/ 245 w 246"/>
                <a:gd name="T13" fmla="*/ 30 h 114"/>
                <a:gd name="T14" fmla="*/ 85 w 246"/>
                <a:gd name="T15" fmla="*/ 30 h 114"/>
                <a:gd name="T16" fmla="*/ 30 w 246"/>
                <a:gd name="T17" fmla="*/ 85 h 114"/>
                <a:gd name="T18" fmla="*/ 30 w 246"/>
                <a:gd name="T19"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114">
                  <a:moveTo>
                    <a:pt x="30" y="113"/>
                  </a:moveTo>
                  <a:lnTo>
                    <a:pt x="30" y="113"/>
                  </a:lnTo>
                  <a:cubicBezTo>
                    <a:pt x="0" y="113"/>
                    <a:pt x="0" y="113"/>
                    <a:pt x="0" y="113"/>
                  </a:cubicBezTo>
                  <a:cubicBezTo>
                    <a:pt x="0" y="85"/>
                    <a:pt x="0" y="85"/>
                    <a:pt x="0" y="85"/>
                  </a:cubicBezTo>
                  <a:cubicBezTo>
                    <a:pt x="0" y="37"/>
                    <a:pt x="40" y="0"/>
                    <a:pt x="85" y="0"/>
                  </a:cubicBezTo>
                  <a:cubicBezTo>
                    <a:pt x="245" y="0"/>
                    <a:pt x="245" y="0"/>
                    <a:pt x="245" y="0"/>
                  </a:cubicBezTo>
                  <a:cubicBezTo>
                    <a:pt x="245" y="30"/>
                    <a:pt x="245" y="30"/>
                    <a:pt x="245" y="30"/>
                  </a:cubicBezTo>
                  <a:cubicBezTo>
                    <a:pt x="85" y="30"/>
                    <a:pt x="85" y="30"/>
                    <a:pt x="85" y="30"/>
                  </a:cubicBezTo>
                  <a:cubicBezTo>
                    <a:pt x="55" y="30"/>
                    <a:pt x="30" y="55"/>
                    <a:pt x="30" y="85"/>
                  </a:cubicBezTo>
                  <a:lnTo>
                    <a:pt x="30" y="1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31" name="Freeform 22">
              <a:extLst>
                <a:ext uri="{FF2B5EF4-FFF2-40B4-BE49-F238E27FC236}">
                  <a16:creationId xmlns:a16="http://schemas.microsoft.com/office/drawing/2014/main" id="{1A8BF8A3-610B-4A1A-BABD-0D559F805D64}"/>
                </a:ext>
              </a:extLst>
            </p:cNvPr>
            <p:cNvSpPr>
              <a:spLocks noChangeArrowheads="1"/>
            </p:cNvSpPr>
            <p:nvPr/>
          </p:nvSpPr>
          <p:spPr bwMode="auto">
            <a:xfrm>
              <a:off x="4969" y="938"/>
              <a:ext cx="33" cy="34"/>
            </a:xfrm>
            <a:custGeom>
              <a:avLst/>
              <a:gdLst>
                <a:gd name="T0" fmla="*/ 76 w 152"/>
                <a:gd name="T1" fmla="*/ 153 h 154"/>
                <a:gd name="T2" fmla="*/ 76 w 152"/>
                <a:gd name="T3" fmla="*/ 153 h 154"/>
                <a:gd name="T4" fmla="*/ 0 w 152"/>
                <a:gd name="T5" fmla="*/ 76 h 154"/>
                <a:gd name="T6" fmla="*/ 76 w 152"/>
                <a:gd name="T7" fmla="*/ 0 h 154"/>
                <a:gd name="T8" fmla="*/ 151 w 152"/>
                <a:gd name="T9" fmla="*/ 76 h 154"/>
                <a:gd name="T10" fmla="*/ 76 w 152"/>
                <a:gd name="T11" fmla="*/ 153 h 154"/>
                <a:gd name="T12" fmla="*/ 76 w 152"/>
                <a:gd name="T13" fmla="*/ 31 h 154"/>
                <a:gd name="T14" fmla="*/ 76 w 152"/>
                <a:gd name="T15" fmla="*/ 31 h 154"/>
                <a:gd name="T16" fmla="*/ 30 w 152"/>
                <a:gd name="T17" fmla="*/ 76 h 154"/>
                <a:gd name="T18" fmla="*/ 76 w 152"/>
                <a:gd name="T19" fmla="*/ 123 h 154"/>
                <a:gd name="T20" fmla="*/ 123 w 152"/>
                <a:gd name="T21" fmla="*/ 76 h 154"/>
                <a:gd name="T22" fmla="*/ 76 w 152"/>
                <a:gd name="T23" fmla="*/ 3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154">
                  <a:moveTo>
                    <a:pt x="76" y="153"/>
                  </a:moveTo>
                  <a:lnTo>
                    <a:pt x="76" y="153"/>
                  </a:lnTo>
                  <a:cubicBezTo>
                    <a:pt x="35" y="153"/>
                    <a:pt x="0" y="118"/>
                    <a:pt x="0" y="76"/>
                  </a:cubicBezTo>
                  <a:cubicBezTo>
                    <a:pt x="0" y="36"/>
                    <a:pt x="35" y="0"/>
                    <a:pt x="76" y="0"/>
                  </a:cubicBezTo>
                  <a:cubicBezTo>
                    <a:pt x="118" y="0"/>
                    <a:pt x="151" y="36"/>
                    <a:pt x="151" y="76"/>
                  </a:cubicBezTo>
                  <a:cubicBezTo>
                    <a:pt x="151" y="118"/>
                    <a:pt x="118" y="153"/>
                    <a:pt x="76" y="153"/>
                  </a:cubicBezTo>
                  <a:close/>
                  <a:moveTo>
                    <a:pt x="76" y="31"/>
                  </a:moveTo>
                  <a:lnTo>
                    <a:pt x="76" y="31"/>
                  </a:lnTo>
                  <a:cubicBezTo>
                    <a:pt x="51" y="31"/>
                    <a:pt x="30" y="51"/>
                    <a:pt x="30" y="76"/>
                  </a:cubicBezTo>
                  <a:cubicBezTo>
                    <a:pt x="30" y="103"/>
                    <a:pt x="51" y="123"/>
                    <a:pt x="76" y="123"/>
                  </a:cubicBezTo>
                  <a:cubicBezTo>
                    <a:pt x="101" y="123"/>
                    <a:pt x="123" y="103"/>
                    <a:pt x="123" y="76"/>
                  </a:cubicBezTo>
                  <a:cubicBezTo>
                    <a:pt x="123" y="51"/>
                    <a:pt x="101" y="31"/>
                    <a:pt x="76" y="3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32" name="Freeform 23">
              <a:extLst>
                <a:ext uri="{FF2B5EF4-FFF2-40B4-BE49-F238E27FC236}">
                  <a16:creationId xmlns:a16="http://schemas.microsoft.com/office/drawing/2014/main" id="{8AD057F8-98A2-4079-A0E6-F1A6464E0DE9}"/>
                </a:ext>
              </a:extLst>
            </p:cNvPr>
            <p:cNvSpPr>
              <a:spLocks noChangeArrowheads="1"/>
            </p:cNvSpPr>
            <p:nvPr/>
          </p:nvSpPr>
          <p:spPr bwMode="auto">
            <a:xfrm>
              <a:off x="5088" y="917"/>
              <a:ext cx="54" cy="25"/>
            </a:xfrm>
            <a:custGeom>
              <a:avLst/>
              <a:gdLst>
                <a:gd name="T0" fmla="*/ 241 w 242"/>
                <a:gd name="T1" fmla="*/ 113 h 114"/>
                <a:gd name="T2" fmla="*/ 241 w 242"/>
                <a:gd name="T3" fmla="*/ 113 h 114"/>
                <a:gd name="T4" fmla="*/ 211 w 242"/>
                <a:gd name="T5" fmla="*/ 113 h 114"/>
                <a:gd name="T6" fmla="*/ 211 w 242"/>
                <a:gd name="T7" fmla="*/ 85 h 114"/>
                <a:gd name="T8" fmla="*/ 156 w 242"/>
                <a:gd name="T9" fmla="*/ 30 h 114"/>
                <a:gd name="T10" fmla="*/ 0 w 242"/>
                <a:gd name="T11" fmla="*/ 30 h 114"/>
                <a:gd name="T12" fmla="*/ 0 w 242"/>
                <a:gd name="T13" fmla="*/ 0 h 114"/>
                <a:gd name="T14" fmla="*/ 156 w 242"/>
                <a:gd name="T15" fmla="*/ 0 h 114"/>
                <a:gd name="T16" fmla="*/ 241 w 242"/>
                <a:gd name="T17" fmla="*/ 85 h 114"/>
                <a:gd name="T18" fmla="*/ 241 w 242"/>
                <a:gd name="T19"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14">
                  <a:moveTo>
                    <a:pt x="241" y="113"/>
                  </a:moveTo>
                  <a:lnTo>
                    <a:pt x="241" y="113"/>
                  </a:lnTo>
                  <a:cubicBezTo>
                    <a:pt x="211" y="113"/>
                    <a:pt x="211" y="113"/>
                    <a:pt x="211" y="113"/>
                  </a:cubicBezTo>
                  <a:cubicBezTo>
                    <a:pt x="211" y="85"/>
                    <a:pt x="211" y="85"/>
                    <a:pt x="211" y="85"/>
                  </a:cubicBezTo>
                  <a:cubicBezTo>
                    <a:pt x="211" y="55"/>
                    <a:pt x="186" y="30"/>
                    <a:pt x="156" y="30"/>
                  </a:cubicBezTo>
                  <a:cubicBezTo>
                    <a:pt x="0" y="30"/>
                    <a:pt x="0" y="30"/>
                    <a:pt x="0" y="30"/>
                  </a:cubicBezTo>
                  <a:cubicBezTo>
                    <a:pt x="0" y="0"/>
                    <a:pt x="0" y="0"/>
                    <a:pt x="0" y="0"/>
                  </a:cubicBezTo>
                  <a:cubicBezTo>
                    <a:pt x="156" y="0"/>
                    <a:pt x="156" y="0"/>
                    <a:pt x="156" y="0"/>
                  </a:cubicBezTo>
                  <a:cubicBezTo>
                    <a:pt x="203" y="0"/>
                    <a:pt x="241" y="37"/>
                    <a:pt x="241" y="85"/>
                  </a:cubicBezTo>
                  <a:lnTo>
                    <a:pt x="241" y="1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33" name="Freeform 24">
              <a:extLst>
                <a:ext uri="{FF2B5EF4-FFF2-40B4-BE49-F238E27FC236}">
                  <a16:creationId xmlns:a16="http://schemas.microsoft.com/office/drawing/2014/main" id="{3DB008DB-330E-4061-9E11-71C879F313A7}"/>
                </a:ext>
              </a:extLst>
            </p:cNvPr>
            <p:cNvSpPr>
              <a:spLocks noChangeArrowheads="1"/>
            </p:cNvSpPr>
            <p:nvPr/>
          </p:nvSpPr>
          <p:spPr bwMode="auto">
            <a:xfrm>
              <a:off x="5122" y="938"/>
              <a:ext cx="33" cy="34"/>
            </a:xfrm>
            <a:custGeom>
              <a:avLst/>
              <a:gdLst>
                <a:gd name="T0" fmla="*/ 75 w 151"/>
                <a:gd name="T1" fmla="*/ 153 h 154"/>
                <a:gd name="T2" fmla="*/ 75 w 151"/>
                <a:gd name="T3" fmla="*/ 153 h 154"/>
                <a:gd name="T4" fmla="*/ 0 w 151"/>
                <a:gd name="T5" fmla="*/ 76 h 154"/>
                <a:gd name="T6" fmla="*/ 75 w 151"/>
                <a:gd name="T7" fmla="*/ 0 h 154"/>
                <a:gd name="T8" fmla="*/ 150 w 151"/>
                <a:gd name="T9" fmla="*/ 76 h 154"/>
                <a:gd name="T10" fmla="*/ 75 w 151"/>
                <a:gd name="T11" fmla="*/ 153 h 154"/>
                <a:gd name="T12" fmla="*/ 75 w 151"/>
                <a:gd name="T13" fmla="*/ 31 h 154"/>
                <a:gd name="T14" fmla="*/ 75 w 151"/>
                <a:gd name="T15" fmla="*/ 31 h 154"/>
                <a:gd name="T16" fmla="*/ 30 w 151"/>
                <a:gd name="T17" fmla="*/ 76 h 154"/>
                <a:gd name="T18" fmla="*/ 75 w 151"/>
                <a:gd name="T19" fmla="*/ 123 h 154"/>
                <a:gd name="T20" fmla="*/ 122 w 151"/>
                <a:gd name="T21" fmla="*/ 76 h 154"/>
                <a:gd name="T22" fmla="*/ 75 w 151"/>
                <a:gd name="T23" fmla="*/ 3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54">
                  <a:moveTo>
                    <a:pt x="75" y="153"/>
                  </a:moveTo>
                  <a:lnTo>
                    <a:pt x="75" y="153"/>
                  </a:lnTo>
                  <a:cubicBezTo>
                    <a:pt x="35" y="153"/>
                    <a:pt x="0" y="118"/>
                    <a:pt x="0" y="76"/>
                  </a:cubicBezTo>
                  <a:cubicBezTo>
                    <a:pt x="0" y="36"/>
                    <a:pt x="35" y="0"/>
                    <a:pt x="75" y="0"/>
                  </a:cubicBezTo>
                  <a:cubicBezTo>
                    <a:pt x="117" y="0"/>
                    <a:pt x="150" y="36"/>
                    <a:pt x="150" y="76"/>
                  </a:cubicBezTo>
                  <a:cubicBezTo>
                    <a:pt x="150" y="118"/>
                    <a:pt x="117" y="153"/>
                    <a:pt x="75" y="153"/>
                  </a:cubicBezTo>
                  <a:close/>
                  <a:moveTo>
                    <a:pt x="75" y="31"/>
                  </a:moveTo>
                  <a:lnTo>
                    <a:pt x="75" y="31"/>
                  </a:lnTo>
                  <a:cubicBezTo>
                    <a:pt x="50" y="31"/>
                    <a:pt x="30" y="51"/>
                    <a:pt x="30" y="76"/>
                  </a:cubicBezTo>
                  <a:cubicBezTo>
                    <a:pt x="30" y="103"/>
                    <a:pt x="50" y="123"/>
                    <a:pt x="75" y="123"/>
                  </a:cubicBezTo>
                  <a:cubicBezTo>
                    <a:pt x="100" y="123"/>
                    <a:pt x="122" y="103"/>
                    <a:pt x="122" y="76"/>
                  </a:cubicBezTo>
                  <a:cubicBezTo>
                    <a:pt x="122" y="51"/>
                    <a:pt x="100" y="31"/>
                    <a:pt x="75" y="3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34" name="Freeform 25">
              <a:extLst>
                <a:ext uri="{FF2B5EF4-FFF2-40B4-BE49-F238E27FC236}">
                  <a16:creationId xmlns:a16="http://schemas.microsoft.com/office/drawing/2014/main" id="{ED991C69-CBB3-4C0A-951C-A514F7CAC0C3}"/>
                </a:ext>
              </a:extLst>
            </p:cNvPr>
            <p:cNvSpPr>
              <a:spLocks noChangeArrowheads="1"/>
            </p:cNvSpPr>
            <p:nvPr/>
          </p:nvSpPr>
          <p:spPr bwMode="auto">
            <a:xfrm>
              <a:off x="5094" y="880"/>
              <a:ext cx="48" cy="27"/>
            </a:xfrm>
            <a:custGeom>
              <a:avLst/>
              <a:gdLst>
                <a:gd name="T0" fmla="*/ 130 w 216"/>
                <a:gd name="T1" fmla="*/ 121 h 122"/>
                <a:gd name="T2" fmla="*/ 130 w 216"/>
                <a:gd name="T3" fmla="*/ 121 h 122"/>
                <a:gd name="T4" fmla="*/ 15 w 216"/>
                <a:gd name="T5" fmla="*/ 121 h 122"/>
                <a:gd name="T6" fmla="*/ 0 w 216"/>
                <a:gd name="T7" fmla="*/ 105 h 122"/>
                <a:gd name="T8" fmla="*/ 15 w 216"/>
                <a:gd name="T9" fmla="*/ 90 h 122"/>
                <a:gd name="T10" fmla="*/ 130 w 216"/>
                <a:gd name="T11" fmla="*/ 90 h 122"/>
                <a:gd name="T12" fmla="*/ 188 w 216"/>
                <a:gd name="T13" fmla="*/ 35 h 122"/>
                <a:gd name="T14" fmla="*/ 188 w 216"/>
                <a:gd name="T15" fmla="*/ 15 h 122"/>
                <a:gd name="T16" fmla="*/ 203 w 216"/>
                <a:gd name="T17" fmla="*/ 0 h 122"/>
                <a:gd name="T18" fmla="*/ 215 w 216"/>
                <a:gd name="T19" fmla="*/ 15 h 122"/>
                <a:gd name="T20" fmla="*/ 215 w 216"/>
                <a:gd name="T21" fmla="*/ 35 h 122"/>
                <a:gd name="T22" fmla="*/ 130 w 216"/>
                <a:gd name="T23"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122">
                  <a:moveTo>
                    <a:pt x="130" y="121"/>
                  </a:moveTo>
                  <a:lnTo>
                    <a:pt x="130" y="121"/>
                  </a:lnTo>
                  <a:cubicBezTo>
                    <a:pt x="15" y="121"/>
                    <a:pt x="15" y="121"/>
                    <a:pt x="15" y="121"/>
                  </a:cubicBezTo>
                  <a:cubicBezTo>
                    <a:pt x="5" y="121"/>
                    <a:pt x="0" y="113"/>
                    <a:pt x="0" y="105"/>
                  </a:cubicBezTo>
                  <a:cubicBezTo>
                    <a:pt x="0" y="98"/>
                    <a:pt x="5" y="90"/>
                    <a:pt x="15" y="90"/>
                  </a:cubicBezTo>
                  <a:cubicBezTo>
                    <a:pt x="130" y="90"/>
                    <a:pt x="130" y="90"/>
                    <a:pt x="130" y="90"/>
                  </a:cubicBezTo>
                  <a:cubicBezTo>
                    <a:pt x="163" y="90"/>
                    <a:pt x="188" y="65"/>
                    <a:pt x="188" y="35"/>
                  </a:cubicBezTo>
                  <a:cubicBezTo>
                    <a:pt x="188" y="15"/>
                    <a:pt x="188" y="15"/>
                    <a:pt x="188" y="15"/>
                  </a:cubicBezTo>
                  <a:cubicBezTo>
                    <a:pt x="188" y="8"/>
                    <a:pt x="193" y="0"/>
                    <a:pt x="203" y="0"/>
                  </a:cubicBezTo>
                  <a:cubicBezTo>
                    <a:pt x="210" y="0"/>
                    <a:pt x="215" y="8"/>
                    <a:pt x="215" y="15"/>
                  </a:cubicBezTo>
                  <a:cubicBezTo>
                    <a:pt x="215" y="35"/>
                    <a:pt x="215" y="35"/>
                    <a:pt x="215" y="35"/>
                  </a:cubicBezTo>
                  <a:cubicBezTo>
                    <a:pt x="215" y="80"/>
                    <a:pt x="178" y="121"/>
                    <a:pt x="130" y="1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35" name="Freeform 26">
              <a:extLst>
                <a:ext uri="{FF2B5EF4-FFF2-40B4-BE49-F238E27FC236}">
                  <a16:creationId xmlns:a16="http://schemas.microsoft.com/office/drawing/2014/main" id="{42AE4875-608E-44B6-BD2E-F815B2BA8302}"/>
                </a:ext>
              </a:extLst>
            </p:cNvPr>
            <p:cNvSpPr>
              <a:spLocks noChangeArrowheads="1"/>
            </p:cNvSpPr>
            <p:nvPr/>
          </p:nvSpPr>
          <p:spPr bwMode="auto">
            <a:xfrm>
              <a:off x="5122" y="851"/>
              <a:ext cx="34" cy="33"/>
            </a:xfrm>
            <a:custGeom>
              <a:avLst/>
              <a:gdLst>
                <a:gd name="T0" fmla="*/ 78 w 154"/>
                <a:gd name="T1" fmla="*/ 150 h 151"/>
                <a:gd name="T2" fmla="*/ 78 w 154"/>
                <a:gd name="T3" fmla="*/ 150 h 151"/>
                <a:gd name="T4" fmla="*/ 0 w 154"/>
                <a:gd name="T5" fmla="*/ 75 h 151"/>
                <a:gd name="T6" fmla="*/ 78 w 154"/>
                <a:gd name="T7" fmla="*/ 0 h 151"/>
                <a:gd name="T8" fmla="*/ 153 w 154"/>
                <a:gd name="T9" fmla="*/ 75 h 151"/>
                <a:gd name="T10" fmla="*/ 78 w 154"/>
                <a:gd name="T11" fmla="*/ 150 h 151"/>
                <a:gd name="T12" fmla="*/ 78 w 154"/>
                <a:gd name="T13" fmla="*/ 30 h 151"/>
                <a:gd name="T14" fmla="*/ 78 w 154"/>
                <a:gd name="T15" fmla="*/ 30 h 151"/>
                <a:gd name="T16" fmla="*/ 30 w 154"/>
                <a:gd name="T17" fmla="*/ 75 h 151"/>
                <a:gd name="T18" fmla="*/ 78 w 154"/>
                <a:gd name="T19" fmla="*/ 123 h 151"/>
                <a:gd name="T20" fmla="*/ 123 w 154"/>
                <a:gd name="T21" fmla="*/ 75 h 151"/>
                <a:gd name="T22" fmla="*/ 78 w 154"/>
                <a:gd name="T23" fmla="*/ 3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51">
                  <a:moveTo>
                    <a:pt x="78" y="150"/>
                  </a:moveTo>
                  <a:lnTo>
                    <a:pt x="78" y="150"/>
                  </a:lnTo>
                  <a:cubicBezTo>
                    <a:pt x="35" y="150"/>
                    <a:pt x="0" y="118"/>
                    <a:pt x="0" y="75"/>
                  </a:cubicBezTo>
                  <a:cubicBezTo>
                    <a:pt x="0" y="35"/>
                    <a:pt x="35" y="0"/>
                    <a:pt x="78" y="0"/>
                  </a:cubicBezTo>
                  <a:cubicBezTo>
                    <a:pt x="118" y="0"/>
                    <a:pt x="153" y="35"/>
                    <a:pt x="153" y="75"/>
                  </a:cubicBezTo>
                  <a:cubicBezTo>
                    <a:pt x="153" y="118"/>
                    <a:pt x="118" y="150"/>
                    <a:pt x="78" y="150"/>
                  </a:cubicBezTo>
                  <a:close/>
                  <a:moveTo>
                    <a:pt x="78" y="30"/>
                  </a:moveTo>
                  <a:lnTo>
                    <a:pt x="78" y="30"/>
                  </a:lnTo>
                  <a:cubicBezTo>
                    <a:pt x="50" y="30"/>
                    <a:pt x="30" y="50"/>
                    <a:pt x="30" y="75"/>
                  </a:cubicBezTo>
                  <a:cubicBezTo>
                    <a:pt x="30" y="100"/>
                    <a:pt x="50" y="123"/>
                    <a:pt x="78" y="123"/>
                  </a:cubicBezTo>
                  <a:cubicBezTo>
                    <a:pt x="103" y="123"/>
                    <a:pt x="123" y="100"/>
                    <a:pt x="123" y="75"/>
                  </a:cubicBezTo>
                  <a:cubicBezTo>
                    <a:pt x="123" y="50"/>
                    <a:pt x="103" y="30"/>
                    <a:pt x="78" y="3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36" name="Freeform 27">
              <a:extLst>
                <a:ext uri="{FF2B5EF4-FFF2-40B4-BE49-F238E27FC236}">
                  <a16:creationId xmlns:a16="http://schemas.microsoft.com/office/drawing/2014/main" id="{08B1F3A6-25EA-4352-ADB0-0444B42FDA05}"/>
                </a:ext>
              </a:extLst>
            </p:cNvPr>
            <p:cNvSpPr>
              <a:spLocks noChangeArrowheads="1"/>
            </p:cNvSpPr>
            <p:nvPr/>
          </p:nvSpPr>
          <p:spPr bwMode="auto">
            <a:xfrm>
              <a:off x="5046" y="811"/>
              <a:ext cx="34" cy="33"/>
            </a:xfrm>
            <a:custGeom>
              <a:avLst/>
              <a:gdLst>
                <a:gd name="T0" fmla="*/ 75 w 154"/>
                <a:gd name="T1" fmla="*/ 150 h 151"/>
                <a:gd name="T2" fmla="*/ 75 w 154"/>
                <a:gd name="T3" fmla="*/ 150 h 151"/>
                <a:gd name="T4" fmla="*/ 0 w 154"/>
                <a:gd name="T5" fmla="*/ 75 h 151"/>
                <a:gd name="T6" fmla="*/ 75 w 154"/>
                <a:gd name="T7" fmla="*/ 0 h 151"/>
                <a:gd name="T8" fmla="*/ 153 w 154"/>
                <a:gd name="T9" fmla="*/ 75 h 151"/>
                <a:gd name="T10" fmla="*/ 75 w 154"/>
                <a:gd name="T11" fmla="*/ 150 h 151"/>
                <a:gd name="T12" fmla="*/ 75 w 154"/>
                <a:gd name="T13" fmla="*/ 30 h 151"/>
                <a:gd name="T14" fmla="*/ 75 w 154"/>
                <a:gd name="T15" fmla="*/ 30 h 151"/>
                <a:gd name="T16" fmla="*/ 30 w 154"/>
                <a:gd name="T17" fmla="*/ 75 h 151"/>
                <a:gd name="T18" fmla="*/ 75 w 154"/>
                <a:gd name="T19" fmla="*/ 120 h 151"/>
                <a:gd name="T20" fmla="*/ 123 w 154"/>
                <a:gd name="T21" fmla="*/ 75 h 151"/>
                <a:gd name="T22" fmla="*/ 75 w 154"/>
                <a:gd name="T23" fmla="*/ 3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51">
                  <a:moveTo>
                    <a:pt x="75" y="150"/>
                  </a:moveTo>
                  <a:lnTo>
                    <a:pt x="75" y="150"/>
                  </a:lnTo>
                  <a:cubicBezTo>
                    <a:pt x="35" y="150"/>
                    <a:pt x="0" y="115"/>
                    <a:pt x="0" y="75"/>
                  </a:cubicBezTo>
                  <a:cubicBezTo>
                    <a:pt x="0" y="32"/>
                    <a:pt x="35" y="0"/>
                    <a:pt x="75" y="0"/>
                  </a:cubicBezTo>
                  <a:cubicBezTo>
                    <a:pt x="118" y="0"/>
                    <a:pt x="153" y="32"/>
                    <a:pt x="153" y="75"/>
                  </a:cubicBezTo>
                  <a:cubicBezTo>
                    <a:pt x="153" y="115"/>
                    <a:pt x="118" y="150"/>
                    <a:pt x="75" y="150"/>
                  </a:cubicBezTo>
                  <a:close/>
                  <a:moveTo>
                    <a:pt x="75" y="30"/>
                  </a:moveTo>
                  <a:lnTo>
                    <a:pt x="75" y="30"/>
                  </a:lnTo>
                  <a:cubicBezTo>
                    <a:pt x="50" y="30"/>
                    <a:pt x="30" y="50"/>
                    <a:pt x="30" y="75"/>
                  </a:cubicBezTo>
                  <a:cubicBezTo>
                    <a:pt x="30" y="100"/>
                    <a:pt x="50" y="120"/>
                    <a:pt x="75" y="120"/>
                  </a:cubicBezTo>
                  <a:cubicBezTo>
                    <a:pt x="103" y="120"/>
                    <a:pt x="123" y="100"/>
                    <a:pt x="123" y="75"/>
                  </a:cubicBezTo>
                  <a:cubicBezTo>
                    <a:pt x="123" y="50"/>
                    <a:pt x="103" y="30"/>
                    <a:pt x="75" y="3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37" name="Freeform 28">
              <a:extLst>
                <a:ext uri="{FF2B5EF4-FFF2-40B4-BE49-F238E27FC236}">
                  <a16:creationId xmlns:a16="http://schemas.microsoft.com/office/drawing/2014/main" id="{7BFA211E-2DFD-466B-B4A5-A2A632E23C75}"/>
                </a:ext>
              </a:extLst>
            </p:cNvPr>
            <p:cNvSpPr>
              <a:spLocks noChangeArrowheads="1"/>
            </p:cNvSpPr>
            <p:nvPr/>
          </p:nvSpPr>
          <p:spPr bwMode="auto">
            <a:xfrm>
              <a:off x="5060" y="842"/>
              <a:ext cx="5" cy="20"/>
            </a:xfrm>
            <a:custGeom>
              <a:avLst/>
              <a:gdLst>
                <a:gd name="T0" fmla="*/ 27 w 28"/>
                <a:gd name="T1" fmla="*/ 90 h 91"/>
                <a:gd name="T2" fmla="*/ 0 w 28"/>
                <a:gd name="T3" fmla="*/ 90 h 91"/>
                <a:gd name="T4" fmla="*/ 0 w 28"/>
                <a:gd name="T5" fmla="*/ 0 h 91"/>
                <a:gd name="T6" fmla="*/ 27 w 28"/>
                <a:gd name="T7" fmla="*/ 0 h 91"/>
                <a:gd name="T8" fmla="*/ 27 w 28"/>
                <a:gd name="T9" fmla="*/ 90 h 91"/>
              </a:gdLst>
              <a:ahLst/>
              <a:cxnLst>
                <a:cxn ang="0">
                  <a:pos x="T0" y="T1"/>
                </a:cxn>
                <a:cxn ang="0">
                  <a:pos x="T2" y="T3"/>
                </a:cxn>
                <a:cxn ang="0">
                  <a:pos x="T4" y="T5"/>
                </a:cxn>
                <a:cxn ang="0">
                  <a:pos x="T6" y="T7"/>
                </a:cxn>
                <a:cxn ang="0">
                  <a:pos x="T8" y="T9"/>
                </a:cxn>
              </a:cxnLst>
              <a:rect l="0" t="0" r="r" b="b"/>
              <a:pathLst>
                <a:path w="28" h="91">
                  <a:moveTo>
                    <a:pt x="27" y="90"/>
                  </a:moveTo>
                  <a:lnTo>
                    <a:pt x="0" y="90"/>
                  </a:lnTo>
                  <a:lnTo>
                    <a:pt x="0" y="0"/>
                  </a:lnTo>
                  <a:lnTo>
                    <a:pt x="27" y="0"/>
                  </a:lnTo>
                  <a:lnTo>
                    <a:pt x="27" y="9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38" name="Freeform 29">
              <a:extLst>
                <a:ext uri="{FF2B5EF4-FFF2-40B4-BE49-F238E27FC236}">
                  <a16:creationId xmlns:a16="http://schemas.microsoft.com/office/drawing/2014/main" id="{9BD4EEF8-CEE1-47CD-808E-5A75CB9253ED}"/>
                </a:ext>
              </a:extLst>
            </p:cNvPr>
            <p:cNvSpPr>
              <a:spLocks noChangeArrowheads="1"/>
            </p:cNvSpPr>
            <p:nvPr/>
          </p:nvSpPr>
          <p:spPr bwMode="auto">
            <a:xfrm>
              <a:off x="5001" y="866"/>
              <a:ext cx="34" cy="25"/>
            </a:xfrm>
            <a:custGeom>
              <a:avLst/>
              <a:gdLst>
                <a:gd name="T0" fmla="*/ 155 w 156"/>
                <a:gd name="T1" fmla="*/ 113 h 114"/>
                <a:gd name="T2" fmla="*/ 155 w 156"/>
                <a:gd name="T3" fmla="*/ 113 h 114"/>
                <a:gd name="T4" fmla="*/ 85 w 156"/>
                <a:gd name="T5" fmla="*/ 113 h 114"/>
                <a:gd name="T6" fmla="*/ 0 w 156"/>
                <a:gd name="T7" fmla="*/ 28 h 114"/>
                <a:gd name="T8" fmla="*/ 0 w 156"/>
                <a:gd name="T9" fmla="*/ 0 h 114"/>
                <a:gd name="T10" fmla="*/ 30 w 156"/>
                <a:gd name="T11" fmla="*/ 0 h 114"/>
                <a:gd name="T12" fmla="*/ 30 w 156"/>
                <a:gd name="T13" fmla="*/ 28 h 114"/>
                <a:gd name="T14" fmla="*/ 85 w 156"/>
                <a:gd name="T15" fmla="*/ 86 h 114"/>
                <a:gd name="T16" fmla="*/ 155 w 156"/>
                <a:gd name="T17" fmla="*/ 86 h 114"/>
                <a:gd name="T18" fmla="*/ 155 w 156"/>
                <a:gd name="T19"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14">
                  <a:moveTo>
                    <a:pt x="155" y="113"/>
                  </a:moveTo>
                  <a:lnTo>
                    <a:pt x="155" y="113"/>
                  </a:lnTo>
                  <a:cubicBezTo>
                    <a:pt x="85" y="113"/>
                    <a:pt x="85" y="113"/>
                    <a:pt x="85" y="113"/>
                  </a:cubicBezTo>
                  <a:cubicBezTo>
                    <a:pt x="37" y="113"/>
                    <a:pt x="0" y="76"/>
                    <a:pt x="0" y="28"/>
                  </a:cubicBezTo>
                  <a:cubicBezTo>
                    <a:pt x="0" y="0"/>
                    <a:pt x="0" y="0"/>
                    <a:pt x="0" y="0"/>
                  </a:cubicBezTo>
                  <a:cubicBezTo>
                    <a:pt x="30" y="0"/>
                    <a:pt x="30" y="0"/>
                    <a:pt x="30" y="0"/>
                  </a:cubicBezTo>
                  <a:cubicBezTo>
                    <a:pt x="30" y="28"/>
                    <a:pt x="30" y="28"/>
                    <a:pt x="30" y="28"/>
                  </a:cubicBezTo>
                  <a:cubicBezTo>
                    <a:pt x="30" y="61"/>
                    <a:pt x="55" y="86"/>
                    <a:pt x="85" y="86"/>
                  </a:cubicBezTo>
                  <a:cubicBezTo>
                    <a:pt x="155" y="86"/>
                    <a:pt x="155" y="86"/>
                    <a:pt x="155" y="86"/>
                  </a:cubicBezTo>
                  <a:lnTo>
                    <a:pt x="155" y="1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39" name="Freeform 30">
              <a:extLst>
                <a:ext uri="{FF2B5EF4-FFF2-40B4-BE49-F238E27FC236}">
                  <a16:creationId xmlns:a16="http://schemas.microsoft.com/office/drawing/2014/main" id="{758C511E-3D69-4BC0-991D-E3FC3D966114}"/>
                </a:ext>
              </a:extLst>
            </p:cNvPr>
            <p:cNvSpPr>
              <a:spLocks noChangeArrowheads="1"/>
            </p:cNvSpPr>
            <p:nvPr/>
          </p:nvSpPr>
          <p:spPr bwMode="auto">
            <a:xfrm>
              <a:off x="4988" y="837"/>
              <a:ext cx="33" cy="33"/>
            </a:xfrm>
            <a:custGeom>
              <a:avLst/>
              <a:gdLst>
                <a:gd name="T0" fmla="*/ 75 w 151"/>
                <a:gd name="T1" fmla="*/ 150 h 151"/>
                <a:gd name="T2" fmla="*/ 75 w 151"/>
                <a:gd name="T3" fmla="*/ 150 h 151"/>
                <a:gd name="T4" fmla="*/ 0 w 151"/>
                <a:gd name="T5" fmla="*/ 75 h 151"/>
                <a:gd name="T6" fmla="*/ 75 w 151"/>
                <a:gd name="T7" fmla="*/ 0 h 151"/>
                <a:gd name="T8" fmla="*/ 150 w 151"/>
                <a:gd name="T9" fmla="*/ 75 h 151"/>
                <a:gd name="T10" fmla="*/ 75 w 151"/>
                <a:gd name="T11" fmla="*/ 150 h 151"/>
                <a:gd name="T12" fmla="*/ 75 w 151"/>
                <a:gd name="T13" fmla="*/ 30 h 151"/>
                <a:gd name="T14" fmla="*/ 75 w 151"/>
                <a:gd name="T15" fmla="*/ 30 h 151"/>
                <a:gd name="T16" fmla="*/ 27 w 151"/>
                <a:gd name="T17" fmla="*/ 75 h 151"/>
                <a:gd name="T18" fmla="*/ 75 w 151"/>
                <a:gd name="T19" fmla="*/ 120 h 151"/>
                <a:gd name="T20" fmla="*/ 120 w 151"/>
                <a:gd name="T21" fmla="*/ 75 h 151"/>
                <a:gd name="T22" fmla="*/ 75 w 151"/>
                <a:gd name="T23" fmla="*/ 3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51">
                  <a:moveTo>
                    <a:pt x="75" y="150"/>
                  </a:moveTo>
                  <a:lnTo>
                    <a:pt x="75" y="150"/>
                  </a:lnTo>
                  <a:cubicBezTo>
                    <a:pt x="32" y="150"/>
                    <a:pt x="0" y="118"/>
                    <a:pt x="0" y="75"/>
                  </a:cubicBezTo>
                  <a:cubicBezTo>
                    <a:pt x="0" y="33"/>
                    <a:pt x="32" y="0"/>
                    <a:pt x="75" y="0"/>
                  </a:cubicBezTo>
                  <a:cubicBezTo>
                    <a:pt x="115" y="0"/>
                    <a:pt x="150" y="33"/>
                    <a:pt x="150" y="75"/>
                  </a:cubicBezTo>
                  <a:cubicBezTo>
                    <a:pt x="150" y="118"/>
                    <a:pt x="115" y="150"/>
                    <a:pt x="75" y="150"/>
                  </a:cubicBezTo>
                  <a:close/>
                  <a:moveTo>
                    <a:pt x="75" y="30"/>
                  </a:moveTo>
                  <a:lnTo>
                    <a:pt x="75" y="30"/>
                  </a:lnTo>
                  <a:cubicBezTo>
                    <a:pt x="50" y="30"/>
                    <a:pt x="27" y="50"/>
                    <a:pt x="27" y="75"/>
                  </a:cubicBezTo>
                  <a:cubicBezTo>
                    <a:pt x="27" y="100"/>
                    <a:pt x="50" y="120"/>
                    <a:pt x="75" y="120"/>
                  </a:cubicBezTo>
                  <a:cubicBezTo>
                    <a:pt x="100" y="120"/>
                    <a:pt x="120" y="100"/>
                    <a:pt x="120" y="75"/>
                  </a:cubicBezTo>
                  <a:cubicBezTo>
                    <a:pt x="120" y="50"/>
                    <a:pt x="100" y="30"/>
                    <a:pt x="75" y="3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40" name="Freeform 31">
              <a:extLst>
                <a:ext uri="{FF2B5EF4-FFF2-40B4-BE49-F238E27FC236}">
                  <a16:creationId xmlns:a16="http://schemas.microsoft.com/office/drawing/2014/main" id="{01ED25B6-AA1C-40DD-A892-91E2E1ABBFD0}"/>
                </a:ext>
              </a:extLst>
            </p:cNvPr>
            <p:cNvSpPr>
              <a:spLocks noChangeArrowheads="1"/>
            </p:cNvSpPr>
            <p:nvPr/>
          </p:nvSpPr>
          <p:spPr bwMode="auto">
            <a:xfrm>
              <a:off x="5049" y="996"/>
              <a:ext cx="33" cy="34"/>
            </a:xfrm>
            <a:custGeom>
              <a:avLst/>
              <a:gdLst>
                <a:gd name="T0" fmla="*/ 75 w 151"/>
                <a:gd name="T1" fmla="*/ 0 h 154"/>
                <a:gd name="T2" fmla="*/ 75 w 151"/>
                <a:gd name="T3" fmla="*/ 0 h 154"/>
                <a:gd name="T4" fmla="*/ 150 w 151"/>
                <a:gd name="T5" fmla="*/ 78 h 154"/>
                <a:gd name="T6" fmla="*/ 75 w 151"/>
                <a:gd name="T7" fmla="*/ 153 h 154"/>
                <a:gd name="T8" fmla="*/ 0 w 151"/>
                <a:gd name="T9" fmla="*/ 78 h 154"/>
                <a:gd name="T10" fmla="*/ 75 w 151"/>
                <a:gd name="T11" fmla="*/ 0 h 154"/>
                <a:gd name="T12" fmla="*/ 75 w 151"/>
                <a:gd name="T13" fmla="*/ 123 h 154"/>
                <a:gd name="T14" fmla="*/ 75 w 151"/>
                <a:gd name="T15" fmla="*/ 123 h 154"/>
                <a:gd name="T16" fmla="*/ 122 w 151"/>
                <a:gd name="T17" fmla="*/ 78 h 154"/>
                <a:gd name="T18" fmla="*/ 75 w 151"/>
                <a:gd name="T19" fmla="*/ 30 h 154"/>
                <a:gd name="T20" fmla="*/ 30 w 151"/>
                <a:gd name="T21" fmla="*/ 78 h 154"/>
                <a:gd name="T22" fmla="*/ 75 w 151"/>
                <a:gd name="T23" fmla="*/ 12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54">
                  <a:moveTo>
                    <a:pt x="75" y="0"/>
                  </a:moveTo>
                  <a:lnTo>
                    <a:pt x="75" y="0"/>
                  </a:lnTo>
                  <a:cubicBezTo>
                    <a:pt x="117" y="0"/>
                    <a:pt x="150" y="35"/>
                    <a:pt x="150" y="78"/>
                  </a:cubicBezTo>
                  <a:cubicBezTo>
                    <a:pt x="150" y="118"/>
                    <a:pt x="117" y="153"/>
                    <a:pt x="75" y="153"/>
                  </a:cubicBezTo>
                  <a:cubicBezTo>
                    <a:pt x="35" y="153"/>
                    <a:pt x="0" y="118"/>
                    <a:pt x="0" y="78"/>
                  </a:cubicBezTo>
                  <a:cubicBezTo>
                    <a:pt x="0" y="35"/>
                    <a:pt x="35" y="0"/>
                    <a:pt x="75" y="0"/>
                  </a:cubicBezTo>
                  <a:close/>
                  <a:moveTo>
                    <a:pt x="75" y="123"/>
                  </a:moveTo>
                  <a:lnTo>
                    <a:pt x="75" y="123"/>
                  </a:lnTo>
                  <a:cubicBezTo>
                    <a:pt x="100" y="123"/>
                    <a:pt x="122" y="103"/>
                    <a:pt x="122" y="78"/>
                  </a:cubicBezTo>
                  <a:cubicBezTo>
                    <a:pt x="122" y="50"/>
                    <a:pt x="100" y="30"/>
                    <a:pt x="75" y="30"/>
                  </a:cubicBezTo>
                  <a:cubicBezTo>
                    <a:pt x="50" y="30"/>
                    <a:pt x="30" y="50"/>
                    <a:pt x="30" y="78"/>
                  </a:cubicBezTo>
                  <a:cubicBezTo>
                    <a:pt x="30" y="103"/>
                    <a:pt x="50" y="123"/>
                    <a:pt x="75" y="12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41" name="Freeform 32">
              <a:extLst>
                <a:ext uri="{FF2B5EF4-FFF2-40B4-BE49-F238E27FC236}">
                  <a16:creationId xmlns:a16="http://schemas.microsoft.com/office/drawing/2014/main" id="{55B3AF07-3B32-4DC0-B0A3-14D3E4304923}"/>
                </a:ext>
              </a:extLst>
            </p:cNvPr>
            <p:cNvSpPr>
              <a:spLocks noChangeArrowheads="1"/>
            </p:cNvSpPr>
            <p:nvPr/>
          </p:nvSpPr>
          <p:spPr bwMode="auto">
            <a:xfrm>
              <a:off x="5063" y="979"/>
              <a:ext cx="6" cy="20"/>
            </a:xfrm>
            <a:custGeom>
              <a:avLst/>
              <a:gdLst>
                <a:gd name="T0" fmla="*/ 0 w 31"/>
                <a:gd name="T1" fmla="*/ 0 h 91"/>
                <a:gd name="T2" fmla="*/ 30 w 31"/>
                <a:gd name="T3" fmla="*/ 0 h 91"/>
                <a:gd name="T4" fmla="*/ 30 w 31"/>
                <a:gd name="T5" fmla="*/ 90 h 91"/>
                <a:gd name="T6" fmla="*/ 0 w 31"/>
                <a:gd name="T7" fmla="*/ 90 h 91"/>
                <a:gd name="T8" fmla="*/ 0 w 31"/>
                <a:gd name="T9" fmla="*/ 0 h 91"/>
              </a:gdLst>
              <a:ahLst/>
              <a:cxnLst>
                <a:cxn ang="0">
                  <a:pos x="T0" y="T1"/>
                </a:cxn>
                <a:cxn ang="0">
                  <a:pos x="T2" y="T3"/>
                </a:cxn>
                <a:cxn ang="0">
                  <a:pos x="T4" y="T5"/>
                </a:cxn>
                <a:cxn ang="0">
                  <a:pos x="T6" y="T7"/>
                </a:cxn>
                <a:cxn ang="0">
                  <a:pos x="T8" y="T9"/>
                </a:cxn>
              </a:cxnLst>
              <a:rect l="0" t="0" r="r" b="b"/>
              <a:pathLst>
                <a:path w="31" h="91">
                  <a:moveTo>
                    <a:pt x="0" y="0"/>
                  </a:moveTo>
                  <a:lnTo>
                    <a:pt x="30" y="0"/>
                  </a:lnTo>
                  <a:lnTo>
                    <a:pt x="30" y="90"/>
                  </a:lnTo>
                  <a:lnTo>
                    <a:pt x="0" y="9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grpSp>
      <p:grpSp>
        <p:nvGrpSpPr>
          <p:cNvPr id="42" name="Group 57">
            <a:extLst>
              <a:ext uri="{FF2B5EF4-FFF2-40B4-BE49-F238E27FC236}">
                <a16:creationId xmlns:a16="http://schemas.microsoft.com/office/drawing/2014/main" id="{EE3B8F54-DD0D-4317-BE38-C280C0EF7673}"/>
              </a:ext>
            </a:extLst>
          </p:cNvPr>
          <p:cNvGrpSpPr>
            <a:grpSpLocks/>
          </p:cNvGrpSpPr>
          <p:nvPr/>
        </p:nvGrpSpPr>
        <p:grpSpPr bwMode="auto">
          <a:xfrm>
            <a:off x="5578368" y="4521950"/>
            <a:ext cx="406022" cy="415257"/>
            <a:chOff x="3131" y="785"/>
            <a:chExt cx="261" cy="261"/>
          </a:xfrm>
          <a:solidFill>
            <a:srgbClr val="87BC25"/>
          </a:solidFill>
        </p:grpSpPr>
        <p:sp>
          <p:nvSpPr>
            <p:cNvPr id="43" name="Freeform 58">
              <a:extLst>
                <a:ext uri="{FF2B5EF4-FFF2-40B4-BE49-F238E27FC236}">
                  <a16:creationId xmlns:a16="http://schemas.microsoft.com/office/drawing/2014/main" id="{73D05F1C-0265-435F-8BEA-A1D7CDC7A891}"/>
                </a:ext>
              </a:extLst>
            </p:cNvPr>
            <p:cNvSpPr>
              <a:spLocks noChangeArrowheads="1"/>
            </p:cNvSpPr>
            <p:nvPr/>
          </p:nvSpPr>
          <p:spPr bwMode="auto">
            <a:xfrm>
              <a:off x="3131" y="785"/>
              <a:ext cx="262" cy="261"/>
            </a:xfrm>
            <a:custGeom>
              <a:avLst/>
              <a:gdLst>
                <a:gd name="T0" fmla="*/ 578 w 1158"/>
                <a:gd name="T1" fmla="*/ 30 h 1157"/>
                <a:gd name="T2" fmla="*/ 578 w 1158"/>
                <a:gd name="T3" fmla="*/ 30 h 1157"/>
                <a:gd name="T4" fmla="*/ 1127 w 1158"/>
                <a:gd name="T5" fmla="*/ 579 h 1157"/>
                <a:gd name="T6" fmla="*/ 578 w 1158"/>
                <a:gd name="T7" fmla="*/ 1128 h 1157"/>
                <a:gd name="T8" fmla="*/ 30 w 1158"/>
                <a:gd name="T9" fmla="*/ 579 h 1157"/>
                <a:gd name="T10" fmla="*/ 578 w 1158"/>
                <a:gd name="T11" fmla="*/ 30 h 1157"/>
                <a:gd name="T12" fmla="*/ 578 w 1158"/>
                <a:gd name="T13" fmla="*/ 0 h 1157"/>
                <a:gd name="T14" fmla="*/ 578 w 1158"/>
                <a:gd name="T15" fmla="*/ 0 h 1157"/>
                <a:gd name="T16" fmla="*/ 0 w 1158"/>
                <a:gd name="T17" fmla="*/ 579 h 1157"/>
                <a:gd name="T18" fmla="*/ 578 w 1158"/>
                <a:gd name="T19" fmla="*/ 1156 h 1157"/>
                <a:gd name="T20" fmla="*/ 1157 w 1158"/>
                <a:gd name="T21" fmla="*/ 579 h 1157"/>
                <a:gd name="T22" fmla="*/ 578 w 1158"/>
                <a:gd name="T23" fmla="*/ 0 h 1157"/>
                <a:gd name="T24" fmla="*/ 578 w 1158"/>
                <a:gd name="T25" fmla="*/ 3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 h="1157">
                  <a:moveTo>
                    <a:pt x="578" y="30"/>
                  </a:moveTo>
                  <a:lnTo>
                    <a:pt x="578" y="30"/>
                  </a:lnTo>
                  <a:cubicBezTo>
                    <a:pt x="882" y="30"/>
                    <a:pt x="1127" y="276"/>
                    <a:pt x="1127" y="579"/>
                  </a:cubicBezTo>
                  <a:cubicBezTo>
                    <a:pt x="1127" y="883"/>
                    <a:pt x="882" y="1128"/>
                    <a:pt x="578" y="1128"/>
                  </a:cubicBezTo>
                  <a:cubicBezTo>
                    <a:pt x="274" y="1128"/>
                    <a:pt x="30" y="883"/>
                    <a:pt x="30" y="579"/>
                  </a:cubicBezTo>
                  <a:cubicBezTo>
                    <a:pt x="30" y="276"/>
                    <a:pt x="274" y="30"/>
                    <a:pt x="578" y="30"/>
                  </a:cubicBezTo>
                  <a:lnTo>
                    <a:pt x="578" y="0"/>
                  </a:lnTo>
                  <a:lnTo>
                    <a:pt x="578" y="0"/>
                  </a:lnTo>
                  <a:cubicBezTo>
                    <a:pt x="259" y="0"/>
                    <a:pt x="0" y="261"/>
                    <a:pt x="0" y="579"/>
                  </a:cubicBezTo>
                  <a:cubicBezTo>
                    <a:pt x="0" y="898"/>
                    <a:pt x="259" y="1156"/>
                    <a:pt x="578" y="1156"/>
                  </a:cubicBezTo>
                  <a:cubicBezTo>
                    <a:pt x="897" y="1156"/>
                    <a:pt x="1157" y="898"/>
                    <a:pt x="1157" y="579"/>
                  </a:cubicBezTo>
                  <a:cubicBezTo>
                    <a:pt x="1157" y="261"/>
                    <a:pt x="897" y="0"/>
                    <a:pt x="578" y="0"/>
                  </a:cubicBezTo>
                  <a:lnTo>
                    <a:pt x="578"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44" name="Freeform 59">
              <a:extLst>
                <a:ext uri="{FF2B5EF4-FFF2-40B4-BE49-F238E27FC236}">
                  <a16:creationId xmlns:a16="http://schemas.microsoft.com/office/drawing/2014/main" id="{7478E5F6-2B12-4477-8990-6CA645861A6E}"/>
                </a:ext>
              </a:extLst>
            </p:cNvPr>
            <p:cNvSpPr>
              <a:spLocks noChangeArrowheads="1"/>
            </p:cNvSpPr>
            <p:nvPr/>
          </p:nvSpPr>
          <p:spPr bwMode="auto">
            <a:xfrm>
              <a:off x="3320" y="855"/>
              <a:ext cx="51" cy="79"/>
            </a:xfrm>
            <a:custGeom>
              <a:avLst/>
              <a:gdLst>
                <a:gd name="T0" fmla="*/ 219 w 230"/>
                <a:gd name="T1" fmla="*/ 323 h 354"/>
                <a:gd name="T2" fmla="*/ 219 w 230"/>
                <a:gd name="T3" fmla="*/ 323 h 354"/>
                <a:gd name="T4" fmla="*/ 30 w 230"/>
                <a:gd name="T5" fmla="*/ 268 h 354"/>
                <a:gd name="T6" fmla="*/ 30 w 230"/>
                <a:gd name="T7" fmla="*/ 37 h 354"/>
                <a:gd name="T8" fmla="*/ 151 w 230"/>
                <a:gd name="T9" fmla="*/ 30 h 354"/>
                <a:gd name="T10" fmla="*/ 163 w 230"/>
                <a:gd name="T11" fmla="*/ 12 h 354"/>
                <a:gd name="T12" fmla="*/ 148 w 230"/>
                <a:gd name="T13" fmla="*/ 0 h 354"/>
                <a:gd name="T14" fmla="*/ 15 w 230"/>
                <a:gd name="T15" fmla="*/ 10 h 354"/>
                <a:gd name="T16" fmla="*/ 0 w 230"/>
                <a:gd name="T17" fmla="*/ 25 h 354"/>
                <a:gd name="T18" fmla="*/ 0 w 230"/>
                <a:gd name="T19" fmla="*/ 278 h 354"/>
                <a:gd name="T20" fmla="*/ 0 w 230"/>
                <a:gd name="T21" fmla="*/ 278 h 354"/>
                <a:gd name="T22" fmla="*/ 3 w 230"/>
                <a:gd name="T23" fmla="*/ 281 h 354"/>
                <a:gd name="T24" fmla="*/ 3 w 230"/>
                <a:gd name="T25" fmla="*/ 283 h 354"/>
                <a:gd name="T26" fmla="*/ 3 w 230"/>
                <a:gd name="T27" fmla="*/ 286 h 354"/>
                <a:gd name="T28" fmla="*/ 5 w 230"/>
                <a:gd name="T29" fmla="*/ 288 h 354"/>
                <a:gd name="T30" fmla="*/ 8 w 230"/>
                <a:gd name="T31" fmla="*/ 291 h 354"/>
                <a:gd name="T32" fmla="*/ 10 w 230"/>
                <a:gd name="T33" fmla="*/ 291 h 354"/>
                <a:gd name="T34" fmla="*/ 10 w 230"/>
                <a:gd name="T35" fmla="*/ 291 h 354"/>
                <a:gd name="T36" fmla="*/ 209 w 230"/>
                <a:gd name="T37" fmla="*/ 351 h 354"/>
                <a:gd name="T38" fmla="*/ 214 w 230"/>
                <a:gd name="T39" fmla="*/ 353 h 354"/>
                <a:gd name="T40" fmla="*/ 226 w 230"/>
                <a:gd name="T41" fmla="*/ 341 h 354"/>
                <a:gd name="T42" fmla="*/ 219 w 230"/>
                <a:gd name="T43" fmla="*/ 32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354">
                  <a:moveTo>
                    <a:pt x="219" y="323"/>
                  </a:moveTo>
                  <a:lnTo>
                    <a:pt x="219" y="323"/>
                  </a:lnTo>
                  <a:cubicBezTo>
                    <a:pt x="30" y="268"/>
                    <a:pt x="30" y="268"/>
                    <a:pt x="30" y="268"/>
                  </a:cubicBezTo>
                  <a:cubicBezTo>
                    <a:pt x="30" y="37"/>
                    <a:pt x="30" y="37"/>
                    <a:pt x="30" y="37"/>
                  </a:cubicBezTo>
                  <a:cubicBezTo>
                    <a:pt x="151" y="30"/>
                    <a:pt x="151" y="30"/>
                    <a:pt x="151" y="30"/>
                  </a:cubicBezTo>
                  <a:cubicBezTo>
                    <a:pt x="158" y="27"/>
                    <a:pt x="163" y="22"/>
                    <a:pt x="163" y="12"/>
                  </a:cubicBezTo>
                  <a:cubicBezTo>
                    <a:pt x="163" y="5"/>
                    <a:pt x="156" y="0"/>
                    <a:pt x="148" y="0"/>
                  </a:cubicBezTo>
                  <a:cubicBezTo>
                    <a:pt x="15" y="10"/>
                    <a:pt x="15" y="10"/>
                    <a:pt x="15" y="10"/>
                  </a:cubicBezTo>
                  <a:cubicBezTo>
                    <a:pt x="8" y="12"/>
                    <a:pt x="0" y="17"/>
                    <a:pt x="0" y="25"/>
                  </a:cubicBezTo>
                  <a:cubicBezTo>
                    <a:pt x="0" y="278"/>
                    <a:pt x="0" y="278"/>
                    <a:pt x="0" y="278"/>
                  </a:cubicBezTo>
                  <a:lnTo>
                    <a:pt x="0" y="278"/>
                  </a:lnTo>
                  <a:cubicBezTo>
                    <a:pt x="0" y="281"/>
                    <a:pt x="0" y="281"/>
                    <a:pt x="3" y="281"/>
                  </a:cubicBezTo>
                  <a:cubicBezTo>
                    <a:pt x="3" y="283"/>
                    <a:pt x="3" y="283"/>
                    <a:pt x="3" y="283"/>
                  </a:cubicBezTo>
                  <a:cubicBezTo>
                    <a:pt x="3" y="286"/>
                    <a:pt x="3" y="286"/>
                    <a:pt x="3" y="286"/>
                  </a:cubicBezTo>
                  <a:cubicBezTo>
                    <a:pt x="5" y="288"/>
                    <a:pt x="5" y="288"/>
                    <a:pt x="5" y="288"/>
                  </a:cubicBezTo>
                  <a:lnTo>
                    <a:pt x="8" y="291"/>
                  </a:lnTo>
                  <a:lnTo>
                    <a:pt x="10" y="291"/>
                  </a:lnTo>
                  <a:lnTo>
                    <a:pt x="10" y="291"/>
                  </a:lnTo>
                  <a:cubicBezTo>
                    <a:pt x="209" y="351"/>
                    <a:pt x="209" y="351"/>
                    <a:pt x="209" y="351"/>
                  </a:cubicBezTo>
                  <a:cubicBezTo>
                    <a:pt x="211" y="353"/>
                    <a:pt x="211" y="353"/>
                    <a:pt x="214" y="353"/>
                  </a:cubicBezTo>
                  <a:cubicBezTo>
                    <a:pt x="219" y="353"/>
                    <a:pt x="226" y="348"/>
                    <a:pt x="226" y="341"/>
                  </a:cubicBezTo>
                  <a:cubicBezTo>
                    <a:pt x="229" y="333"/>
                    <a:pt x="226" y="326"/>
                    <a:pt x="219" y="32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45" name="Freeform 60">
              <a:extLst>
                <a:ext uri="{FF2B5EF4-FFF2-40B4-BE49-F238E27FC236}">
                  <a16:creationId xmlns:a16="http://schemas.microsoft.com/office/drawing/2014/main" id="{AE69E8FB-BDE4-4F4E-8477-20C041448846}"/>
                </a:ext>
              </a:extLst>
            </p:cNvPr>
            <p:cNvSpPr>
              <a:spLocks noChangeArrowheads="1"/>
            </p:cNvSpPr>
            <p:nvPr/>
          </p:nvSpPr>
          <p:spPr bwMode="auto">
            <a:xfrm>
              <a:off x="3152" y="855"/>
              <a:ext cx="51" cy="79"/>
            </a:xfrm>
            <a:custGeom>
              <a:avLst/>
              <a:gdLst>
                <a:gd name="T0" fmla="*/ 220 w 231"/>
                <a:gd name="T1" fmla="*/ 291 h 354"/>
                <a:gd name="T2" fmla="*/ 220 w 231"/>
                <a:gd name="T3" fmla="*/ 291 h 354"/>
                <a:gd name="T4" fmla="*/ 222 w 231"/>
                <a:gd name="T5" fmla="*/ 291 h 354"/>
                <a:gd name="T6" fmla="*/ 225 w 231"/>
                <a:gd name="T7" fmla="*/ 288 h 354"/>
                <a:gd name="T8" fmla="*/ 227 w 231"/>
                <a:gd name="T9" fmla="*/ 286 h 354"/>
                <a:gd name="T10" fmla="*/ 227 w 231"/>
                <a:gd name="T11" fmla="*/ 283 h 354"/>
                <a:gd name="T12" fmla="*/ 230 w 231"/>
                <a:gd name="T13" fmla="*/ 281 h 354"/>
                <a:gd name="T14" fmla="*/ 230 w 231"/>
                <a:gd name="T15" fmla="*/ 278 h 354"/>
                <a:gd name="T16" fmla="*/ 230 w 231"/>
                <a:gd name="T17" fmla="*/ 278 h 354"/>
                <a:gd name="T18" fmla="*/ 227 w 231"/>
                <a:gd name="T19" fmla="*/ 25 h 354"/>
                <a:gd name="T20" fmla="*/ 215 w 231"/>
                <a:gd name="T21" fmla="*/ 10 h 354"/>
                <a:gd name="T22" fmla="*/ 83 w 231"/>
                <a:gd name="T23" fmla="*/ 0 h 354"/>
                <a:gd name="T24" fmla="*/ 65 w 231"/>
                <a:gd name="T25" fmla="*/ 12 h 354"/>
                <a:gd name="T26" fmla="*/ 80 w 231"/>
                <a:gd name="T27" fmla="*/ 30 h 354"/>
                <a:gd name="T28" fmla="*/ 197 w 231"/>
                <a:gd name="T29" fmla="*/ 37 h 354"/>
                <a:gd name="T30" fmla="*/ 200 w 231"/>
                <a:gd name="T31" fmla="*/ 268 h 354"/>
                <a:gd name="T32" fmla="*/ 12 w 231"/>
                <a:gd name="T33" fmla="*/ 323 h 354"/>
                <a:gd name="T34" fmla="*/ 2 w 231"/>
                <a:gd name="T35" fmla="*/ 341 h 354"/>
                <a:gd name="T36" fmla="*/ 15 w 231"/>
                <a:gd name="T37" fmla="*/ 353 h 354"/>
                <a:gd name="T38" fmla="*/ 20 w 231"/>
                <a:gd name="T39" fmla="*/ 351 h 354"/>
                <a:gd name="T40" fmla="*/ 220 w 231"/>
                <a:gd name="T41" fmla="*/ 29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354">
                  <a:moveTo>
                    <a:pt x="220" y="291"/>
                  </a:moveTo>
                  <a:lnTo>
                    <a:pt x="220" y="291"/>
                  </a:lnTo>
                  <a:cubicBezTo>
                    <a:pt x="222" y="291"/>
                    <a:pt x="222" y="291"/>
                    <a:pt x="222" y="291"/>
                  </a:cubicBezTo>
                  <a:cubicBezTo>
                    <a:pt x="225" y="291"/>
                    <a:pt x="225" y="288"/>
                    <a:pt x="225" y="288"/>
                  </a:cubicBezTo>
                  <a:cubicBezTo>
                    <a:pt x="225" y="288"/>
                    <a:pt x="227" y="288"/>
                    <a:pt x="227" y="286"/>
                  </a:cubicBezTo>
                  <a:cubicBezTo>
                    <a:pt x="227" y="286"/>
                    <a:pt x="227" y="286"/>
                    <a:pt x="227" y="283"/>
                  </a:cubicBezTo>
                  <a:cubicBezTo>
                    <a:pt x="230" y="283"/>
                    <a:pt x="230" y="283"/>
                    <a:pt x="230" y="281"/>
                  </a:cubicBezTo>
                  <a:cubicBezTo>
                    <a:pt x="230" y="281"/>
                    <a:pt x="230" y="281"/>
                    <a:pt x="230" y="278"/>
                  </a:cubicBezTo>
                  <a:lnTo>
                    <a:pt x="230" y="278"/>
                  </a:lnTo>
                  <a:cubicBezTo>
                    <a:pt x="227" y="25"/>
                    <a:pt x="227" y="25"/>
                    <a:pt x="227" y="25"/>
                  </a:cubicBezTo>
                  <a:cubicBezTo>
                    <a:pt x="227" y="17"/>
                    <a:pt x="222" y="12"/>
                    <a:pt x="215" y="10"/>
                  </a:cubicBezTo>
                  <a:cubicBezTo>
                    <a:pt x="83" y="0"/>
                    <a:pt x="83" y="0"/>
                    <a:pt x="83" y="0"/>
                  </a:cubicBezTo>
                  <a:cubicBezTo>
                    <a:pt x="73" y="0"/>
                    <a:pt x="68" y="5"/>
                    <a:pt x="65" y="12"/>
                  </a:cubicBezTo>
                  <a:cubicBezTo>
                    <a:pt x="65" y="22"/>
                    <a:pt x="70" y="27"/>
                    <a:pt x="80" y="30"/>
                  </a:cubicBezTo>
                  <a:cubicBezTo>
                    <a:pt x="197" y="37"/>
                    <a:pt x="197" y="37"/>
                    <a:pt x="197" y="37"/>
                  </a:cubicBezTo>
                  <a:cubicBezTo>
                    <a:pt x="200" y="268"/>
                    <a:pt x="200" y="268"/>
                    <a:pt x="200" y="268"/>
                  </a:cubicBezTo>
                  <a:cubicBezTo>
                    <a:pt x="12" y="323"/>
                    <a:pt x="12" y="323"/>
                    <a:pt x="12" y="323"/>
                  </a:cubicBezTo>
                  <a:cubicBezTo>
                    <a:pt x="5" y="326"/>
                    <a:pt x="0" y="333"/>
                    <a:pt x="2" y="341"/>
                  </a:cubicBezTo>
                  <a:cubicBezTo>
                    <a:pt x="5" y="348"/>
                    <a:pt x="10" y="353"/>
                    <a:pt x="15" y="353"/>
                  </a:cubicBezTo>
                  <a:cubicBezTo>
                    <a:pt x="17" y="353"/>
                    <a:pt x="20" y="353"/>
                    <a:pt x="20" y="351"/>
                  </a:cubicBezTo>
                  <a:cubicBezTo>
                    <a:pt x="220" y="291"/>
                    <a:pt x="220" y="291"/>
                    <a:pt x="220" y="29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46" name="Freeform 61">
              <a:extLst>
                <a:ext uri="{FF2B5EF4-FFF2-40B4-BE49-F238E27FC236}">
                  <a16:creationId xmlns:a16="http://schemas.microsoft.com/office/drawing/2014/main" id="{FDA92409-73E4-447C-8CC7-A093A1FDC6EF}"/>
                </a:ext>
              </a:extLst>
            </p:cNvPr>
            <p:cNvSpPr>
              <a:spLocks noChangeArrowheads="1"/>
            </p:cNvSpPr>
            <p:nvPr/>
          </p:nvSpPr>
          <p:spPr bwMode="auto">
            <a:xfrm>
              <a:off x="3237" y="801"/>
              <a:ext cx="48" cy="48"/>
            </a:xfrm>
            <a:custGeom>
              <a:avLst/>
              <a:gdLst>
                <a:gd name="T0" fmla="*/ 107 w 214"/>
                <a:gd name="T1" fmla="*/ 213 h 214"/>
                <a:gd name="T2" fmla="*/ 107 w 214"/>
                <a:gd name="T3" fmla="*/ 213 h 214"/>
                <a:gd name="T4" fmla="*/ 213 w 214"/>
                <a:gd name="T5" fmla="*/ 108 h 214"/>
                <a:gd name="T6" fmla="*/ 107 w 214"/>
                <a:gd name="T7" fmla="*/ 0 h 214"/>
                <a:gd name="T8" fmla="*/ 0 w 214"/>
                <a:gd name="T9" fmla="*/ 108 h 214"/>
                <a:gd name="T10" fmla="*/ 107 w 214"/>
                <a:gd name="T11" fmla="*/ 213 h 214"/>
                <a:gd name="T12" fmla="*/ 107 w 214"/>
                <a:gd name="T13" fmla="*/ 30 h 214"/>
                <a:gd name="T14" fmla="*/ 107 w 214"/>
                <a:gd name="T15" fmla="*/ 30 h 214"/>
                <a:gd name="T16" fmla="*/ 183 w 214"/>
                <a:gd name="T17" fmla="*/ 108 h 214"/>
                <a:gd name="T18" fmla="*/ 107 w 214"/>
                <a:gd name="T19" fmla="*/ 186 h 214"/>
                <a:gd name="T20" fmla="*/ 30 w 214"/>
                <a:gd name="T21" fmla="*/ 108 h 214"/>
                <a:gd name="T22" fmla="*/ 107 w 214"/>
                <a:gd name="T23" fmla="*/ 3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4">
                  <a:moveTo>
                    <a:pt x="107" y="213"/>
                  </a:moveTo>
                  <a:lnTo>
                    <a:pt x="107" y="213"/>
                  </a:lnTo>
                  <a:cubicBezTo>
                    <a:pt x="165" y="213"/>
                    <a:pt x="213" y="166"/>
                    <a:pt x="213" y="108"/>
                  </a:cubicBezTo>
                  <a:cubicBezTo>
                    <a:pt x="213" y="48"/>
                    <a:pt x="165" y="0"/>
                    <a:pt x="107" y="0"/>
                  </a:cubicBezTo>
                  <a:cubicBezTo>
                    <a:pt x="47" y="0"/>
                    <a:pt x="0" y="48"/>
                    <a:pt x="0" y="108"/>
                  </a:cubicBezTo>
                  <a:cubicBezTo>
                    <a:pt x="0" y="166"/>
                    <a:pt x="47" y="213"/>
                    <a:pt x="107" y="213"/>
                  </a:cubicBezTo>
                  <a:close/>
                  <a:moveTo>
                    <a:pt x="107" y="30"/>
                  </a:moveTo>
                  <a:lnTo>
                    <a:pt x="107" y="30"/>
                  </a:lnTo>
                  <a:cubicBezTo>
                    <a:pt x="150" y="30"/>
                    <a:pt x="183" y="65"/>
                    <a:pt x="183" y="108"/>
                  </a:cubicBezTo>
                  <a:cubicBezTo>
                    <a:pt x="183" y="150"/>
                    <a:pt x="150" y="186"/>
                    <a:pt x="107" y="186"/>
                  </a:cubicBezTo>
                  <a:cubicBezTo>
                    <a:pt x="65" y="186"/>
                    <a:pt x="30" y="150"/>
                    <a:pt x="30" y="108"/>
                  </a:cubicBezTo>
                  <a:cubicBezTo>
                    <a:pt x="30" y="65"/>
                    <a:pt x="65" y="30"/>
                    <a:pt x="107" y="3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47" name="Freeform 62">
              <a:extLst>
                <a:ext uri="{FF2B5EF4-FFF2-40B4-BE49-F238E27FC236}">
                  <a16:creationId xmlns:a16="http://schemas.microsoft.com/office/drawing/2014/main" id="{B7B47774-BC90-4F36-9A72-81FF7B38B5EB}"/>
                </a:ext>
              </a:extLst>
            </p:cNvPr>
            <p:cNvSpPr>
              <a:spLocks noChangeArrowheads="1"/>
            </p:cNvSpPr>
            <p:nvPr/>
          </p:nvSpPr>
          <p:spPr bwMode="auto">
            <a:xfrm>
              <a:off x="3250" y="815"/>
              <a:ext cx="23" cy="13"/>
            </a:xfrm>
            <a:custGeom>
              <a:avLst/>
              <a:gdLst>
                <a:gd name="T0" fmla="*/ 10 w 106"/>
                <a:gd name="T1" fmla="*/ 40 h 61"/>
                <a:gd name="T2" fmla="*/ 10 w 106"/>
                <a:gd name="T3" fmla="*/ 40 h 61"/>
                <a:gd name="T4" fmla="*/ 45 w 106"/>
                <a:gd name="T5" fmla="*/ 57 h 61"/>
                <a:gd name="T6" fmla="*/ 52 w 106"/>
                <a:gd name="T7" fmla="*/ 60 h 61"/>
                <a:gd name="T8" fmla="*/ 60 w 106"/>
                <a:gd name="T9" fmla="*/ 57 h 61"/>
                <a:gd name="T10" fmla="*/ 98 w 106"/>
                <a:gd name="T11" fmla="*/ 27 h 61"/>
                <a:gd name="T12" fmla="*/ 100 w 106"/>
                <a:gd name="T13" fmla="*/ 7 h 61"/>
                <a:gd name="T14" fmla="*/ 80 w 106"/>
                <a:gd name="T15" fmla="*/ 5 h 61"/>
                <a:gd name="T16" fmla="*/ 50 w 106"/>
                <a:gd name="T17" fmla="*/ 27 h 61"/>
                <a:gd name="T18" fmla="*/ 25 w 106"/>
                <a:gd name="T19" fmla="*/ 12 h 61"/>
                <a:gd name="T20" fmla="*/ 5 w 106"/>
                <a:gd name="T21" fmla="*/ 20 h 61"/>
                <a:gd name="T22" fmla="*/ 10 w 106"/>
                <a:gd name="T23"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61">
                  <a:moveTo>
                    <a:pt x="10" y="40"/>
                  </a:moveTo>
                  <a:lnTo>
                    <a:pt x="10" y="40"/>
                  </a:lnTo>
                  <a:cubicBezTo>
                    <a:pt x="45" y="57"/>
                    <a:pt x="45" y="57"/>
                    <a:pt x="45" y="57"/>
                  </a:cubicBezTo>
                  <a:cubicBezTo>
                    <a:pt x="48" y="60"/>
                    <a:pt x="50" y="60"/>
                    <a:pt x="52" y="60"/>
                  </a:cubicBezTo>
                  <a:cubicBezTo>
                    <a:pt x="55" y="60"/>
                    <a:pt x="58" y="57"/>
                    <a:pt x="60" y="57"/>
                  </a:cubicBezTo>
                  <a:cubicBezTo>
                    <a:pt x="98" y="27"/>
                    <a:pt x="98" y="27"/>
                    <a:pt x="98" y="27"/>
                  </a:cubicBezTo>
                  <a:cubicBezTo>
                    <a:pt x="105" y="22"/>
                    <a:pt x="105" y="12"/>
                    <a:pt x="100" y="7"/>
                  </a:cubicBezTo>
                  <a:cubicBezTo>
                    <a:pt x="95" y="0"/>
                    <a:pt x="88" y="0"/>
                    <a:pt x="80" y="5"/>
                  </a:cubicBezTo>
                  <a:cubicBezTo>
                    <a:pt x="50" y="27"/>
                    <a:pt x="50" y="27"/>
                    <a:pt x="50" y="27"/>
                  </a:cubicBezTo>
                  <a:cubicBezTo>
                    <a:pt x="25" y="12"/>
                    <a:pt x="25" y="12"/>
                    <a:pt x="25" y="12"/>
                  </a:cubicBezTo>
                  <a:cubicBezTo>
                    <a:pt x="17" y="10"/>
                    <a:pt x="10" y="12"/>
                    <a:pt x="5" y="20"/>
                  </a:cubicBezTo>
                  <a:cubicBezTo>
                    <a:pt x="0" y="25"/>
                    <a:pt x="2" y="35"/>
                    <a:pt x="10" y="4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48" name="Freeform 63">
              <a:extLst>
                <a:ext uri="{FF2B5EF4-FFF2-40B4-BE49-F238E27FC236}">
                  <a16:creationId xmlns:a16="http://schemas.microsoft.com/office/drawing/2014/main" id="{9204A809-0247-458F-BDCD-1CA058BB7698}"/>
                </a:ext>
              </a:extLst>
            </p:cNvPr>
            <p:cNvSpPr>
              <a:spLocks noChangeArrowheads="1"/>
            </p:cNvSpPr>
            <p:nvPr/>
          </p:nvSpPr>
          <p:spPr bwMode="auto">
            <a:xfrm>
              <a:off x="3173" y="857"/>
              <a:ext cx="178" cy="170"/>
            </a:xfrm>
            <a:custGeom>
              <a:avLst/>
              <a:gdLst>
                <a:gd name="T0" fmla="*/ 775 w 791"/>
                <a:gd name="T1" fmla="*/ 526 h 756"/>
                <a:gd name="T2" fmla="*/ 539 w 791"/>
                <a:gd name="T3" fmla="*/ 471 h 756"/>
                <a:gd name="T4" fmla="*/ 496 w 791"/>
                <a:gd name="T5" fmla="*/ 296 h 756"/>
                <a:gd name="T6" fmla="*/ 602 w 791"/>
                <a:gd name="T7" fmla="*/ 283 h 756"/>
                <a:gd name="T8" fmla="*/ 602 w 791"/>
                <a:gd name="T9" fmla="*/ 283 h 756"/>
                <a:gd name="T10" fmla="*/ 617 w 791"/>
                <a:gd name="T11" fmla="*/ 15 h 756"/>
                <a:gd name="T12" fmla="*/ 409 w 791"/>
                <a:gd name="T13" fmla="*/ 0 h 756"/>
                <a:gd name="T14" fmla="*/ 183 w 791"/>
                <a:gd name="T15" fmla="*/ 0 h 756"/>
                <a:gd name="T16" fmla="*/ 170 w 791"/>
                <a:gd name="T17" fmla="*/ 268 h 756"/>
                <a:gd name="T18" fmla="*/ 291 w 791"/>
                <a:gd name="T19" fmla="*/ 283 h 756"/>
                <a:gd name="T20" fmla="*/ 331 w 791"/>
                <a:gd name="T21" fmla="*/ 379 h 756"/>
                <a:gd name="T22" fmla="*/ 208 w 791"/>
                <a:gd name="T23" fmla="*/ 526 h 756"/>
                <a:gd name="T24" fmla="*/ 0 w 791"/>
                <a:gd name="T25" fmla="*/ 542 h 756"/>
                <a:gd name="T26" fmla="*/ 205 w 791"/>
                <a:gd name="T27" fmla="*/ 557 h 756"/>
                <a:gd name="T28" fmla="*/ 298 w 791"/>
                <a:gd name="T29" fmla="*/ 692 h 756"/>
                <a:gd name="T30" fmla="*/ 336 w 791"/>
                <a:gd name="T31" fmla="*/ 692 h 756"/>
                <a:gd name="T32" fmla="*/ 351 w 791"/>
                <a:gd name="T33" fmla="*/ 755 h 756"/>
                <a:gd name="T34" fmla="*/ 366 w 791"/>
                <a:gd name="T35" fmla="*/ 609 h 756"/>
                <a:gd name="T36" fmla="*/ 424 w 791"/>
                <a:gd name="T37" fmla="*/ 609 h 756"/>
                <a:gd name="T38" fmla="*/ 436 w 791"/>
                <a:gd name="T39" fmla="*/ 755 h 756"/>
                <a:gd name="T40" fmla="*/ 451 w 791"/>
                <a:gd name="T41" fmla="*/ 692 h 756"/>
                <a:gd name="T42" fmla="*/ 582 w 791"/>
                <a:gd name="T43" fmla="*/ 599 h 756"/>
                <a:gd name="T44" fmla="*/ 775 w 791"/>
                <a:gd name="T45" fmla="*/ 557 h 756"/>
                <a:gd name="T46" fmla="*/ 775 w 791"/>
                <a:gd name="T47" fmla="*/ 526 h 756"/>
                <a:gd name="T48" fmla="*/ 198 w 791"/>
                <a:gd name="T49" fmla="*/ 253 h 756"/>
                <a:gd name="T50" fmla="*/ 376 w 791"/>
                <a:gd name="T51" fmla="*/ 30 h 756"/>
                <a:gd name="T52" fmla="*/ 587 w 791"/>
                <a:gd name="T53" fmla="*/ 30 h 756"/>
                <a:gd name="T54" fmla="*/ 486 w 791"/>
                <a:gd name="T55" fmla="*/ 253 h 756"/>
                <a:gd name="T56" fmla="*/ 301 w 791"/>
                <a:gd name="T57" fmla="*/ 253 h 756"/>
                <a:gd name="T58" fmla="*/ 321 w 791"/>
                <a:gd name="T59" fmla="*/ 296 h 756"/>
                <a:gd name="T60" fmla="*/ 393 w 791"/>
                <a:gd name="T61" fmla="*/ 223 h 756"/>
                <a:gd name="T62" fmla="*/ 464 w 791"/>
                <a:gd name="T63" fmla="*/ 276 h 756"/>
                <a:gd name="T64" fmla="*/ 393 w 791"/>
                <a:gd name="T65" fmla="*/ 371 h 756"/>
                <a:gd name="T66" fmla="*/ 358 w 791"/>
                <a:gd name="T67" fmla="*/ 404 h 756"/>
                <a:gd name="T68" fmla="*/ 429 w 791"/>
                <a:gd name="T69" fmla="*/ 404 h 756"/>
                <a:gd name="T70" fmla="*/ 489 w 791"/>
                <a:gd name="T71" fmla="*/ 456 h 756"/>
                <a:gd name="T72" fmla="*/ 281 w 791"/>
                <a:gd name="T73" fmla="*/ 456 h 756"/>
                <a:gd name="T74" fmla="*/ 552 w 791"/>
                <a:gd name="T75" fmla="*/ 599 h 756"/>
                <a:gd name="T76" fmla="*/ 489 w 791"/>
                <a:gd name="T77" fmla="*/ 662 h 756"/>
                <a:gd name="T78" fmla="*/ 451 w 791"/>
                <a:gd name="T79" fmla="*/ 609 h 756"/>
                <a:gd name="T80" fmla="*/ 336 w 791"/>
                <a:gd name="T81" fmla="*/ 609 h 756"/>
                <a:gd name="T82" fmla="*/ 333 w 791"/>
                <a:gd name="T83" fmla="*/ 662 h 756"/>
                <a:gd name="T84" fmla="*/ 236 w 791"/>
                <a:gd name="T85" fmla="*/ 599 h 756"/>
                <a:gd name="T86" fmla="*/ 298 w 791"/>
                <a:gd name="T87" fmla="*/ 484 h 756"/>
                <a:gd name="T88" fmla="*/ 552 w 791"/>
                <a:gd name="T89" fmla="*/ 54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1" h="756">
                  <a:moveTo>
                    <a:pt x="775" y="526"/>
                  </a:moveTo>
                  <a:lnTo>
                    <a:pt x="775" y="526"/>
                  </a:lnTo>
                  <a:cubicBezTo>
                    <a:pt x="579" y="526"/>
                    <a:pt x="579" y="526"/>
                    <a:pt x="579" y="526"/>
                  </a:cubicBezTo>
                  <a:cubicBezTo>
                    <a:pt x="574" y="504"/>
                    <a:pt x="559" y="484"/>
                    <a:pt x="539" y="471"/>
                  </a:cubicBezTo>
                  <a:cubicBezTo>
                    <a:pt x="537" y="424"/>
                    <a:pt x="504" y="389"/>
                    <a:pt x="456" y="379"/>
                  </a:cubicBezTo>
                  <a:cubicBezTo>
                    <a:pt x="481" y="358"/>
                    <a:pt x="496" y="331"/>
                    <a:pt x="496" y="296"/>
                  </a:cubicBezTo>
                  <a:cubicBezTo>
                    <a:pt x="496" y="291"/>
                    <a:pt x="496" y="288"/>
                    <a:pt x="496" y="283"/>
                  </a:cubicBezTo>
                  <a:cubicBezTo>
                    <a:pt x="602" y="283"/>
                    <a:pt x="602" y="283"/>
                    <a:pt x="602" y="283"/>
                  </a:cubicBezTo>
                  <a:lnTo>
                    <a:pt x="602" y="283"/>
                  </a:lnTo>
                  <a:lnTo>
                    <a:pt x="602" y="283"/>
                  </a:lnTo>
                  <a:cubicBezTo>
                    <a:pt x="609" y="283"/>
                    <a:pt x="617" y="276"/>
                    <a:pt x="617" y="268"/>
                  </a:cubicBezTo>
                  <a:cubicBezTo>
                    <a:pt x="617" y="15"/>
                    <a:pt x="617" y="15"/>
                    <a:pt x="617" y="15"/>
                  </a:cubicBezTo>
                  <a:cubicBezTo>
                    <a:pt x="617" y="7"/>
                    <a:pt x="609" y="0"/>
                    <a:pt x="602" y="0"/>
                  </a:cubicBezTo>
                  <a:cubicBezTo>
                    <a:pt x="409" y="0"/>
                    <a:pt x="409" y="0"/>
                    <a:pt x="409" y="0"/>
                  </a:cubicBezTo>
                  <a:cubicBezTo>
                    <a:pt x="376" y="0"/>
                    <a:pt x="376" y="0"/>
                    <a:pt x="376" y="0"/>
                  </a:cubicBezTo>
                  <a:cubicBezTo>
                    <a:pt x="183" y="0"/>
                    <a:pt x="183" y="0"/>
                    <a:pt x="183" y="0"/>
                  </a:cubicBezTo>
                  <a:cubicBezTo>
                    <a:pt x="175" y="0"/>
                    <a:pt x="170" y="7"/>
                    <a:pt x="170" y="15"/>
                  </a:cubicBezTo>
                  <a:cubicBezTo>
                    <a:pt x="170" y="268"/>
                    <a:pt x="170" y="268"/>
                    <a:pt x="170" y="268"/>
                  </a:cubicBezTo>
                  <a:cubicBezTo>
                    <a:pt x="170" y="276"/>
                    <a:pt x="175" y="283"/>
                    <a:pt x="183" y="283"/>
                  </a:cubicBezTo>
                  <a:cubicBezTo>
                    <a:pt x="291" y="283"/>
                    <a:pt x="291" y="283"/>
                    <a:pt x="291" y="283"/>
                  </a:cubicBezTo>
                  <a:cubicBezTo>
                    <a:pt x="291" y="288"/>
                    <a:pt x="291" y="291"/>
                    <a:pt x="291" y="296"/>
                  </a:cubicBezTo>
                  <a:cubicBezTo>
                    <a:pt x="291" y="331"/>
                    <a:pt x="306" y="358"/>
                    <a:pt x="331" y="379"/>
                  </a:cubicBezTo>
                  <a:cubicBezTo>
                    <a:pt x="283" y="389"/>
                    <a:pt x="251" y="424"/>
                    <a:pt x="248" y="471"/>
                  </a:cubicBezTo>
                  <a:cubicBezTo>
                    <a:pt x="228" y="484"/>
                    <a:pt x="213" y="504"/>
                    <a:pt x="208" y="526"/>
                  </a:cubicBezTo>
                  <a:cubicBezTo>
                    <a:pt x="12" y="526"/>
                    <a:pt x="12" y="526"/>
                    <a:pt x="12" y="526"/>
                  </a:cubicBezTo>
                  <a:cubicBezTo>
                    <a:pt x="5" y="526"/>
                    <a:pt x="0" y="534"/>
                    <a:pt x="0" y="542"/>
                  </a:cubicBezTo>
                  <a:cubicBezTo>
                    <a:pt x="0" y="549"/>
                    <a:pt x="5" y="557"/>
                    <a:pt x="12" y="557"/>
                  </a:cubicBezTo>
                  <a:cubicBezTo>
                    <a:pt x="205" y="557"/>
                    <a:pt x="205" y="557"/>
                    <a:pt x="205" y="557"/>
                  </a:cubicBezTo>
                  <a:cubicBezTo>
                    <a:pt x="205" y="599"/>
                    <a:pt x="205" y="599"/>
                    <a:pt x="205" y="599"/>
                  </a:cubicBezTo>
                  <a:cubicBezTo>
                    <a:pt x="205" y="649"/>
                    <a:pt x="248" y="692"/>
                    <a:pt x="298" y="692"/>
                  </a:cubicBezTo>
                  <a:cubicBezTo>
                    <a:pt x="333" y="692"/>
                    <a:pt x="333" y="692"/>
                    <a:pt x="333" y="692"/>
                  </a:cubicBezTo>
                  <a:lnTo>
                    <a:pt x="336" y="692"/>
                  </a:lnTo>
                  <a:cubicBezTo>
                    <a:pt x="336" y="740"/>
                    <a:pt x="336" y="740"/>
                    <a:pt x="336" y="740"/>
                  </a:cubicBezTo>
                  <a:cubicBezTo>
                    <a:pt x="336" y="747"/>
                    <a:pt x="343" y="755"/>
                    <a:pt x="351" y="755"/>
                  </a:cubicBezTo>
                  <a:cubicBezTo>
                    <a:pt x="358" y="755"/>
                    <a:pt x="366" y="747"/>
                    <a:pt x="366" y="740"/>
                  </a:cubicBezTo>
                  <a:cubicBezTo>
                    <a:pt x="366" y="609"/>
                    <a:pt x="366" y="609"/>
                    <a:pt x="366" y="609"/>
                  </a:cubicBezTo>
                  <a:cubicBezTo>
                    <a:pt x="366" y="594"/>
                    <a:pt x="378" y="582"/>
                    <a:pt x="393" y="582"/>
                  </a:cubicBezTo>
                  <a:cubicBezTo>
                    <a:pt x="409" y="582"/>
                    <a:pt x="424" y="594"/>
                    <a:pt x="424" y="609"/>
                  </a:cubicBezTo>
                  <a:cubicBezTo>
                    <a:pt x="424" y="740"/>
                    <a:pt x="424" y="740"/>
                    <a:pt x="424" y="740"/>
                  </a:cubicBezTo>
                  <a:cubicBezTo>
                    <a:pt x="424" y="747"/>
                    <a:pt x="429" y="755"/>
                    <a:pt x="436" y="755"/>
                  </a:cubicBezTo>
                  <a:cubicBezTo>
                    <a:pt x="446" y="755"/>
                    <a:pt x="451" y="747"/>
                    <a:pt x="451" y="740"/>
                  </a:cubicBezTo>
                  <a:cubicBezTo>
                    <a:pt x="451" y="692"/>
                    <a:pt x="451" y="692"/>
                    <a:pt x="451" y="692"/>
                  </a:cubicBezTo>
                  <a:cubicBezTo>
                    <a:pt x="489" y="692"/>
                    <a:pt x="489" y="692"/>
                    <a:pt x="489" y="692"/>
                  </a:cubicBezTo>
                  <a:cubicBezTo>
                    <a:pt x="539" y="692"/>
                    <a:pt x="582" y="649"/>
                    <a:pt x="582" y="599"/>
                  </a:cubicBezTo>
                  <a:cubicBezTo>
                    <a:pt x="582" y="557"/>
                    <a:pt x="582" y="557"/>
                    <a:pt x="582" y="557"/>
                  </a:cubicBezTo>
                  <a:cubicBezTo>
                    <a:pt x="775" y="557"/>
                    <a:pt x="775" y="557"/>
                    <a:pt x="775" y="557"/>
                  </a:cubicBezTo>
                  <a:cubicBezTo>
                    <a:pt x="782" y="557"/>
                    <a:pt x="790" y="549"/>
                    <a:pt x="790" y="542"/>
                  </a:cubicBezTo>
                  <a:cubicBezTo>
                    <a:pt x="790" y="534"/>
                    <a:pt x="782" y="526"/>
                    <a:pt x="775" y="526"/>
                  </a:cubicBezTo>
                  <a:close/>
                  <a:moveTo>
                    <a:pt x="198" y="253"/>
                  </a:moveTo>
                  <a:lnTo>
                    <a:pt x="198" y="253"/>
                  </a:lnTo>
                  <a:cubicBezTo>
                    <a:pt x="198" y="30"/>
                    <a:pt x="198" y="30"/>
                    <a:pt x="198" y="30"/>
                  </a:cubicBezTo>
                  <a:cubicBezTo>
                    <a:pt x="376" y="30"/>
                    <a:pt x="376" y="30"/>
                    <a:pt x="376" y="30"/>
                  </a:cubicBezTo>
                  <a:cubicBezTo>
                    <a:pt x="409" y="30"/>
                    <a:pt x="409" y="30"/>
                    <a:pt x="409" y="30"/>
                  </a:cubicBezTo>
                  <a:cubicBezTo>
                    <a:pt x="587" y="30"/>
                    <a:pt x="587" y="30"/>
                    <a:pt x="587" y="30"/>
                  </a:cubicBezTo>
                  <a:cubicBezTo>
                    <a:pt x="587" y="253"/>
                    <a:pt x="587" y="253"/>
                    <a:pt x="587" y="253"/>
                  </a:cubicBezTo>
                  <a:cubicBezTo>
                    <a:pt x="486" y="253"/>
                    <a:pt x="486" y="253"/>
                    <a:pt x="486" y="253"/>
                  </a:cubicBezTo>
                  <a:cubicBezTo>
                    <a:pt x="471" y="218"/>
                    <a:pt x="436" y="193"/>
                    <a:pt x="393" y="193"/>
                  </a:cubicBezTo>
                  <a:cubicBezTo>
                    <a:pt x="353" y="193"/>
                    <a:pt x="316" y="218"/>
                    <a:pt x="301" y="253"/>
                  </a:cubicBezTo>
                  <a:lnTo>
                    <a:pt x="198" y="253"/>
                  </a:lnTo>
                  <a:close/>
                  <a:moveTo>
                    <a:pt x="321" y="296"/>
                  </a:moveTo>
                  <a:lnTo>
                    <a:pt x="321" y="296"/>
                  </a:lnTo>
                  <a:cubicBezTo>
                    <a:pt x="321" y="256"/>
                    <a:pt x="353" y="223"/>
                    <a:pt x="393" y="223"/>
                  </a:cubicBezTo>
                  <a:cubicBezTo>
                    <a:pt x="426" y="223"/>
                    <a:pt x="454" y="243"/>
                    <a:pt x="464" y="271"/>
                  </a:cubicBezTo>
                  <a:cubicBezTo>
                    <a:pt x="464" y="273"/>
                    <a:pt x="464" y="273"/>
                    <a:pt x="464" y="276"/>
                  </a:cubicBezTo>
                  <a:cubicBezTo>
                    <a:pt x="466" y="281"/>
                    <a:pt x="469" y="288"/>
                    <a:pt x="469" y="296"/>
                  </a:cubicBezTo>
                  <a:cubicBezTo>
                    <a:pt x="469" y="338"/>
                    <a:pt x="434" y="371"/>
                    <a:pt x="393" y="371"/>
                  </a:cubicBezTo>
                  <a:cubicBezTo>
                    <a:pt x="353" y="371"/>
                    <a:pt x="321" y="338"/>
                    <a:pt x="321" y="296"/>
                  </a:cubicBezTo>
                  <a:close/>
                  <a:moveTo>
                    <a:pt x="358" y="404"/>
                  </a:moveTo>
                  <a:lnTo>
                    <a:pt x="358" y="404"/>
                  </a:lnTo>
                  <a:cubicBezTo>
                    <a:pt x="429" y="404"/>
                    <a:pt x="429" y="404"/>
                    <a:pt x="429" y="404"/>
                  </a:cubicBezTo>
                  <a:cubicBezTo>
                    <a:pt x="469" y="404"/>
                    <a:pt x="499" y="426"/>
                    <a:pt x="506" y="456"/>
                  </a:cubicBezTo>
                  <a:cubicBezTo>
                    <a:pt x="501" y="456"/>
                    <a:pt x="494" y="456"/>
                    <a:pt x="489" y="456"/>
                  </a:cubicBezTo>
                  <a:cubicBezTo>
                    <a:pt x="298" y="456"/>
                    <a:pt x="298" y="456"/>
                    <a:pt x="298" y="456"/>
                  </a:cubicBezTo>
                  <a:cubicBezTo>
                    <a:pt x="293" y="456"/>
                    <a:pt x="286" y="456"/>
                    <a:pt x="281" y="456"/>
                  </a:cubicBezTo>
                  <a:cubicBezTo>
                    <a:pt x="288" y="426"/>
                    <a:pt x="318" y="404"/>
                    <a:pt x="358" y="404"/>
                  </a:cubicBezTo>
                  <a:close/>
                  <a:moveTo>
                    <a:pt x="552" y="599"/>
                  </a:moveTo>
                  <a:lnTo>
                    <a:pt x="552" y="599"/>
                  </a:lnTo>
                  <a:cubicBezTo>
                    <a:pt x="552" y="634"/>
                    <a:pt x="524" y="662"/>
                    <a:pt x="489" y="662"/>
                  </a:cubicBezTo>
                  <a:cubicBezTo>
                    <a:pt x="451" y="662"/>
                    <a:pt x="451" y="662"/>
                    <a:pt x="451" y="662"/>
                  </a:cubicBezTo>
                  <a:cubicBezTo>
                    <a:pt x="451" y="609"/>
                    <a:pt x="451" y="609"/>
                    <a:pt x="451" y="609"/>
                  </a:cubicBezTo>
                  <a:cubicBezTo>
                    <a:pt x="451" y="577"/>
                    <a:pt x="426" y="552"/>
                    <a:pt x="393" y="552"/>
                  </a:cubicBezTo>
                  <a:cubicBezTo>
                    <a:pt x="361" y="552"/>
                    <a:pt x="336" y="577"/>
                    <a:pt x="336" y="609"/>
                  </a:cubicBezTo>
                  <a:cubicBezTo>
                    <a:pt x="336" y="664"/>
                    <a:pt x="336" y="664"/>
                    <a:pt x="336" y="664"/>
                  </a:cubicBezTo>
                  <a:lnTo>
                    <a:pt x="333" y="662"/>
                  </a:lnTo>
                  <a:cubicBezTo>
                    <a:pt x="298" y="662"/>
                    <a:pt x="298" y="662"/>
                    <a:pt x="298" y="662"/>
                  </a:cubicBezTo>
                  <a:cubicBezTo>
                    <a:pt x="263" y="662"/>
                    <a:pt x="236" y="634"/>
                    <a:pt x="236" y="599"/>
                  </a:cubicBezTo>
                  <a:cubicBezTo>
                    <a:pt x="236" y="549"/>
                    <a:pt x="236" y="549"/>
                    <a:pt x="236" y="549"/>
                  </a:cubicBezTo>
                  <a:cubicBezTo>
                    <a:pt x="236" y="514"/>
                    <a:pt x="263" y="484"/>
                    <a:pt x="298" y="484"/>
                  </a:cubicBezTo>
                  <a:cubicBezTo>
                    <a:pt x="489" y="484"/>
                    <a:pt x="489" y="484"/>
                    <a:pt x="489" y="484"/>
                  </a:cubicBezTo>
                  <a:cubicBezTo>
                    <a:pt x="524" y="484"/>
                    <a:pt x="552" y="514"/>
                    <a:pt x="552" y="549"/>
                  </a:cubicBezTo>
                  <a:lnTo>
                    <a:pt x="552" y="59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grpSp>
      <p:grpSp>
        <p:nvGrpSpPr>
          <p:cNvPr id="49" name="Group 69">
            <a:extLst>
              <a:ext uri="{FF2B5EF4-FFF2-40B4-BE49-F238E27FC236}">
                <a16:creationId xmlns:a16="http://schemas.microsoft.com/office/drawing/2014/main" id="{73994244-E766-4C43-846F-727B88F9B844}"/>
              </a:ext>
            </a:extLst>
          </p:cNvPr>
          <p:cNvGrpSpPr>
            <a:grpSpLocks/>
          </p:cNvGrpSpPr>
          <p:nvPr/>
        </p:nvGrpSpPr>
        <p:grpSpPr bwMode="auto">
          <a:xfrm>
            <a:off x="5578368" y="5108875"/>
            <a:ext cx="406022" cy="415257"/>
            <a:chOff x="3529" y="785"/>
            <a:chExt cx="261" cy="261"/>
          </a:xfrm>
          <a:solidFill>
            <a:srgbClr val="87BC25"/>
          </a:solidFill>
        </p:grpSpPr>
        <p:sp>
          <p:nvSpPr>
            <p:cNvPr id="50" name="Freeform 70">
              <a:extLst>
                <a:ext uri="{FF2B5EF4-FFF2-40B4-BE49-F238E27FC236}">
                  <a16:creationId xmlns:a16="http://schemas.microsoft.com/office/drawing/2014/main" id="{CE051B0D-4EFF-4CEE-ADFB-BFEC392D5237}"/>
                </a:ext>
              </a:extLst>
            </p:cNvPr>
            <p:cNvSpPr>
              <a:spLocks noChangeArrowheads="1"/>
            </p:cNvSpPr>
            <p:nvPr/>
          </p:nvSpPr>
          <p:spPr bwMode="auto">
            <a:xfrm>
              <a:off x="3529" y="785"/>
              <a:ext cx="262" cy="261"/>
            </a:xfrm>
            <a:custGeom>
              <a:avLst/>
              <a:gdLst>
                <a:gd name="T0" fmla="*/ 580 w 1158"/>
                <a:gd name="T1" fmla="*/ 30 h 1157"/>
                <a:gd name="T2" fmla="*/ 580 w 1158"/>
                <a:gd name="T3" fmla="*/ 30 h 1157"/>
                <a:gd name="T4" fmla="*/ 1129 w 1158"/>
                <a:gd name="T5" fmla="*/ 579 h 1157"/>
                <a:gd name="T6" fmla="*/ 580 w 1158"/>
                <a:gd name="T7" fmla="*/ 1128 h 1157"/>
                <a:gd name="T8" fmla="*/ 31 w 1158"/>
                <a:gd name="T9" fmla="*/ 579 h 1157"/>
                <a:gd name="T10" fmla="*/ 580 w 1158"/>
                <a:gd name="T11" fmla="*/ 30 h 1157"/>
                <a:gd name="T12" fmla="*/ 580 w 1158"/>
                <a:gd name="T13" fmla="*/ 0 h 1157"/>
                <a:gd name="T14" fmla="*/ 580 w 1158"/>
                <a:gd name="T15" fmla="*/ 0 h 1157"/>
                <a:gd name="T16" fmla="*/ 0 w 1158"/>
                <a:gd name="T17" fmla="*/ 579 h 1157"/>
                <a:gd name="T18" fmla="*/ 580 w 1158"/>
                <a:gd name="T19" fmla="*/ 1156 h 1157"/>
                <a:gd name="T20" fmla="*/ 1157 w 1158"/>
                <a:gd name="T21" fmla="*/ 579 h 1157"/>
                <a:gd name="T22" fmla="*/ 580 w 1158"/>
                <a:gd name="T23" fmla="*/ 0 h 1157"/>
                <a:gd name="T24" fmla="*/ 580 w 1158"/>
                <a:gd name="T25" fmla="*/ 3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 h="1157">
                  <a:moveTo>
                    <a:pt x="580" y="30"/>
                  </a:moveTo>
                  <a:lnTo>
                    <a:pt x="580" y="30"/>
                  </a:lnTo>
                  <a:cubicBezTo>
                    <a:pt x="881" y="30"/>
                    <a:pt x="1129" y="276"/>
                    <a:pt x="1129" y="579"/>
                  </a:cubicBezTo>
                  <a:cubicBezTo>
                    <a:pt x="1129" y="883"/>
                    <a:pt x="881" y="1128"/>
                    <a:pt x="580" y="1128"/>
                  </a:cubicBezTo>
                  <a:cubicBezTo>
                    <a:pt x="276" y="1128"/>
                    <a:pt x="31" y="883"/>
                    <a:pt x="31" y="579"/>
                  </a:cubicBezTo>
                  <a:cubicBezTo>
                    <a:pt x="31" y="276"/>
                    <a:pt x="276" y="30"/>
                    <a:pt x="580" y="30"/>
                  </a:cubicBezTo>
                  <a:lnTo>
                    <a:pt x="580" y="0"/>
                  </a:lnTo>
                  <a:lnTo>
                    <a:pt x="580" y="0"/>
                  </a:lnTo>
                  <a:cubicBezTo>
                    <a:pt x="259" y="0"/>
                    <a:pt x="0" y="261"/>
                    <a:pt x="0" y="579"/>
                  </a:cubicBezTo>
                  <a:cubicBezTo>
                    <a:pt x="0" y="898"/>
                    <a:pt x="259" y="1156"/>
                    <a:pt x="580" y="1156"/>
                  </a:cubicBezTo>
                  <a:cubicBezTo>
                    <a:pt x="898" y="1156"/>
                    <a:pt x="1157" y="898"/>
                    <a:pt x="1157" y="579"/>
                  </a:cubicBezTo>
                  <a:cubicBezTo>
                    <a:pt x="1157" y="261"/>
                    <a:pt x="898" y="0"/>
                    <a:pt x="580" y="0"/>
                  </a:cubicBezTo>
                  <a:lnTo>
                    <a:pt x="58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51" name="Freeform 71">
              <a:extLst>
                <a:ext uri="{FF2B5EF4-FFF2-40B4-BE49-F238E27FC236}">
                  <a16:creationId xmlns:a16="http://schemas.microsoft.com/office/drawing/2014/main" id="{F9EE6479-04A1-4A4C-B2B3-3103DC12C387}"/>
                </a:ext>
              </a:extLst>
            </p:cNvPr>
            <p:cNvSpPr>
              <a:spLocks noChangeArrowheads="1"/>
            </p:cNvSpPr>
            <p:nvPr/>
          </p:nvSpPr>
          <p:spPr bwMode="auto">
            <a:xfrm>
              <a:off x="3573" y="808"/>
              <a:ext cx="174" cy="211"/>
            </a:xfrm>
            <a:custGeom>
              <a:avLst/>
              <a:gdLst>
                <a:gd name="T0" fmla="*/ 757 w 773"/>
                <a:gd name="T1" fmla="*/ 724 h 934"/>
                <a:gd name="T2" fmla="*/ 461 w 773"/>
                <a:gd name="T3" fmla="*/ 704 h 934"/>
                <a:gd name="T4" fmla="*/ 521 w 773"/>
                <a:gd name="T5" fmla="*/ 526 h 934"/>
                <a:gd name="T6" fmla="*/ 584 w 773"/>
                <a:gd name="T7" fmla="*/ 456 h 934"/>
                <a:gd name="T8" fmla="*/ 506 w 773"/>
                <a:gd name="T9" fmla="*/ 499 h 934"/>
                <a:gd name="T10" fmla="*/ 521 w 773"/>
                <a:gd name="T11" fmla="*/ 426 h 934"/>
                <a:gd name="T12" fmla="*/ 499 w 773"/>
                <a:gd name="T13" fmla="*/ 403 h 934"/>
                <a:gd name="T14" fmla="*/ 428 w 773"/>
                <a:gd name="T15" fmla="*/ 441 h 934"/>
                <a:gd name="T16" fmla="*/ 353 w 773"/>
                <a:gd name="T17" fmla="*/ 439 h 934"/>
                <a:gd name="T18" fmla="*/ 338 w 773"/>
                <a:gd name="T19" fmla="*/ 163 h 934"/>
                <a:gd name="T20" fmla="*/ 416 w 773"/>
                <a:gd name="T21" fmla="*/ 203 h 934"/>
                <a:gd name="T22" fmla="*/ 306 w 773"/>
                <a:gd name="T23" fmla="*/ 336 h 934"/>
                <a:gd name="T24" fmla="*/ 486 w 773"/>
                <a:gd name="T25" fmla="*/ 336 h 934"/>
                <a:gd name="T26" fmla="*/ 456 w 773"/>
                <a:gd name="T27" fmla="*/ 323 h 934"/>
                <a:gd name="T28" fmla="*/ 336 w 773"/>
                <a:gd name="T29" fmla="*/ 323 h 934"/>
                <a:gd name="T30" fmla="*/ 403 w 773"/>
                <a:gd name="T31" fmla="*/ 233 h 934"/>
                <a:gd name="T32" fmla="*/ 383 w 773"/>
                <a:gd name="T33" fmla="*/ 268 h 934"/>
                <a:gd name="T34" fmla="*/ 408 w 773"/>
                <a:gd name="T35" fmla="*/ 328 h 934"/>
                <a:gd name="T36" fmla="*/ 421 w 773"/>
                <a:gd name="T37" fmla="*/ 278 h 934"/>
                <a:gd name="T38" fmla="*/ 441 w 773"/>
                <a:gd name="T39" fmla="*/ 228 h 934"/>
                <a:gd name="T40" fmla="*/ 524 w 773"/>
                <a:gd name="T41" fmla="*/ 25 h 934"/>
                <a:gd name="T42" fmla="*/ 494 w 773"/>
                <a:gd name="T43" fmla="*/ 12 h 934"/>
                <a:gd name="T44" fmla="*/ 293 w 773"/>
                <a:gd name="T45" fmla="*/ 57 h 934"/>
                <a:gd name="T46" fmla="*/ 255 w 773"/>
                <a:gd name="T47" fmla="*/ 519 h 934"/>
                <a:gd name="T48" fmla="*/ 313 w 773"/>
                <a:gd name="T49" fmla="*/ 704 h 934"/>
                <a:gd name="T50" fmla="*/ 255 w 773"/>
                <a:gd name="T51" fmla="*/ 724 h 934"/>
                <a:gd name="T52" fmla="*/ 0 w 773"/>
                <a:gd name="T53" fmla="*/ 740 h 934"/>
                <a:gd name="T54" fmla="*/ 225 w 773"/>
                <a:gd name="T55" fmla="*/ 752 h 934"/>
                <a:gd name="T56" fmla="*/ 190 w 773"/>
                <a:gd name="T57" fmla="*/ 810 h 934"/>
                <a:gd name="T58" fmla="*/ 120 w 773"/>
                <a:gd name="T59" fmla="*/ 920 h 934"/>
                <a:gd name="T60" fmla="*/ 148 w 773"/>
                <a:gd name="T61" fmla="*/ 920 h 934"/>
                <a:gd name="T62" fmla="*/ 516 w 773"/>
                <a:gd name="T63" fmla="*/ 822 h 934"/>
                <a:gd name="T64" fmla="*/ 632 w 773"/>
                <a:gd name="T65" fmla="*/ 933 h 934"/>
                <a:gd name="T66" fmla="*/ 602 w 773"/>
                <a:gd name="T67" fmla="*/ 825 h 934"/>
                <a:gd name="T68" fmla="*/ 584 w 773"/>
                <a:gd name="T69" fmla="*/ 807 h 934"/>
                <a:gd name="T70" fmla="*/ 757 w 773"/>
                <a:gd name="T71" fmla="*/ 752 h 934"/>
                <a:gd name="T72" fmla="*/ 757 w 773"/>
                <a:gd name="T73" fmla="*/ 724 h 934"/>
                <a:gd name="T74" fmla="*/ 185 w 773"/>
                <a:gd name="T75" fmla="*/ 388 h 934"/>
                <a:gd name="T76" fmla="*/ 466 w 773"/>
                <a:gd name="T77" fmla="*/ 80 h 934"/>
                <a:gd name="T78" fmla="*/ 326 w 773"/>
                <a:gd name="T79" fmla="*/ 132 h 934"/>
                <a:gd name="T80" fmla="*/ 311 w 773"/>
                <a:gd name="T81" fmla="*/ 456 h 934"/>
                <a:gd name="T82" fmla="*/ 185 w 773"/>
                <a:gd name="T83" fmla="*/ 388 h 934"/>
                <a:gd name="T84" fmla="*/ 270 w 773"/>
                <a:gd name="T85" fmla="*/ 579 h 934"/>
                <a:gd name="T86" fmla="*/ 504 w 773"/>
                <a:gd name="T87" fmla="*/ 579 h 934"/>
                <a:gd name="T88" fmla="*/ 270 w 773"/>
                <a:gd name="T89" fmla="*/ 579 h 934"/>
                <a:gd name="T90" fmla="*/ 516 w 773"/>
                <a:gd name="T91" fmla="*/ 795 h 934"/>
                <a:gd name="T92" fmla="*/ 225 w 773"/>
                <a:gd name="T93" fmla="*/ 797 h 934"/>
                <a:gd name="T94" fmla="*/ 438 w 773"/>
                <a:gd name="T95" fmla="*/ 729 h 934"/>
                <a:gd name="T96" fmla="*/ 516 w 773"/>
                <a:gd name="T97" fmla="*/ 795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3" h="934">
                  <a:moveTo>
                    <a:pt x="757" y="724"/>
                  </a:moveTo>
                  <a:lnTo>
                    <a:pt x="757" y="724"/>
                  </a:lnTo>
                  <a:cubicBezTo>
                    <a:pt x="516" y="724"/>
                    <a:pt x="516" y="724"/>
                    <a:pt x="516" y="724"/>
                  </a:cubicBezTo>
                  <a:cubicBezTo>
                    <a:pt x="499" y="714"/>
                    <a:pt x="481" y="707"/>
                    <a:pt x="461" y="704"/>
                  </a:cubicBezTo>
                  <a:cubicBezTo>
                    <a:pt x="504" y="679"/>
                    <a:pt x="531" y="634"/>
                    <a:pt x="531" y="579"/>
                  </a:cubicBezTo>
                  <a:cubicBezTo>
                    <a:pt x="531" y="561"/>
                    <a:pt x="529" y="544"/>
                    <a:pt x="521" y="526"/>
                  </a:cubicBezTo>
                  <a:cubicBezTo>
                    <a:pt x="546" y="514"/>
                    <a:pt x="566" y="499"/>
                    <a:pt x="584" y="479"/>
                  </a:cubicBezTo>
                  <a:cubicBezTo>
                    <a:pt x="591" y="474"/>
                    <a:pt x="591" y="461"/>
                    <a:pt x="584" y="456"/>
                  </a:cubicBezTo>
                  <a:cubicBezTo>
                    <a:pt x="579" y="449"/>
                    <a:pt x="569" y="449"/>
                    <a:pt x="561" y="456"/>
                  </a:cubicBezTo>
                  <a:cubicBezTo>
                    <a:pt x="546" y="474"/>
                    <a:pt x="526" y="486"/>
                    <a:pt x="506" y="499"/>
                  </a:cubicBezTo>
                  <a:cubicBezTo>
                    <a:pt x="496" y="484"/>
                    <a:pt x="484" y="471"/>
                    <a:pt x="471" y="461"/>
                  </a:cubicBezTo>
                  <a:cubicBezTo>
                    <a:pt x="489" y="454"/>
                    <a:pt x="506" y="441"/>
                    <a:pt x="521" y="426"/>
                  </a:cubicBezTo>
                  <a:cubicBezTo>
                    <a:pt x="529" y="421"/>
                    <a:pt x="529" y="411"/>
                    <a:pt x="521" y="403"/>
                  </a:cubicBezTo>
                  <a:cubicBezTo>
                    <a:pt x="516" y="396"/>
                    <a:pt x="506" y="396"/>
                    <a:pt x="499" y="403"/>
                  </a:cubicBezTo>
                  <a:cubicBezTo>
                    <a:pt x="486" y="416"/>
                    <a:pt x="471" y="426"/>
                    <a:pt x="454" y="433"/>
                  </a:cubicBezTo>
                  <a:cubicBezTo>
                    <a:pt x="446" y="436"/>
                    <a:pt x="436" y="439"/>
                    <a:pt x="428" y="441"/>
                  </a:cubicBezTo>
                  <a:cubicBezTo>
                    <a:pt x="416" y="439"/>
                    <a:pt x="401" y="436"/>
                    <a:pt x="388" y="436"/>
                  </a:cubicBezTo>
                  <a:cubicBezTo>
                    <a:pt x="376" y="436"/>
                    <a:pt x="366" y="436"/>
                    <a:pt x="353" y="439"/>
                  </a:cubicBezTo>
                  <a:cubicBezTo>
                    <a:pt x="313" y="426"/>
                    <a:pt x="278" y="398"/>
                    <a:pt x="260" y="356"/>
                  </a:cubicBezTo>
                  <a:cubicBezTo>
                    <a:pt x="228" y="280"/>
                    <a:pt x="263" y="195"/>
                    <a:pt x="338" y="163"/>
                  </a:cubicBezTo>
                  <a:cubicBezTo>
                    <a:pt x="368" y="150"/>
                    <a:pt x="403" y="148"/>
                    <a:pt x="436" y="155"/>
                  </a:cubicBezTo>
                  <a:cubicBezTo>
                    <a:pt x="416" y="203"/>
                    <a:pt x="416" y="203"/>
                    <a:pt x="416" y="203"/>
                  </a:cubicBezTo>
                  <a:cubicBezTo>
                    <a:pt x="396" y="198"/>
                    <a:pt x="376" y="200"/>
                    <a:pt x="358" y="208"/>
                  </a:cubicBezTo>
                  <a:cubicBezTo>
                    <a:pt x="308" y="228"/>
                    <a:pt x="286" y="286"/>
                    <a:pt x="306" y="336"/>
                  </a:cubicBezTo>
                  <a:cubicBezTo>
                    <a:pt x="326" y="386"/>
                    <a:pt x="383" y="408"/>
                    <a:pt x="433" y="388"/>
                  </a:cubicBezTo>
                  <a:cubicBezTo>
                    <a:pt x="459" y="378"/>
                    <a:pt x="476" y="358"/>
                    <a:pt x="486" y="336"/>
                  </a:cubicBezTo>
                  <a:cubicBezTo>
                    <a:pt x="491" y="326"/>
                    <a:pt x="486" y="316"/>
                    <a:pt x="479" y="313"/>
                  </a:cubicBezTo>
                  <a:cubicBezTo>
                    <a:pt x="469" y="311"/>
                    <a:pt x="461" y="313"/>
                    <a:pt x="456" y="323"/>
                  </a:cubicBezTo>
                  <a:cubicBezTo>
                    <a:pt x="451" y="338"/>
                    <a:pt x="438" y="351"/>
                    <a:pt x="421" y="358"/>
                  </a:cubicBezTo>
                  <a:cubicBezTo>
                    <a:pt x="388" y="373"/>
                    <a:pt x="351" y="356"/>
                    <a:pt x="336" y="323"/>
                  </a:cubicBezTo>
                  <a:cubicBezTo>
                    <a:pt x="321" y="291"/>
                    <a:pt x="338" y="253"/>
                    <a:pt x="371" y="238"/>
                  </a:cubicBezTo>
                  <a:cubicBezTo>
                    <a:pt x="381" y="233"/>
                    <a:pt x="393" y="233"/>
                    <a:pt x="403" y="233"/>
                  </a:cubicBezTo>
                  <a:cubicBezTo>
                    <a:pt x="391" y="265"/>
                    <a:pt x="391" y="265"/>
                    <a:pt x="391" y="265"/>
                  </a:cubicBezTo>
                  <a:cubicBezTo>
                    <a:pt x="388" y="265"/>
                    <a:pt x="386" y="268"/>
                    <a:pt x="383" y="268"/>
                  </a:cubicBezTo>
                  <a:cubicBezTo>
                    <a:pt x="366" y="275"/>
                    <a:pt x="358" y="293"/>
                    <a:pt x="366" y="311"/>
                  </a:cubicBezTo>
                  <a:cubicBezTo>
                    <a:pt x="373" y="328"/>
                    <a:pt x="391" y="336"/>
                    <a:pt x="408" y="328"/>
                  </a:cubicBezTo>
                  <a:cubicBezTo>
                    <a:pt x="426" y="321"/>
                    <a:pt x="433" y="301"/>
                    <a:pt x="426" y="286"/>
                  </a:cubicBezTo>
                  <a:cubicBezTo>
                    <a:pt x="426" y="283"/>
                    <a:pt x="423" y="280"/>
                    <a:pt x="421" y="278"/>
                  </a:cubicBezTo>
                  <a:cubicBezTo>
                    <a:pt x="441" y="228"/>
                    <a:pt x="441" y="228"/>
                    <a:pt x="441" y="228"/>
                  </a:cubicBezTo>
                  <a:lnTo>
                    <a:pt x="441" y="228"/>
                  </a:lnTo>
                  <a:lnTo>
                    <a:pt x="441" y="228"/>
                  </a:lnTo>
                  <a:cubicBezTo>
                    <a:pt x="524" y="25"/>
                    <a:pt x="524" y="25"/>
                    <a:pt x="524" y="25"/>
                  </a:cubicBezTo>
                  <a:cubicBezTo>
                    <a:pt x="526" y="17"/>
                    <a:pt x="521" y="7"/>
                    <a:pt x="514" y="5"/>
                  </a:cubicBezTo>
                  <a:cubicBezTo>
                    <a:pt x="506" y="0"/>
                    <a:pt x="496" y="5"/>
                    <a:pt x="494" y="12"/>
                  </a:cubicBezTo>
                  <a:cubicBezTo>
                    <a:pt x="479" y="50"/>
                    <a:pt x="479" y="50"/>
                    <a:pt x="479" y="50"/>
                  </a:cubicBezTo>
                  <a:cubicBezTo>
                    <a:pt x="418" y="30"/>
                    <a:pt x="353" y="32"/>
                    <a:pt x="293" y="57"/>
                  </a:cubicBezTo>
                  <a:cubicBezTo>
                    <a:pt x="160" y="115"/>
                    <a:pt x="97" y="268"/>
                    <a:pt x="155" y="401"/>
                  </a:cubicBezTo>
                  <a:cubicBezTo>
                    <a:pt x="178" y="451"/>
                    <a:pt x="213" y="491"/>
                    <a:pt x="255" y="519"/>
                  </a:cubicBezTo>
                  <a:cubicBezTo>
                    <a:pt x="248" y="536"/>
                    <a:pt x="243" y="559"/>
                    <a:pt x="243" y="579"/>
                  </a:cubicBezTo>
                  <a:cubicBezTo>
                    <a:pt x="243" y="634"/>
                    <a:pt x="270" y="679"/>
                    <a:pt x="313" y="704"/>
                  </a:cubicBezTo>
                  <a:cubicBezTo>
                    <a:pt x="293" y="707"/>
                    <a:pt x="275" y="714"/>
                    <a:pt x="258" y="727"/>
                  </a:cubicBezTo>
                  <a:cubicBezTo>
                    <a:pt x="258" y="727"/>
                    <a:pt x="258" y="724"/>
                    <a:pt x="255" y="724"/>
                  </a:cubicBezTo>
                  <a:cubicBezTo>
                    <a:pt x="15" y="724"/>
                    <a:pt x="15" y="724"/>
                    <a:pt x="15" y="724"/>
                  </a:cubicBezTo>
                  <a:cubicBezTo>
                    <a:pt x="7" y="724"/>
                    <a:pt x="0" y="732"/>
                    <a:pt x="0" y="740"/>
                  </a:cubicBezTo>
                  <a:cubicBezTo>
                    <a:pt x="0" y="747"/>
                    <a:pt x="7" y="752"/>
                    <a:pt x="15" y="752"/>
                  </a:cubicBezTo>
                  <a:cubicBezTo>
                    <a:pt x="225" y="752"/>
                    <a:pt x="225" y="752"/>
                    <a:pt x="225" y="752"/>
                  </a:cubicBezTo>
                  <a:cubicBezTo>
                    <a:pt x="210" y="770"/>
                    <a:pt x="198" y="787"/>
                    <a:pt x="190" y="807"/>
                  </a:cubicBezTo>
                  <a:cubicBezTo>
                    <a:pt x="190" y="807"/>
                    <a:pt x="190" y="807"/>
                    <a:pt x="190" y="810"/>
                  </a:cubicBezTo>
                  <a:cubicBezTo>
                    <a:pt x="183" y="812"/>
                    <a:pt x="175" y="815"/>
                    <a:pt x="168" y="820"/>
                  </a:cubicBezTo>
                  <a:cubicBezTo>
                    <a:pt x="138" y="842"/>
                    <a:pt x="120" y="875"/>
                    <a:pt x="120" y="920"/>
                  </a:cubicBezTo>
                  <a:cubicBezTo>
                    <a:pt x="120" y="928"/>
                    <a:pt x="127" y="933"/>
                    <a:pt x="135" y="933"/>
                  </a:cubicBezTo>
                  <a:cubicBezTo>
                    <a:pt x="142" y="933"/>
                    <a:pt x="148" y="928"/>
                    <a:pt x="148" y="920"/>
                  </a:cubicBezTo>
                  <a:cubicBezTo>
                    <a:pt x="148" y="830"/>
                    <a:pt x="233" y="822"/>
                    <a:pt x="258" y="822"/>
                  </a:cubicBezTo>
                  <a:cubicBezTo>
                    <a:pt x="516" y="822"/>
                    <a:pt x="516" y="822"/>
                    <a:pt x="516" y="822"/>
                  </a:cubicBezTo>
                  <a:cubicBezTo>
                    <a:pt x="556" y="822"/>
                    <a:pt x="617" y="850"/>
                    <a:pt x="617" y="920"/>
                  </a:cubicBezTo>
                  <a:cubicBezTo>
                    <a:pt x="617" y="928"/>
                    <a:pt x="624" y="933"/>
                    <a:pt x="632" y="933"/>
                  </a:cubicBezTo>
                  <a:cubicBezTo>
                    <a:pt x="639" y="933"/>
                    <a:pt x="647" y="928"/>
                    <a:pt x="647" y="920"/>
                  </a:cubicBezTo>
                  <a:cubicBezTo>
                    <a:pt x="647" y="870"/>
                    <a:pt x="622" y="840"/>
                    <a:pt x="602" y="825"/>
                  </a:cubicBezTo>
                  <a:cubicBezTo>
                    <a:pt x="597" y="820"/>
                    <a:pt x="591" y="817"/>
                    <a:pt x="584" y="812"/>
                  </a:cubicBezTo>
                  <a:cubicBezTo>
                    <a:pt x="584" y="810"/>
                    <a:pt x="584" y="810"/>
                    <a:pt x="584" y="807"/>
                  </a:cubicBezTo>
                  <a:cubicBezTo>
                    <a:pt x="576" y="787"/>
                    <a:pt x="564" y="770"/>
                    <a:pt x="549" y="752"/>
                  </a:cubicBezTo>
                  <a:cubicBezTo>
                    <a:pt x="757" y="752"/>
                    <a:pt x="757" y="752"/>
                    <a:pt x="757" y="752"/>
                  </a:cubicBezTo>
                  <a:cubicBezTo>
                    <a:pt x="765" y="752"/>
                    <a:pt x="772" y="747"/>
                    <a:pt x="772" y="740"/>
                  </a:cubicBezTo>
                  <a:cubicBezTo>
                    <a:pt x="772" y="732"/>
                    <a:pt x="765" y="724"/>
                    <a:pt x="757" y="724"/>
                  </a:cubicBezTo>
                  <a:close/>
                  <a:moveTo>
                    <a:pt x="185" y="388"/>
                  </a:moveTo>
                  <a:lnTo>
                    <a:pt x="185" y="388"/>
                  </a:lnTo>
                  <a:cubicBezTo>
                    <a:pt x="135" y="270"/>
                    <a:pt x="190" y="138"/>
                    <a:pt x="306" y="87"/>
                  </a:cubicBezTo>
                  <a:cubicBezTo>
                    <a:pt x="358" y="65"/>
                    <a:pt x="413" y="62"/>
                    <a:pt x="466" y="80"/>
                  </a:cubicBezTo>
                  <a:cubicBezTo>
                    <a:pt x="449" y="125"/>
                    <a:pt x="449" y="125"/>
                    <a:pt x="449" y="125"/>
                  </a:cubicBezTo>
                  <a:cubicBezTo>
                    <a:pt x="408" y="112"/>
                    <a:pt x="363" y="115"/>
                    <a:pt x="326" y="132"/>
                  </a:cubicBezTo>
                  <a:cubicBezTo>
                    <a:pt x="233" y="170"/>
                    <a:pt x="190" y="278"/>
                    <a:pt x="230" y="368"/>
                  </a:cubicBezTo>
                  <a:cubicBezTo>
                    <a:pt x="248" y="408"/>
                    <a:pt x="275" y="439"/>
                    <a:pt x="311" y="456"/>
                  </a:cubicBezTo>
                  <a:cubicBezTo>
                    <a:pt x="296" y="466"/>
                    <a:pt x="283" y="479"/>
                    <a:pt x="273" y="491"/>
                  </a:cubicBezTo>
                  <a:cubicBezTo>
                    <a:pt x="235" y="466"/>
                    <a:pt x="203" y="431"/>
                    <a:pt x="185" y="388"/>
                  </a:cubicBezTo>
                  <a:close/>
                  <a:moveTo>
                    <a:pt x="270" y="579"/>
                  </a:moveTo>
                  <a:lnTo>
                    <a:pt x="270" y="579"/>
                  </a:lnTo>
                  <a:cubicBezTo>
                    <a:pt x="270" y="516"/>
                    <a:pt x="323" y="464"/>
                    <a:pt x="388" y="464"/>
                  </a:cubicBezTo>
                  <a:cubicBezTo>
                    <a:pt x="451" y="464"/>
                    <a:pt x="504" y="516"/>
                    <a:pt x="504" y="579"/>
                  </a:cubicBezTo>
                  <a:cubicBezTo>
                    <a:pt x="504" y="644"/>
                    <a:pt x="451" y="697"/>
                    <a:pt x="388" y="697"/>
                  </a:cubicBezTo>
                  <a:cubicBezTo>
                    <a:pt x="323" y="697"/>
                    <a:pt x="270" y="644"/>
                    <a:pt x="270" y="579"/>
                  </a:cubicBezTo>
                  <a:close/>
                  <a:moveTo>
                    <a:pt x="516" y="795"/>
                  </a:moveTo>
                  <a:lnTo>
                    <a:pt x="516" y="795"/>
                  </a:lnTo>
                  <a:cubicBezTo>
                    <a:pt x="258" y="795"/>
                    <a:pt x="258" y="795"/>
                    <a:pt x="258" y="795"/>
                  </a:cubicBezTo>
                  <a:cubicBezTo>
                    <a:pt x="250" y="795"/>
                    <a:pt x="238" y="797"/>
                    <a:pt x="225" y="797"/>
                  </a:cubicBezTo>
                  <a:cubicBezTo>
                    <a:pt x="248" y="762"/>
                    <a:pt x="286" y="729"/>
                    <a:pt x="336" y="729"/>
                  </a:cubicBezTo>
                  <a:cubicBezTo>
                    <a:pt x="438" y="729"/>
                    <a:pt x="438" y="729"/>
                    <a:pt x="438" y="729"/>
                  </a:cubicBezTo>
                  <a:cubicBezTo>
                    <a:pt x="489" y="729"/>
                    <a:pt x="529" y="765"/>
                    <a:pt x="549" y="800"/>
                  </a:cubicBezTo>
                  <a:cubicBezTo>
                    <a:pt x="539" y="797"/>
                    <a:pt x="526" y="795"/>
                    <a:pt x="516" y="7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52" name="Freeform 72">
              <a:extLst>
                <a:ext uri="{FF2B5EF4-FFF2-40B4-BE49-F238E27FC236}">
                  <a16:creationId xmlns:a16="http://schemas.microsoft.com/office/drawing/2014/main" id="{BE6BA51A-7EC9-424A-9CBF-120C8FFDE571}"/>
                </a:ext>
              </a:extLst>
            </p:cNvPr>
            <p:cNvSpPr>
              <a:spLocks noChangeArrowheads="1"/>
            </p:cNvSpPr>
            <p:nvPr/>
          </p:nvSpPr>
          <p:spPr bwMode="auto">
            <a:xfrm>
              <a:off x="3693" y="885"/>
              <a:ext cx="8" cy="8"/>
            </a:xfrm>
            <a:custGeom>
              <a:avLst/>
              <a:gdLst>
                <a:gd name="T0" fmla="*/ 5 w 38"/>
                <a:gd name="T1" fmla="*/ 12 h 38"/>
                <a:gd name="T2" fmla="*/ 5 w 38"/>
                <a:gd name="T3" fmla="*/ 12 h 38"/>
                <a:gd name="T4" fmla="*/ 2 w 38"/>
                <a:gd name="T5" fmla="*/ 15 h 38"/>
                <a:gd name="T6" fmla="*/ 12 w 38"/>
                <a:gd name="T7" fmla="*/ 35 h 38"/>
                <a:gd name="T8" fmla="*/ 25 w 38"/>
                <a:gd name="T9" fmla="*/ 35 h 38"/>
                <a:gd name="T10" fmla="*/ 32 w 38"/>
                <a:gd name="T11" fmla="*/ 27 h 38"/>
                <a:gd name="T12" fmla="*/ 35 w 38"/>
                <a:gd name="T13" fmla="*/ 25 h 38"/>
                <a:gd name="T14" fmla="*/ 25 w 38"/>
                <a:gd name="T15" fmla="*/ 2 h 38"/>
                <a:gd name="T16" fmla="*/ 5 w 3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5" y="12"/>
                  </a:moveTo>
                  <a:lnTo>
                    <a:pt x="5" y="12"/>
                  </a:lnTo>
                  <a:cubicBezTo>
                    <a:pt x="2" y="15"/>
                    <a:pt x="2" y="15"/>
                    <a:pt x="2" y="15"/>
                  </a:cubicBezTo>
                  <a:cubicBezTo>
                    <a:pt x="0" y="22"/>
                    <a:pt x="5" y="32"/>
                    <a:pt x="12" y="35"/>
                  </a:cubicBezTo>
                  <a:cubicBezTo>
                    <a:pt x="17" y="37"/>
                    <a:pt x="20" y="37"/>
                    <a:pt x="25" y="35"/>
                  </a:cubicBezTo>
                  <a:cubicBezTo>
                    <a:pt x="27" y="35"/>
                    <a:pt x="32" y="30"/>
                    <a:pt x="32" y="27"/>
                  </a:cubicBezTo>
                  <a:cubicBezTo>
                    <a:pt x="35" y="25"/>
                    <a:pt x="35" y="25"/>
                    <a:pt x="35" y="25"/>
                  </a:cubicBezTo>
                  <a:cubicBezTo>
                    <a:pt x="37" y="15"/>
                    <a:pt x="32" y="7"/>
                    <a:pt x="25" y="2"/>
                  </a:cubicBezTo>
                  <a:cubicBezTo>
                    <a:pt x="17" y="0"/>
                    <a:pt x="7" y="5"/>
                    <a:pt x="5" y="1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53" name="Freeform 73">
              <a:extLst>
                <a:ext uri="{FF2B5EF4-FFF2-40B4-BE49-F238E27FC236}">
                  <a16:creationId xmlns:a16="http://schemas.microsoft.com/office/drawing/2014/main" id="{F213B451-18D6-4AEA-85BA-B4B90E4DFFE2}"/>
                </a:ext>
              </a:extLst>
            </p:cNvPr>
            <p:cNvSpPr>
              <a:spLocks noChangeArrowheads="1"/>
            </p:cNvSpPr>
            <p:nvPr/>
          </p:nvSpPr>
          <p:spPr bwMode="auto">
            <a:xfrm>
              <a:off x="3708" y="892"/>
              <a:ext cx="10" cy="13"/>
            </a:xfrm>
            <a:custGeom>
              <a:avLst/>
              <a:gdLst>
                <a:gd name="T0" fmla="*/ 35 w 49"/>
                <a:gd name="T1" fmla="*/ 5 h 61"/>
                <a:gd name="T2" fmla="*/ 35 w 49"/>
                <a:gd name="T3" fmla="*/ 5 h 61"/>
                <a:gd name="T4" fmla="*/ 15 w 49"/>
                <a:gd name="T5" fmla="*/ 12 h 61"/>
                <a:gd name="T6" fmla="*/ 3 w 49"/>
                <a:gd name="T7" fmla="*/ 37 h 61"/>
                <a:gd name="T8" fmla="*/ 10 w 49"/>
                <a:gd name="T9" fmla="*/ 57 h 61"/>
                <a:gd name="T10" fmla="*/ 25 w 49"/>
                <a:gd name="T11" fmla="*/ 60 h 61"/>
                <a:gd name="T12" fmla="*/ 33 w 49"/>
                <a:gd name="T13" fmla="*/ 52 h 61"/>
                <a:gd name="T14" fmla="*/ 45 w 49"/>
                <a:gd name="T15" fmla="*/ 25 h 61"/>
                <a:gd name="T16" fmla="*/ 35 w 49"/>
                <a:gd name="T17"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1">
                  <a:moveTo>
                    <a:pt x="35" y="5"/>
                  </a:moveTo>
                  <a:lnTo>
                    <a:pt x="35" y="5"/>
                  </a:lnTo>
                  <a:cubicBezTo>
                    <a:pt x="28" y="0"/>
                    <a:pt x="18" y="5"/>
                    <a:pt x="15" y="12"/>
                  </a:cubicBezTo>
                  <a:cubicBezTo>
                    <a:pt x="10" y="20"/>
                    <a:pt x="8" y="27"/>
                    <a:pt x="3" y="37"/>
                  </a:cubicBezTo>
                  <a:cubicBezTo>
                    <a:pt x="0" y="45"/>
                    <a:pt x="3" y="55"/>
                    <a:pt x="10" y="57"/>
                  </a:cubicBezTo>
                  <a:cubicBezTo>
                    <a:pt x="15" y="60"/>
                    <a:pt x="20" y="60"/>
                    <a:pt x="25" y="60"/>
                  </a:cubicBezTo>
                  <a:cubicBezTo>
                    <a:pt x="28" y="57"/>
                    <a:pt x="30" y="55"/>
                    <a:pt x="33" y="52"/>
                  </a:cubicBezTo>
                  <a:cubicBezTo>
                    <a:pt x="38" y="42"/>
                    <a:pt x="40" y="35"/>
                    <a:pt x="45" y="25"/>
                  </a:cubicBezTo>
                  <a:cubicBezTo>
                    <a:pt x="48" y="17"/>
                    <a:pt x="45" y="7"/>
                    <a:pt x="35" y="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54" name="Freeform 74">
              <a:extLst>
                <a:ext uri="{FF2B5EF4-FFF2-40B4-BE49-F238E27FC236}">
                  <a16:creationId xmlns:a16="http://schemas.microsoft.com/office/drawing/2014/main" id="{5E35DF03-C8C4-41B5-A7D3-F1244DDB523D}"/>
                </a:ext>
              </a:extLst>
            </p:cNvPr>
            <p:cNvSpPr>
              <a:spLocks noChangeArrowheads="1"/>
            </p:cNvSpPr>
            <p:nvPr/>
          </p:nvSpPr>
          <p:spPr bwMode="auto">
            <a:xfrm>
              <a:off x="3693" y="825"/>
              <a:ext cx="51" cy="58"/>
            </a:xfrm>
            <a:custGeom>
              <a:avLst/>
              <a:gdLst>
                <a:gd name="T0" fmla="*/ 60 w 229"/>
                <a:gd name="T1" fmla="*/ 231 h 262"/>
                <a:gd name="T2" fmla="*/ 60 w 229"/>
                <a:gd name="T3" fmla="*/ 231 h 262"/>
                <a:gd name="T4" fmla="*/ 108 w 229"/>
                <a:gd name="T5" fmla="*/ 261 h 262"/>
                <a:gd name="T6" fmla="*/ 110 w 229"/>
                <a:gd name="T7" fmla="*/ 261 h 262"/>
                <a:gd name="T8" fmla="*/ 110 w 229"/>
                <a:gd name="T9" fmla="*/ 261 h 262"/>
                <a:gd name="T10" fmla="*/ 115 w 229"/>
                <a:gd name="T11" fmla="*/ 261 h 262"/>
                <a:gd name="T12" fmla="*/ 115 w 229"/>
                <a:gd name="T13" fmla="*/ 261 h 262"/>
                <a:gd name="T14" fmla="*/ 115 w 229"/>
                <a:gd name="T15" fmla="*/ 261 h 262"/>
                <a:gd name="T16" fmla="*/ 118 w 229"/>
                <a:gd name="T17" fmla="*/ 261 h 262"/>
                <a:gd name="T18" fmla="*/ 120 w 229"/>
                <a:gd name="T19" fmla="*/ 261 h 262"/>
                <a:gd name="T20" fmla="*/ 120 w 229"/>
                <a:gd name="T21" fmla="*/ 261 h 262"/>
                <a:gd name="T22" fmla="*/ 168 w 229"/>
                <a:gd name="T23" fmla="*/ 231 h 262"/>
                <a:gd name="T24" fmla="*/ 228 w 229"/>
                <a:gd name="T25" fmla="*/ 108 h 262"/>
                <a:gd name="T26" fmla="*/ 208 w 229"/>
                <a:gd name="T27" fmla="*/ 33 h 262"/>
                <a:gd name="T28" fmla="*/ 208 w 229"/>
                <a:gd name="T29" fmla="*/ 30 h 262"/>
                <a:gd name="T30" fmla="*/ 190 w 229"/>
                <a:gd name="T31" fmla="*/ 25 h 262"/>
                <a:gd name="T32" fmla="*/ 168 w 229"/>
                <a:gd name="T33" fmla="*/ 28 h 262"/>
                <a:gd name="T34" fmla="*/ 128 w 229"/>
                <a:gd name="T35" fmla="*/ 5 h 262"/>
                <a:gd name="T36" fmla="*/ 128 w 229"/>
                <a:gd name="T37" fmla="*/ 5 h 262"/>
                <a:gd name="T38" fmla="*/ 125 w 229"/>
                <a:gd name="T39" fmla="*/ 5 h 262"/>
                <a:gd name="T40" fmla="*/ 123 w 229"/>
                <a:gd name="T41" fmla="*/ 3 h 262"/>
                <a:gd name="T42" fmla="*/ 123 w 229"/>
                <a:gd name="T43" fmla="*/ 3 h 262"/>
                <a:gd name="T44" fmla="*/ 123 w 229"/>
                <a:gd name="T45" fmla="*/ 3 h 262"/>
                <a:gd name="T46" fmla="*/ 118 w 229"/>
                <a:gd name="T47" fmla="*/ 0 h 262"/>
                <a:gd name="T48" fmla="*/ 115 w 229"/>
                <a:gd name="T49" fmla="*/ 0 h 262"/>
                <a:gd name="T50" fmla="*/ 113 w 229"/>
                <a:gd name="T51" fmla="*/ 0 h 262"/>
                <a:gd name="T52" fmla="*/ 108 w 229"/>
                <a:gd name="T53" fmla="*/ 0 h 262"/>
                <a:gd name="T54" fmla="*/ 108 w 229"/>
                <a:gd name="T55" fmla="*/ 3 h 262"/>
                <a:gd name="T56" fmla="*/ 108 w 229"/>
                <a:gd name="T57" fmla="*/ 3 h 262"/>
                <a:gd name="T58" fmla="*/ 105 w 229"/>
                <a:gd name="T59" fmla="*/ 3 h 262"/>
                <a:gd name="T60" fmla="*/ 103 w 229"/>
                <a:gd name="T61" fmla="*/ 5 h 262"/>
                <a:gd name="T62" fmla="*/ 103 w 229"/>
                <a:gd name="T63" fmla="*/ 5 h 262"/>
                <a:gd name="T64" fmla="*/ 60 w 229"/>
                <a:gd name="T65" fmla="*/ 28 h 262"/>
                <a:gd name="T66" fmla="*/ 60 w 229"/>
                <a:gd name="T67" fmla="*/ 28 h 262"/>
                <a:gd name="T68" fmla="*/ 40 w 229"/>
                <a:gd name="T69" fmla="*/ 25 h 262"/>
                <a:gd name="T70" fmla="*/ 22 w 229"/>
                <a:gd name="T71" fmla="*/ 30 h 262"/>
                <a:gd name="T72" fmla="*/ 20 w 229"/>
                <a:gd name="T73" fmla="*/ 33 h 262"/>
                <a:gd name="T74" fmla="*/ 0 w 229"/>
                <a:gd name="T75" fmla="*/ 108 h 262"/>
                <a:gd name="T76" fmla="*/ 60 w 229"/>
                <a:gd name="T77" fmla="*/ 231 h 262"/>
                <a:gd name="T78" fmla="*/ 60 w 229"/>
                <a:gd name="T79" fmla="*/ 58 h 262"/>
                <a:gd name="T80" fmla="*/ 60 w 229"/>
                <a:gd name="T81" fmla="*/ 58 h 262"/>
                <a:gd name="T82" fmla="*/ 115 w 229"/>
                <a:gd name="T83" fmla="*/ 35 h 262"/>
                <a:gd name="T84" fmla="*/ 168 w 229"/>
                <a:gd name="T85" fmla="*/ 58 h 262"/>
                <a:gd name="T86" fmla="*/ 188 w 229"/>
                <a:gd name="T87" fmla="*/ 55 h 262"/>
                <a:gd name="T88" fmla="*/ 200 w 229"/>
                <a:gd name="T89" fmla="*/ 108 h 262"/>
                <a:gd name="T90" fmla="*/ 150 w 229"/>
                <a:gd name="T91" fmla="*/ 209 h 262"/>
                <a:gd name="T92" fmla="*/ 115 w 229"/>
                <a:gd name="T93" fmla="*/ 231 h 262"/>
                <a:gd name="T94" fmla="*/ 78 w 229"/>
                <a:gd name="T95" fmla="*/ 209 h 262"/>
                <a:gd name="T96" fmla="*/ 30 w 229"/>
                <a:gd name="T97" fmla="*/ 108 h 262"/>
                <a:gd name="T98" fmla="*/ 42 w 229"/>
                <a:gd name="T99" fmla="*/ 55 h 262"/>
                <a:gd name="T100" fmla="*/ 60 w 229"/>
                <a:gd name="T101" fmla="*/ 5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9" h="262">
                  <a:moveTo>
                    <a:pt x="60" y="231"/>
                  </a:moveTo>
                  <a:lnTo>
                    <a:pt x="60" y="231"/>
                  </a:lnTo>
                  <a:cubicBezTo>
                    <a:pt x="83" y="249"/>
                    <a:pt x="108" y="259"/>
                    <a:pt x="108" y="261"/>
                  </a:cubicBezTo>
                  <a:cubicBezTo>
                    <a:pt x="110" y="261"/>
                    <a:pt x="110" y="261"/>
                    <a:pt x="110" y="261"/>
                  </a:cubicBezTo>
                  <a:lnTo>
                    <a:pt x="110" y="261"/>
                  </a:lnTo>
                  <a:cubicBezTo>
                    <a:pt x="113" y="261"/>
                    <a:pt x="113" y="261"/>
                    <a:pt x="115" y="261"/>
                  </a:cubicBezTo>
                  <a:lnTo>
                    <a:pt x="115" y="261"/>
                  </a:lnTo>
                  <a:lnTo>
                    <a:pt x="115" y="261"/>
                  </a:lnTo>
                  <a:lnTo>
                    <a:pt x="118" y="261"/>
                  </a:lnTo>
                  <a:cubicBezTo>
                    <a:pt x="118" y="261"/>
                    <a:pt x="118" y="261"/>
                    <a:pt x="120" y="261"/>
                  </a:cubicBezTo>
                  <a:lnTo>
                    <a:pt x="120" y="261"/>
                  </a:lnTo>
                  <a:cubicBezTo>
                    <a:pt x="123" y="259"/>
                    <a:pt x="145" y="249"/>
                    <a:pt x="168" y="231"/>
                  </a:cubicBezTo>
                  <a:cubicBezTo>
                    <a:pt x="208" y="201"/>
                    <a:pt x="228" y="161"/>
                    <a:pt x="228" y="108"/>
                  </a:cubicBezTo>
                  <a:cubicBezTo>
                    <a:pt x="228" y="76"/>
                    <a:pt x="221" y="53"/>
                    <a:pt x="208" y="33"/>
                  </a:cubicBezTo>
                  <a:cubicBezTo>
                    <a:pt x="208" y="33"/>
                    <a:pt x="208" y="33"/>
                    <a:pt x="208" y="30"/>
                  </a:cubicBezTo>
                  <a:cubicBezTo>
                    <a:pt x="205" y="25"/>
                    <a:pt x="195" y="20"/>
                    <a:pt x="190" y="25"/>
                  </a:cubicBezTo>
                  <a:cubicBezTo>
                    <a:pt x="183" y="28"/>
                    <a:pt x="175" y="28"/>
                    <a:pt x="168" y="28"/>
                  </a:cubicBezTo>
                  <a:cubicBezTo>
                    <a:pt x="153" y="28"/>
                    <a:pt x="135" y="20"/>
                    <a:pt x="128" y="5"/>
                  </a:cubicBezTo>
                  <a:lnTo>
                    <a:pt x="128" y="5"/>
                  </a:lnTo>
                  <a:cubicBezTo>
                    <a:pt x="125" y="5"/>
                    <a:pt x="125" y="5"/>
                    <a:pt x="125" y="5"/>
                  </a:cubicBezTo>
                  <a:cubicBezTo>
                    <a:pt x="125" y="3"/>
                    <a:pt x="123" y="3"/>
                    <a:pt x="123" y="3"/>
                  </a:cubicBezTo>
                  <a:lnTo>
                    <a:pt x="123" y="3"/>
                  </a:lnTo>
                  <a:lnTo>
                    <a:pt x="123" y="3"/>
                  </a:lnTo>
                  <a:cubicBezTo>
                    <a:pt x="120" y="0"/>
                    <a:pt x="120" y="0"/>
                    <a:pt x="118" y="0"/>
                  </a:cubicBezTo>
                  <a:lnTo>
                    <a:pt x="115" y="0"/>
                  </a:lnTo>
                  <a:lnTo>
                    <a:pt x="113" y="0"/>
                  </a:lnTo>
                  <a:cubicBezTo>
                    <a:pt x="110" y="0"/>
                    <a:pt x="110" y="0"/>
                    <a:pt x="108" y="0"/>
                  </a:cubicBezTo>
                  <a:cubicBezTo>
                    <a:pt x="108" y="3"/>
                    <a:pt x="108" y="3"/>
                    <a:pt x="108" y="3"/>
                  </a:cubicBezTo>
                  <a:lnTo>
                    <a:pt x="108" y="3"/>
                  </a:lnTo>
                  <a:lnTo>
                    <a:pt x="105" y="3"/>
                  </a:lnTo>
                  <a:cubicBezTo>
                    <a:pt x="105" y="5"/>
                    <a:pt x="103" y="5"/>
                    <a:pt x="103" y="5"/>
                  </a:cubicBezTo>
                  <a:lnTo>
                    <a:pt x="103" y="5"/>
                  </a:lnTo>
                  <a:cubicBezTo>
                    <a:pt x="93" y="20"/>
                    <a:pt x="78" y="28"/>
                    <a:pt x="60" y="28"/>
                  </a:cubicBezTo>
                  <a:lnTo>
                    <a:pt x="60" y="28"/>
                  </a:lnTo>
                  <a:cubicBezTo>
                    <a:pt x="52" y="28"/>
                    <a:pt x="47" y="28"/>
                    <a:pt x="40" y="25"/>
                  </a:cubicBezTo>
                  <a:cubicBezTo>
                    <a:pt x="32" y="20"/>
                    <a:pt x="25" y="23"/>
                    <a:pt x="22" y="30"/>
                  </a:cubicBezTo>
                  <a:cubicBezTo>
                    <a:pt x="20" y="33"/>
                    <a:pt x="20" y="33"/>
                    <a:pt x="20" y="33"/>
                  </a:cubicBezTo>
                  <a:cubicBezTo>
                    <a:pt x="10" y="53"/>
                    <a:pt x="0" y="76"/>
                    <a:pt x="0" y="108"/>
                  </a:cubicBezTo>
                  <a:cubicBezTo>
                    <a:pt x="0" y="161"/>
                    <a:pt x="20" y="201"/>
                    <a:pt x="60" y="231"/>
                  </a:cubicBezTo>
                  <a:close/>
                  <a:moveTo>
                    <a:pt x="60" y="58"/>
                  </a:moveTo>
                  <a:lnTo>
                    <a:pt x="60" y="58"/>
                  </a:lnTo>
                  <a:cubicBezTo>
                    <a:pt x="80" y="58"/>
                    <a:pt x="100" y="50"/>
                    <a:pt x="115" y="35"/>
                  </a:cubicBezTo>
                  <a:cubicBezTo>
                    <a:pt x="130" y="50"/>
                    <a:pt x="148" y="58"/>
                    <a:pt x="168" y="58"/>
                  </a:cubicBezTo>
                  <a:cubicBezTo>
                    <a:pt x="175" y="58"/>
                    <a:pt x="183" y="55"/>
                    <a:pt x="188" y="55"/>
                  </a:cubicBezTo>
                  <a:cubicBezTo>
                    <a:pt x="195" y="71"/>
                    <a:pt x="200" y="86"/>
                    <a:pt x="200" y="108"/>
                  </a:cubicBezTo>
                  <a:cubicBezTo>
                    <a:pt x="200" y="151"/>
                    <a:pt x="185" y="183"/>
                    <a:pt x="150" y="209"/>
                  </a:cubicBezTo>
                  <a:cubicBezTo>
                    <a:pt x="138" y="219"/>
                    <a:pt x="123" y="229"/>
                    <a:pt x="115" y="231"/>
                  </a:cubicBezTo>
                  <a:cubicBezTo>
                    <a:pt x="108" y="229"/>
                    <a:pt x="93" y="219"/>
                    <a:pt x="78" y="209"/>
                  </a:cubicBezTo>
                  <a:cubicBezTo>
                    <a:pt x="45" y="183"/>
                    <a:pt x="30" y="151"/>
                    <a:pt x="30" y="108"/>
                  </a:cubicBezTo>
                  <a:cubicBezTo>
                    <a:pt x="30" y="86"/>
                    <a:pt x="35" y="71"/>
                    <a:pt x="42" y="55"/>
                  </a:cubicBezTo>
                  <a:cubicBezTo>
                    <a:pt x="47" y="55"/>
                    <a:pt x="55" y="58"/>
                    <a:pt x="60" y="5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55" name="Freeform 75">
              <a:extLst>
                <a:ext uri="{FF2B5EF4-FFF2-40B4-BE49-F238E27FC236}">
                  <a16:creationId xmlns:a16="http://schemas.microsoft.com/office/drawing/2014/main" id="{352B956A-A3CE-4660-AF4C-CE8758207795}"/>
                </a:ext>
              </a:extLst>
            </p:cNvPr>
            <p:cNvSpPr>
              <a:spLocks noChangeArrowheads="1"/>
            </p:cNvSpPr>
            <p:nvPr/>
          </p:nvSpPr>
          <p:spPr bwMode="auto">
            <a:xfrm>
              <a:off x="3716" y="840"/>
              <a:ext cx="6" cy="18"/>
            </a:xfrm>
            <a:custGeom>
              <a:avLst/>
              <a:gdLst>
                <a:gd name="T0" fmla="*/ 15 w 29"/>
                <a:gd name="T1" fmla="*/ 83 h 84"/>
                <a:gd name="T2" fmla="*/ 15 w 29"/>
                <a:gd name="T3" fmla="*/ 83 h 84"/>
                <a:gd name="T4" fmla="*/ 28 w 29"/>
                <a:gd name="T5" fmla="*/ 71 h 84"/>
                <a:gd name="T6" fmla="*/ 28 w 29"/>
                <a:gd name="T7" fmla="*/ 16 h 84"/>
                <a:gd name="T8" fmla="*/ 15 w 29"/>
                <a:gd name="T9" fmla="*/ 0 h 84"/>
                <a:gd name="T10" fmla="*/ 0 w 29"/>
                <a:gd name="T11" fmla="*/ 16 h 84"/>
                <a:gd name="T12" fmla="*/ 0 w 29"/>
                <a:gd name="T13" fmla="*/ 71 h 84"/>
                <a:gd name="T14" fmla="*/ 15 w 29"/>
                <a:gd name="T15" fmla="*/ 83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84">
                  <a:moveTo>
                    <a:pt x="15" y="83"/>
                  </a:moveTo>
                  <a:lnTo>
                    <a:pt x="15" y="83"/>
                  </a:lnTo>
                  <a:cubicBezTo>
                    <a:pt x="23" y="83"/>
                    <a:pt x="28" y="78"/>
                    <a:pt x="28" y="71"/>
                  </a:cubicBezTo>
                  <a:cubicBezTo>
                    <a:pt x="28" y="16"/>
                    <a:pt x="28" y="16"/>
                    <a:pt x="28" y="16"/>
                  </a:cubicBezTo>
                  <a:cubicBezTo>
                    <a:pt x="28" y="8"/>
                    <a:pt x="23" y="0"/>
                    <a:pt x="15" y="0"/>
                  </a:cubicBezTo>
                  <a:cubicBezTo>
                    <a:pt x="8" y="0"/>
                    <a:pt x="0" y="8"/>
                    <a:pt x="0" y="16"/>
                  </a:cubicBezTo>
                  <a:cubicBezTo>
                    <a:pt x="0" y="71"/>
                    <a:pt x="0" y="71"/>
                    <a:pt x="0" y="71"/>
                  </a:cubicBezTo>
                  <a:cubicBezTo>
                    <a:pt x="0" y="78"/>
                    <a:pt x="8" y="83"/>
                    <a:pt x="15" y="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56" name="Freeform 76">
              <a:extLst>
                <a:ext uri="{FF2B5EF4-FFF2-40B4-BE49-F238E27FC236}">
                  <a16:creationId xmlns:a16="http://schemas.microsoft.com/office/drawing/2014/main" id="{ED81FC8D-DC20-4C4C-9F5F-5042D0982E85}"/>
                </a:ext>
              </a:extLst>
            </p:cNvPr>
            <p:cNvSpPr>
              <a:spLocks noChangeArrowheads="1"/>
            </p:cNvSpPr>
            <p:nvPr/>
          </p:nvSpPr>
          <p:spPr bwMode="auto">
            <a:xfrm>
              <a:off x="3716" y="862"/>
              <a:ext cx="6" cy="8"/>
            </a:xfrm>
            <a:custGeom>
              <a:avLst/>
              <a:gdLst>
                <a:gd name="T0" fmla="*/ 15 w 29"/>
                <a:gd name="T1" fmla="*/ 37 h 38"/>
                <a:gd name="T2" fmla="*/ 15 w 29"/>
                <a:gd name="T3" fmla="*/ 37 h 38"/>
                <a:gd name="T4" fmla="*/ 28 w 29"/>
                <a:gd name="T5" fmla="*/ 25 h 38"/>
                <a:gd name="T6" fmla="*/ 28 w 29"/>
                <a:gd name="T7" fmla="*/ 15 h 38"/>
                <a:gd name="T8" fmla="*/ 15 w 29"/>
                <a:gd name="T9" fmla="*/ 0 h 38"/>
                <a:gd name="T10" fmla="*/ 0 w 29"/>
                <a:gd name="T11" fmla="*/ 15 h 38"/>
                <a:gd name="T12" fmla="*/ 0 w 29"/>
                <a:gd name="T13" fmla="*/ 25 h 38"/>
                <a:gd name="T14" fmla="*/ 15 w 29"/>
                <a:gd name="T15" fmla="*/ 37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8">
                  <a:moveTo>
                    <a:pt x="15" y="37"/>
                  </a:moveTo>
                  <a:lnTo>
                    <a:pt x="15" y="37"/>
                  </a:lnTo>
                  <a:cubicBezTo>
                    <a:pt x="23" y="37"/>
                    <a:pt x="28" y="32"/>
                    <a:pt x="28" y="25"/>
                  </a:cubicBezTo>
                  <a:cubicBezTo>
                    <a:pt x="28" y="15"/>
                    <a:pt x="28" y="15"/>
                    <a:pt x="28" y="15"/>
                  </a:cubicBezTo>
                  <a:cubicBezTo>
                    <a:pt x="28" y="7"/>
                    <a:pt x="23" y="0"/>
                    <a:pt x="15" y="0"/>
                  </a:cubicBezTo>
                  <a:cubicBezTo>
                    <a:pt x="8" y="0"/>
                    <a:pt x="0" y="7"/>
                    <a:pt x="0" y="15"/>
                  </a:cubicBezTo>
                  <a:cubicBezTo>
                    <a:pt x="0" y="25"/>
                    <a:pt x="0" y="25"/>
                    <a:pt x="0" y="25"/>
                  </a:cubicBezTo>
                  <a:cubicBezTo>
                    <a:pt x="0" y="32"/>
                    <a:pt x="8" y="37"/>
                    <a:pt x="15"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grpSp>
      <p:grpSp>
        <p:nvGrpSpPr>
          <p:cNvPr id="57" name="Group 77">
            <a:extLst>
              <a:ext uri="{FF2B5EF4-FFF2-40B4-BE49-F238E27FC236}">
                <a16:creationId xmlns:a16="http://schemas.microsoft.com/office/drawing/2014/main" id="{9B221171-CF3B-4485-ABFC-416535419EC3}"/>
              </a:ext>
            </a:extLst>
          </p:cNvPr>
          <p:cNvGrpSpPr>
            <a:grpSpLocks/>
          </p:cNvGrpSpPr>
          <p:nvPr/>
        </p:nvGrpSpPr>
        <p:grpSpPr bwMode="auto">
          <a:xfrm>
            <a:off x="5578366" y="4000714"/>
            <a:ext cx="406023" cy="416848"/>
            <a:chOff x="2734" y="785"/>
            <a:chExt cx="261" cy="262"/>
          </a:xfrm>
          <a:solidFill>
            <a:srgbClr val="87BC25"/>
          </a:solidFill>
        </p:grpSpPr>
        <p:sp>
          <p:nvSpPr>
            <p:cNvPr id="58" name="Freeform 78">
              <a:extLst>
                <a:ext uri="{FF2B5EF4-FFF2-40B4-BE49-F238E27FC236}">
                  <a16:creationId xmlns:a16="http://schemas.microsoft.com/office/drawing/2014/main" id="{CAE71D8F-F77B-431D-B54E-13E8D9191811}"/>
                </a:ext>
              </a:extLst>
            </p:cNvPr>
            <p:cNvSpPr>
              <a:spLocks noChangeArrowheads="1"/>
            </p:cNvSpPr>
            <p:nvPr/>
          </p:nvSpPr>
          <p:spPr bwMode="auto">
            <a:xfrm>
              <a:off x="2734" y="785"/>
              <a:ext cx="262" cy="262"/>
            </a:xfrm>
            <a:custGeom>
              <a:avLst/>
              <a:gdLst>
                <a:gd name="T0" fmla="*/ 577 w 1158"/>
                <a:gd name="T1" fmla="*/ 30 h 1160"/>
                <a:gd name="T2" fmla="*/ 577 w 1158"/>
                <a:gd name="T3" fmla="*/ 30 h 1160"/>
                <a:gd name="T4" fmla="*/ 1127 w 1158"/>
                <a:gd name="T5" fmla="*/ 579 h 1160"/>
                <a:gd name="T6" fmla="*/ 577 w 1158"/>
                <a:gd name="T7" fmla="*/ 1128 h 1160"/>
                <a:gd name="T8" fmla="*/ 28 w 1158"/>
                <a:gd name="T9" fmla="*/ 579 h 1160"/>
                <a:gd name="T10" fmla="*/ 577 w 1158"/>
                <a:gd name="T11" fmla="*/ 30 h 1160"/>
                <a:gd name="T12" fmla="*/ 577 w 1158"/>
                <a:gd name="T13" fmla="*/ 0 h 1160"/>
                <a:gd name="T14" fmla="*/ 577 w 1158"/>
                <a:gd name="T15" fmla="*/ 0 h 1160"/>
                <a:gd name="T16" fmla="*/ 0 w 1158"/>
                <a:gd name="T17" fmla="*/ 579 h 1160"/>
                <a:gd name="T18" fmla="*/ 577 w 1158"/>
                <a:gd name="T19" fmla="*/ 1159 h 1160"/>
                <a:gd name="T20" fmla="*/ 1157 w 1158"/>
                <a:gd name="T21" fmla="*/ 579 h 1160"/>
                <a:gd name="T22" fmla="*/ 577 w 1158"/>
                <a:gd name="T23" fmla="*/ 0 h 1160"/>
                <a:gd name="T24" fmla="*/ 577 w 1158"/>
                <a:gd name="T25" fmla="*/ 3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 h="1160">
                  <a:moveTo>
                    <a:pt x="577" y="30"/>
                  </a:moveTo>
                  <a:lnTo>
                    <a:pt x="577" y="30"/>
                  </a:lnTo>
                  <a:cubicBezTo>
                    <a:pt x="881" y="30"/>
                    <a:pt x="1127" y="276"/>
                    <a:pt x="1127" y="579"/>
                  </a:cubicBezTo>
                  <a:cubicBezTo>
                    <a:pt x="1127" y="883"/>
                    <a:pt x="881" y="1128"/>
                    <a:pt x="577" y="1128"/>
                  </a:cubicBezTo>
                  <a:cubicBezTo>
                    <a:pt x="276" y="1128"/>
                    <a:pt x="28" y="883"/>
                    <a:pt x="28" y="579"/>
                  </a:cubicBezTo>
                  <a:cubicBezTo>
                    <a:pt x="28" y="276"/>
                    <a:pt x="276" y="30"/>
                    <a:pt x="577" y="30"/>
                  </a:cubicBezTo>
                  <a:lnTo>
                    <a:pt x="577" y="0"/>
                  </a:lnTo>
                  <a:lnTo>
                    <a:pt x="577" y="0"/>
                  </a:lnTo>
                  <a:cubicBezTo>
                    <a:pt x="259" y="0"/>
                    <a:pt x="0" y="261"/>
                    <a:pt x="0" y="579"/>
                  </a:cubicBezTo>
                  <a:cubicBezTo>
                    <a:pt x="0" y="898"/>
                    <a:pt x="259" y="1159"/>
                    <a:pt x="577" y="1159"/>
                  </a:cubicBezTo>
                  <a:cubicBezTo>
                    <a:pt x="896" y="1159"/>
                    <a:pt x="1157" y="898"/>
                    <a:pt x="1157" y="579"/>
                  </a:cubicBezTo>
                  <a:cubicBezTo>
                    <a:pt x="1157" y="261"/>
                    <a:pt x="896" y="0"/>
                    <a:pt x="577" y="0"/>
                  </a:cubicBezTo>
                  <a:lnTo>
                    <a:pt x="577"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59" name="Freeform 79">
              <a:extLst>
                <a:ext uri="{FF2B5EF4-FFF2-40B4-BE49-F238E27FC236}">
                  <a16:creationId xmlns:a16="http://schemas.microsoft.com/office/drawing/2014/main" id="{ACF47FF2-A89A-439E-ABE7-592E1E680D7D}"/>
                </a:ext>
              </a:extLst>
            </p:cNvPr>
            <p:cNvSpPr>
              <a:spLocks noChangeArrowheads="1"/>
            </p:cNvSpPr>
            <p:nvPr/>
          </p:nvSpPr>
          <p:spPr bwMode="auto">
            <a:xfrm>
              <a:off x="2748" y="886"/>
              <a:ext cx="26" cy="26"/>
            </a:xfrm>
            <a:custGeom>
              <a:avLst/>
              <a:gdLst>
                <a:gd name="T0" fmla="*/ 60 w 121"/>
                <a:gd name="T1" fmla="*/ 0 h 121"/>
                <a:gd name="T2" fmla="*/ 60 w 121"/>
                <a:gd name="T3" fmla="*/ 0 h 121"/>
                <a:gd name="T4" fmla="*/ 0 w 121"/>
                <a:gd name="T5" fmla="*/ 60 h 121"/>
                <a:gd name="T6" fmla="*/ 60 w 121"/>
                <a:gd name="T7" fmla="*/ 120 h 121"/>
                <a:gd name="T8" fmla="*/ 120 w 121"/>
                <a:gd name="T9" fmla="*/ 60 h 121"/>
                <a:gd name="T10" fmla="*/ 60 w 121"/>
                <a:gd name="T11" fmla="*/ 0 h 121"/>
                <a:gd name="T12" fmla="*/ 60 w 121"/>
                <a:gd name="T13" fmla="*/ 95 h 121"/>
                <a:gd name="T14" fmla="*/ 60 w 121"/>
                <a:gd name="T15" fmla="*/ 95 h 121"/>
                <a:gd name="T16" fmla="*/ 28 w 121"/>
                <a:gd name="T17" fmla="*/ 60 h 121"/>
                <a:gd name="T18" fmla="*/ 60 w 121"/>
                <a:gd name="T19" fmla="*/ 27 h 121"/>
                <a:gd name="T20" fmla="*/ 95 w 121"/>
                <a:gd name="T21" fmla="*/ 60 h 121"/>
                <a:gd name="T22" fmla="*/ 60 w 121"/>
                <a:gd name="T23" fmla="*/ 9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1">
                  <a:moveTo>
                    <a:pt x="60" y="0"/>
                  </a:moveTo>
                  <a:lnTo>
                    <a:pt x="60" y="0"/>
                  </a:lnTo>
                  <a:cubicBezTo>
                    <a:pt x="28" y="0"/>
                    <a:pt x="0" y="27"/>
                    <a:pt x="0" y="60"/>
                  </a:cubicBezTo>
                  <a:cubicBezTo>
                    <a:pt x="0" y="93"/>
                    <a:pt x="28" y="120"/>
                    <a:pt x="60" y="120"/>
                  </a:cubicBezTo>
                  <a:cubicBezTo>
                    <a:pt x="93" y="120"/>
                    <a:pt x="120" y="93"/>
                    <a:pt x="120" y="60"/>
                  </a:cubicBezTo>
                  <a:cubicBezTo>
                    <a:pt x="120" y="27"/>
                    <a:pt x="93" y="0"/>
                    <a:pt x="60" y="0"/>
                  </a:cubicBezTo>
                  <a:close/>
                  <a:moveTo>
                    <a:pt x="60" y="95"/>
                  </a:moveTo>
                  <a:lnTo>
                    <a:pt x="60" y="95"/>
                  </a:lnTo>
                  <a:cubicBezTo>
                    <a:pt x="43" y="95"/>
                    <a:pt x="28" y="80"/>
                    <a:pt x="28" y="60"/>
                  </a:cubicBezTo>
                  <a:cubicBezTo>
                    <a:pt x="28" y="42"/>
                    <a:pt x="43" y="27"/>
                    <a:pt x="60" y="27"/>
                  </a:cubicBezTo>
                  <a:cubicBezTo>
                    <a:pt x="80" y="27"/>
                    <a:pt x="95" y="42"/>
                    <a:pt x="95" y="60"/>
                  </a:cubicBezTo>
                  <a:cubicBezTo>
                    <a:pt x="95" y="80"/>
                    <a:pt x="80" y="95"/>
                    <a:pt x="60" y="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60" name="Freeform 80">
              <a:extLst>
                <a:ext uri="{FF2B5EF4-FFF2-40B4-BE49-F238E27FC236}">
                  <a16:creationId xmlns:a16="http://schemas.microsoft.com/office/drawing/2014/main" id="{0D956BB2-B86D-49FB-9255-46867C43748E}"/>
                </a:ext>
              </a:extLst>
            </p:cNvPr>
            <p:cNvSpPr>
              <a:spLocks noChangeArrowheads="1"/>
            </p:cNvSpPr>
            <p:nvPr/>
          </p:nvSpPr>
          <p:spPr bwMode="auto">
            <a:xfrm>
              <a:off x="2781" y="886"/>
              <a:ext cx="27" cy="26"/>
            </a:xfrm>
            <a:custGeom>
              <a:avLst/>
              <a:gdLst>
                <a:gd name="T0" fmla="*/ 122 w 123"/>
                <a:gd name="T1" fmla="*/ 60 h 121"/>
                <a:gd name="T2" fmla="*/ 122 w 123"/>
                <a:gd name="T3" fmla="*/ 60 h 121"/>
                <a:gd name="T4" fmla="*/ 60 w 123"/>
                <a:gd name="T5" fmla="*/ 0 h 121"/>
                <a:gd name="T6" fmla="*/ 0 w 123"/>
                <a:gd name="T7" fmla="*/ 60 h 121"/>
                <a:gd name="T8" fmla="*/ 60 w 123"/>
                <a:gd name="T9" fmla="*/ 120 h 121"/>
                <a:gd name="T10" fmla="*/ 122 w 123"/>
                <a:gd name="T11" fmla="*/ 60 h 121"/>
                <a:gd name="T12" fmla="*/ 60 w 123"/>
                <a:gd name="T13" fmla="*/ 95 h 121"/>
                <a:gd name="T14" fmla="*/ 60 w 123"/>
                <a:gd name="T15" fmla="*/ 95 h 121"/>
                <a:gd name="T16" fmla="*/ 27 w 123"/>
                <a:gd name="T17" fmla="*/ 60 h 121"/>
                <a:gd name="T18" fmla="*/ 60 w 123"/>
                <a:gd name="T19" fmla="*/ 27 h 121"/>
                <a:gd name="T20" fmla="*/ 95 w 123"/>
                <a:gd name="T21" fmla="*/ 60 h 121"/>
                <a:gd name="T22" fmla="*/ 60 w 123"/>
                <a:gd name="T23" fmla="*/ 9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21">
                  <a:moveTo>
                    <a:pt x="122" y="60"/>
                  </a:moveTo>
                  <a:lnTo>
                    <a:pt x="122" y="60"/>
                  </a:lnTo>
                  <a:cubicBezTo>
                    <a:pt x="122" y="27"/>
                    <a:pt x="95" y="0"/>
                    <a:pt x="60" y="0"/>
                  </a:cubicBezTo>
                  <a:cubicBezTo>
                    <a:pt x="27" y="0"/>
                    <a:pt x="0" y="27"/>
                    <a:pt x="0" y="60"/>
                  </a:cubicBezTo>
                  <a:cubicBezTo>
                    <a:pt x="0" y="93"/>
                    <a:pt x="27" y="120"/>
                    <a:pt x="60" y="120"/>
                  </a:cubicBezTo>
                  <a:cubicBezTo>
                    <a:pt x="95" y="120"/>
                    <a:pt x="122" y="93"/>
                    <a:pt x="122" y="60"/>
                  </a:cubicBezTo>
                  <a:close/>
                  <a:moveTo>
                    <a:pt x="60" y="95"/>
                  </a:moveTo>
                  <a:lnTo>
                    <a:pt x="60" y="95"/>
                  </a:lnTo>
                  <a:cubicBezTo>
                    <a:pt x="42" y="95"/>
                    <a:pt x="27" y="80"/>
                    <a:pt x="27" y="60"/>
                  </a:cubicBezTo>
                  <a:cubicBezTo>
                    <a:pt x="27" y="42"/>
                    <a:pt x="42" y="27"/>
                    <a:pt x="60" y="27"/>
                  </a:cubicBezTo>
                  <a:cubicBezTo>
                    <a:pt x="80" y="27"/>
                    <a:pt x="95" y="42"/>
                    <a:pt x="95" y="60"/>
                  </a:cubicBezTo>
                  <a:cubicBezTo>
                    <a:pt x="95" y="80"/>
                    <a:pt x="80" y="95"/>
                    <a:pt x="60" y="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61" name="Freeform 81">
              <a:extLst>
                <a:ext uri="{FF2B5EF4-FFF2-40B4-BE49-F238E27FC236}">
                  <a16:creationId xmlns:a16="http://schemas.microsoft.com/office/drawing/2014/main" id="{BD54B481-0991-4FB6-AC53-85BD01AC53D1}"/>
                </a:ext>
              </a:extLst>
            </p:cNvPr>
            <p:cNvSpPr>
              <a:spLocks noChangeArrowheads="1"/>
            </p:cNvSpPr>
            <p:nvPr/>
          </p:nvSpPr>
          <p:spPr bwMode="auto">
            <a:xfrm>
              <a:off x="2951" y="886"/>
              <a:ext cx="26" cy="26"/>
            </a:xfrm>
            <a:custGeom>
              <a:avLst/>
              <a:gdLst>
                <a:gd name="T0" fmla="*/ 60 w 121"/>
                <a:gd name="T1" fmla="*/ 120 h 121"/>
                <a:gd name="T2" fmla="*/ 60 w 121"/>
                <a:gd name="T3" fmla="*/ 120 h 121"/>
                <a:gd name="T4" fmla="*/ 120 w 121"/>
                <a:gd name="T5" fmla="*/ 60 h 121"/>
                <a:gd name="T6" fmla="*/ 60 w 121"/>
                <a:gd name="T7" fmla="*/ 0 h 121"/>
                <a:gd name="T8" fmla="*/ 0 w 121"/>
                <a:gd name="T9" fmla="*/ 60 h 121"/>
                <a:gd name="T10" fmla="*/ 60 w 121"/>
                <a:gd name="T11" fmla="*/ 120 h 121"/>
                <a:gd name="T12" fmla="*/ 60 w 121"/>
                <a:gd name="T13" fmla="*/ 27 h 121"/>
                <a:gd name="T14" fmla="*/ 60 w 121"/>
                <a:gd name="T15" fmla="*/ 27 h 121"/>
                <a:gd name="T16" fmla="*/ 92 w 121"/>
                <a:gd name="T17" fmla="*/ 60 h 121"/>
                <a:gd name="T18" fmla="*/ 60 w 121"/>
                <a:gd name="T19" fmla="*/ 95 h 121"/>
                <a:gd name="T20" fmla="*/ 27 w 121"/>
                <a:gd name="T21" fmla="*/ 60 h 121"/>
                <a:gd name="T22" fmla="*/ 60 w 121"/>
                <a:gd name="T23" fmla="*/ 2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1">
                  <a:moveTo>
                    <a:pt x="60" y="120"/>
                  </a:moveTo>
                  <a:lnTo>
                    <a:pt x="60" y="120"/>
                  </a:lnTo>
                  <a:cubicBezTo>
                    <a:pt x="92" y="120"/>
                    <a:pt x="120" y="93"/>
                    <a:pt x="120" y="60"/>
                  </a:cubicBezTo>
                  <a:cubicBezTo>
                    <a:pt x="120" y="27"/>
                    <a:pt x="92" y="0"/>
                    <a:pt x="60" y="0"/>
                  </a:cubicBezTo>
                  <a:cubicBezTo>
                    <a:pt x="27" y="0"/>
                    <a:pt x="0" y="27"/>
                    <a:pt x="0" y="60"/>
                  </a:cubicBezTo>
                  <a:cubicBezTo>
                    <a:pt x="0" y="93"/>
                    <a:pt x="27" y="120"/>
                    <a:pt x="60" y="120"/>
                  </a:cubicBezTo>
                  <a:close/>
                  <a:moveTo>
                    <a:pt x="60" y="27"/>
                  </a:moveTo>
                  <a:lnTo>
                    <a:pt x="60" y="27"/>
                  </a:lnTo>
                  <a:cubicBezTo>
                    <a:pt x="77" y="27"/>
                    <a:pt x="92" y="42"/>
                    <a:pt x="92" y="60"/>
                  </a:cubicBezTo>
                  <a:cubicBezTo>
                    <a:pt x="92" y="80"/>
                    <a:pt x="77" y="95"/>
                    <a:pt x="60" y="95"/>
                  </a:cubicBezTo>
                  <a:cubicBezTo>
                    <a:pt x="42" y="95"/>
                    <a:pt x="27" y="80"/>
                    <a:pt x="27" y="60"/>
                  </a:cubicBezTo>
                  <a:cubicBezTo>
                    <a:pt x="27" y="42"/>
                    <a:pt x="42" y="27"/>
                    <a:pt x="60" y="2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62" name="Freeform 82">
              <a:extLst>
                <a:ext uri="{FF2B5EF4-FFF2-40B4-BE49-F238E27FC236}">
                  <a16:creationId xmlns:a16="http://schemas.microsoft.com/office/drawing/2014/main" id="{2F797721-F931-43B1-AF71-7FD5D75D3126}"/>
                </a:ext>
              </a:extLst>
            </p:cNvPr>
            <p:cNvSpPr>
              <a:spLocks noChangeArrowheads="1"/>
            </p:cNvSpPr>
            <p:nvPr/>
          </p:nvSpPr>
          <p:spPr bwMode="auto">
            <a:xfrm>
              <a:off x="2856" y="882"/>
              <a:ext cx="26" cy="35"/>
            </a:xfrm>
            <a:custGeom>
              <a:avLst/>
              <a:gdLst>
                <a:gd name="T0" fmla="*/ 60 w 121"/>
                <a:gd name="T1" fmla="*/ 0 h 157"/>
                <a:gd name="T2" fmla="*/ 60 w 121"/>
                <a:gd name="T3" fmla="*/ 0 h 157"/>
                <a:gd name="T4" fmla="*/ 0 w 121"/>
                <a:gd name="T5" fmla="*/ 78 h 157"/>
                <a:gd name="T6" fmla="*/ 60 w 121"/>
                <a:gd name="T7" fmla="*/ 156 h 157"/>
                <a:gd name="T8" fmla="*/ 120 w 121"/>
                <a:gd name="T9" fmla="*/ 78 h 157"/>
                <a:gd name="T10" fmla="*/ 60 w 121"/>
                <a:gd name="T11" fmla="*/ 0 h 157"/>
                <a:gd name="T12" fmla="*/ 60 w 121"/>
                <a:gd name="T13" fmla="*/ 128 h 157"/>
                <a:gd name="T14" fmla="*/ 60 w 121"/>
                <a:gd name="T15" fmla="*/ 128 h 157"/>
                <a:gd name="T16" fmla="*/ 27 w 121"/>
                <a:gd name="T17" fmla="*/ 78 h 157"/>
                <a:gd name="T18" fmla="*/ 60 w 121"/>
                <a:gd name="T19" fmla="*/ 30 h 157"/>
                <a:gd name="T20" fmla="*/ 92 w 121"/>
                <a:gd name="T21" fmla="*/ 78 h 157"/>
                <a:gd name="T22" fmla="*/ 60 w 121"/>
                <a:gd name="T23" fmla="*/ 12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57">
                  <a:moveTo>
                    <a:pt x="60" y="0"/>
                  </a:moveTo>
                  <a:lnTo>
                    <a:pt x="60" y="0"/>
                  </a:lnTo>
                  <a:cubicBezTo>
                    <a:pt x="27" y="0"/>
                    <a:pt x="0" y="35"/>
                    <a:pt x="0" y="78"/>
                  </a:cubicBezTo>
                  <a:cubicBezTo>
                    <a:pt x="0" y="121"/>
                    <a:pt x="27" y="156"/>
                    <a:pt x="60" y="156"/>
                  </a:cubicBezTo>
                  <a:cubicBezTo>
                    <a:pt x="92" y="156"/>
                    <a:pt x="120" y="121"/>
                    <a:pt x="120" y="78"/>
                  </a:cubicBezTo>
                  <a:cubicBezTo>
                    <a:pt x="120" y="35"/>
                    <a:pt x="92" y="0"/>
                    <a:pt x="60" y="0"/>
                  </a:cubicBezTo>
                  <a:close/>
                  <a:moveTo>
                    <a:pt x="60" y="128"/>
                  </a:moveTo>
                  <a:lnTo>
                    <a:pt x="60" y="128"/>
                  </a:lnTo>
                  <a:cubicBezTo>
                    <a:pt x="42" y="128"/>
                    <a:pt x="27" y="105"/>
                    <a:pt x="27" y="78"/>
                  </a:cubicBezTo>
                  <a:cubicBezTo>
                    <a:pt x="27" y="50"/>
                    <a:pt x="42" y="30"/>
                    <a:pt x="60" y="30"/>
                  </a:cubicBezTo>
                  <a:cubicBezTo>
                    <a:pt x="77" y="30"/>
                    <a:pt x="92" y="50"/>
                    <a:pt x="92" y="78"/>
                  </a:cubicBezTo>
                  <a:cubicBezTo>
                    <a:pt x="92" y="105"/>
                    <a:pt x="77" y="128"/>
                    <a:pt x="60" y="12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63" name="Freeform 83">
              <a:extLst>
                <a:ext uri="{FF2B5EF4-FFF2-40B4-BE49-F238E27FC236}">
                  <a16:creationId xmlns:a16="http://schemas.microsoft.com/office/drawing/2014/main" id="{A86646CE-DEC8-483A-942A-1374CE58A01A}"/>
                </a:ext>
              </a:extLst>
            </p:cNvPr>
            <p:cNvSpPr>
              <a:spLocks noChangeArrowheads="1"/>
            </p:cNvSpPr>
            <p:nvPr/>
          </p:nvSpPr>
          <p:spPr bwMode="auto">
            <a:xfrm>
              <a:off x="2843" y="882"/>
              <a:ext cx="6" cy="35"/>
            </a:xfrm>
            <a:custGeom>
              <a:avLst/>
              <a:gdLst>
                <a:gd name="T0" fmla="*/ 12 w 29"/>
                <a:gd name="T1" fmla="*/ 0 h 157"/>
                <a:gd name="T2" fmla="*/ 12 w 29"/>
                <a:gd name="T3" fmla="*/ 0 h 157"/>
                <a:gd name="T4" fmla="*/ 0 w 29"/>
                <a:gd name="T5" fmla="*/ 15 h 157"/>
                <a:gd name="T6" fmla="*/ 0 w 29"/>
                <a:gd name="T7" fmla="*/ 141 h 157"/>
                <a:gd name="T8" fmla="*/ 12 w 29"/>
                <a:gd name="T9" fmla="*/ 156 h 157"/>
                <a:gd name="T10" fmla="*/ 28 w 29"/>
                <a:gd name="T11" fmla="*/ 141 h 157"/>
                <a:gd name="T12" fmla="*/ 28 w 29"/>
                <a:gd name="T13" fmla="*/ 15 h 157"/>
                <a:gd name="T14" fmla="*/ 12 w 29"/>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7">
                  <a:moveTo>
                    <a:pt x="12" y="0"/>
                  </a:moveTo>
                  <a:lnTo>
                    <a:pt x="12" y="0"/>
                  </a:lnTo>
                  <a:cubicBezTo>
                    <a:pt x="5" y="0"/>
                    <a:pt x="0" y="8"/>
                    <a:pt x="0" y="15"/>
                  </a:cubicBezTo>
                  <a:cubicBezTo>
                    <a:pt x="0" y="141"/>
                    <a:pt x="0" y="141"/>
                    <a:pt x="0" y="141"/>
                  </a:cubicBezTo>
                  <a:cubicBezTo>
                    <a:pt x="0" y="148"/>
                    <a:pt x="5" y="156"/>
                    <a:pt x="12" y="156"/>
                  </a:cubicBezTo>
                  <a:cubicBezTo>
                    <a:pt x="20" y="156"/>
                    <a:pt x="28" y="148"/>
                    <a:pt x="28" y="141"/>
                  </a:cubicBezTo>
                  <a:cubicBezTo>
                    <a:pt x="28" y="15"/>
                    <a:pt x="28" y="15"/>
                    <a:pt x="28" y="15"/>
                  </a:cubicBezTo>
                  <a:cubicBezTo>
                    <a:pt x="28" y="8"/>
                    <a:pt x="20" y="0"/>
                    <a:pt x="1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64" name="Freeform 84">
              <a:extLst>
                <a:ext uri="{FF2B5EF4-FFF2-40B4-BE49-F238E27FC236}">
                  <a16:creationId xmlns:a16="http://schemas.microsoft.com/office/drawing/2014/main" id="{00E302D2-7797-4602-9B07-C2D24027D12A}"/>
                </a:ext>
              </a:extLst>
            </p:cNvPr>
            <p:cNvSpPr>
              <a:spLocks noChangeArrowheads="1"/>
            </p:cNvSpPr>
            <p:nvPr/>
          </p:nvSpPr>
          <p:spPr bwMode="auto">
            <a:xfrm>
              <a:off x="2903" y="882"/>
              <a:ext cx="27" cy="35"/>
            </a:xfrm>
            <a:custGeom>
              <a:avLst/>
              <a:gdLst>
                <a:gd name="T0" fmla="*/ 123 w 124"/>
                <a:gd name="T1" fmla="*/ 78 h 157"/>
                <a:gd name="T2" fmla="*/ 123 w 124"/>
                <a:gd name="T3" fmla="*/ 78 h 157"/>
                <a:gd name="T4" fmla="*/ 60 w 124"/>
                <a:gd name="T5" fmla="*/ 0 h 157"/>
                <a:gd name="T6" fmla="*/ 0 w 124"/>
                <a:gd name="T7" fmla="*/ 78 h 157"/>
                <a:gd name="T8" fmla="*/ 60 w 124"/>
                <a:gd name="T9" fmla="*/ 156 h 157"/>
                <a:gd name="T10" fmla="*/ 123 w 124"/>
                <a:gd name="T11" fmla="*/ 78 h 157"/>
                <a:gd name="T12" fmla="*/ 60 w 124"/>
                <a:gd name="T13" fmla="*/ 128 h 157"/>
                <a:gd name="T14" fmla="*/ 60 w 124"/>
                <a:gd name="T15" fmla="*/ 128 h 157"/>
                <a:gd name="T16" fmla="*/ 27 w 124"/>
                <a:gd name="T17" fmla="*/ 78 h 157"/>
                <a:gd name="T18" fmla="*/ 60 w 124"/>
                <a:gd name="T19" fmla="*/ 30 h 157"/>
                <a:gd name="T20" fmla="*/ 95 w 124"/>
                <a:gd name="T21" fmla="*/ 78 h 157"/>
                <a:gd name="T22" fmla="*/ 60 w 124"/>
                <a:gd name="T23" fmla="*/ 12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57">
                  <a:moveTo>
                    <a:pt x="123" y="78"/>
                  </a:moveTo>
                  <a:lnTo>
                    <a:pt x="123" y="78"/>
                  </a:lnTo>
                  <a:cubicBezTo>
                    <a:pt x="123" y="35"/>
                    <a:pt x="95" y="0"/>
                    <a:pt x="60" y="0"/>
                  </a:cubicBezTo>
                  <a:cubicBezTo>
                    <a:pt x="27" y="0"/>
                    <a:pt x="0" y="35"/>
                    <a:pt x="0" y="78"/>
                  </a:cubicBezTo>
                  <a:cubicBezTo>
                    <a:pt x="0" y="121"/>
                    <a:pt x="27" y="156"/>
                    <a:pt x="60" y="156"/>
                  </a:cubicBezTo>
                  <a:cubicBezTo>
                    <a:pt x="95" y="156"/>
                    <a:pt x="123" y="121"/>
                    <a:pt x="123" y="78"/>
                  </a:cubicBezTo>
                  <a:close/>
                  <a:moveTo>
                    <a:pt x="60" y="128"/>
                  </a:moveTo>
                  <a:lnTo>
                    <a:pt x="60" y="128"/>
                  </a:lnTo>
                  <a:cubicBezTo>
                    <a:pt x="42" y="128"/>
                    <a:pt x="27" y="105"/>
                    <a:pt x="27" y="78"/>
                  </a:cubicBezTo>
                  <a:cubicBezTo>
                    <a:pt x="27" y="50"/>
                    <a:pt x="42" y="30"/>
                    <a:pt x="60" y="30"/>
                  </a:cubicBezTo>
                  <a:cubicBezTo>
                    <a:pt x="80" y="30"/>
                    <a:pt x="95" y="50"/>
                    <a:pt x="95" y="78"/>
                  </a:cubicBezTo>
                  <a:cubicBezTo>
                    <a:pt x="95" y="105"/>
                    <a:pt x="80" y="128"/>
                    <a:pt x="60" y="12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65" name="Freeform 85">
              <a:extLst>
                <a:ext uri="{FF2B5EF4-FFF2-40B4-BE49-F238E27FC236}">
                  <a16:creationId xmlns:a16="http://schemas.microsoft.com/office/drawing/2014/main" id="{AC850926-1B50-4576-8DF4-54C02213CA1C}"/>
                </a:ext>
              </a:extLst>
            </p:cNvPr>
            <p:cNvSpPr>
              <a:spLocks noChangeArrowheads="1"/>
            </p:cNvSpPr>
            <p:nvPr/>
          </p:nvSpPr>
          <p:spPr bwMode="auto">
            <a:xfrm>
              <a:off x="2830" y="882"/>
              <a:ext cx="6" cy="35"/>
            </a:xfrm>
            <a:custGeom>
              <a:avLst/>
              <a:gdLst>
                <a:gd name="T0" fmla="*/ 13 w 29"/>
                <a:gd name="T1" fmla="*/ 0 h 157"/>
                <a:gd name="T2" fmla="*/ 13 w 29"/>
                <a:gd name="T3" fmla="*/ 0 h 157"/>
                <a:gd name="T4" fmla="*/ 0 w 29"/>
                <a:gd name="T5" fmla="*/ 15 h 157"/>
                <a:gd name="T6" fmla="*/ 0 w 29"/>
                <a:gd name="T7" fmla="*/ 141 h 157"/>
                <a:gd name="T8" fmla="*/ 13 w 29"/>
                <a:gd name="T9" fmla="*/ 156 h 157"/>
                <a:gd name="T10" fmla="*/ 28 w 29"/>
                <a:gd name="T11" fmla="*/ 141 h 157"/>
                <a:gd name="T12" fmla="*/ 28 w 29"/>
                <a:gd name="T13" fmla="*/ 15 h 157"/>
                <a:gd name="T14" fmla="*/ 13 w 29"/>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7">
                  <a:moveTo>
                    <a:pt x="13" y="0"/>
                  </a:moveTo>
                  <a:lnTo>
                    <a:pt x="13" y="0"/>
                  </a:lnTo>
                  <a:cubicBezTo>
                    <a:pt x="5" y="0"/>
                    <a:pt x="0" y="8"/>
                    <a:pt x="0" y="15"/>
                  </a:cubicBezTo>
                  <a:cubicBezTo>
                    <a:pt x="0" y="141"/>
                    <a:pt x="0" y="141"/>
                    <a:pt x="0" y="141"/>
                  </a:cubicBezTo>
                  <a:cubicBezTo>
                    <a:pt x="0" y="148"/>
                    <a:pt x="5" y="156"/>
                    <a:pt x="13" y="156"/>
                  </a:cubicBezTo>
                  <a:cubicBezTo>
                    <a:pt x="20" y="156"/>
                    <a:pt x="28" y="148"/>
                    <a:pt x="28" y="141"/>
                  </a:cubicBezTo>
                  <a:cubicBezTo>
                    <a:pt x="28" y="15"/>
                    <a:pt x="28" y="15"/>
                    <a:pt x="28" y="15"/>
                  </a:cubicBezTo>
                  <a:cubicBezTo>
                    <a:pt x="28" y="8"/>
                    <a:pt x="20" y="0"/>
                    <a:pt x="1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66" name="Freeform 86">
              <a:extLst>
                <a:ext uri="{FF2B5EF4-FFF2-40B4-BE49-F238E27FC236}">
                  <a16:creationId xmlns:a16="http://schemas.microsoft.com/office/drawing/2014/main" id="{5CAA5179-A6D0-4DCA-AFD2-9A14CCB8AFEE}"/>
                </a:ext>
              </a:extLst>
            </p:cNvPr>
            <p:cNvSpPr>
              <a:spLocks noChangeArrowheads="1"/>
            </p:cNvSpPr>
            <p:nvPr/>
          </p:nvSpPr>
          <p:spPr bwMode="auto">
            <a:xfrm>
              <a:off x="2890" y="882"/>
              <a:ext cx="6" cy="35"/>
            </a:xfrm>
            <a:custGeom>
              <a:avLst/>
              <a:gdLst>
                <a:gd name="T0" fmla="*/ 15 w 29"/>
                <a:gd name="T1" fmla="*/ 0 h 157"/>
                <a:gd name="T2" fmla="*/ 15 w 29"/>
                <a:gd name="T3" fmla="*/ 0 h 157"/>
                <a:gd name="T4" fmla="*/ 0 w 29"/>
                <a:gd name="T5" fmla="*/ 15 h 157"/>
                <a:gd name="T6" fmla="*/ 0 w 29"/>
                <a:gd name="T7" fmla="*/ 141 h 157"/>
                <a:gd name="T8" fmla="*/ 15 w 29"/>
                <a:gd name="T9" fmla="*/ 156 h 157"/>
                <a:gd name="T10" fmla="*/ 28 w 29"/>
                <a:gd name="T11" fmla="*/ 141 h 157"/>
                <a:gd name="T12" fmla="*/ 28 w 29"/>
                <a:gd name="T13" fmla="*/ 15 h 157"/>
                <a:gd name="T14" fmla="*/ 15 w 29"/>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7">
                  <a:moveTo>
                    <a:pt x="15" y="0"/>
                  </a:moveTo>
                  <a:lnTo>
                    <a:pt x="15" y="0"/>
                  </a:lnTo>
                  <a:cubicBezTo>
                    <a:pt x="8" y="0"/>
                    <a:pt x="0" y="8"/>
                    <a:pt x="0" y="15"/>
                  </a:cubicBezTo>
                  <a:cubicBezTo>
                    <a:pt x="0" y="141"/>
                    <a:pt x="0" y="141"/>
                    <a:pt x="0" y="141"/>
                  </a:cubicBezTo>
                  <a:cubicBezTo>
                    <a:pt x="0" y="148"/>
                    <a:pt x="8" y="156"/>
                    <a:pt x="15" y="156"/>
                  </a:cubicBezTo>
                  <a:cubicBezTo>
                    <a:pt x="23" y="156"/>
                    <a:pt x="28" y="148"/>
                    <a:pt x="28" y="141"/>
                  </a:cubicBezTo>
                  <a:cubicBezTo>
                    <a:pt x="28" y="15"/>
                    <a:pt x="28" y="15"/>
                    <a:pt x="28" y="15"/>
                  </a:cubicBezTo>
                  <a:cubicBezTo>
                    <a:pt x="28" y="8"/>
                    <a:pt x="23" y="0"/>
                    <a:pt x="1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67" name="Freeform 87">
              <a:extLst>
                <a:ext uri="{FF2B5EF4-FFF2-40B4-BE49-F238E27FC236}">
                  <a16:creationId xmlns:a16="http://schemas.microsoft.com/office/drawing/2014/main" id="{BBEA2C48-4CD4-486D-87A2-76B63A817A33}"/>
                </a:ext>
              </a:extLst>
            </p:cNvPr>
            <p:cNvSpPr>
              <a:spLocks noChangeArrowheads="1"/>
            </p:cNvSpPr>
            <p:nvPr/>
          </p:nvSpPr>
          <p:spPr bwMode="auto">
            <a:xfrm>
              <a:off x="2814" y="835"/>
              <a:ext cx="165" cy="158"/>
            </a:xfrm>
            <a:custGeom>
              <a:avLst/>
              <a:gdLst>
                <a:gd name="T0" fmla="*/ 519 w 733"/>
                <a:gd name="T1" fmla="*/ 451 h 703"/>
                <a:gd name="T2" fmla="*/ 519 w 733"/>
                <a:gd name="T3" fmla="*/ 451 h 703"/>
                <a:gd name="T4" fmla="*/ 714 w 733"/>
                <a:gd name="T5" fmla="*/ 627 h 703"/>
                <a:gd name="T6" fmla="*/ 732 w 733"/>
                <a:gd name="T7" fmla="*/ 607 h 703"/>
                <a:gd name="T8" fmla="*/ 534 w 733"/>
                <a:gd name="T9" fmla="*/ 429 h 703"/>
                <a:gd name="T10" fmla="*/ 571 w 733"/>
                <a:gd name="T11" fmla="*/ 286 h 703"/>
                <a:gd name="T12" fmla="*/ 285 w 733"/>
                <a:gd name="T13" fmla="*/ 0 h 703"/>
                <a:gd name="T14" fmla="*/ 0 w 733"/>
                <a:gd name="T15" fmla="*/ 286 h 703"/>
                <a:gd name="T16" fmla="*/ 285 w 733"/>
                <a:gd name="T17" fmla="*/ 572 h 703"/>
                <a:gd name="T18" fmla="*/ 464 w 733"/>
                <a:gd name="T19" fmla="*/ 512 h 703"/>
                <a:gd name="T20" fmla="*/ 677 w 733"/>
                <a:gd name="T21" fmla="*/ 702 h 703"/>
                <a:gd name="T22" fmla="*/ 694 w 733"/>
                <a:gd name="T23" fmla="*/ 682 h 703"/>
                <a:gd name="T24" fmla="*/ 484 w 733"/>
                <a:gd name="T25" fmla="*/ 494 h 703"/>
                <a:gd name="T26" fmla="*/ 519 w 733"/>
                <a:gd name="T27" fmla="*/ 451 h 703"/>
                <a:gd name="T28" fmla="*/ 27 w 733"/>
                <a:gd name="T29" fmla="*/ 286 h 703"/>
                <a:gd name="T30" fmla="*/ 27 w 733"/>
                <a:gd name="T31" fmla="*/ 286 h 703"/>
                <a:gd name="T32" fmla="*/ 285 w 733"/>
                <a:gd name="T33" fmla="*/ 28 h 703"/>
                <a:gd name="T34" fmla="*/ 544 w 733"/>
                <a:gd name="T35" fmla="*/ 286 h 703"/>
                <a:gd name="T36" fmla="*/ 285 w 733"/>
                <a:gd name="T37" fmla="*/ 544 h 703"/>
                <a:gd name="T38" fmla="*/ 27 w 733"/>
                <a:gd name="T39" fmla="*/ 286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3" h="703">
                  <a:moveTo>
                    <a:pt x="519" y="451"/>
                  </a:moveTo>
                  <a:lnTo>
                    <a:pt x="519" y="451"/>
                  </a:lnTo>
                  <a:cubicBezTo>
                    <a:pt x="714" y="627"/>
                    <a:pt x="714" y="627"/>
                    <a:pt x="714" y="627"/>
                  </a:cubicBezTo>
                  <a:cubicBezTo>
                    <a:pt x="732" y="607"/>
                    <a:pt x="732" y="607"/>
                    <a:pt x="732" y="607"/>
                  </a:cubicBezTo>
                  <a:cubicBezTo>
                    <a:pt x="534" y="429"/>
                    <a:pt x="534" y="429"/>
                    <a:pt x="534" y="429"/>
                  </a:cubicBezTo>
                  <a:cubicBezTo>
                    <a:pt x="559" y="386"/>
                    <a:pt x="571" y="339"/>
                    <a:pt x="571" y="286"/>
                  </a:cubicBezTo>
                  <a:cubicBezTo>
                    <a:pt x="571" y="130"/>
                    <a:pt x="443" y="0"/>
                    <a:pt x="285" y="0"/>
                  </a:cubicBezTo>
                  <a:cubicBezTo>
                    <a:pt x="130" y="0"/>
                    <a:pt x="0" y="130"/>
                    <a:pt x="0" y="286"/>
                  </a:cubicBezTo>
                  <a:cubicBezTo>
                    <a:pt x="0" y="444"/>
                    <a:pt x="130" y="572"/>
                    <a:pt x="285" y="572"/>
                  </a:cubicBezTo>
                  <a:cubicBezTo>
                    <a:pt x="353" y="572"/>
                    <a:pt x="413" y="549"/>
                    <a:pt x="464" y="512"/>
                  </a:cubicBezTo>
                  <a:cubicBezTo>
                    <a:pt x="677" y="702"/>
                    <a:pt x="677" y="702"/>
                    <a:pt x="677" y="702"/>
                  </a:cubicBezTo>
                  <a:cubicBezTo>
                    <a:pt x="694" y="682"/>
                    <a:pt x="694" y="682"/>
                    <a:pt x="694" y="682"/>
                  </a:cubicBezTo>
                  <a:cubicBezTo>
                    <a:pt x="484" y="494"/>
                    <a:pt x="484" y="494"/>
                    <a:pt x="484" y="494"/>
                  </a:cubicBezTo>
                  <a:cubicBezTo>
                    <a:pt x="496" y="482"/>
                    <a:pt x="509" y="467"/>
                    <a:pt x="519" y="451"/>
                  </a:cubicBezTo>
                  <a:close/>
                  <a:moveTo>
                    <a:pt x="27" y="286"/>
                  </a:moveTo>
                  <a:lnTo>
                    <a:pt x="27" y="286"/>
                  </a:lnTo>
                  <a:cubicBezTo>
                    <a:pt x="27" y="145"/>
                    <a:pt x="142" y="28"/>
                    <a:pt x="285" y="28"/>
                  </a:cubicBezTo>
                  <a:cubicBezTo>
                    <a:pt x="428" y="28"/>
                    <a:pt x="544" y="145"/>
                    <a:pt x="544" y="286"/>
                  </a:cubicBezTo>
                  <a:cubicBezTo>
                    <a:pt x="544" y="429"/>
                    <a:pt x="428" y="544"/>
                    <a:pt x="285" y="544"/>
                  </a:cubicBezTo>
                  <a:cubicBezTo>
                    <a:pt x="142" y="544"/>
                    <a:pt x="27" y="429"/>
                    <a:pt x="27" y="28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68" name="Freeform 88">
              <a:extLst>
                <a:ext uri="{FF2B5EF4-FFF2-40B4-BE49-F238E27FC236}">
                  <a16:creationId xmlns:a16="http://schemas.microsoft.com/office/drawing/2014/main" id="{13ADFBDD-4DB1-468F-8D39-4DDD0EEDA069}"/>
                </a:ext>
              </a:extLst>
            </p:cNvPr>
            <p:cNvSpPr>
              <a:spLocks noChangeArrowheads="1"/>
            </p:cNvSpPr>
            <p:nvPr/>
          </p:nvSpPr>
          <p:spPr bwMode="auto">
            <a:xfrm>
              <a:off x="2837" y="984"/>
              <a:ext cx="24" cy="59"/>
            </a:xfrm>
            <a:custGeom>
              <a:avLst/>
              <a:gdLst>
                <a:gd name="T0" fmla="*/ 73 w 111"/>
                <a:gd name="T1" fmla="*/ 0 h 264"/>
                <a:gd name="T2" fmla="*/ 73 w 111"/>
                <a:gd name="T3" fmla="*/ 0 h 264"/>
                <a:gd name="T4" fmla="*/ 40 w 111"/>
                <a:gd name="T5" fmla="*/ 0 h 264"/>
                <a:gd name="T6" fmla="*/ 0 w 111"/>
                <a:gd name="T7" fmla="*/ 40 h 264"/>
                <a:gd name="T8" fmla="*/ 0 w 111"/>
                <a:gd name="T9" fmla="*/ 263 h 264"/>
                <a:gd name="T10" fmla="*/ 27 w 111"/>
                <a:gd name="T11" fmla="*/ 263 h 264"/>
                <a:gd name="T12" fmla="*/ 27 w 111"/>
                <a:gd name="T13" fmla="*/ 40 h 264"/>
                <a:gd name="T14" fmla="*/ 40 w 111"/>
                <a:gd name="T15" fmla="*/ 28 h 264"/>
                <a:gd name="T16" fmla="*/ 73 w 111"/>
                <a:gd name="T17" fmla="*/ 28 h 264"/>
                <a:gd name="T18" fmla="*/ 85 w 111"/>
                <a:gd name="T19" fmla="*/ 40 h 264"/>
                <a:gd name="T20" fmla="*/ 85 w 111"/>
                <a:gd name="T21" fmla="*/ 263 h 264"/>
                <a:gd name="T22" fmla="*/ 110 w 111"/>
                <a:gd name="T23" fmla="*/ 263 h 264"/>
                <a:gd name="T24" fmla="*/ 110 w 111"/>
                <a:gd name="T25" fmla="*/ 40 h 264"/>
                <a:gd name="T26" fmla="*/ 73 w 111"/>
                <a:gd name="T2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264">
                  <a:moveTo>
                    <a:pt x="73" y="0"/>
                  </a:moveTo>
                  <a:lnTo>
                    <a:pt x="73" y="0"/>
                  </a:lnTo>
                  <a:cubicBezTo>
                    <a:pt x="40" y="0"/>
                    <a:pt x="40" y="0"/>
                    <a:pt x="40" y="0"/>
                  </a:cubicBezTo>
                  <a:cubicBezTo>
                    <a:pt x="17" y="0"/>
                    <a:pt x="0" y="18"/>
                    <a:pt x="0" y="40"/>
                  </a:cubicBezTo>
                  <a:cubicBezTo>
                    <a:pt x="0" y="263"/>
                    <a:pt x="0" y="263"/>
                    <a:pt x="0" y="263"/>
                  </a:cubicBezTo>
                  <a:cubicBezTo>
                    <a:pt x="27" y="263"/>
                    <a:pt x="27" y="263"/>
                    <a:pt x="27" y="263"/>
                  </a:cubicBezTo>
                  <a:cubicBezTo>
                    <a:pt x="27" y="40"/>
                    <a:pt x="27" y="40"/>
                    <a:pt x="27" y="40"/>
                  </a:cubicBezTo>
                  <a:cubicBezTo>
                    <a:pt x="27" y="33"/>
                    <a:pt x="32" y="28"/>
                    <a:pt x="40" y="28"/>
                  </a:cubicBezTo>
                  <a:cubicBezTo>
                    <a:pt x="73" y="28"/>
                    <a:pt x="73" y="28"/>
                    <a:pt x="73" y="28"/>
                  </a:cubicBezTo>
                  <a:cubicBezTo>
                    <a:pt x="80" y="28"/>
                    <a:pt x="85" y="33"/>
                    <a:pt x="85" y="40"/>
                  </a:cubicBezTo>
                  <a:cubicBezTo>
                    <a:pt x="85" y="263"/>
                    <a:pt x="85" y="263"/>
                    <a:pt x="85" y="263"/>
                  </a:cubicBezTo>
                  <a:cubicBezTo>
                    <a:pt x="110" y="263"/>
                    <a:pt x="110" y="263"/>
                    <a:pt x="110" y="263"/>
                  </a:cubicBezTo>
                  <a:cubicBezTo>
                    <a:pt x="110" y="40"/>
                    <a:pt x="110" y="40"/>
                    <a:pt x="110" y="40"/>
                  </a:cubicBezTo>
                  <a:cubicBezTo>
                    <a:pt x="110" y="18"/>
                    <a:pt x="93" y="0"/>
                    <a:pt x="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69" name="Freeform 89">
              <a:extLst>
                <a:ext uri="{FF2B5EF4-FFF2-40B4-BE49-F238E27FC236}">
                  <a16:creationId xmlns:a16="http://schemas.microsoft.com/office/drawing/2014/main" id="{E4889577-42B0-429B-94FC-AA279F9D958F}"/>
                </a:ext>
              </a:extLst>
            </p:cNvPr>
            <p:cNvSpPr>
              <a:spLocks noChangeArrowheads="1"/>
            </p:cNvSpPr>
            <p:nvPr/>
          </p:nvSpPr>
          <p:spPr bwMode="auto">
            <a:xfrm>
              <a:off x="2804" y="1000"/>
              <a:ext cx="25" cy="40"/>
            </a:xfrm>
            <a:custGeom>
              <a:avLst/>
              <a:gdLst>
                <a:gd name="T0" fmla="*/ 73 w 114"/>
                <a:gd name="T1" fmla="*/ 0 h 179"/>
                <a:gd name="T2" fmla="*/ 73 w 114"/>
                <a:gd name="T3" fmla="*/ 0 h 179"/>
                <a:gd name="T4" fmla="*/ 40 w 114"/>
                <a:gd name="T5" fmla="*/ 0 h 179"/>
                <a:gd name="T6" fmla="*/ 0 w 114"/>
                <a:gd name="T7" fmla="*/ 41 h 179"/>
                <a:gd name="T8" fmla="*/ 0 w 114"/>
                <a:gd name="T9" fmla="*/ 143 h 179"/>
                <a:gd name="T10" fmla="*/ 27 w 114"/>
                <a:gd name="T11" fmla="*/ 143 h 179"/>
                <a:gd name="T12" fmla="*/ 27 w 114"/>
                <a:gd name="T13" fmla="*/ 41 h 179"/>
                <a:gd name="T14" fmla="*/ 40 w 114"/>
                <a:gd name="T15" fmla="*/ 28 h 179"/>
                <a:gd name="T16" fmla="*/ 73 w 114"/>
                <a:gd name="T17" fmla="*/ 28 h 179"/>
                <a:gd name="T18" fmla="*/ 85 w 114"/>
                <a:gd name="T19" fmla="*/ 41 h 179"/>
                <a:gd name="T20" fmla="*/ 85 w 114"/>
                <a:gd name="T21" fmla="*/ 178 h 179"/>
                <a:gd name="T22" fmla="*/ 113 w 114"/>
                <a:gd name="T23" fmla="*/ 178 h 179"/>
                <a:gd name="T24" fmla="*/ 113 w 114"/>
                <a:gd name="T25" fmla="*/ 41 h 179"/>
                <a:gd name="T26" fmla="*/ 73 w 114"/>
                <a:gd name="T2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79">
                  <a:moveTo>
                    <a:pt x="73" y="0"/>
                  </a:moveTo>
                  <a:lnTo>
                    <a:pt x="73" y="0"/>
                  </a:lnTo>
                  <a:cubicBezTo>
                    <a:pt x="40" y="0"/>
                    <a:pt x="40" y="0"/>
                    <a:pt x="40" y="0"/>
                  </a:cubicBezTo>
                  <a:cubicBezTo>
                    <a:pt x="17" y="0"/>
                    <a:pt x="0" y="18"/>
                    <a:pt x="0" y="41"/>
                  </a:cubicBezTo>
                  <a:cubicBezTo>
                    <a:pt x="0" y="143"/>
                    <a:pt x="0" y="143"/>
                    <a:pt x="0" y="143"/>
                  </a:cubicBezTo>
                  <a:cubicBezTo>
                    <a:pt x="27" y="143"/>
                    <a:pt x="27" y="143"/>
                    <a:pt x="27" y="143"/>
                  </a:cubicBezTo>
                  <a:cubicBezTo>
                    <a:pt x="27" y="41"/>
                    <a:pt x="27" y="41"/>
                    <a:pt x="27" y="41"/>
                  </a:cubicBezTo>
                  <a:cubicBezTo>
                    <a:pt x="27" y="33"/>
                    <a:pt x="32" y="28"/>
                    <a:pt x="40" y="28"/>
                  </a:cubicBezTo>
                  <a:cubicBezTo>
                    <a:pt x="73" y="28"/>
                    <a:pt x="73" y="28"/>
                    <a:pt x="73" y="28"/>
                  </a:cubicBezTo>
                  <a:cubicBezTo>
                    <a:pt x="80" y="28"/>
                    <a:pt x="85" y="33"/>
                    <a:pt x="85" y="41"/>
                  </a:cubicBezTo>
                  <a:cubicBezTo>
                    <a:pt x="85" y="178"/>
                    <a:pt x="85" y="178"/>
                    <a:pt x="85" y="178"/>
                  </a:cubicBezTo>
                  <a:cubicBezTo>
                    <a:pt x="113" y="178"/>
                    <a:pt x="113" y="178"/>
                    <a:pt x="113" y="178"/>
                  </a:cubicBezTo>
                  <a:cubicBezTo>
                    <a:pt x="113" y="41"/>
                    <a:pt x="113" y="41"/>
                    <a:pt x="113" y="41"/>
                  </a:cubicBezTo>
                  <a:cubicBezTo>
                    <a:pt x="113" y="18"/>
                    <a:pt x="95" y="0"/>
                    <a:pt x="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70" name="Freeform 90">
              <a:extLst>
                <a:ext uri="{FF2B5EF4-FFF2-40B4-BE49-F238E27FC236}">
                  <a16:creationId xmlns:a16="http://schemas.microsoft.com/office/drawing/2014/main" id="{B23C8A69-3857-4515-A481-51D9DA3E0E65}"/>
                </a:ext>
              </a:extLst>
            </p:cNvPr>
            <p:cNvSpPr>
              <a:spLocks noChangeArrowheads="1"/>
            </p:cNvSpPr>
            <p:nvPr/>
          </p:nvSpPr>
          <p:spPr bwMode="auto">
            <a:xfrm>
              <a:off x="2870" y="971"/>
              <a:ext cx="25" cy="72"/>
            </a:xfrm>
            <a:custGeom>
              <a:avLst/>
              <a:gdLst>
                <a:gd name="T0" fmla="*/ 73 w 114"/>
                <a:gd name="T1" fmla="*/ 0 h 320"/>
                <a:gd name="T2" fmla="*/ 73 w 114"/>
                <a:gd name="T3" fmla="*/ 0 h 320"/>
                <a:gd name="T4" fmla="*/ 40 w 114"/>
                <a:gd name="T5" fmla="*/ 0 h 320"/>
                <a:gd name="T6" fmla="*/ 0 w 114"/>
                <a:gd name="T7" fmla="*/ 41 h 320"/>
                <a:gd name="T8" fmla="*/ 0 w 114"/>
                <a:gd name="T9" fmla="*/ 319 h 320"/>
                <a:gd name="T10" fmla="*/ 28 w 114"/>
                <a:gd name="T11" fmla="*/ 319 h 320"/>
                <a:gd name="T12" fmla="*/ 28 w 114"/>
                <a:gd name="T13" fmla="*/ 41 h 320"/>
                <a:gd name="T14" fmla="*/ 40 w 114"/>
                <a:gd name="T15" fmla="*/ 28 h 320"/>
                <a:gd name="T16" fmla="*/ 73 w 114"/>
                <a:gd name="T17" fmla="*/ 28 h 320"/>
                <a:gd name="T18" fmla="*/ 86 w 114"/>
                <a:gd name="T19" fmla="*/ 41 h 320"/>
                <a:gd name="T20" fmla="*/ 86 w 114"/>
                <a:gd name="T21" fmla="*/ 319 h 320"/>
                <a:gd name="T22" fmla="*/ 113 w 114"/>
                <a:gd name="T23" fmla="*/ 319 h 320"/>
                <a:gd name="T24" fmla="*/ 113 w 114"/>
                <a:gd name="T25" fmla="*/ 41 h 320"/>
                <a:gd name="T26" fmla="*/ 73 w 114"/>
                <a:gd name="T2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320">
                  <a:moveTo>
                    <a:pt x="73" y="0"/>
                  </a:moveTo>
                  <a:lnTo>
                    <a:pt x="73" y="0"/>
                  </a:lnTo>
                  <a:cubicBezTo>
                    <a:pt x="40" y="0"/>
                    <a:pt x="40" y="0"/>
                    <a:pt x="40" y="0"/>
                  </a:cubicBezTo>
                  <a:cubicBezTo>
                    <a:pt x="18" y="0"/>
                    <a:pt x="0" y="21"/>
                    <a:pt x="0" y="41"/>
                  </a:cubicBezTo>
                  <a:cubicBezTo>
                    <a:pt x="0" y="319"/>
                    <a:pt x="0" y="319"/>
                    <a:pt x="0" y="319"/>
                  </a:cubicBezTo>
                  <a:cubicBezTo>
                    <a:pt x="28" y="319"/>
                    <a:pt x="28" y="319"/>
                    <a:pt x="28" y="319"/>
                  </a:cubicBezTo>
                  <a:cubicBezTo>
                    <a:pt x="28" y="41"/>
                    <a:pt x="28" y="41"/>
                    <a:pt x="28" y="41"/>
                  </a:cubicBezTo>
                  <a:cubicBezTo>
                    <a:pt x="28" y="33"/>
                    <a:pt x="33" y="28"/>
                    <a:pt x="40" y="28"/>
                  </a:cubicBezTo>
                  <a:cubicBezTo>
                    <a:pt x="73" y="28"/>
                    <a:pt x="73" y="28"/>
                    <a:pt x="73" y="28"/>
                  </a:cubicBezTo>
                  <a:cubicBezTo>
                    <a:pt x="81" y="28"/>
                    <a:pt x="86" y="33"/>
                    <a:pt x="86" y="41"/>
                  </a:cubicBezTo>
                  <a:cubicBezTo>
                    <a:pt x="86" y="319"/>
                    <a:pt x="86" y="319"/>
                    <a:pt x="86" y="319"/>
                  </a:cubicBezTo>
                  <a:cubicBezTo>
                    <a:pt x="113" y="319"/>
                    <a:pt x="113" y="319"/>
                    <a:pt x="113" y="319"/>
                  </a:cubicBezTo>
                  <a:cubicBezTo>
                    <a:pt x="113" y="41"/>
                    <a:pt x="113" y="41"/>
                    <a:pt x="113" y="41"/>
                  </a:cubicBezTo>
                  <a:cubicBezTo>
                    <a:pt x="113" y="21"/>
                    <a:pt x="96" y="0"/>
                    <a:pt x="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71" name="Freeform 91">
              <a:extLst>
                <a:ext uri="{FF2B5EF4-FFF2-40B4-BE49-F238E27FC236}">
                  <a16:creationId xmlns:a16="http://schemas.microsoft.com/office/drawing/2014/main" id="{25042ABC-5925-448A-AFA0-8D8ADA10AE47}"/>
                </a:ext>
              </a:extLst>
            </p:cNvPr>
            <p:cNvSpPr>
              <a:spLocks noChangeArrowheads="1"/>
            </p:cNvSpPr>
            <p:nvPr/>
          </p:nvSpPr>
          <p:spPr bwMode="auto">
            <a:xfrm>
              <a:off x="2904" y="989"/>
              <a:ext cx="25" cy="48"/>
            </a:xfrm>
            <a:custGeom>
              <a:avLst/>
              <a:gdLst>
                <a:gd name="T0" fmla="*/ 73 w 114"/>
                <a:gd name="T1" fmla="*/ 0 h 214"/>
                <a:gd name="T2" fmla="*/ 73 w 114"/>
                <a:gd name="T3" fmla="*/ 0 h 214"/>
                <a:gd name="T4" fmla="*/ 40 w 114"/>
                <a:gd name="T5" fmla="*/ 0 h 214"/>
                <a:gd name="T6" fmla="*/ 0 w 114"/>
                <a:gd name="T7" fmla="*/ 40 h 214"/>
                <a:gd name="T8" fmla="*/ 0 w 114"/>
                <a:gd name="T9" fmla="*/ 213 h 214"/>
                <a:gd name="T10" fmla="*/ 27 w 114"/>
                <a:gd name="T11" fmla="*/ 213 h 214"/>
                <a:gd name="T12" fmla="*/ 27 w 114"/>
                <a:gd name="T13" fmla="*/ 40 h 214"/>
                <a:gd name="T14" fmla="*/ 40 w 114"/>
                <a:gd name="T15" fmla="*/ 27 h 214"/>
                <a:gd name="T16" fmla="*/ 73 w 114"/>
                <a:gd name="T17" fmla="*/ 27 h 214"/>
                <a:gd name="T18" fmla="*/ 85 w 114"/>
                <a:gd name="T19" fmla="*/ 40 h 214"/>
                <a:gd name="T20" fmla="*/ 85 w 114"/>
                <a:gd name="T21" fmla="*/ 175 h 214"/>
                <a:gd name="T22" fmla="*/ 113 w 114"/>
                <a:gd name="T23" fmla="*/ 175 h 214"/>
                <a:gd name="T24" fmla="*/ 113 w 114"/>
                <a:gd name="T25" fmla="*/ 40 h 214"/>
                <a:gd name="T26" fmla="*/ 73 w 114"/>
                <a:gd name="T2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214">
                  <a:moveTo>
                    <a:pt x="73" y="0"/>
                  </a:moveTo>
                  <a:lnTo>
                    <a:pt x="73" y="0"/>
                  </a:lnTo>
                  <a:cubicBezTo>
                    <a:pt x="40" y="0"/>
                    <a:pt x="40" y="0"/>
                    <a:pt x="40" y="0"/>
                  </a:cubicBezTo>
                  <a:cubicBezTo>
                    <a:pt x="17" y="0"/>
                    <a:pt x="0" y="17"/>
                    <a:pt x="0" y="40"/>
                  </a:cubicBezTo>
                  <a:cubicBezTo>
                    <a:pt x="0" y="213"/>
                    <a:pt x="0" y="213"/>
                    <a:pt x="0" y="213"/>
                  </a:cubicBezTo>
                  <a:cubicBezTo>
                    <a:pt x="27" y="213"/>
                    <a:pt x="27" y="213"/>
                    <a:pt x="27" y="213"/>
                  </a:cubicBezTo>
                  <a:cubicBezTo>
                    <a:pt x="27" y="40"/>
                    <a:pt x="27" y="40"/>
                    <a:pt x="27" y="40"/>
                  </a:cubicBezTo>
                  <a:cubicBezTo>
                    <a:pt x="27" y="32"/>
                    <a:pt x="32" y="27"/>
                    <a:pt x="40" y="27"/>
                  </a:cubicBezTo>
                  <a:cubicBezTo>
                    <a:pt x="73" y="27"/>
                    <a:pt x="73" y="27"/>
                    <a:pt x="73" y="27"/>
                  </a:cubicBezTo>
                  <a:cubicBezTo>
                    <a:pt x="80" y="27"/>
                    <a:pt x="85" y="32"/>
                    <a:pt x="85" y="40"/>
                  </a:cubicBezTo>
                  <a:cubicBezTo>
                    <a:pt x="85" y="175"/>
                    <a:pt x="85" y="175"/>
                    <a:pt x="85" y="175"/>
                  </a:cubicBezTo>
                  <a:cubicBezTo>
                    <a:pt x="113" y="175"/>
                    <a:pt x="113" y="175"/>
                    <a:pt x="113" y="175"/>
                  </a:cubicBezTo>
                  <a:cubicBezTo>
                    <a:pt x="113" y="40"/>
                    <a:pt x="113" y="40"/>
                    <a:pt x="113" y="40"/>
                  </a:cubicBezTo>
                  <a:cubicBezTo>
                    <a:pt x="113" y="17"/>
                    <a:pt x="95" y="0"/>
                    <a:pt x="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grpSp>
      <p:grpSp>
        <p:nvGrpSpPr>
          <p:cNvPr id="72" name="Group 128">
            <a:extLst>
              <a:ext uri="{FF2B5EF4-FFF2-40B4-BE49-F238E27FC236}">
                <a16:creationId xmlns:a16="http://schemas.microsoft.com/office/drawing/2014/main" id="{B987E84F-7876-43F6-B6C0-BEA129BB1595}"/>
              </a:ext>
            </a:extLst>
          </p:cNvPr>
          <p:cNvGrpSpPr>
            <a:grpSpLocks/>
          </p:cNvGrpSpPr>
          <p:nvPr/>
        </p:nvGrpSpPr>
        <p:grpSpPr bwMode="auto">
          <a:xfrm>
            <a:off x="7409253" y="3358369"/>
            <a:ext cx="406023" cy="415257"/>
            <a:chOff x="5548" y="785"/>
            <a:chExt cx="261" cy="261"/>
          </a:xfrm>
          <a:solidFill>
            <a:srgbClr val="C4D600"/>
          </a:solidFill>
        </p:grpSpPr>
        <p:sp>
          <p:nvSpPr>
            <p:cNvPr id="73" name="Freeform 129">
              <a:extLst>
                <a:ext uri="{FF2B5EF4-FFF2-40B4-BE49-F238E27FC236}">
                  <a16:creationId xmlns:a16="http://schemas.microsoft.com/office/drawing/2014/main" id="{A470A2FB-369F-42C4-8FAD-7BB7BE0CB080}"/>
                </a:ext>
              </a:extLst>
            </p:cNvPr>
            <p:cNvSpPr>
              <a:spLocks noChangeArrowheads="1"/>
            </p:cNvSpPr>
            <p:nvPr/>
          </p:nvSpPr>
          <p:spPr bwMode="auto">
            <a:xfrm>
              <a:off x="5548" y="785"/>
              <a:ext cx="261" cy="261"/>
            </a:xfrm>
            <a:custGeom>
              <a:avLst/>
              <a:gdLst>
                <a:gd name="T0" fmla="*/ 577 w 1157"/>
                <a:gd name="T1" fmla="*/ 30 h 1157"/>
                <a:gd name="T2" fmla="*/ 577 w 1157"/>
                <a:gd name="T3" fmla="*/ 30 h 1157"/>
                <a:gd name="T4" fmla="*/ 1126 w 1157"/>
                <a:gd name="T5" fmla="*/ 579 h 1157"/>
                <a:gd name="T6" fmla="*/ 577 w 1157"/>
                <a:gd name="T7" fmla="*/ 1128 h 1157"/>
                <a:gd name="T8" fmla="*/ 27 w 1157"/>
                <a:gd name="T9" fmla="*/ 579 h 1157"/>
                <a:gd name="T10" fmla="*/ 577 w 1157"/>
                <a:gd name="T11" fmla="*/ 30 h 1157"/>
                <a:gd name="T12" fmla="*/ 577 w 1157"/>
                <a:gd name="T13" fmla="*/ 0 h 1157"/>
                <a:gd name="T14" fmla="*/ 577 w 1157"/>
                <a:gd name="T15" fmla="*/ 0 h 1157"/>
                <a:gd name="T16" fmla="*/ 0 w 1157"/>
                <a:gd name="T17" fmla="*/ 579 h 1157"/>
                <a:gd name="T18" fmla="*/ 577 w 1157"/>
                <a:gd name="T19" fmla="*/ 1156 h 1157"/>
                <a:gd name="T20" fmla="*/ 1156 w 1157"/>
                <a:gd name="T21" fmla="*/ 579 h 1157"/>
                <a:gd name="T22" fmla="*/ 577 w 1157"/>
                <a:gd name="T23" fmla="*/ 0 h 1157"/>
                <a:gd name="T24" fmla="*/ 577 w 1157"/>
                <a:gd name="T25" fmla="*/ 3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7" h="1157">
                  <a:moveTo>
                    <a:pt x="577" y="30"/>
                  </a:moveTo>
                  <a:lnTo>
                    <a:pt x="577" y="30"/>
                  </a:lnTo>
                  <a:cubicBezTo>
                    <a:pt x="880" y="30"/>
                    <a:pt x="1126" y="276"/>
                    <a:pt x="1126" y="579"/>
                  </a:cubicBezTo>
                  <a:cubicBezTo>
                    <a:pt x="1126" y="883"/>
                    <a:pt x="880" y="1128"/>
                    <a:pt x="577" y="1128"/>
                  </a:cubicBezTo>
                  <a:cubicBezTo>
                    <a:pt x="273" y="1128"/>
                    <a:pt x="27" y="883"/>
                    <a:pt x="27" y="579"/>
                  </a:cubicBezTo>
                  <a:cubicBezTo>
                    <a:pt x="27" y="276"/>
                    <a:pt x="273" y="30"/>
                    <a:pt x="577" y="30"/>
                  </a:cubicBezTo>
                  <a:lnTo>
                    <a:pt x="577" y="0"/>
                  </a:lnTo>
                  <a:lnTo>
                    <a:pt x="577" y="0"/>
                  </a:lnTo>
                  <a:cubicBezTo>
                    <a:pt x="258" y="0"/>
                    <a:pt x="0" y="261"/>
                    <a:pt x="0" y="579"/>
                  </a:cubicBezTo>
                  <a:cubicBezTo>
                    <a:pt x="0" y="898"/>
                    <a:pt x="258" y="1156"/>
                    <a:pt x="577" y="1156"/>
                  </a:cubicBezTo>
                  <a:cubicBezTo>
                    <a:pt x="895" y="1156"/>
                    <a:pt x="1156" y="898"/>
                    <a:pt x="1156" y="579"/>
                  </a:cubicBezTo>
                  <a:cubicBezTo>
                    <a:pt x="1156" y="261"/>
                    <a:pt x="895" y="0"/>
                    <a:pt x="577" y="0"/>
                  </a:cubicBezTo>
                  <a:lnTo>
                    <a:pt x="577"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74" name="Freeform 130">
              <a:extLst>
                <a:ext uri="{FF2B5EF4-FFF2-40B4-BE49-F238E27FC236}">
                  <a16:creationId xmlns:a16="http://schemas.microsoft.com/office/drawing/2014/main" id="{8274AABD-B03D-42D3-BECE-6F3507A11F9F}"/>
                </a:ext>
              </a:extLst>
            </p:cNvPr>
            <p:cNvSpPr>
              <a:spLocks noChangeArrowheads="1"/>
            </p:cNvSpPr>
            <p:nvPr/>
          </p:nvSpPr>
          <p:spPr bwMode="auto">
            <a:xfrm>
              <a:off x="5655" y="853"/>
              <a:ext cx="30" cy="43"/>
            </a:xfrm>
            <a:custGeom>
              <a:avLst/>
              <a:gdLst>
                <a:gd name="T0" fmla="*/ 121 w 137"/>
                <a:gd name="T1" fmla="*/ 191 h 192"/>
                <a:gd name="T2" fmla="*/ 121 w 137"/>
                <a:gd name="T3" fmla="*/ 191 h 192"/>
                <a:gd name="T4" fmla="*/ 15 w 137"/>
                <a:gd name="T5" fmla="*/ 191 h 192"/>
                <a:gd name="T6" fmla="*/ 3 w 137"/>
                <a:gd name="T7" fmla="*/ 181 h 192"/>
                <a:gd name="T8" fmla="*/ 8 w 137"/>
                <a:gd name="T9" fmla="*/ 166 h 192"/>
                <a:gd name="T10" fmla="*/ 40 w 137"/>
                <a:gd name="T11" fmla="*/ 78 h 192"/>
                <a:gd name="T12" fmla="*/ 63 w 137"/>
                <a:gd name="T13" fmla="*/ 23 h 192"/>
                <a:gd name="T14" fmla="*/ 121 w 137"/>
                <a:gd name="T15" fmla="*/ 3 h 192"/>
                <a:gd name="T16" fmla="*/ 136 w 137"/>
                <a:gd name="T17" fmla="*/ 18 h 192"/>
                <a:gd name="T18" fmla="*/ 121 w 137"/>
                <a:gd name="T19" fmla="*/ 30 h 192"/>
                <a:gd name="T20" fmla="*/ 83 w 137"/>
                <a:gd name="T21" fmla="*/ 43 h 192"/>
                <a:gd name="T22" fmla="*/ 71 w 137"/>
                <a:gd name="T23" fmla="*/ 78 h 192"/>
                <a:gd name="T24" fmla="*/ 48 w 137"/>
                <a:gd name="T25" fmla="*/ 163 h 192"/>
                <a:gd name="T26" fmla="*/ 121 w 137"/>
                <a:gd name="T27" fmla="*/ 163 h 192"/>
                <a:gd name="T28" fmla="*/ 136 w 137"/>
                <a:gd name="T29" fmla="*/ 176 h 192"/>
                <a:gd name="T30" fmla="*/ 121 w 137"/>
                <a:gd name="T31"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92">
                  <a:moveTo>
                    <a:pt x="121" y="191"/>
                  </a:moveTo>
                  <a:lnTo>
                    <a:pt x="121" y="191"/>
                  </a:lnTo>
                  <a:cubicBezTo>
                    <a:pt x="15" y="191"/>
                    <a:pt x="15" y="191"/>
                    <a:pt x="15" y="191"/>
                  </a:cubicBezTo>
                  <a:cubicBezTo>
                    <a:pt x="10" y="191"/>
                    <a:pt x="5" y="186"/>
                    <a:pt x="3" y="181"/>
                  </a:cubicBezTo>
                  <a:cubicBezTo>
                    <a:pt x="0" y="176"/>
                    <a:pt x="3" y="168"/>
                    <a:pt x="8" y="166"/>
                  </a:cubicBezTo>
                  <a:cubicBezTo>
                    <a:pt x="8" y="163"/>
                    <a:pt x="40" y="138"/>
                    <a:pt x="40" y="78"/>
                  </a:cubicBezTo>
                  <a:cubicBezTo>
                    <a:pt x="40" y="55"/>
                    <a:pt x="48" y="35"/>
                    <a:pt x="63" y="23"/>
                  </a:cubicBezTo>
                  <a:cubicBezTo>
                    <a:pt x="86" y="0"/>
                    <a:pt x="121" y="3"/>
                    <a:pt x="121" y="3"/>
                  </a:cubicBezTo>
                  <a:cubicBezTo>
                    <a:pt x="131" y="3"/>
                    <a:pt x="136" y="10"/>
                    <a:pt x="136" y="18"/>
                  </a:cubicBezTo>
                  <a:cubicBezTo>
                    <a:pt x="133" y="25"/>
                    <a:pt x="128" y="30"/>
                    <a:pt x="121" y="30"/>
                  </a:cubicBezTo>
                  <a:cubicBezTo>
                    <a:pt x="118" y="30"/>
                    <a:pt x="96" y="30"/>
                    <a:pt x="83" y="43"/>
                  </a:cubicBezTo>
                  <a:cubicBezTo>
                    <a:pt x="73" y="50"/>
                    <a:pt x="71" y="63"/>
                    <a:pt x="71" y="78"/>
                  </a:cubicBezTo>
                  <a:cubicBezTo>
                    <a:pt x="71" y="116"/>
                    <a:pt x="58" y="143"/>
                    <a:pt x="48" y="163"/>
                  </a:cubicBezTo>
                  <a:cubicBezTo>
                    <a:pt x="121" y="163"/>
                    <a:pt x="121" y="163"/>
                    <a:pt x="121" y="163"/>
                  </a:cubicBezTo>
                  <a:cubicBezTo>
                    <a:pt x="128" y="163"/>
                    <a:pt x="136" y="168"/>
                    <a:pt x="136" y="176"/>
                  </a:cubicBezTo>
                  <a:cubicBezTo>
                    <a:pt x="136" y="183"/>
                    <a:pt x="128" y="191"/>
                    <a:pt x="121" y="19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75" name="Freeform 131">
              <a:extLst>
                <a:ext uri="{FF2B5EF4-FFF2-40B4-BE49-F238E27FC236}">
                  <a16:creationId xmlns:a16="http://schemas.microsoft.com/office/drawing/2014/main" id="{C708045E-77AB-487A-A4E0-3554403A93DA}"/>
                </a:ext>
              </a:extLst>
            </p:cNvPr>
            <p:cNvSpPr>
              <a:spLocks noChangeArrowheads="1"/>
            </p:cNvSpPr>
            <p:nvPr/>
          </p:nvSpPr>
          <p:spPr bwMode="auto">
            <a:xfrm>
              <a:off x="5678" y="853"/>
              <a:ext cx="29" cy="43"/>
            </a:xfrm>
            <a:custGeom>
              <a:avLst/>
              <a:gdLst>
                <a:gd name="T0" fmla="*/ 118 w 134"/>
                <a:gd name="T1" fmla="*/ 191 h 192"/>
                <a:gd name="T2" fmla="*/ 118 w 134"/>
                <a:gd name="T3" fmla="*/ 191 h 192"/>
                <a:gd name="T4" fmla="*/ 15 w 134"/>
                <a:gd name="T5" fmla="*/ 191 h 192"/>
                <a:gd name="T6" fmla="*/ 0 w 134"/>
                <a:gd name="T7" fmla="*/ 176 h 192"/>
                <a:gd name="T8" fmla="*/ 15 w 134"/>
                <a:gd name="T9" fmla="*/ 163 h 192"/>
                <a:gd name="T10" fmla="*/ 87 w 134"/>
                <a:gd name="T11" fmla="*/ 163 h 192"/>
                <a:gd name="T12" fmla="*/ 65 w 134"/>
                <a:gd name="T13" fmla="*/ 78 h 192"/>
                <a:gd name="T14" fmla="*/ 52 w 134"/>
                <a:gd name="T15" fmla="*/ 43 h 192"/>
                <a:gd name="T16" fmla="*/ 15 w 134"/>
                <a:gd name="T17" fmla="*/ 30 h 192"/>
                <a:gd name="T18" fmla="*/ 0 w 134"/>
                <a:gd name="T19" fmla="*/ 18 h 192"/>
                <a:gd name="T20" fmla="*/ 12 w 134"/>
                <a:gd name="T21" fmla="*/ 3 h 192"/>
                <a:gd name="T22" fmla="*/ 72 w 134"/>
                <a:gd name="T23" fmla="*/ 23 h 192"/>
                <a:gd name="T24" fmla="*/ 95 w 134"/>
                <a:gd name="T25" fmla="*/ 78 h 192"/>
                <a:gd name="T26" fmla="*/ 128 w 134"/>
                <a:gd name="T27" fmla="*/ 166 h 192"/>
                <a:gd name="T28" fmla="*/ 133 w 134"/>
                <a:gd name="T29" fmla="*/ 181 h 192"/>
                <a:gd name="T30" fmla="*/ 118 w 134"/>
                <a:gd name="T31"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92">
                  <a:moveTo>
                    <a:pt x="118" y="191"/>
                  </a:moveTo>
                  <a:lnTo>
                    <a:pt x="118" y="191"/>
                  </a:lnTo>
                  <a:cubicBezTo>
                    <a:pt x="15" y="191"/>
                    <a:pt x="15" y="191"/>
                    <a:pt x="15" y="191"/>
                  </a:cubicBezTo>
                  <a:cubicBezTo>
                    <a:pt x="7" y="191"/>
                    <a:pt x="0" y="183"/>
                    <a:pt x="0" y="176"/>
                  </a:cubicBezTo>
                  <a:cubicBezTo>
                    <a:pt x="0" y="168"/>
                    <a:pt x="7" y="163"/>
                    <a:pt x="15" y="163"/>
                  </a:cubicBezTo>
                  <a:cubicBezTo>
                    <a:pt x="87" y="163"/>
                    <a:pt x="87" y="163"/>
                    <a:pt x="87" y="163"/>
                  </a:cubicBezTo>
                  <a:cubicBezTo>
                    <a:pt x="77" y="143"/>
                    <a:pt x="65" y="116"/>
                    <a:pt x="65" y="78"/>
                  </a:cubicBezTo>
                  <a:cubicBezTo>
                    <a:pt x="65" y="63"/>
                    <a:pt x="60" y="50"/>
                    <a:pt x="52" y="43"/>
                  </a:cubicBezTo>
                  <a:cubicBezTo>
                    <a:pt x="37" y="30"/>
                    <a:pt x="15" y="30"/>
                    <a:pt x="15" y="30"/>
                  </a:cubicBezTo>
                  <a:cubicBezTo>
                    <a:pt x="7" y="30"/>
                    <a:pt x="0" y="25"/>
                    <a:pt x="0" y="18"/>
                  </a:cubicBezTo>
                  <a:cubicBezTo>
                    <a:pt x="0" y="10"/>
                    <a:pt x="5" y="3"/>
                    <a:pt x="12" y="3"/>
                  </a:cubicBezTo>
                  <a:cubicBezTo>
                    <a:pt x="15" y="3"/>
                    <a:pt x="47" y="0"/>
                    <a:pt x="72" y="23"/>
                  </a:cubicBezTo>
                  <a:cubicBezTo>
                    <a:pt x="87" y="35"/>
                    <a:pt x="95" y="55"/>
                    <a:pt x="95" y="78"/>
                  </a:cubicBezTo>
                  <a:cubicBezTo>
                    <a:pt x="95" y="138"/>
                    <a:pt x="128" y="166"/>
                    <a:pt x="128" y="166"/>
                  </a:cubicBezTo>
                  <a:cubicBezTo>
                    <a:pt x="133" y="168"/>
                    <a:pt x="133" y="176"/>
                    <a:pt x="133" y="181"/>
                  </a:cubicBezTo>
                  <a:cubicBezTo>
                    <a:pt x="130" y="186"/>
                    <a:pt x="125" y="191"/>
                    <a:pt x="118" y="19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76" name="Freeform 132">
              <a:extLst>
                <a:ext uri="{FF2B5EF4-FFF2-40B4-BE49-F238E27FC236}">
                  <a16:creationId xmlns:a16="http://schemas.microsoft.com/office/drawing/2014/main" id="{F8D2E729-FABB-493B-8905-46F23630F825}"/>
                </a:ext>
              </a:extLst>
            </p:cNvPr>
            <p:cNvSpPr>
              <a:spLocks noChangeArrowheads="1"/>
            </p:cNvSpPr>
            <p:nvPr/>
          </p:nvSpPr>
          <p:spPr bwMode="auto">
            <a:xfrm>
              <a:off x="5671" y="893"/>
              <a:ext cx="19" cy="12"/>
            </a:xfrm>
            <a:custGeom>
              <a:avLst/>
              <a:gdLst>
                <a:gd name="T0" fmla="*/ 45 w 88"/>
                <a:gd name="T1" fmla="*/ 58 h 59"/>
                <a:gd name="T2" fmla="*/ 45 w 88"/>
                <a:gd name="T3" fmla="*/ 58 h 59"/>
                <a:gd name="T4" fmla="*/ 0 w 88"/>
                <a:gd name="T5" fmla="*/ 13 h 59"/>
                <a:gd name="T6" fmla="*/ 15 w 88"/>
                <a:gd name="T7" fmla="*/ 0 h 59"/>
                <a:gd name="T8" fmla="*/ 27 w 88"/>
                <a:gd name="T9" fmla="*/ 13 h 59"/>
                <a:gd name="T10" fmla="*/ 45 w 88"/>
                <a:gd name="T11" fmla="*/ 30 h 59"/>
                <a:gd name="T12" fmla="*/ 60 w 88"/>
                <a:gd name="T13" fmla="*/ 13 h 59"/>
                <a:gd name="T14" fmla="*/ 75 w 88"/>
                <a:gd name="T15" fmla="*/ 0 h 59"/>
                <a:gd name="T16" fmla="*/ 87 w 88"/>
                <a:gd name="T17" fmla="*/ 13 h 59"/>
                <a:gd name="T18" fmla="*/ 45 w 88"/>
                <a:gd name="T19"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59">
                  <a:moveTo>
                    <a:pt x="45" y="58"/>
                  </a:moveTo>
                  <a:lnTo>
                    <a:pt x="45" y="58"/>
                  </a:lnTo>
                  <a:cubicBezTo>
                    <a:pt x="20" y="58"/>
                    <a:pt x="0" y="38"/>
                    <a:pt x="0" y="13"/>
                  </a:cubicBezTo>
                  <a:cubicBezTo>
                    <a:pt x="0" y="5"/>
                    <a:pt x="7" y="0"/>
                    <a:pt x="15" y="0"/>
                  </a:cubicBezTo>
                  <a:cubicBezTo>
                    <a:pt x="22" y="0"/>
                    <a:pt x="27" y="5"/>
                    <a:pt x="27" y="13"/>
                  </a:cubicBezTo>
                  <a:cubicBezTo>
                    <a:pt x="27" y="23"/>
                    <a:pt x="35" y="30"/>
                    <a:pt x="45" y="30"/>
                  </a:cubicBezTo>
                  <a:cubicBezTo>
                    <a:pt x="52" y="30"/>
                    <a:pt x="60" y="23"/>
                    <a:pt x="60" y="13"/>
                  </a:cubicBezTo>
                  <a:cubicBezTo>
                    <a:pt x="60" y="5"/>
                    <a:pt x="67" y="0"/>
                    <a:pt x="75" y="0"/>
                  </a:cubicBezTo>
                  <a:cubicBezTo>
                    <a:pt x="82" y="0"/>
                    <a:pt x="87" y="5"/>
                    <a:pt x="87" y="13"/>
                  </a:cubicBezTo>
                  <a:cubicBezTo>
                    <a:pt x="87" y="38"/>
                    <a:pt x="70" y="58"/>
                    <a:pt x="45"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77" name="Freeform 133">
              <a:extLst>
                <a:ext uri="{FF2B5EF4-FFF2-40B4-BE49-F238E27FC236}">
                  <a16:creationId xmlns:a16="http://schemas.microsoft.com/office/drawing/2014/main" id="{91E1EE53-8BC1-4949-A352-108E2CD6E34C}"/>
                </a:ext>
              </a:extLst>
            </p:cNvPr>
            <p:cNvSpPr>
              <a:spLocks noChangeArrowheads="1"/>
            </p:cNvSpPr>
            <p:nvPr/>
          </p:nvSpPr>
          <p:spPr bwMode="auto">
            <a:xfrm>
              <a:off x="5642" y="874"/>
              <a:ext cx="14" cy="35"/>
            </a:xfrm>
            <a:custGeom>
              <a:avLst/>
              <a:gdLst>
                <a:gd name="T0" fmla="*/ 50 w 66"/>
                <a:gd name="T1" fmla="*/ 158 h 159"/>
                <a:gd name="T2" fmla="*/ 50 w 66"/>
                <a:gd name="T3" fmla="*/ 158 h 159"/>
                <a:gd name="T4" fmla="*/ 40 w 66"/>
                <a:gd name="T5" fmla="*/ 152 h 159"/>
                <a:gd name="T6" fmla="*/ 40 w 66"/>
                <a:gd name="T7" fmla="*/ 5 h 159"/>
                <a:gd name="T8" fmla="*/ 60 w 66"/>
                <a:gd name="T9" fmla="*/ 5 h 159"/>
                <a:gd name="T10" fmla="*/ 60 w 66"/>
                <a:gd name="T11" fmla="*/ 25 h 159"/>
                <a:gd name="T12" fmla="*/ 60 w 66"/>
                <a:gd name="T13" fmla="*/ 132 h 159"/>
                <a:gd name="T14" fmla="*/ 60 w 66"/>
                <a:gd name="T15" fmla="*/ 152 h 159"/>
                <a:gd name="T16" fmla="*/ 50 w 66"/>
                <a:gd name="T17" fmla="*/ 1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59">
                  <a:moveTo>
                    <a:pt x="50" y="158"/>
                  </a:moveTo>
                  <a:lnTo>
                    <a:pt x="50" y="158"/>
                  </a:lnTo>
                  <a:cubicBezTo>
                    <a:pt x="48" y="158"/>
                    <a:pt x="43" y="155"/>
                    <a:pt x="40" y="152"/>
                  </a:cubicBezTo>
                  <a:cubicBezTo>
                    <a:pt x="0" y="112"/>
                    <a:pt x="0" y="45"/>
                    <a:pt x="40" y="5"/>
                  </a:cubicBezTo>
                  <a:cubicBezTo>
                    <a:pt x="45" y="0"/>
                    <a:pt x="55" y="0"/>
                    <a:pt x="60" y="5"/>
                  </a:cubicBezTo>
                  <a:cubicBezTo>
                    <a:pt x="65" y="10"/>
                    <a:pt x="65" y="20"/>
                    <a:pt x="60" y="25"/>
                  </a:cubicBezTo>
                  <a:cubicBezTo>
                    <a:pt x="30" y="55"/>
                    <a:pt x="30" y="102"/>
                    <a:pt x="60" y="132"/>
                  </a:cubicBezTo>
                  <a:cubicBezTo>
                    <a:pt x="65" y="137"/>
                    <a:pt x="65" y="148"/>
                    <a:pt x="60" y="152"/>
                  </a:cubicBezTo>
                  <a:cubicBezTo>
                    <a:pt x="58" y="155"/>
                    <a:pt x="55" y="158"/>
                    <a:pt x="50" y="1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78" name="Freeform 134">
              <a:extLst>
                <a:ext uri="{FF2B5EF4-FFF2-40B4-BE49-F238E27FC236}">
                  <a16:creationId xmlns:a16="http://schemas.microsoft.com/office/drawing/2014/main" id="{8BBAC935-5F33-408F-9019-9EC290A82AEF}"/>
                </a:ext>
              </a:extLst>
            </p:cNvPr>
            <p:cNvSpPr>
              <a:spLocks noChangeArrowheads="1"/>
            </p:cNvSpPr>
            <p:nvPr/>
          </p:nvSpPr>
          <p:spPr bwMode="auto">
            <a:xfrm>
              <a:off x="5626" y="863"/>
              <a:ext cx="20" cy="55"/>
            </a:xfrm>
            <a:custGeom>
              <a:avLst/>
              <a:gdLst>
                <a:gd name="T0" fmla="*/ 75 w 94"/>
                <a:gd name="T1" fmla="*/ 246 h 247"/>
                <a:gd name="T2" fmla="*/ 75 w 94"/>
                <a:gd name="T3" fmla="*/ 246 h 247"/>
                <a:gd name="T4" fmla="*/ 65 w 94"/>
                <a:gd name="T5" fmla="*/ 244 h 247"/>
                <a:gd name="T6" fmla="*/ 65 w 94"/>
                <a:gd name="T7" fmla="*/ 5 h 247"/>
                <a:gd name="T8" fmla="*/ 85 w 94"/>
                <a:gd name="T9" fmla="*/ 5 h 247"/>
                <a:gd name="T10" fmla="*/ 85 w 94"/>
                <a:gd name="T11" fmla="*/ 25 h 247"/>
                <a:gd name="T12" fmla="*/ 85 w 94"/>
                <a:gd name="T13" fmla="*/ 224 h 247"/>
                <a:gd name="T14" fmla="*/ 85 w 94"/>
                <a:gd name="T15" fmla="*/ 244 h 247"/>
                <a:gd name="T16" fmla="*/ 75 w 94"/>
                <a:gd name="T17" fmla="*/ 24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75" y="246"/>
                  </a:moveTo>
                  <a:lnTo>
                    <a:pt x="75" y="246"/>
                  </a:lnTo>
                  <a:cubicBezTo>
                    <a:pt x="73" y="246"/>
                    <a:pt x="68" y="246"/>
                    <a:pt x="65" y="244"/>
                  </a:cubicBezTo>
                  <a:cubicBezTo>
                    <a:pt x="0" y="178"/>
                    <a:pt x="0" y="71"/>
                    <a:pt x="65" y="5"/>
                  </a:cubicBezTo>
                  <a:cubicBezTo>
                    <a:pt x="73" y="0"/>
                    <a:pt x="80" y="0"/>
                    <a:pt x="85" y="5"/>
                  </a:cubicBezTo>
                  <a:cubicBezTo>
                    <a:pt x="93" y="13"/>
                    <a:pt x="93" y="20"/>
                    <a:pt x="85" y="25"/>
                  </a:cubicBezTo>
                  <a:cubicBezTo>
                    <a:pt x="33" y="81"/>
                    <a:pt x="33" y="168"/>
                    <a:pt x="85" y="224"/>
                  </a:cubicBezTo>
                  <a:cubicBezTo>
                    <a:pt x="93" y="229"/>
                    <a:pt x="93" y="239"/>
                    <a:pt x="85" y="244"/>
                  </a:cubicBezTo>
                  <a:cubicBezTo>
                    <a:pt x="83" y="246"/>
                    <a:pt x="80" y="246"/>
                    <a:pt x="75" y="2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79" name="Freeform 135">
              <a:extLst>
                <a:ext uri="{FF2B5EF4-FFF2-40B4-BE49-F238E27FC236}">
                  <a16:creationId xmlns:a16="http://schemas.microsoft.com/office/drawing/2014/main" id="{E205C513-A685-407E-B0FF-A8C609670A8D}"/>
                </a:ext>
              </a:extLst>
            </p:cNvPr>
            <p:cNvSpPr>
              <a:spLocks noChangeArrowheads="1"/>
            </p:cNvSpPr>
            <p:nvPr/>
          </p:nvSpPr>
          <p:spPr bwMode="auto">
            <a:xfrm>
              <a:off x="5615" y="853"/>
              <a:ext cx="21" cy="75"/>
            </a:xfrm>
            <a:custGeom>
              <a:avLst/>
              <a:gdLst>
                <a:gd name="T0" fmla="*/ 78 w 97"/>
                <a:gd name="T1" fmla="*/ 336 h 337"/>
                <a:gd name="T2" fmla="*/ 78 w 97"/>
                <a:gd name="T3" fmla="*/ 336 h 337"/>
                <a:gd name="T4" fmla="*/ 68 w 97"/>
                <a:gd name="T5" fmla="*/ 334 h 337"/>
                <a:gd name="T6" fmla="*/ 0 w 97"/>
                <a:gd name="T7" fmla="*/ 171 h 337"/>
                <a:gd name="T8" fmla="*/ 68 w 97"/>
                <a:gd name="T9" fmla="*/ 8 h 337"/>
                <a:gd name="T10" fmla="*/ 88 w 97"/>
                <a:gd name="T11" fmla="*/ 8 h 337"/>
                <a:gd name="T12" fmla="*/ 88 w 97"/>
                <a:gd name="T13" fmla="*/ 28 h 337"/>
                <a:gd name="T14" fmla="*/ 30 w 97"/>
                <a:gd name="T15" fmla="*/ 171 h 337"/>
                <a:gd name="T16" fmla="*/ 88 w 97"/>
                <a:gd name="T17" fmla="*/ 314 h 337"/>
                <a:gd name="T18" fmla="*/ 88 w 97"/>
                <a:gd name="T19" fmla="*/ 334 h 337"/>
                <a:gd name="T20" fmla="*/ 78 w 97"/>
                <a:gd name="T21" fmla="*/ 3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337">
                  <a:moveTo>
                    <a:pt x="78" y="336"/>
                  </a:moveTo>
                  <a:lnTo>
                    <a:pt x="78" y="336"/>
                  </a:lnTo>
                  <a:cubicBezTo>
                    <a:pt x="75" y="336"/>
                    <a:pt x="73" y="336"/>
                    <a:pt x="68" y="334"/>
                  </a:cubicBezTo>
                  <a:cubicBezTo>
                    <a:pt x="25" y="289"/>
                    <a:pt x="0" y="231"/>
                    <a:pt x="0" y="171"/>
                  </a:cubicBezTo>
                  <a:cubicBezTo>
                    <a:pt x="0" y="108"/>
                    <a:pt x="25" y="50"/>
                    <a:pt x="68" y="8"/>
                  </a:cubicBezTo>
                  <a:cubicBezTo>
                    <a:pt x="75" y="0"/>
                    <a:pt x="83" y="0"/>
                    <a:pt x="88" y="8"/>
                  </a:cubicBezTo>
                  <a:cubicBezTo>
                    <a:pt x="96" y="13"/>
                    <a:pt x="96" y="20"/>
                    <a:pt x="88" y="28"/>
                  </a:cubicBezTo>
                  <a:cubicBezTo>
                    <a:pt x="50" y="65"/>
                    <a:pt x="30" y="116"/>
                    <a:pt x="30" y="171"/>
                  </a:cubicBezTo>
                  <a:cubicBezTo>
                    <a:pt x="30" y="223"/>
                    <a:pt x="50" y="274"/>
                    <a:pt x="88" y="314"/>
                  </a:cubicBezTo>
                  <a:cubicBezTo>
                    <a:pt x="96" y="319"/>
                    <a:pt x="96" y="326"/>
                    <a:pt x="88" y="334"/>
                  </a:cubicBezTo>
                  <a:cubicBezTo>
                    <a:pt x="86" y="336"/>
                    <a:pt x="83" y="336"/>
                    <a:pt x="78" y="33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80" name="Freeform 136">
              <a:extLst>
                <a:ext uri="{FF2B5EF4-FFF2-40B4-BE49-F238E27FC236}">
                  <a16:creationId xmlns:a16="http://schemas.microsoft.com/office/drawing/2014/main" id="{C2F654E7-61F1-4304-9AF0-2718BC9CBDCC}"/>
                </a:ext>
              </a:extLst>
            </p:cNvPr>
            <p:cNvSpPr>
              <a:spLocks noChangeArrowheads="1"/>
            </p:cNvSpPr>
            <p:nvPr/>
          </p:nvSpPr>
          <p:spPr bwMode="auto">
            <a:xfrm>
              <a:off x="5707" y="874"/>
              <a:ext cx="14" cy="35"/>
            </a:xfrm>
            <a:custGeom>
              <a:avLst/>
              <a:gdLst>
                <a:gd name="T0" fmla="*/ 17 w 68"/>
                <a:gd name="T1" fmla="*/ 158 h 159"/>
                <a:gd name="T2" fmla="*/ 17 w 68"/>
                <a:gd name="T3" fmla="*/ 158 h 159"/>
                <a:gd name="T4" fmla="*/ 7 w 68"/>
                <a:gd name="T5" fmla="*/ 152 h 159"/>
                <a:gd name="T6" fmla="*/ 7 w 68"/>
                <a:gd name="T7" fmla="*/ 132 h 159"/>
                <a:gd name="T8" fmla="*/ 7 w 68"/>
                <a:gd name="T9" fmla="*/ 25 h 159"/>
                <a:gd name="T10" fmla="*/ 7 w 68"/>
                <a:gd name="T11" fmla="*/ 5 h 159"/>
                <a:gd name="T12" fmla="*/ 27 w 68"/>
                <a:gd name="T13" fmla="*/ 5 h 159"/>
                <a:gd name="T14" fmla="*/ 27 w 68"/>
                <a:gd name="T15" fmla="*/ 152 h 159"/>
                <a:gd name="T16" fmla="*/ 17 w 68"/>
                <a:gd name="T17" fmla="*/ 1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59">
                  <a:moveTo>
                    <a:pt x="17" y="158"/>
                  </a:moveTo>
                  <a:lnTo>
                    <a:pt x="17" y="158"/>
                  </a:lnTo>
                  <a:cubicBezTo>
                    <a:pt x="12" y="158"/>
                    <a:pt x="10" y="155"/>
                    <a:pt x="7" y="152"/>
                  </a:cubicBezTo>
                  <a:cubicBezTo>
                    <a:pt x="0" y="148"/>
                    <a:pt x="0" y="137"/>
                    <a:pt x="7" y="132"/>
                  </a:cubicBezTo>
                  <a:cubicBezTo>
                    <a:pt x="35" y="102"/>
                    <a:pt x="35" y="55"/>
                    <a:pt x="7" y="25"/>
                  </a:cubicBezTo>
                  <a:cubicBezTo>
                    <a:pt x="0" y="20"/>
                    <a:pt x="0" y="10"/>
                    <a:pt x="7" y="5"/>
                  </a:cubicBezTo>
                  <a:cubicBezTo>
                    <a:pt x="12" y="0"/>
                    <a:pt x="20" y="0"/>
                    <a:pt x="27" y="5"/>
                  </a:cubicBezTo>
                  <a:cubicBezTo>
                    <a:pt x="67" y="45"/>
                    <a:pt x="67" y="112"/>
                    <a:pt x="27" y="152"/>
                  </a:cubicBezTo>
                  <a:cubicBezTo>
                    <a:pt x="22" y="155"/>
                    <a:pt x="20" y="158"/>
                    <a:pt x="17" y="1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81" name="Freeform 137">
              <a:extLst>
                <a:ext uri="{FF2B5EF4-FFF2-40B4-BE49-F238E27FC236}">
                  <a16:creationId xmlns:a16="http://schemas.microsoft.com/office/drawing/2014/main" id="{AD10647D-1673-498B-8800-222DA20415D4}"/>
                </a:ext>
              </a:extLst>
            </p:cNvPr>
            <p:cNvSpPr>
              <a:spLocks noChangeArrowheads="1"/>
            </p:cNvSpPr>
            <p:nvPr/>
          </p:nvSpPr>
          <p:spPr bwMode="auto">
            <a:xfrm>
              <a:off x="5717" y="863"/>
              <a:ext cx="20" cy="55"/>
            </a:xfrm>
            <a:custGeom>
              <a:avLst/>
              <a:gdLst>
                <a:gd name="T0" fmla="*/ 15 w 91"/>
                <a:gd name="T1" fmla="*/ 246 h 247"/>
                <a:gd name="T2" fmla="*/ 15 w 91"/>
                <a:gd name="T3" fmla="*/ 246 h 247"/>
                <a:gd name="T4" fmla="*/ 5 w 91"/>
                <a:gd name="T5" fmla="*/ 244 h 247"/>
                <a:gd name="T6" fmla="*/ 5 w 91"/>
                <a:gd name="T7" fmla="*/ 224 h 247"/>
                <a:gd name="T8" fmla="*/ 5 w 91"/>
                <a:gd name="T9" fmla="*/ 25 h 247"/>
                <a:gd name="T10" fmla="*/ 5 w 91"/>
                <a:gd name="T11" fmla="*/ 5 h 247"/>
                <a:gd name="T12" fmla="*/ 25 w 91"/>
                <a:gd name="T13" fmla="*/ 5 h 247"/>
                <a:gd name="T14" fmla="*/ 25 w 91"/>
                <a:gd name="T15" fmla="*/ 244 h 247"/>
                <a:gd name="T16" fmla="*/ 15 w 91"/>
                <a:gd name="T17" fmla="*/ 24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247">
                  <a:moveTo>
                    <a:pt x="15" y="246"/>
                  </a:moveTo>
                  <a:lnTo>
                    <a:pt x="15" y="246"/>
                  </a:lnTo>
                  <a:cubicBezTo>
                    <a:pt x="12" y="246"/>
                    <a:pt x="7" y="246"/>
                    <a:pt x="5" y="244"/>
                  </a:cubicBezTo>
                  <a:cubicBezTo>
                    <a:pt x="0" y="239"/>
                    <a:pt x="0" y="229"/>
                    <a:pt x="5" y="224"/>
                  </a:cubicBezTo>
                  <a:cubicBezTo>
                    <a:pt x="60" y="168"/>
                    <a:pt x="60" y="81"/>
                    <a:pt x="5" y="25"/>
                  </a:cubicBezTo>
                  <a:cubicBezTo>
                    <a:pt x="0" y="20"/>
                    <a:pt x="0" y="13"/>
                    <a:pt x="5" y="5"/>
                  </a:cubicBezTo>
                  <a:cubicBezTo>
                    <a:pt x="12" y="0"/>
                    <a:pt x="20" y="0"/>
                    <a:pt x="25" y="5"/>
                  </a:cubicBezTo>
                  <a:cubicBezTo>
                    <a:pt x="90" y="71"/>
                    <a:pt x="90" y="178"/>
                    <a:pt x="25" y="244"/>
                  </a:cubicBezTo>
                  <a:cubicBezTo>
                    <a:pt x="22" y="246"/>
                    <a:pt x="20" y="246"/>
                    <a:pt x="15" y="2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82" name="Freeform 138">
              <a:extLst>
                <a:ext uri="{FF2B5EF4-FFF2-40B4-BE49-F238E27FC236}">
                  <a16:creationId xmlns:a16="http://schemas.microsoft.com/office/drawing/2014/main" id="{D8622D1D-4A8E-40EA-90F1-EBC555B0D29E}"/>
                </a:ext>
              </a:extLst>
            </p:cNvPr>
            <p:cNvSpPr>
              <a:spLocks noChangeArrowheads="1"/>
            </p:cNvSpPr>
            <p:nvPr/>
          </p:nvSpPr>
          <p:spPr bwMode="auto">
            <a:xfrm>
              <a:off x="5728" y="853"/>
              <a:ext cx="20" cy="75"/>
            </a:xfrm>
            <a:custGeom>
              <a:avLst/>
              <a:gdLst>
                <a:gd name="T0" fmla="*/ 15 w 94"/>
                <a:gd name="T1" fmla="*/ 336 h 337"/>
                <a:gd name="T2" fmla="*/ 15 w 94"/>
                <a:gd name="T3" fmla="*/ 336 h 337"/>
                <a:gd name="T4" fmla="*/ 5 w 94"/>
                <a:gd name="T5" fmla="*/ 334 h 337"/>
                <a:gd name="T6" fmla="*/ 5 w 94"/>
                <a:gd name="T7" fmla="*/ 314 h 337"/>
                <a:gd name="T8" fmla="*/ 65 w 94"/>
                <a:gd name="T9" fmla="*/ 171 h 337"/>
                <a:gd name="T10" fmla="*/ 5 w 94"/>
                <a:gd name="T11" fmla="*/ 28 h 337"/>
                <a:gd name="T12" fmla="*/ 5 w 94"/>
                <a:gd name="T13" fmla="*/ 8 h 337"/>
                <a:gd name="T14" fmla="*/ 25 w 94"/>
                <a:gd name="T15" fmla="*/ 8 h 337"/>
                <a:gd name="T16" fmla="*/ 93 w 94"/>
                <a:gd name="T17" fmla="*/ 171 h 337"/>
                <a:gd name="T18" fmla="*/ 25 w 94"/>
                <a:gd name="T19" fmla="*/ 334 h 337"/>
                <a:gd name="T20" fmla="*/ 15 w 94"/>
                <a:gd name="T21" fmla="*/ 3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37">
                  <a:moveTo>
                    <a:pt x="15" y="336"/>
                  </a:moveTo>
                  <a:lnTo>
                    <a:pt x="15" y="336"/>
                  </a:lnTo>
                  <a:cubicBezTo>
                    <a:pt x="12" y="336"/>
                    <a:pt x="7" y="336"/>
                    <a:pt x="5" y="334"/>
                  </a:cubicBezTo>
                  <a:cubicBezTo>
                    <a:pt x="0" y="326"/>
                    <a:pt x="0" y="319"/>
                    <a:pt x="5" y="314"/>
                  </a:cubicBezTo>
                  <a:cubicBezTo>
                    <a:pt x="45" y="274"/>
                    <a:pt x="65" y="223"/>
                    <a:pt x="65" y="171"/>
                  </a:cubicBezTo>
                  <a:cubicBezTo>
                    <a:pt x="65" y="116"/>
                    <a:pt x="45" y="65"/>
                    <a:pt x="5" y="28"/>
                  </a:cubicBezTo>
                  <a:cubicBezTo>
                    <a:pt x="0" y="20"/>
                    <a:pt x="0" y="13"/>
                    <a:pt x="5" y="8"/>
                  </a:cubicBezTo>
                  <a:cubicBezTo>
                    <a:pt x="10" y="0"/>
                    <a:pt x="20" y="0"/>
                    <a:pt x="25" y="8"/>
                  </a:cubicBezTo>
                  <a:cubicBezTo>
                    <a:pt x="70" y="50"/>
                    <a:pt x="93" y="108"/>
                    <a:pt x="93" y="171"/>
                  </a:cubicBezTo>
                  <a:cubicBezTo>
                    <a:pt x="93" y="231"/>
                    <a:pt x="70" y="289"/>
                    <a:pt x="25" y="334"/>
                  </a:cubicBezTo>
                  <a:cubicBezTo>
                    <a:pt x="22" y="336"/>
                    <a:pt x="20" y="336"/>
                    <a:pt x="15" y="33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83" name="Freeform 139">
              <a:extLst>
                <a:ext uri="{FF2B5EF4-FFF2-40B4-BE49-F238E27FC236}">
                  <a16:creationId xmlns:a16="http://schemas.microsoft.com/office/drawing/2014/main" id="{326A83CC-A19F-4ED6-A2AD-057E11265591}"/>
                </a:ext>
              </a:extLst>
            </p:cNvPr>
            <p:cNvSpPr>
              <a:spLocks noChangeArrowheads="1"/>
            </p:cNvSpPr>
            <p:nvPr/>
          </p:nvSpPr>
          <p:spPr bwMode="auto">
            <a:xfrm>
              <a:off x="5592" y="1008"/>
              <a:ext cx="174" cy="6"/>
            </a:xfrm>
            <a:custGeom>
              <a:avLst/>
              <a:gdLst>
                <a:gd name="T0" fmla="*/ 770 w 771"/>
                <a:gd name="T1" fmla="*/ 0 h 31"/>
                <a:gd name="T2" fmla="*/ 0 w 771"/>
                <a:gd name="T3" fmla="*/ 0 h 31"/>
                <a:gd name="T4" fmla="*/ 13 w 771"/>
                <a:gd name="T5" fmla="*/ 30 h 31"/>
                <a:gd name="T6" fmla="*/ 760 w 771"/>
                <a:gd name="T7" fmla="*/ 30 h 31"/>
                <a:gd name="T8" fmla="*/ 770 w 771"/>
                <a:gd name="T9" fmla="*/ 0 h 31"/>
              </a:gdLst>
              <a:ahLst/>
              <a:cxnLst>
                <a:cxn ang="0">
                  <a:pos x="T0" y="T1"/>
                </a:cxn>
                <a:cxn ang="0">
                  <a:pos x="T2" y="T3"/>
                </a:cxn>
                <a:cxn ang="0">
                  <a:pos x="T4" y="T5"/>
                </a:cxn>
                <a:cxn ang="0">
                  <a:pos x="T6" y="T7"/>
                </a:cxn>
                <a:cxn ang="0">
                  <a:pos x="T8" y="T9"/>
                </a:cxn>
              </a:cxnLst>
              <a:rect l="0" t="0" r="r" b="b"/>
              <a:pathLst>
                <a:path w="771" h="31">
                  <a:moveTo>
                    <a:pt x="770" y="0"/>
                  </a:moveTo>
                  <a:lnTo>
                    <a:pt x="0" y="0"/>
                  </a:lnTo>
                  <a:lnTo>
                    <a:pt x="13" y="30"/>
                  </a:lnTo>
                  <a:lnTo>
                    <a:pt x="760" y="30"/>
                  </a:lnTo>
                  <a:lnTo>
                    <a:pt x="77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84" name="Freeform 140">
              <a:extLst>
                <a:ext uri="{FF2B5EF4-FFF2-40B4-BE49-F238E27FC236}">
                  <a16:creationId xmlns:a16="http://schemas.microsoft.com/office/drawing/2014/main" id="{975695C1-C9C1-44F2-A9D3-841D74043FBE}"/>
                </a:ext>
              </a:extLst>
            </p:cNvPr>
            <p:cNvSpPr>
              <a:spLocks noChangeArrowheads="1"/>
            </p:cNvSpPr>
            <p:nvPr/>
          </p:nvSpPr>
          <p:spPr bwMode="auto">
            <a:xfrm>
              <a:off x="5567" y="831"/>
              <a:ext cx="224" cy="154"/>
            </a:xfrm>
            <a:custGeom>
              <a:avLst/>
              <a:gdLst>
                <a:gd name="T0" fmla="*/ 877 w 994"/>
                <a:gd name="T1" fmla="*/ 529 h 683"/>
                <a:gd name="T2" fmla="*/ 877 w 994"/>
                <a:gd name="T3" fmla="*/ 529 h 683"/>
                <a:gd name="T4" fmla="*/ 968 w 994"/>
                <a:gd name="T5" fmla="*/ 665 h 683"/>
                <a:gd name="T6" fmla="*/ 993 w 994"/>
                <a:gd name="T7" fmla="*/ 650 h 683"/>
                <a:gd name="T8" fmla="*/ 898 w 994"/>
                <a:gd name="T9" fmla="*/ 504 h 683"/>
                <a:gd name="T10" fmla="*/ 880 w 994"/>
                <a:gd name="T11" fmla="*/ 33 h 683"/>
                <a:gd name="T12" fmla="*/ 845 w 994"/>
                <a:gd name="T13" fmla="*/ 0 h 683"/>
                <a:gd name="T14" fmla="*/ 160 w 994"/>
                <a:gd name="T15" fmla="*/ 0 h 683"/>
                <a:gd name="T16" fmla="*/ 125 w 994"/>
                <a:gd name="T17" fmla="*/ 33 h 683"/>
                <a:gd name="T18" fmla="*/ 107 w 994"/>
                <a:gd name="T19" fmla="*/ 504 h 683"/>
                <a:gd name="T20" fmla="*/ 0 w 994"/>
                <a:gd name="T21" fmla="*/ 667 h 683"/>
                <a:gd name="T22" fmla="*/ 27 w 994"/>
                <a:gd name="T23" fmla="*/ 682 h 683"/>
                <a:gd name="T24" fmla="*/ 127 w 994"/>
                <a:gd name="T25" fmla="*/ 529 h 683"/>
                <a:gd name="T26" fmla="*/ 137 w 994"/>
                <a:gd name="T27" fmla="*/ 524 h 683"/>
                <a:gd name="T28" fmla="*/ 867 w 994"/>
                <a:gd name="T29" fmla="*/ 524 h 683"/>
                <a:gd name="T30" fmla="*/ 877 w 994"/>
                <a:gd name="T31" fmla="*/ 529 h 683"/>
                <a:gd name="T32" fmla="*/ 865 w 994"/>
                <a:gd name="T33" fmla="*/ 494 h 683"/>
                <a:gd name="T34" fmla="*/ 865 w 994"/>
                <a:gd name="T35" fmla="*/ 494 h 683"/>
                <a:gd name="T36" fmla="*/ 865 w 994"/>
                <a:gd name="T37" fmla="*/ 494 h 683"/>
                <a:gd name="T38" fmla="*/ 143 w 994"/>
                <a:gd name="T39" fmla="*/ 494 h 683"/>
                <a:gd name="T40" fmla="*/ 140 w 994"/>
                <a:gd name="T41" fmla="*/ 494 h 683"/>
                <a:gd name="T42" fmla="*/ 137 w 994"/>
                <a:gd name="T43" fmla="*/ 492 h 683"/>
                <a:gd name="T44" fmla="*/ 155 w 994"/>
                <a:gd name="T45" fmla="*/ 35 h 683"/>
                <a:gd name="T46" fmla="*/ 160 w 994"/>
                <a:gd name="T47" fmla="*/ 30 h 683"/>
                <a:gd name="T48" fmla="*/ 845 w 994"/>
                <a:gd name="T49" fmla="*/ 30 h 683"/>
                <a:gd name="T50" fmla="*/ 850 w 994"/>
                <a:gd name="T51" fmla="*/ 35 h 683"/>
                <a:gd name="T52" fmla="*/ 867 w 994"/>
                <a:gd name="T53" fmla="*/ 492 h 683"/>
                <a:gd name="T54" fmla="*/ 865 w 994"/>
                <a:gd name="T55" fmla="*/ 49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94" h="683">
                  <a:moveTo>
                    <a:pt x="877" y="529"/>
                  </a:moveTo>
                  <a:lnTo>
                    <a:pt x="877" y="529"/>
                  </a:lnTo>
                  <a:cubicBezTo>
                    <a:pt x="968" y="665"/>
                    <a:pt x="968" y="665"/>
                    <a:pt x="968" y="665"/>
                  </a:cubicBezTo>
                  <a:cubicBezTo>
                    <a:pt x="993" y="650"/>
                    <a:pt x="993" y="650"/>
                    <a:pt x="993" y="650"/>
                  </a:cubicBezTo>
                  <a:cubicBezTo>
                    <a:pt x="898" y="504"/>
                    <a:pt x="898" y="504"/>
                    <a:pt x="898" y="504"/>
                  </a:cubicBezTo>
                  <a:cubicBezTo>
                    <a:pt x="880" y="33"/>
                    <a:pt x="880" y="33"/>
                    <a:pt x="880" y="33"/>
                  </a:cubicBezTo>
                  <a:cubicBezTo>
                    <a:pt x="880" y="15"/>
                    <a:pt x="862" y="0"/>
                    <a:pt x="845" y="0"/>
                  </a:cubicBezTo>
                  <a:cubicBezTo>
                    <a:pt x="160" y="0"/>
                    <a:pt x="160" y="0"/>
                    <a:pt x="160" y="0"/>
                  </a:cubicBezTo>
                  <a:cubicBezTo>
                    <a:pt x="143" y="0"/>
                    <a:pt x="125" y="15"/>
                    <a:pt x="125" y="33"/>
                  </a:cubicBezTo>
                  <a:cubicBezTo>
                    <a:pt x="107" y="504"/>
                    <a:pt x="107" y="504"/>
                    <a:pt x="107" y="504"/>
                  </a:cubicBezTo>
                  <a:cubicBezTo>
                    <a:pt x="0" y="667"/>
                    <a:pt x="0" y="667"/>
                    <a:pt x="0" y="667"/>
                  </a:cubicBezTo>
                  <a:cubicBezTo>
                    <a:pt x="27" y="682"/>
                    <a:pt x="27" y="682"/>
                    <a:pt x="27" y="682"/>
                  </a:cubicBezTo>
                  <a:cubicBezTo>
                    <a:pt x="127" y="529"/>
                    <a:pt x="127" y="529"/>
                    <a:pt x="127" y="529"/>
                  </a:cubicBezTo>
                  <a:cubicBezTo>
                    <a:pt x="130" y="527"/>
                    <a:pt x="133" y="524"/>
                    <a:pt x="137" y="524"/>
                  </a:cubicBezTo>
                  <a:cubicBezTo>
                    <a:pt x="867" y="524"/>
                    <a:pt x="867" y="524"/>
                    <a:pt x="867" y="524"/>
                  </a:cubicBezTo>
                  <a:cubicBezTo>
                    <a:pt x="872" y="524"/>
                    <a:pt x="877" y="527"/>
                    <a:pt x="877" y="529"/>
                  </a:cubicBezTo>
                  <a:close/>
                  <a:moveTo>
                    <a:pt x="865" y="494"/>
                  </a:moveTo>
                  <a:lnTo>
                    <a:pt x="865" y="494"/>
                  </a:lnTo>
                  <a:lnTo>
                    <a:pt x="865" y="494"/>
                  </a:lnTo>
                  <a:cubicBezTo>
                    <a:pt x="143" y="494"/>
                    <a:pt x="143" y="494"/>
                    <a:pt x="143" y="494"/>
                  </a:cubicBezTo>
                  <a:cubicBezTo>
                    <a:pt x="140" y="494"/>
                    <a:pt x="140" y="494"/>
                    <a:pt x="140" y="494"/>
                  </a:cubicBezTo>
                  <a:cubicBezTo>
                    <a:pt x="137" y="492"/>
                    <a:pt x="137" y="492"/>
                    <a:pt x="137" y="492"/>
                  </a:cubicBezTo>
                  <a:cubicBezTo>
                    <a:pt x="155" y="35"/>
                    <a:pt x="155" y="35"/>
                    <a:pt x="155" y="35"/>
                  </a:cubicBezTo>
                  <a:cubicBezTo>
                    <a:pt x="155" y="33"/>
                    <a:pt x="158" y="30"/>
                    <a:pt x="160" y="30"/>
                  </a:cubicBezTo>
                  <a:cubicBezTo>
                    <a:pt x="845" y="30"/>
                    <a:pt x="845" y="30"/>
                    <a:pt x="845" y="30"/>
                  </a:cubicBezTo>
                  <a:cubicBezTo>
                    <a:pt x="847" y="30"/>
                    <a:pt x="850" y="33"/>
                    <a:pt x="850" y="35"/>
                  </a:cubicBezTo>
                  <a:cubicBezTo>
                    <a:pt x="867" y="492"/>
                    <a:pt x="867" y="492"/>
                    <a:pt x="867" y="492"/>
                  </a:cubicBezTo>
                  <a:cubicBezTo>
                    <a:pt x="867" y="492"/>
                    <a:pt x="867" y="494"/>
                    <a:pt x="865" y="49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grpSp>
      <p:sp>
        <p:nvSpPr>
          <p:cNvPr id="85" name="Freeform 182">
            <a:extLst>
              <a:ext uri="{FF2B5EF4-FFF2-40B4-BE49-F238E27FC236}">
                <a16:creationId xmlns:a16="http://schemas.microsoft.com/office/drawing/2014/main" id="{7C7A35D9-FDE9-4540-BB07-BD67B58BF441}"/>
              </a:ext>
            </a:extLst>
          </p:cNvPr>
          <p:cNvSpPr>
            <a:spLocks noChangeArrowheads="1"/>
          </p:cNvSpPr>
          <p:nvPr/>
        </p:nvSpPr>
        <p:spPr bwMode="auto">
          <a:xfrm>
            <a:off x="3787694" y="3381062"/>
            <a:ext cx="407579" cy="416848"/>
          </a:xfrm>
          <a:custGeom>
            <a:avLst/>
            <a:gdLst>
              <a:gd name="T0" fmla="*/ 577 w 1157"/>
              <a:gd name="T1" fmla="*/ 1156 h 1157"/>
              <a:gd name="T2" fmla="*/ 933 w 1157"/>
              <a:gd name="T3" fmla="*/ 509 h 1157"/>
              <a:gd name="T4" fmla="*/ 933 w 1157"/>
              <a:gd name="T5" fmla="*/ 509 h 1157"/>
              <a:gd name="T6" fmla="*/ 911 w 1157"/>
              <a:gd name="T7" fmla="*/ 238 h 1157"/>
              <a:gd name="T8" fmla="*/ 956 w 1157"/>
              <a:gd name="T9" fmla="*/ 394 h 1157"/>
              <a:gd name="T10" fmla="*/ 956 w 1157"/>
              <a:gd name="T11" fmla="*/ 326 h 1157"/>
              <a:gd name="T12" fmla="*/ 727 w 1157"/>
              <a:gd name="T13" fmla="*/ 868 h 1157"/>
              <a:gd name="T14" fmla="*/ 750 w 1157"/>
              <a:gd name="T15" fmla="*/ 697 h 1157"/>
              <a:gd name="T16" fmla="*/ 727 w 1157"/>
              <a:gd name="T17" fmla="*/ 675 h 1157"/>
              <a:gd name="T18" fmla="*/ 524 w 1157"/>
              <a:gd name="T19" fmla="*/ 817 h 1157"/>
              <a:gd name="T20" fmla="*/ 524 w 1157"/>
              <a:gd name="T21" fmla="*/ 424 h 1157"/>
              <a:gd name="T22" fmla="*/ 502 w 1157"/>
              <a:gd name="T23" fmla="*/ 446 h 1157"/>
              <a:gd name="T24" fmla="*/ 712 w 1157"/>
              <a:gd name="T25" fmla="*/ 230 h 1157"/>
              <a:gd name="T26" fmla="*/ 389 w 1157"/>
              <a:gd name="T27" fmla="*/ 316 h 1157"/>
              <a:gd name="T28" fmla="*/ 414 w 1157"/>
              <a:gd name="T29" fmla="*/ 291 h 1157"/>
              <a:gd name="T30" fmla="*/ 213 w 1157"/>
              <a:gd name="T31" fmla="*/ 707 h 1157"/>
              <a:gd name="T32" fmla="*/ 286 w 1157"/>
              <a:gd name="T33" fmla="*/ 675 h 1157"/>
              <a:gd name="T34" fmla="*/ 256 w 1157"/>
              <a:gd name="T35" fmla="*/ 619 h 1157"/>
              <a:gd name="T36" fmla="*/ 286 w 1157"/>
              <a:gd name="T37" fmla="*/ 675 h 1157"/>
              <a:gd name="T38" fmla="*/ 281 w 1157"/>
              <a:gd name="T39" fmla="*/ 446 h 1157"/>
              <a:gd name="T40" fmla="*/ 479 w 1157"/>
              <a:gd name="T41" fmla="*/ 1056 h 1157"/>
              <a:gd name="T42" fmla="*/ 479 w 1157"/>
              <a:gd name="T43" fmla="*/ 1056 h 1157"/>
              <a:gd name="T44" fmla="*/ 497 w 1157"/>
              <a:gd name="T45" fmla="*/ 930 h 1157"/>
              <a:gd name="T46" fmla="*/ 868 w 1157"/>
              <a:gd name="T47" fmla="*/ 845 h 1157"/>
              <a:gd name="T48" fmla="*/ 890 w 1157"/>
              <a:gd name="T49" fmla="*/ 868 h 1157"/>
              <a:gd name="T50" fmla="*/ 961 w 1157"/>
              <a:gd name="T51" fmla="*/ 494 h 1157"/>
              <a:gd name="T52" fmla="*/ 986 w 1157"/>
              <a:gd name="T53" fmla="*/ 399 h 1157"/>
              <a:gd name="T54" fmla="*/ 911 w 1157"/>
              <a:gd name="T55" fmla="*/ 208 h 1157"/>
              <a:gd name="T56" fmla="*/ 835 w 1157"/>
              <a:gd name="T57" fmla="*/ 399 h 1157"/>
              <a:gd name="T58" fmla="*/ 858 w 1157"/>
              <a:gd name="T59" fmla="*/ 509 h 1157"/>
              <a:gd name="T60" fmla="*/ 677 w 1157"/>
              <a:gd name="T61" fmla="*/ 682 h 1157"/>
              <a:gd name="T62" fmla="*/ 569 w 1157"/>
              <a:gd name="T63" fmla="*/ 419 h 1157"/>
              <a:gd name="T64" fmla="*/ 712 w 1157"/>
              <a:gd name="T65" fmla="*/ 200 h 1157"/>
              <a:gd name="T66" fmla="*/ 524 w 1157"/>
              <a:gd name="T67" fmla="*/ 394 h 1157"/>
              <a:gd name="T68" fmla="*/ 401 w 1157"/>
              <a:gd name="T69" fmla="*/ 241 h 1157"/>
              <a:gd name="T70" fmla="*/ 1121 w 1157"/>
              <a:gd name="T71" fmla="*/ 494 h 1157"/>
              <a:gd name="T72" fmla="*/ 336 w 1157"/>
              <a:gd name="T73" fmla="*/ 291 h 1157"/>
              <a:gd name="T74" fmla="*/ 474 w 1157"/>
              <a:gd name="T75" fmla="*/ 431 h 1157"/>
              <a:gd name="T76" fmla="*/ 50 w 1157"/>
              <a:gd name="T77" fmla="*/ 431 h 1157"/>
              <a:gd name="T78" fmla="*/ 43 w 1157"/>
              <a:gd name="T79" fmla="*/ 461 h 1157"/>
              <a:gd name="T80" fmla="*/ 243 w 1157"/>
              <a:gd name="T81" fmla="*/ 592 h 1157"/>
              <a:gd name="T82" fmla="*/ 181 w 1157"/>
              <a:gd name="T83" fmla="*/ 780 h 1157"/>
              <a:gd name="T84" fmla="*/ 334 w 1157"/>
              <a:gd name="T85" fmla="*/ 700 h 1157"/>
              <a:gd name="T86" fmla="*/ 273 w 1157"/>
              <a:gd name="T87" fmla="*/ 496 h 1157"/>
              <a:gd name="T88" fmla="*/ 509 w 1157"/>
              <a:gd name="T89" fmla="*/ 742 h 1157"/>
              <a:gd name="T90" fmla="*/ 509 w 1157"/>
              <a:gd name="T91" fmla="*/ 873 h 1157"/>
              <a:gd name="T92" fmla="*/ 449 w 1157"/>
              <a:gd name="T93" fmla="*/ 1063 h 1157"/>
              <a:gd name="T94" fmla="*/ 602 w 1157"/>
              <a:gd name="T95" fmla="*/ 983 h 1157"/>
              <a:gd name="T96" fmla="*/ 539 w 1157"/>
              <a:gd name="T97" fmla="*/ 845 h 1157"/>
              <a:gd name="T98" fmla="*/ 539 w 1157"/>
              <a:gd name="T99" fmla="*/ 712 h 1157"/>
              <a:gd name="T100" fmla="*/ 675 w 1157"/>
              <a:gd name="T101" fmla="*/ 845 h 1157"/>
              <a:gd name="T102" fmla="*/ 28 w 1157"/>
              <a:gd name="T103" fmla="*/ 579 h 1157"/>
              <a:gd name="T104" fmla="*/ 778 w 1157"/>
              <a:gd name="T105" fmla="*/ 860 h 1157"/>
              <a:gd name="T106" fmla="*/ 890 w 1157"/>
              <a:gd name="T107" fmla="*/ 792 h 1157"/>
              <a:gd name="T108" fmla="*/ 742 w 1157"/>
              <a:gd name="T109" fmla="*/ 747 h 1157"/>
              <a:gd name="T110" fmla="*/ 911 w 1157"/>
              <a:gd name="T111" fmla="*/ 562 h 1157"/>
              <a:gd name="T112" fmla="*/ 1126 w 1157"/>
              <a:gd name="T113" fmla="*/ 57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7" h="1157">
                <a:moveTo>
                  <a:pt x="577" y="0"/>
                </a:moveTo>
                <a:lnTo>
                  <a:pt x="577" y="0"/>
                </a:lnTo>
                <a:cubicBezTo>
                  <a:pt x="258" y="0"/>
                  <a:pt x="0" y="261"/>
                  <a:pt x="0" y="579"/>
                </a:cubicBezTo>
                <a:cubicBezTo>
                  <a:pt x="0" y="898"/>
                  <a:pt x="258" y="1156"/>
                  <a:pt x="577" y="1156"/>
                </a:cubicBezTo>
                <a:cubicBezTo>
                  <a:pt x="898" y="1156"/>
                  <a:pt x="1156" y="898"/>
                  <a:pt x="1156" y="579"/>
                </a:cubicBezTo>
                <a:cubicBezTo>
                  <a:pt x="1156" y="261"/>
                  <a:pt x="898" y="0"/>
                  <a:pt x="577" y="0"/>
                </a:cubicBezTo>
                <a:close/>
                <a:moveTo>
                  <a:pt x="933" y="509"/>
                </a:moveTo>
                <a:lnTo>
                  <a:pt x="933" y="509"/>
                </a:lnTo>
                <a:cubicBezTo>
                  <a:pt x="933" y="521"/>
                  <a:pt x="923" y="531"/>
                  <a:pt x="911" y="531"/>
                </a:cubicBezTo>
                <a:cubicBezTo>
                  <a:pt x="898" y="531"/>
                  <a:pt x="888" y="521"/>
                  <a:pt x="888" y="509"/>
                </a:cubicBezTo>
                <a:cubicBezTo>
                  <a:pt x="888" y="496"/>
                  <a:pt x="898" y="486"/>
                  <a:pt x="911" y="486"/>
                </a:cubicBezTo>
                <a:cubicBezTo>
                  <a:pt x="923" y="486"/>
                  <a:pt x="933" y="496"/>
                  <a:pt x="933" y="509"/>
                </a:cubicBezTo>
                <a:close/>
                <a:moveTo>
                  <a:pt x="883" y="293"/>
                </a:moveTo>
                <a:lnTo>
                  <a:pt x="883" y="293"/>
                </a:lnTo>
                <a:cubicBezTo>
                  <a:pt x="883" y="266"/>
                  <a:pt x="883" y="266"/>
                  <a:pt x="883" y="266"/>
                </a:cubicBezTo>
                <a:cubicBezTo>
                  <a:pt x="883" y="251"/>
                  <a:pt x="896" y="238"/>
                  <a:pt x="911" y="238"/>
                </a:cubicBezTo>
                <a:cubicBezTo>
                  <a:pt x="926" y="238"/>
                  <a:pt x="938" y="251"/>
                  <a:pt x="938" y="266"/>
                </a:cubicBezTo>
                <a:cubicBezTo>
                  <a:pt x="938" y="293"/>
                  <a:pt x="938" y="293"/>
                  <a:pt x="938" y="293"/>
                </a:cubicBezTo>
                <a:lnTo>
                  <a:pt x="883" y="293"/>
                </a:lnTo>
                <a:close/>
                <a:moveTo>
                  <a:pt x="956" y="394"/>
                </a:moveTo>
                <a:lnTo>
                  <a:pt x="956" y="394"/>
                </a:lnTo>
                <a:cubicBezTo>
                  <a:pt x="865" y="394"/>
                  <a:pt x="865" y="394"/>
                  <a:pt x="865" y="394"/>
                </a:cubicBezTo>
                <a:cubicBezTo>
                  <a:pt x="865" y="326"/>
                  <a:pt x="865" y="326"/>
                  <a:pt x="865" y="326"/>
                </a:cubicBezTo>
                <a:cubicBezTo>
                  <a:pt x="956" y="326"/>
                  <a:pt x="956" y="326"/>
                  <a:pt x="956" y="326"/>
                </a:cubicBezTo>
                <a:lnTo>
                  <a:pt x="956" y="394"/>
                </a:lnTo>
                <a:close/>
                <a:moveTo>
                  <a:pt x="750" y="845"/>
                </a:moveTo>
                <a:lnTo>
                  <a:pt x="750" y="845"/>
                </a:lnTo>
                <a:cubicBezTo>
                  <a:pt x="750" y="858"/>
                  <a:pt x="740" y="868"/>
                  <a:pt x="727" y="868"/>
                </a:cubicBezTo>
                <a:cubicBezTo>
                  <a:pt x="715" y="868"/>
                  <a:pt x="705" y="858"/>
                  <a:pt x="705" y="845"/>
                </a:cubicBezTo>
                <a:cubicBezTo>
                  <a:pt x="705" y="832"/>
                  <a:pt x="715" y="822"/>
                  <a:pt x="727" y="822"/>
                </a:cubicBezTo>
                <a:cubicBezTo>
                  <a:pt x="740" y="822"/>
                  <a:pt x="750" y="832"/>
                  <a:pt x="750" y="845"/>
                </a:cubicBezTo>
                <a:close/>
                <a:moveTo>
                  <a:pt x="750" y="697"/>
                </a:moveTo>
                <a:lnTo>
                  <a:pt x="750" y="697"/>
                </a:lnTo>
                <a:cubicBezTo>
                  <a:pt x="750" y="710"/>
                  <a:pt x="740" y="720"/>
                  <a:pt x="727" y="720"/>
                </a:cubicBezTo>
                <a:cubicBezTo>
                  <a:pt x="715" y="720"/>
                  <a:pt x="705" y="710"/>
                  <a:pt x="705" y="697"/>
                </a:cubicBezTo>
                <a:cubicBezTo>
                  <a:pt x="705" y="685"/>
                  <a:pt x="715" y="675"/>
                  <a:pt x="727" y="675"/>
                </a:cubicBezTo>
                <a:cubicBezTo>
                  <a:pt x="740" y="675"/>
                  <a:pt x="750" y="685"/>
                  <a:pt x="750" y="697"/>
                </a:cubicBezTo>
                <a:close/>
                <a:moveTo>
                  <a:pt x="547" y="792"/>
                </a:moveTo>
                <a:lnTo>
                  <a:pt x="547" y="792"/>
                </a:lnTo>
                <a:cubicBezTo>
                  <a:pt x="547" y="807"/>
                  <a:pt x="537" y="817"/>
                  <a:pt x="524" y="817"/>
                </a:cubicBezTo>
                <a:cubicBezTo>
                  <a:pt x="512" y="817"/>
                  <a:pt x="502" y="807"/>
                  <a:pt x="502" y="792"/>
                </a:cubicBezTo>
                <a:cubicBezTo>
                  <a:pt x="502" y="780"/>
                  <a:pt x="512" y="770"/>
                  <a:pt x="524" y="770"/>
                </a:cubicBezTo>
                <a:cubicBezTo>
                  <a:pt x="537" y="770"/>
                  <a:pt x="547" y="780"/>
                  <a:pt x="547" y="792"/>
                </a:cubicBezTo>
                <a:close/>
                <a:moveTo>
                  <a:pt x="524" y="424"/>
                </a:moveTo>
                <a:lnTo>
                  <a:pt x="524" y="424"/>
                </a:lnTo>
                <a:cubicBezTo>
                  <a:pt x="537" y="424"/>
                  <a:pt x="547" y="434"/>
                  <a:pt x="547" y="446"/>
                </a:cubicBezTo>
                <a:cubicBezTo>
                  <a:pt x="547" y="459"/>
                  <a:pt x="537" y="469"/>
                  <a:pt x="524" y="469"/>
                </a:cubicBezTo>
                <a:cubicBezTo>
                  <a:pt x="512" y="469"/>
                  <a:pt x="502" y="459"/>
                  <a:pt x="502" y="446"/>
                </a:cubicBezTo>
                <a:cubicBezTo>
                  <a:pt x="502" y="434"/>
                  <a:pt x="512" y="424"/>
                  <a:pt x="524" y="424"/>
                </a:cubicBezTo>
                <a:close/>
                <a:moveTo>
                  <a:pt x="687" y="253"/>
                </a:moveTo>
                <a:lnTo>
                  <a:pt x="687" y="253"/>
                </a:lnTo>
                <a:cubicBezTo>
                  <a:pt x="687" y="241"/>
                  <a:pt x="700" y="230"/>
                  <a:pt x="712" y="230"/>
                </a:cubicBezTo>
                <a:cubicBezTo>
                  <a:pt x="725" y="230"/>
                  <a:pt x="735" y="241"/>
                  <a:pt x="735" y="253"/>
                </a:cubicBezTo>
                <a:cubicBezTo>
                  <a:pt x="735" y="266"/>
                  <a:pt x="725" y="278"/>
                  <a:pt x="712" y="278"/>
                </a:cubicBezTo>
                <a:cubicBezTo>
                  <a:pt x="700" y="278"/>
                  <a:pt x="687" y="266"/>
                  <a:pt x="687" y="253"/>
                </a:cubicBezTo>
                <a:close/>
                <a:moveTo>
                  <a:pt x="389" y="316"/>
                </a:moveTo>
                <a:lnTo>
                  <a:pt x="389" y="316"/>
                </a:lnTo>
                <a:cubicBezTo>
                  <a:pt x="376" y="316"/>
                  <a:pt x="366" y="306"/>
                  <a:pt x="366" y="291"/>
                </a:cubicBezTo>
                <a:cubicBezTo>
                  <a:pt x="366" y="278"/>
                  <a:pt x="376" y="268"/>
                  <a:pt x="389" y="268"/>
                </a:cubicBezTo>
                <a:cubicBezTo>
                  <a:pt x="401" y="268"/>
                  <a:pt x="414" y="278"/>
                  <a:pt x="414" y="291"/>
                </a:cubicBezTo>
                <a:cubicBezTo>
                  <a:pt x="414" y="306"/>
                  <a:pt x="401" y="316"/>
                  <a:pt x="389" y="316"/>
                </a:cubicBezTo>
                <a:close/>
                <a:moveTo>
                  <a:pt x="213" y="775"/>
                </a:moveTo>
                <a:lnTo>
                  <a:pt x="213" y="775"/>
                </a:lnTo>
                <a:cubicBezTo>
                  <a:pt x="213" y="707"/>
                  <a:pt x="213" y="707"/>
                  <a:pt x="213" y="707"/>
                </a:cubicBezTo>
                <a:cubicBezTo>
                  <a:pt x="301" y="707"/>
                  <a:pt x="301" y="707"/>
                  <a:pt x="301" y="707"/>
                </a:cubicBezTo>
                <a:cubicBezTo>
                  <a:pt x="301" y="775"/>
                  <a:pt x="301" y="775"/>
                  <a:pt x="301" y="775"/>
                </a:cubicBezTo>
                <a:lnTo>
                  <a:pt x="213" y="775"/>
                </a:lnTo>
                <a:close/>
                <a:moveTo>
                  <a:pt x="286" y="675"/>
                </a:moveTo>
                <a:lnTo>
                  <a:pt x="286" y="675"/>
                </a:lnTo>
                <a:cubicBezTo>
                  <a:pt x="228" y="675"/>
                  <a:pt x="228" y="675"/>
                  <a:pt x="228" y="675"/>
                </a:cubicBezTo>
                <a:cubicBezTo>
                  <a:pt x="228" y="649"/>
                  <a:pt x="228" y="649"/>
                  <a:pt x="228" y="649"/>
                </a:cubicBezTo>
                <a:cubicBezTo>
                  <a:pt x="228" y="634"/>
                  <a:pt x="241" y="622"/>
                  <a:pt x="256" y="619"/>
                </a:cubicBezTo>
                <a:cubicBezTo>
                  <a:pt x="256" y="619"/>
                  <a:pt x="256" y="619"/>
                  <a:pt x="258" y="619"/>
                </a:cubicBezTo>
                <a:lnTo>
                  <a:pt x="258" y="619"/>
                </a:lnTo>
                <a:cubicBezTo>
                  <a:pt x="273" y="622"/>
                  <a:pt x="286" y="634"/>
                  <a:pt x="286" y="649"/>
                </a:cubicBezTo>
                <a:lnTo>
                  <a:pt x="286" y="675"/>
                </a:lnTo>
                <a:close/>
                <a:moveTo>
                  <a:pt x="233" y="446"/>
                </a:moveTo>
                <a:lnTo>
                  <a:pt x="233" y="446"/>
                </a:lnTo>
                <a:cubicBezTo>
                  <a:pt x="233" y="434"/>
                  <a:pt x="246" y="424"/>
                  <a:pt x="258" y="424"/>
                </a:cubicBezTo>
                <a:cubicBezTo>
                  <a:pt x="271" y="424"/>
                  <a:pt x="281" y="434"/>
                  <a:pt x="281" y="446"/>
                </a:cubicBezTo>
                <a:cubicBezTo>
                  <a:pt x="281" y="459"/>
                  <a:pt x="271" y="469"/>
                  <a:pt x="258" y="469"/>
                </a:cubicBezTo>
                <a:cubicBezTo>
                  <a:pt x="246" y="469"/>
                  <a:pt x="233" y="459"/>
                  <a:pt x="233" y="446"/>
                </a:cubicBezTo>
                <a:close/>
                <a:moveTo>
                  <a:pt x="479" y="1056"/>
                </a:moveTo>
                <a:lnTo>
                  <a:pt x="479" y="1056"/>
                </a:lnTo>
                <a:cubicBezTo>
                  <a:pt x="479" y="988"/>
                  <a:pt x="479" y="988"/>
                  <a:pt x="479" y="988"/>
                </a:cubicBezTo>
                <a:cubicBezTo>
                  <a:pt x="569" y="988"/>
                  <a:pt x="569" y="988"/>
                  <a:pt x="569" y="988"/>
                </a:cubicBezTo>
                <a:cubicBezTo>
                  <a:pt x="569" y="1056"/>
                  <a:pt x="569" y="1056"/>
                  <a:pt x="569" y="1056"/>
                </a:cubicBezTo>
                <a:lnTo>
                  <a:pt x="479" y="1056"/>
                </a:lnTo>
                <a:close/>
                <a:moveTo>
                  <a:pt x="554" y="958"/>
                </a:moveTo>
                <a:lnTo>
                  <a:pt x="554" y="958"/>
                </a:lnTo>
                <a:cubicBezTo>
                  <a:pt x="497" y="958"/>
                  <a:pt x="497" y="958"/>
                  <a:pt x="497" y="958"/>
                </a:cubicBezTo>
                <a:cubicBezTo>
                  <a:pt x="497" y="930"/>
                  <a:pt x="497" y="930"/>
                  <a:pt x="497" y="930"/>
                </a:cubicBezTo>
                <a:cubicBezTo>
                  <a:pt x="497" y="915"/>
                  <a:pt x="509" y="903"/>
                  <a:pt x="524" y="903"/>
                </a:cubicBezTo>
                <a:cubicBezTo>
                  <a:pt x="542" y="903"/>
                  <a:pt x="554" y="915"/>
                  <a:pt x="554" y="930"/>
                </a:cubicBezTo>
                <a:lnTo>
                  <a:pt x="554" y="958"/>
                </a:lnTo>
                <a:close/>
                <a:moveTo>
                  <a:pt x="868" y="845"/>
                </a:moveTo>
                <a:lnTo>
                  <a:pt x="868" y="845"/>
                </a:lnTo>
                <a:cubicBezTo>
                  <a:pt x="868" y="832"/>
                  <a:pt x="878" y="822"/>
                  <a:pt x="890" y="822"/>
                </a:cubicBezTo>
                <a:cubicBezTo>
                  <a:pt x="903" y="822"/>
                  <a:pt x="913" y="832"/>
                  <a:pt x="913" y="845"/>
                </a:cubicBezTo>
                <a:cubicBezTo>
                  <a:pt x="913" y="858"/>
                  <a:pt x="903" y="868"/>
                  <a:pt x="890" y="868"/>
                </a:cubicBezTo>
                <a:cubicBezTo>
                  <a:pt x="878" y="868"/>
                  <a:pt x="868" y="858"/>
                  <a:pt x="868" y="845"/>
                </a:cubicBezTo>
                <a:close/>
                <a:moveTo>
                  <a:pt x="1121" y="494"/>
                </a:moveTo>
                <a:lnTo>
                  <a:pt x="1121" y="494"/>
                </a:lnTo>
                <a:cubicBezTo>
                  <a:pt x="961" y="494"/>
                  <a:pt x="961" y="494"/>
                  <a:pt x="961" y="494"/>
                </a:cubicBezTo>
                <a:cubicBezTo>
                  <a:pt x="956" y="476"/>
                  <a:pt x="943" y="464"/>
                  <a:pt x="926" y="459"/>
                </a:cubicBezTo>
                <a:cubicBezTo>
                  <a:pt x="926" y="424"/>
                  <a:pt x="926" y="424"/>
                  <a:pt x="926" y="424"/>
                </a:cubicBezTo>
                <a:cubicBezTo>
                  <a:pt x="961" y="424"/>
                  <a:pt x="961" y="424"/>
                  <a:pt x="961" y="424"/>
                </a:cubicBezTo>
                <a:cubicBezTo>
                  <a:pt x="976" y="424"/>
                  <a:pt x="986" y="414"/>
                  <a:pt x="986" y="399"/>
                </a:cubicBezTo>
                <a:cubicBezTo>
                  <a:pt x="986" y="318"/>
                  <a:pt x="986" y="318"/>
                  <a:pt x="986" y="318"/>
                </a:cubicBezTo>
                <a:cubicBezTo>
                  <a:pt x="986" y="308"/>
                  <a:pt x="981" y="298"/>
                  <a:pt x="971" y="296"/>
                </a:cubicBezTo>
                <a:cubicBezTo>
                  <a:pt x="971" y="266"/>
                  <a:pt x="971" y="266"/>
                  <a:pt x="971" y="266"/>
                </a:cubicBezTo>
                <a:cubicBezTo>
                  <a:pt x="971" y="233"/>
                  <a:pt x="943" y="208"/>
                  <a:pt x="911" y="208"/>
                </a:cubicBezTo>
                <a:cubicBezTo>
                  <a:pt x="878" y="208"/>
                  <a:pt x="850" y="233"/>
                  <a:pt x="850" y="266"/>
                </a:cubicBezTo>
                <a:cubicBezTo>
                  <a:pt x="850" y="296"/>
                  <a:pt x="850" y="296"/>
                  <a:pt x="850" y="296"/>
                </a:cubicBezTo>
                <a:cubicBezTo>
                  <a:pt x="840" y="298"/>
                  <a:pt x="835" y="308"/>
                  <a:pt x="835" y="318"/>
                </a:cubicBezTo>
                <a:cubicBezTo>
                  <a:pt x="835" y="399"/>
                  <a:pt x="835" y="399"/>
                  <a:pt x="835" y="399"/>
                </a:cubicBezTo>
                <a:cubicBezTo>
                  <a:pt x="835" y="414"/>
                  <a:pt x="845" y="424"/>
                  <a:pt x="860" y="424"/>
                </a:cubicBezTo>
                <a:cubicBezTo>
                  <a:pt x="896" y="424"/>
                  <a:pt x="896" y="424"/>
                  <a:pt x="896" y="424"/>
                </a:cubicBezTo>
                <a:cubicBezTo>
                  <a:pt x="896" y="459"/>
                  <a:pt x="896" y="459"/>
                  <a:pt x="896" y="459"/>
                </a:cubicBezTo>
                <a:cubicBezTo>
                  <a:pt x="873" y="466"/>
                  <a:pt x="858" y="486"/>
                  <a:pt x="858" y="509"/>
                </a:cubicBezTo>
                <a:cubicBezTo>
                  <a:pt x="858" y="519"/>
                  <a:pt x="860" y="527"/>
                  <a:pt x="865" y="537"/>
                </a:cubicBezTo>
                <a:cubicBezTo>
                  <a:pt x="750" y="649"/>
                  <a:pt x="750" y="649"/>
                  <a:pt x="750" y="649"/>
                </a:cubicBezTo>
                <a:cubicBezTo>
                  <a:pt x="745" y="647"/>
                  <a:pt x="735" y="644"/>
                  <a:pt x="727" y="644"/>
                </a:cubicBezTo>
                <a:cubicBezTo>
                  <a:pt x="705" y="644"/>
                  <a:pt x="685" y="659"/>
                  <a:pt x="677" y="682"/>
                </a:cubicBezTo>
                <a:cubicBezTo>
                  <a:pt x="539" y="682"/>
                  <a:pt x="539" y="682"/>
                  <a:pt x="539" y="682"/>
                </a:cubicBezTo>
                <a:cubicBezTo>
                  <a:pt x="539" y="496"/>
                  <a:pt x="539" y="496"/>
                  <a:pt x="539" y="496"/>
                </a:cubicBezTo>
                <a:cubicBezTo>
                  <a:pt x="562" y="489"/>
                  <a:pt x="577" y="469"/>
                  <a:pt x="577" y="446"/>
                </a:cubicBezTo>
                <a:cubicBezTo>
                  <a:pt x="577" y="436"/>
                  <a:pt x="574" y="426"/>
                  <a:pt x="569" y="419"/>
                </a:cubicBezTo>
                <a:cubicBezTo>
                  <a:pt x="687" y="301"/>
                  <a:pt x="687" y="301"/>
                  <a:pt x="687" y="301"/>
                </a:cubicBezTo>
                <a:cubicBezTo>
                  <a:pt x="695" y="306"/>
                  <a:pt x="702" y="306"/>
                  <a:pt x="712" y="306"/>
                </a:cubicBezTo>
                <a:cubicBezTo>
                  <a:pt x="740" y="306"/>
                  <a:pt x="765" y="283"/>
                  <a:pt x="765" y="253"/>
                </a:cubicBezTo>
                <a:cubicBezTo>
                  <a:pt x="765" y="226"/>
                  <a:pt x="740" y="200"/>
                  <a:pt x="712" y="200"/>
                </a:cubicBezTo>
                <a:cubicBezTo>
                  <a:pt x="682" y="200"/>
                  <a:pt x="660" y="226"/>
                  <a:pt x="660" y="253"/>
                </a:cubicBezTo>
                <a:cubicBezTo>
                  <a:pt x="660" y="263"/>
                  <a:pt x="662" y="273"/>
                  <a:pt x="667" y="281"/>
                </a:cubicBezTo>
                <a:cubicBezTo>
                  <a:pt x="547" y="399"/>
                  <a:pt x="547" y="399"/>
                  <a:pt x="547" y="399"/>
                </a:cubicBezTo>
                <a:cubicBezTo>
                  <a:pt x="542" y="396"/>
                  <a:pt x="534" y="394"/>
                  <a:pt x="524" y="394"/>
                </a:cubicBezTo>
                <a:cubicBezTo>
                  <a:pt x="519" y="394"/>
                  <a:pt x="512" y="394"/>
                  <a:pt x="507" y="396"/>
                </a:cubicBezTo>
                <a:cubicBezTo>
                  <a:pt x="431" y="323"/>
                  <a:pt x="431" y="323"/>
                  <a:pt x="431" y="323"/>
                </a:cubicBezTo>
                <a:cubicBezTo>
                  <a:pt x="439" y="313"/>
                  <a:pt x="441" y="303"/>
                  <a:pt x="441" y="291"/>
                </a:cubicBezTo>
                <a:cubicBezTo>
                  <a:pt x="441" y="268"/>
                  <a:pt x="424" y="246"/>
                  <a:pt x="401" y="241"/>
                </a:cubicBezTo>
                <a:cubicBezTo>
                  <a:pt x="401" y="60"/>
                  <a:pt x="401" y="60"/>
                  <a:pt x="401" y="60"/>
                </a:cubicBezTo>
                <a:lnTo>
                  <a:pt x="401" y="60"/>
                </a:lnTo>
                <a:cubicBezTo>
                  <a:pt x="457" y="40"/>
                  <a:pt x="517" y="30"/>
                  <a:pt x="577" y="30"/>
                </a:cubicBezTo>
                <a:cubicBezTo>
                  <a:pt x="853" y="30"/>
                  <a:pt x="1081" y="230"/>
                  <a:pt x="1121" y="494"/>
                </a:cubicBezTo>
                <a:close/>
                <a:moveTo>
                  <a:pt x="371" y="70"/>
                </a:moveTo>
                <a:lnTo>
                  <a:pt x="371" y="70"/>
                </a:lnTo>
                <a:cubicBezTo>
                  <a:pt x="371" y="243"/>
                  <a:pt x="371" y="243"/>
                  <a:pt x="371" y="243"/>
                </a:cubicBezTo>
                <a:cubicBezTo>
                  <a:pt x="351" y="251"/>
                  <a:pt x="336" y="268"/>
                  <a:pt x="336" y="291"/>
                </a:cubicBezTo>
                <a:cubicBezTo>
                  <a:pt x="336" y="321"/>
                  <a:pt x="361" y="346"/>
                  <a:pt x="389" y="346"/>
                </a:cubicBezTo>
                <a:cubicBezTo>
                  <a:pt x="396" y="346"/>
                  <a:pt x="401" y="343"/>
                  <a:pt x="409" y="341"/>
                </a:cubicBezTo>
                <a:cubicBezTo>
                  <a:pt x="482" y="416"/>
                  <a:pt x="482" y="416"/>
                  <a:pt x="482" y="416"/>
                </a:cubicBezTo>
                <a:cubicBezTo>
                  <a:pt x="479" y="421"/>
                  <a:pt x="477" y="426"/>
                  <a:pt x="474" y="431"/>
                </a:cubicBezTo>
                <a:cubicBezTo>
                  <a:pt x="309" y="431"/>
                  <a:pt x="309" y="431"/>
                  <a:pt x="309" y="431"/>
                </a:cubicBezTo>
                <a:cubicBezTo>
                  <a:pt x="301" y="409"/>
                  <a:pt x="281" y="394"/>
                  <a:pt x="258" y="394"/>
                </a:cubicBezTo>
                <a:cubicBezTo>
                  <a:pt x="233" y="394"/>
                  <a:pt x="213" y="409"/>
                  <a:pt x="208" y="431"/>
                </a:cubicBezTo>
                <a:cubicBezTo>
                  <a:pt x="50" y="431"/>
                  <a:pt x="50" y="431"/>
                  <a:pt x="50" y="431"/>
                </a:cubicBezTo>
                <a:cubicBezTo>
                  <a:pt x="95" y="266"/>
                  <a:pt x="216" y="133"/>
                  <a:pt x="371" y="70"/>
                </a:cubicBezTo>
                <a:close/>
                <a:moveTo>
                  <a:pt x="28" y="579"/>
                </a:moveTo>
                <a:lnTo>
                  <a:pt x="28" y="579"/>
                </a:lnTo>
                <a:cubicBezTo>
                  <a:pt x="28" y="539"/>
                  <a:pt x="33" y="499"/>
                  <a:pt x="43" y="461"/>
                </a:cubicBezTo>
                <a:lnTo>
                  <a:pt x="43" y="461"/>
                </a:lnTo>
                <a:cubicBezTo>
                  <a:pt x="208" y="461"/>
                  <a:pt x="208" y="461"/>
                  <a:pt x="208" y="461"/>
                </a:cubicBezTo>
                <a:cubicBezTo>
                  <a:pt x="213" y="479"/>
                  <a:pt x="226" y="491"/>
                  <a:pt x="243" y="496"/>
                </a:cubicBezTo>
                <a:cubicBezTo>
                  <a:pt x="243" y="592"/>
                  <a:pt x="243" y="592"/>
                  <a:pt x="243" y="592"/>
                </a:cubicBezTo>
                <a:cubicBezTo>
                  <a:pt x="216" y="597"/>
                  <a:pt x="198" y="619"/>
                  <a:pt x="198" y="649"/>
                </a:cubicBezTo>
                <a:cubicBezTo>
                  <a:pt x="198" y="677"/>
                  <a:pt x="198" y="677"/>
                  <a:pt x="198" y="677"/>
                </a:cubicBezTo>
                <a:cubicBezTo>
                  <a:pt x="188" y="679"/>
                  <a:pt x="181" y="690"/>
                  <a:pt x="181" y="700"/>
                </a:cubicBezTo>
                <a:cubicBezTo>
                  <a:pt x="181" y="780"/>
                  <a:pt x="181" y="780"/>
                  <a:pt x="181" y="780"/>
                </a:cubicBezTo>
                <a:cubicBezTo>
                  <a:pt x="181" y="795"/>
                  <a:pt x="193" y="807"/>
                  <a:pt x="208" y="807"/>
                </a:cubicBezTo>
                <a:cubicBezTo>
                  <a:pt x="309" y="807"/>
                  <a:pt x="309" y="807"/>
                  <a:pt x="309" y="807"/>
                </a:cubicBezTo>
                <a:cubicBezTo>
                  <a:pt x="321" y="807"/>
                  <a:pt x="334" y="795"/>
                  <a:pt x="334" y="780"/>
                </a:cubicBezTo>
                <a:cubicBezTo>
                  <a:pt x="334" y="700"/>
                  <a:pt x="334" y="700"/>
                  <a:pt x="334" y="700"/>
                </a:cubicBezTo>
                <a:cubicBezTo>
                  <a:pt x="334" y="690"/>
                  <a:pt x="326" y="679"/>
                  <a:pt x="319" y="677"/>
                </a:cubicBezTo>
                <a:cubicBezTo>
                  <a:pt x="319" y="649"/>
                  <a:pt x="319" y="649"/>
                  <a:pt x="319" y="649"/>
                </a:cubicBezTo>
                <a:cubicBezTo>
                  <a:pt x="319" y="619"/>
                  <a:pt x="299" y="597"/>
                  <a:pt x="273" y="592"/>
                </a:cubicBezTo>
                <a:cubicBezTo>
                  <a:pt x="273" y="496"/>
                  <a:pt x="273" y="496"/>
                  <a:pt x="273" y="496"/>
                </a:cubicBezTo>
                <a:cubicBezTo>
                  <a:pt x="288" y="491"/>
                  <a:pt x="304" y="479"/>
                  <a:pt x="309" y="461"/>
                </a:cubicBezTo>
                <a:cubicBezTo>
                  <a:pt x="474" y="461"/>
                  <a:pt x="474" y="461"/>
                  <a:pt x="474" y="461"/>
                </a:cubicBezTo>
                <a:cubicBezTo>
                  <a:pt x="479" y="479"/>
                  <a:pt x="494" y="491"/>
                  <a:pt x="509" y="496"/>
                </a:cubicBezTo>
                <a:cubicBezTo>
                  <a:pt x="509" y="742"/>
                  <a:pt x="509" y="742"/>
                  <a:pt x="509" y="742"/>
                </a:cubicBezTo>
                <a:cubicBezTo>
                  <a:pt x="489" y="750"/>
                  <a:pt x="472" y="770"/>
                  <a:pt x="472" y="792"/>
                </a:cubicBezTo>
                <a:cubicBezTo>
                  <a:pt x="472" y="817"/>
                  <a:pt x="489" y="838"/>
                  <a:pt x="509" y="845"/>
                </a:cubicBezTo>
                <a:lnTo>
                  <a:pt x="509" y="845"/>
                </a:lnTo>
                <a:cubicBezTo>
                  <a:pt x="509" y="873"/>
                  <a:pt x="509" y="873"/>
                  <a:pt x="509" y="873"/>
                </a:cubicBezTo>
                <a:cubicBezTo>
                  <a:pt x="484" y="880"/>
                  <a:pt x="464" y="903"/>
                  <a:pt x="464" y="930"/>
                </a:cubicBezTo>
                <a:cubicBezTo>
                  <a:pt x="464" y="958"/>
                  <a:pt x="464" y="958"/>
                  <a:pt x="464" y="958"/>
                </a:cubicBezTo>
                <a:cubicBezTo>
                  <a:pt x="457" y="963"/>
                  <a:pt x="449" y="973"/>
                  <a:pt x="449" y="983"/>
                </a:cubicBezTo>
                <a:cubicBezTo>
                  <a:pt x="449" y="1063"/>
                  <a:pt x="449" y="1063"/>
                  <a:pt x="449" y="1063"/>
                </a:cubicBezTo>
                <a:cubicBezTo>
                  <a:pt x="449" y="1076"/>
                  <a:pt x="462" y="1088"/>
                  <a:pt x="474" y="1088"/>
                </a:cubicBezTo>
                <a:cubicBezTo>
                  <a:pt x="574" y="1088"/>
                  <a:pt x="574" y="1088"/>
                  <a:pt x="574" y="1088"/>
                </a:cubicBezTo>
                <a:cubicBezTo>
                  <a:pt x="589" y="1088"/>
                  <a:pt x="602" y="1076"/>
                  <a:pt x="602" y="1063"/>
                </a:cubicBezTo>
                <a:cubicBezTo>
                  <a:pt x="602" y="983"/>
                  <a:pt x="602" y="983"/>
                  <a:pt x="602" y="983"/>
                </a:cubicBezTo>
                <a:cubicBezTo>
                  <a:pt x="602" y="973"/>
                  <a:pt x="595" y="963"/>
                  <a:pt x="584" y="958"/>
                </a:cubicBezTo>
                <a:cubicBezTo>
                  <a:pt x="584" y="930"/>
                  <a:pt x="584" y="930"/>
                  <a:pt x="584" y="930"/>
                </a:cubicBezTo>
                <a:cubicBezTo>
                  <a:pt x="584" y="903"/>
                  <a:pt x="564" y="880"/>
                  <a:pt x="539" y="873"/>
                </a:cubicBezTo>
                <a:cubicBezTo>
                  <a:pt x="539" y="845"/>
                  <a:pt x="539" y="845"/>
                  <a:pt x="539" y="845"/>
                </a:cubicBezTo>
                <a:lnTo>
                  <a:pt x="539" y="845"/>
                </a:lnTo>
                <a:cubicBezTo>
                  <a:pt x="562" y="838"/>
                  <a:pt x="577" y="817"/>
                  <a:pt x="577" y="792"/>
                </a:cubicBezTo>
                <a:cubicBezTo>
                  <a:pt x="577" y="770"/>
                  <a:pt x="562" y="750"/>
                  <a:pt x="539" y="742"/>
                </a:cubicBezTo>
                <a:cubicBezTo>
                  <a:pt x="539" y="712"/>
                  <a:pt x="539" y="712"/>
                  <a:pt x="539" y="712"/>
                </a:cubicBezTo>
                <a:cubicBezTo>
                  <a:pt x="677" y="712"/>
                  <a:pt x="677" y="712"/>
                  <a:pt x="677" y="712"/>
                </a:cubicBezTo>
                <a:cubicBezTo>
                  <a:pt x="682" y="727"/>
                  <a:pt x="695" y="742"/>
                  <a:pt x="712" y="747"/>
                </a:cubicBezTo>
                <a:cubicBezTo>
                  <a:pt x="712" y="795"/>
                  <a:pt x="712" y="795"/>
                  <a:pt x="712" y="795"/>
                </a:cubicBezTo>
                <a:cubicBezTo>
                  <a:pt x="690" y="802"/>
                  <a:pt x="675" y="822"/>
                  <a:pt x="675" y="845"/>
                </a:cubicBezTo>
                <a:cubicBezTo>
                  <a:pt x="675" y="870"/>
                  <a:pt x="690" y="890"/>
                  <a:pt x="712" y="895"/>
                </a:cubicBezTo>
                <a:cubicBezTo>
                  <a:pt x="712" y="1111"/>
                  <a:pt x="712" y="1111"/>
                  <a:pt x="712" y="1111"/>
                </a:cubicBezTo>
                <a:cubicBezTo>
                  <a:pt x="670" y="1121"/>
                  <a:pt x="625" y="1128"/>
                  <a:pt x="577" y="1128"/>
                </a:cubicBezTo>
                <a:cubicBezTo>
                  <a:pt x="276" y="1128"/>
                  <a:pt x="28" y="883"/>
                  <a:pt x="28" y="579"/>
                </a:cubicBezTo>
                <a:close/>
                <a:moveTo>
                  <a:pt x="742" y="1103"/>
                </a:moveTo>
                <a:lnTo>
                  <a:pt x="742" y="1103"/>
                </a:lnTo>
                <a:cubicBezTo>
                  <a:pt x="742" y="895"/>
                  <a:pt x="742" y="895"/>
                  <a:pt x="742" y="895"/>
                </a:cubicBezTo>
                <a:cubicBezTo>
                  <a:pt x="760" y="890"/>
                  <a:pt x="773" y="878"/>
                  <a:pt x="778" y="860"/>
                </a:cubicBezTo>
                <a:cubicBezTo>
                  <a:pt x="840" y="860"/>
                  <a:pt x="840" y="860"/>
                  <a:pt x="840" y="860"/>
                </a:cubicBezTo>
                <a:cubicBezTo>
                  <a:pt x="845" y="883"/>
                  <a:pt x="865" y="898"/>
                  <a:pt x="890" y="898"/>
                </a:cubicBezTo>
                <a:cubicBezTo>
                  <a:pt x="918" y="898"/>
                  <a:pt x="943" y="875"/>
                  <a:pt x="943" y="845"/>
                </a:cubicBezTo>
                <a:cubicBezTo>
                  <a:pt x="943" y="815"/>
                  <a:pt x="918" y="792"/>
                  <a:pt x="890" y="792"/>
                </a:cubicBezTo>
                <a:cubicBezTo>
                  <a:pt x="865" y="792"/>
                  <a:pt x="845" y="807"/>
                  <a:pt x="840" y="830"/>
                </a:cubicBezTo>
                <a:cubicBezTo>
                  <a:pt x="778" y="830"/>
                  <a:pt x="778" y="830"/>
                  <a:pt x="778" y="830"/>
                </a:cubicBezTo>
                <a:cubicBezTo>
                  <a:pt x="773" y="812"/>
                  <a:pt x="760" y="800"/>
                  <a:pt x="742" y="795"/>
                </a:cubicBezTo>
                <a:cubicBezTo>
                  <a:pt x="742" y="747"/>
                  <a:pt x="742" y="747"/>
                  <a:pt x="742" y="747"/>
                </a:cubicBezTo>
                <a:cubicBezTo>
                  <a:pt x="765" y="740"/>
                  <a:pt x="780" y="720"/>
                  <a:pt x="780" y="697"/>
                </a:cubicBezTo>
                <a:cubicBezTo>
                  <a:pt x="780" y="687"/>
                  <a:pt x="778" y="677"/>
                  <a:pt x="773" y="669"/>
                </a:cubicBezTo>
                <a:cubicBezTo>
                  <a:pt x="888" y="557"/>
                  <a:pt x="888" y="557"/>
                  <a:pt x="888" y="557"/>
                </a:cubicBezTo>
                <a:cubicBezTo>
                  <a:pt x="893" y="559"/>
                  <a:pt x="903" y="562"/>
                  <a:pt x="911" y="562"/>
                </a:cubicBezTo>
                <a:cubicBezTo>
                  <a:pt x="936" y="562"/>
                  <a:pt x="956" y="547"/>
                  <a:pt x="961" y="524"/>
                </a:cubicBezTo>
                <a:cubicBezTo>
                  <a:pt x="1121" y="524"/>
                  <a:pt x="1121" y="524"/>
                  <a:pt x="1121" y="524"/>
                </a:cubicBezTo>
                <a:cubicBezTo>
                  <a:pt x="1124" y="524"/>
                  <a:pt x="1124" y="524"/>
                  <a:pt x="1124" y="524"/>
                </a:cubicBezTo>
                <a:cubicBezTo>
                  <a:pt x="1126" y="542"/>
                  <a:pt x="1126" y="559"/>
                  <a:pt x="1126" y="579"/>
                </a:cubicBezTo>
                <a:cubicBezTo>
                  <a:pt x="1126" y="825"/>
                  <a:pt x="966" y="1033"/>
                  <a:pt x="742" y="1103"/>
                </a:cubicBezTo>
                <a:close/>
              </a:path>
            </a:pathLst>
          </a:custGeom>
          <a:solidFill>
            <a:srgbClr val="43B02A"/>
          </a:solidFill>
          <a:ln>
            <a:noFill/>
          </a:ln>
          <a:effectLst/>
        </p:spPr>
        <p:txBody>
          <a:bodyPr wrap="none" anchor="ctr"/>
          <a:lstStyle/>
          <a:p>
            <a:pPr defTabSz="916411"/>
            <a:endParaRPr lang="es-ES" sz="2405" dirty="0">
              <a:solidFill>
                <a:srgbClr val="313131"/>
              </a:solidFill>
              <a:latin typeface="Arial"/>
            </a:endParaRPr>
          </a:p>
        </p:txBody>
      </p:sp>
      <p:grpSp>
        <p:nvGrpSpPr>
          <p:cNvPr id="86" name="Group 183">
            <a:extLst>
              <a:ext uri="{FF2B5EF4-FFF2-40B4-BE49-F238E27FC236}">
                <a16:creationId xmlns:a16="http://schemas.microsoft.com/office/drawing/2014/main" id="{23A84CAB-ED96-44BD-8E64-58B46EC90057}"/>
              </a:ext>
            </a:extLst>
          </p:cNvPr>
          <p:cNvGrpSpPr>
            <a:grpSpLocks/>
          </p:cNvGrpSpPr>
          <p:nvPr/>
        </p:nvGrpSpPr>
        <p:grpSpPr bwMode="auto">
          <a:xfrm>
            <a:off x="3787694" y="3850909"/>
            <a:ext cx="407579" cy="415257"/>
            <a:chOff x="533" y="785"/>
            <a:chExt cx="262" cy="261"/>
          </a:xfrm>
          <a:solidFill>
            <a:srgbClr val="43B02A"/>
          </a:solidFill>
        </p:grpSpPr>
        <p:sp>
          <p:nvSpPr>
            <p:cNvPr id="87" name="Freeform 184">
              <a:extLst>
                <a:ext uri="{FF2B5EF4-FFF2-40B4-BE49-F238E27FC236}">
                  <a16:creationId xmlns:a16="http://schemas.microsoft.com/office/drawing/2014/main" id="{0136C8DD-6A29-486B-A034-D8F3F3835AF2}"/>
                </a:ext>
              </a:extLst>
            </p:cNvPr>
            <p:cNvSpPr>
              <a:spLocks noChangeArrowheads="1"/>
            </p:cNvSpPr>
            <p:nvPr/>
          </p:nvSpPr>
          <p:spPr bwMode="auto">
            <a:xfrm>
              <a:off x="533" y="785"/>
              <a:ext cx="262" cy="261"/>
            </a:xfrm>
            <a:custGeom>
              <a:avLst/>
              <a:gdLst>
                <a:gd name="T0" fmla="*/ 579 w 1160"/>
                <a:gd name="T1" fmla="*/ 0 h 1157"/>
                <a:gd name="T2" fmla="*/ 579 w 1160"/>
                <a:gd name="T3" fmla="*/ 0 h 1157"/>
                <a:gd name="T4" fmla="*/ 0 w 1160"/>
                <a:gd name="T5" fmla="*/ 579 h 1157"/>
                <a:gd name="T6" fmla="*/ 579 w 1160"/>
                <a:gd name="T7" fmla="*/ 1156 h 1157"/>
                <a:gd name="T8" fmla="*/ 1159 w 1160"/>
                <a:gd name="T9" fmla="*/ 579 h 1157"/>
                <a:gd name="T10" fmla="*/ 579 w 1160"/>
                <a:gd name="T11" fmla="*/ 0 h 1157"/>
                <a:gd name="T12" fmla="*/ 579 w 1160"/>
                <a:gd name="T13" fmla="*/ 1128 h 1157"/>
                <a:gd name="T14" fmla="*/ 579 w 1160"/>
                <a:gd name="T15" fmla="*/ 1128 h 1157"/>
                <a:gd name="T16" fmla="*/ 30 w 1160"/>
                <a:gd name="T17" fmla="*/ 579 h 1157"/>
                <a:gd name="T18" fmla="*/ 579 w 1160"/>
                <a:gd name="T19" fmla="*/ 30 h 1157"/>
                <a:gd name="T20" fmla="*/ 1129 w 1160"/>
                <a:gd name="T21" fmla="*/ 579 h 1157"/>
                <a:gd name="T22" fmla="*/ 579 w 1160"/>
                <a:gd name="T23" fmla="*/ 1128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0" h="1157">
                  <a:moveTo>
                    <a:pt x="579" y="0"/>
                  </a:moveTo>
                  <a:lnTo>
                    <a:pt x="579" y="0"/>
                  </a:lnTo>
                  <a:cubicBezTo>
                    <a:pt x="261" y="0"/>
                    <a:pt x="0" y="261"/>
                    <a:pt x="0" y="579"/>
                  </a:cubicBezTo>
                  <a:cubicBezTo>
                    <a:pt x="0" y="898"/>
                    <a:pt x="261" y="1156"/>
                    <a:pt x="579" y="1156"/>
                  </a:cubicBezTo>
                  <a:cubicBezTo>
                    <a:pt x="898" y="1156"/>
                    <a:pt x="1159" y="898"/>
                    <a:pt x="1159" y="579"/>
                  </a:cubicBezTo>
                  <a:cubicBezTo>
                    <a:pt x="1159" y="261"/>
                    <a:pt x="898" y="0"/>
                    <a:pt x="579" y="0"/>
                  </a:cubicBezTo>
                  <a:close/>
                  <a:moveTo>
                    <a:pt x="579" y="1128"/>
                  </a:moveTo>
                  <a:lnTo>
                    <a:pt x="579" y="1128"/>
                  </a:lnTo>
                  <a:cubicBezTo>
                    <a:pt x="276" y="1128"/>
                    <a:pt x="30" y="883"/>
                    <a:pt x="30" y="579"/>
                  </a:cubicBezTo>
                  <a:cubicBezTo>
                    <a:pt x="30" y="276"/>
                    <a:pt x="276" y="30"/>
                    <a:pt x="579" y="30"/>
                  </a:cubicBezTo>
                  <a:cubicBezTo>
                    <a:pt x="883" y="30"/>
                    <a:pt x="1129" y="276"/>
                    <a:pt x="1129" y="579"/>
                  </a:cubicBezTo>
                  <a:cubicBezTo>
                    <a:pt x="1129" y="883"/>
                    <a:pt x="883" y="1128"/>
                    <a:pt x="579" y="1128"/>
                  </a:cubicBezTo>
                  <a:close/>
                </a:path>
              </a:pathLst>
            </a:custGeom>
            <a:grpFill/>
            <a:ln>
              <a:noFill/>
            </a:ln>
            <a:effectLst/>
            <a:extLst>
              <a:ext uri="{91240B29-F687-4F45-9708-019B960494DF}">
                <a14:hiddenLine xmlns:a14="http://schemas.microsoft.com/office/drawing/2010/main" w="9525" cap="flat">
                  <a:solidFill>
                    <a:srgbClr val="3C8A2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88" name="Freeform 185">
              <a:extLst>
                <a:ext uri="{FF2B5EF4-FFF2-40B4-BE49-F238E27FC236}">
                  <a16:creationId xmlns:a16="http://schemas.microsoft.com/office/drawing/2014/main" id="{5130C0F1-ACEA-45E1-BBFA-7F59EC4D2C63}"/>
                </a:ext>
              </a:extLst>
            </p:cNvPr>
            <p:cNvSpPr>
              <a:spLocks noChangeArrowheads="1"/>
            </p:cNvSpPr>
            <p:nvPr/>
          </p:nvSpPr>
          <p:spPr bwMode="auto">
            <a:xfrm>
              <a:off x="719" y="895"/>
              <a:ext cx="28" cy="28"/>
            </a:xfrm>
            <a:custGeom>
              <a:avLst/>
              <a:gdLst>
                <a:gd name="T0" fmla="*/ 63 w 129"/>
                <a:gd name="T1" fmla="*/ 128 h 129"/>
                <a:gd name="T2" fmla="*/ 63 w 129"/>
                <a:gd name="T3" fmla="*/ 128 h 129"/>
                <a:gd name="T4" fmla="*/ 128 w 129"/>
                <a:gd name="T5" fmla="*/ 63 h 129"/>
                <a:gd name="T6" fmla="*/ 63 w 129"/>
                <a:gd name="T7" fmla="*/ 0 h 129"/>
                <a:gd name="T8" fmla="*/ 0 w 129"/>
                <a:gd name="T9" fmla="*/ 63 h 129"/>
                <a:gd name="T10" fmla="*/ 63 w 129"/>
                <a:gd name="T11" fmla="*/ 128 h 129"/>
                <a:gd name="T12" fmla="*/ 63 w 129"/>
                <a:gd name="T13" fmla="*/ 27 h 129"/>
                <a:gd name="T14" fmla="*/ 63 w 129"/>
                <a:gd name="T15" fmla="*/ 27 h 129"/>
                <a:gd name="T16" fmla="*/ 98 w 129"/>
                <a:gd name="T17" fmla="*/ 63 h 129"/>
                <a:gd name="T18" fmla="*/ 63 w 129"/>
                <a:gd name="T19" fmla="*/ 98 h 129"/>
                <a:gd name="T20" fmla="*/ 28 w 129"/>
                <a:gd name="T21" fmla="*/ 63 h 129"/>
                <a:gd name="T22" fmla="*/ 63 w 129"/>
                <a:gd name="T23" fmla="*/ 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29">
                  <a:moveTo>
                    <a:pt x="63" y="128"/>
                  </a:moveTo>
                  <a:lnTo>
                    <a:pt x="63" y="128"/>
                  </a:lnTo>
                  <a:cubicBezTo>
                    <a:pt x="98" y="128"/>
                    <a:pt x="128" y="100"/>
                    <a:pt x="128" y="63"/>
                  </a:cubicBezTo>
                  <a:cubicBezTo>
                    <a:pt x="128" y="27"/>
                    <a:pt x="98" y="0"/>
                    <a:pt x="63" y="0"/>
                  </a:cubicBezTo>
                  <a:cubicBezTo>
                    <a:pt x="28" y="0"/>
                    <a:pt x="0" y="27"/>
                    <a:pt x="0" y="63"/>
                  </a:cubicBezTo>
                  <a:cubicBezTo>
                    <a:pt x="0" y="100"/>
                    <a:pt x="28" y="128"/>
                    <a:pt x="63" y="128"/>
                  </a:cubicBezTo>
                  <a:close/>
                  <a:moveTo>
                    <a:pt x="63" y="27"/>
                  </a:moveTo>
                  <a:lnTo>
                    <a:pt x="63" y="27"/>
                  </a:lnTo>
                  <a:cubicBezTo>
                    <a:pt x="83" y="27"/>
                    <a:pt x="98" y="45"/>
                    <a:pt x="98" y="63"/>
                  </a:cubicBezTo>
                  <a:cubicBezTo>
                    <a:pt x="98" y="83"/>
                    <a:pt x="83" y="98"/>
                    <a:pt x="63" y="98"/>
                  </a:cubicBezTo>
                  <a:cubicBezTo>
                    <a:pt x="43" y="98"/>
                    <a:pt x="28" y="83"/>
                    <a:pt x="28" y="63"/>
                  </a:cubicBezTo>
                  <a:cubicBezTo>
                    <a:pt x="28" y="45"/>
                    <a:pt x="43" y="27"/>
                    <a:pt x="63" y="27"/>
                  </a:cubicBezTo>
                  <a:close/>
                </a:path>
              </a:pathLst>
            </a:custGeom>
            <a:grpFill/>
            <a:ln>
              <a:noFill/>
            </a:ln>
            <a:effectLst/>
            <a:extLst>
              <a:ext uri="{91240B29-F687-4F45-9708-019B960494DF}">
                <a14:hiddenLine xmlns:a14="http://schemas.microsoft.com/office/drawing/2010/main" w="9525" cap="flat">
                  <a:solidFill>
                    <a:srgbClr val="3C8A2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89" name="Freeform 186">
              <a:extLst>
                <a:ext uri="{FF2B5EF4-FFF2-40B4-BE49-F238E27FC236}">
                  <a16:creationId xmlns:a16="http://schemas.microsoft.com/office/drawing/2014/main" id="{AA9730DC-0399-4D65-98EF-8CC3D89589BE}"/>
                </a:ext>
              </a:extLst>
            </p:cNvPr>
            <p:cNvSpPr>
              <a:spLocks noChangeArrowheads="1"/>
            </p:cNvSpPr>
            <p:nvPr/>
          </p:nvSpPr>
          <p:spPr bwMode="auto">
            <a:xfrm>
              <a:off x="564" y="819"/>
              <a:ext cx="203" cy="195"/>
            </a:xfrm>
            <a:custGeom>
              <a:avLst/>
              <a:gdLst>
                <a:gd name="T0" fmla="*/ 702 w 899"/>
                <a:gd name="T1" fmla="*/ 236 h 866"/>
                <a:gd name="T2" fmla="*/ 471 w 899"/>
                <a:gd name="T3" fmla="*/ 363 h 866"/>
                <a:gd name="T4" fmla="*/ 361 w 899"/>
                <a:gd name="T5" fmla="*/ 336 h 866"/>
                <a:gd name="T6" fmla="*/ 276 w 899"/>
                <a:gd name="T7" fmla="*/ 238 h 866"/>
                <a:gd name="T8" fmla="*/ 469 w 899"/>
                <a:gd name="T9" fmla="*/ 113 h 866"/>
                <a:gd name="T10" fmla="*/ 499 w 899"/>
                <a:gd name="T11" fmla="*/ 113 h 866"/>
                <a:gd name="T12" fmla="*/ 248 w 899"/>
                <a:gd name="T13" fmla="*/ 238 h 866"/>
                <a:gd name="T14" fmla="*/ 62 w 899"/>
                <a:gd name="T15" fmla="*/ 554 h 866"/>
                <a:gd name="T16" fmla="*/ 348 w 899"/>
                <a:gd name="T17" fmla="*/ 469 h 866"/>
                <a:gd name="T18" fmla="*/ 537 w 899"/>
                <a:gd name="T19" fmla="*/ 589 h 866"/>
                <a:gd name="T20" fmla="*/ 481 w 899"/>
                <a:gd name="T21" fmla="*/ 644 h 866"/>
                <a:gd name="T22" fmla="*/ 394 w 899"/>
                <a:gd name="T23" fmla="*/ 737 h 866"/>
                <a:gd name="T24" fmla="*/ 424 w 899"/>
                <a:gd name="T25" fmla="*/ 865 h 866"/>
                <a:gd name="T26" fmla="*/ 835 w 899"/>
                <a:gd name="T27" fmla="*/ 617 h 866"/>
                <a:gd name="T28" fmla="*/ 835 w 899"/>
                <a:gd name="T29" fmla="*/ 399 h 866"/>
                <a:gd name="T30" fmla="*/ 827 w 899"/>
                <a:gd name="T31" fmla="*/ 441 h 866"/>
                <a:gd name="T32" fmla="*/ 820 w 899"/>
                <a:gd name="T33" fmla="*/ 464 h 866"/>
                <a:gd name="T34" fmla="*/ 752 w 899"/>
                <a:gd name="T35" fmla="*/ 524 h 866"/>
                <a:gd name="T36" fmla="*/ 727 w 899"/>
                <a:gd name="T37" fmla="*/ 531 h 866"/>
                <a:gd name="T38" fmla="*/ 687 w 899"/>
                <a:gd name="T39" fmla="*/ 531 h 866"/>
                <a:gd name="T40" fmla="*/ 637 w 899"/>
                <a:gd name="T41" fmla="*/ 516 h 866"/>
                <a:gd name="T42" fmla="*/ 609 w 899"/>
                <a:gd name="T43" fmla="*/ 496 h 866"/>
                <a:gd name="T44" fmla="*/ 589 w 899"/>
                <a:gd name="T45" fmla="*/ 469 h 866"/>
                <a:gd name="T46" fmla="*/ 572 w 899"/>
                <a:gd name="T47" fmla="*/ 426 h 866"/>
                <a:gd name="T48" fmla="*/ 569 w 899"/>
                <a:gd name="T49" fmla="*/ 386 h 866"/>
                <a:gd name="T50" fmla="*/ 574 w 899"/>
                <a:gd name="T51" fmla="*/ 361 h 866"/>
                <a:gd name="T52" fmla="*/ 318 w 899"/>
                <a:gd name="T53" fmla="*/ 469 h 866"/>
                <a:gd name="T54" fmla="*/ 27 w 899"/>
                <a:gd name="T55" fmla="*/ 491 h 866"/>
                <a:gd name="T56" fmla="*/ 318 w 899"/>
                <a:gd name="T57" fmla="*/ 303 h 866"/>
                <a:gd name="T58" fmla="*/ 283 w 899"/>
                <a:gd name="T59" fmla="*/ 331 h 866"/>
                <a:gd name="T60" fmla="*/ 544 w 899"/>
                <a:gd name="T61" fmla="*/ 439 h 866"/>
                <a:gd name="T62" fmla="*/ 283 w 899"/>
                <a:gd name="T63" fmla="*/ 361 h 866"/>
                <a:gd name="T64" fmla="*/ 378 w 899"/>
                <a:gd name="T65" fmla="*/ 361 h 866"/>
                <a:gd name="T66" fmla="*/ 481 w 899"/>
                <a:gd name="T67" fmla="*/ 396 h 866"/>
                <a:gd name="T68" fmla="*/ 542 w 899"/>
                <a:gd name="T69" fmla="*/ 376 h 866"/>
                <a:gd name="T70" fmla="*/ 542 w 899"/>
                <a:gd name="T71" fmla="*/ 424 h 866"/>
                <a:gd name="T72" fmla="*/ 637 w 899"/>
                <a:gd name="T73" fmla="*/ 639 h 866"/>
                <a:gd name="T74" fmla="*/ 401 w 899"/>
                <a:gd name="T75" fmla="*/ 765 h 866"/>
                <a:gd name="T76" fmla="*/ 496 w 899"/>
                <a:gd name="T77" fmla="*/ 669 h 866"/>
                <a:gd name="T78" fmla="*/ 562 w 899"/>
                <a:gd name="T79" fmla="*/ 607 h 866"/>
                <a:gd name="T80" fmla="*/ 604 w 899"/>
                <a:gd name="T81" fmla="*/ 617 h 866"/>
                <a:gd name="T82" fmla="*/ 637 w 899"/>
                <a:gd name="T83" fmla="*/ 639 h 866"/>
                <a:gd name="T84" fmla="*/ 664 w 899"/>
                <a:gd name="T85" fmla="*/ 622 h 866"/>
                <a:gd name="T86" fmla="*/ 639 w 899"/>
                <a:gd name="T87" fmla="*/ 607 h 866"/>
                <a:gd name="T88" fmla="*/ 617 w 899"/>
                <a:gd name="T89" fmla="*/ 587 h 866"/>
                <a:gd name="T90" fmla="*/ 604 w 899"/>
                <a:gd name="T91" fmla="*/ 567 h 866"/>
                <a:gd name="T92" fmla="*/ 589 w 899"/>
                <a:gd name="T93" fmla="*/ 516 h 866"/>
                <a:gd name="T94" fmla="*/ 720 w 899"/>
                <a:gd name="T95" fmla="*/ 562 h 866"/>
                <a:gd name="T96" fmla="*/ 752 w 899"/>
                <a:gd name="T97" fmla="*/ 554 h 866"/>
                <a:gd name="T98" fmla="*/ 815 w 899"/>
                <a:gd name="T99" fmla="*/ 59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9" h="866">
                  <a:moveTo>
                    <a:pt x="863" y="424"/>
                  </a:moveTo>
                  <a:lnTo>
                    <a:pt x="863" y="424"/>
                  </a:lnTo>
                  <a:cubicBezTo>
                    <a:pt x="865" y="416"/>
                    <a:pt x="865" y="409"/>
                    <a:pt x="865" y="399"/>
                  </a:cubicBezTo>
                  <a:cubicBezTo>
                    <a:pt x="865" y="311"/>
                    <a:pt x="792" y="236"/>
                    <a:pt x="702" y="236"/>
                  </a:cubicBezTo>
                  <a:cubicBezTo>
                    <a:pt x="637" y="236"/>
                    <a:pt x="579" y="276"/>
                    <a:pt x="554" y="331"/>
                  </a:cubicBezTo>
                  <a:cubicBezTo>
                    <a:pt x="509" y="331"/>
                    <a:pt x="509" y="331"/>
                    <a:pt x="509" y="331"/>
                  </a:cubicBezTo>
                  <a:cubicBezTo>
                    <a:pt x="506" y="331"/>
                    <a:pt x="501" y="333"/>
                    <a:pt x="499" y="336"/>
                  </a:cubicBezTo>
                  <a:cubicBezTo>
                    <a:pt x="471" y="363"/>
                    <a:pt x="471" y="363"/>
                    <a:pt x="471" y="363"/>
                  </a:cubicBezTo>
                  <a:cubicBezTo>
                    <a:pt x="441" y="336"/>
                    <a:pt x="441" y="336"/>
                    <a:pt x="441" y="336"/>
                  </a:cubicBezTo>
                  <a:cubicBezTo>
                    <a:pt x="439" y="333"/>
                    <a:pt x="436" y="331"/>
                    <a:pt x="431" y="331"/>
                  </a:cubicBezTo>
                  <a:cubicBezTo>
                    <a:pt x="374" y="331"/>
                    <a:pt x="374" y="331"/>
                    <a:pt x="374" y="331"/>
                  </a:cubicBezTo>
                  <a:cubicBezTo>
                    <a:pt x="368" y="331"/>
                    <a:pt x="366" y="333"/>
                    <a:pt x="361" y="336"/>
                  </a:cubicBezTo>
                  <a:cubicBezTo>
                    <a:pt x="348" y="348"/>
                    <a:pt x="348" y="348"/>
                    <a:pt x="348" y="348"/>
                  </a:cubicBezTo>
                  <a:cubicBezTo>
                    <a:pt x="348" y="303"/>
                    <a:pt x="348" y="303"/>
                    <a:pt x="348" y="303"/>
                  </a:cubicBezTo>
                  <a:cubicBezTo>
                    <a:pt x="348" y="268"/>
                    <a:pt x="321" y="238"/>
                    <a:pt x="286" y="238"/>
                  </a:cubicBezTo>
                  <a:cubicBezTo>
                    <a:pt x="276" y="238"/>
                    <a:pt x="276" y="238"/>
                    <a:pt x="276" y="238"/>
                  </a:cubicBezTo>
                  <a:cubicBezTo>
                    <a:pt x="276" y="113"/>
                    <a:pt x="276" y="113"/>
                    <a:pt x="276" y="113"/>
                  </a:cubicBezTo>
                  <a:cubicBezTo>
                    <a:pt x="276" y="67"/>
                    <a:pt x="313" y="30"/>
                    <a:pt x="358" y="30"/>
                  </a:cubicBezTo>
                  <a:cubicBezTo>
                    <a:pt x="389" y="30"/>
                    <a:pt x="389" y="30"/>
                    <a:pt x="389" y="30"/>
                  </a:cubicBezTo>
                  <a:cubicBezTo>
                    <a:pt x="434" y="30"/>
                    <a:pt x="469" y="67"/>
                    <a:pt x="469" y="113"/>
                  </a:cubicBezTo>
                  <a:cubicBezTo>
                    <a:pt x="469" y="248"/>
                    <a:pt x="469" y="248"/>
                    <a:pt x="469" y="248"/>
                  </a:cubicBezTo>
                  <a:cubicBezTo>
                    <a:pt x="469" y="256"/>
                    <a:pt x="476" y="263"/>
                    <a:pt x="484" y="263"/>
                  </a:cubicBezTo>
                  <a:cubicBezTo>
                    <a:pt x="494" y="263"/>
                    <a:pt x="499" y="256"/>
                    <a:pt x="499" y="248"/>
                  </a:cubicBezTo>
                  <a:cubicBezTo>
                    <a:pt x="499" y="113"/>
                    <a:pt x="499" y="113"/>
                    <a:pt x="499" y="113"/>
                  </a:cubicBezTo>
                  <a:cubicBezTo>
                    <a:pt x="499" y="50"/>
                    <a:pt x="449" y="0"/>
                    <a:pt x="389" y="0"/>
                  </a:cubicBezTo>
                  <a:cubicBezTo>
                    <a:pt x="358" y="0"/>
                    <a:pt x="358" y="0"/>
                    <a:pt x="358" y="0"/>
                  </a:cubicBezTo>
                  <a:cubicBezTo>
                    <a:pt x="296" y="0"/>
                    <a:pt x="248" y="50"/>
                    <a:pt x="248" y="113"/>
                  </a:cubicBezTo>
                  <a:cubicBezTo>
                    <a:pt x="248" y="238"/>
                    <a:pt x="248" y="238"/>
                    <a:pt x="248" y="238"/>
                  </a:cubicBezTo>
                  <a:cubicBezTo>
                    <a:pt x="62" y="238"/>
                    <a:pt x="62" y="238"/>
                    <a:pt x="62" y="238"/>
                  </a:cubicBezTo>
                  <a:cubicBezTo>
                    <a:pt x="27" y="238"/>
                    <a:pt x="0" y="268"/>
                    <a:pt x="0" y="303"/>
                  </a:cubicBezTo>
                  <a:cubicBezTo>
                    <a:pt x="0" y="491"/>
                    <a:pt x="0" y="491"/>
                    <a:pt x="0" y="491"/>
                  </a:cubicBezTo>
                  <a:cubicBezTo>
                    <a:pt x="0" y="526"/>
                    <a:pt x="27" y="554"/>
                    <a:pt x="62" y="554"/>
                  </a:cubicBezTo>
                  <a:cubicBezTo>
                    <a:pt x="286" y="554"/>
                    <a:pt x="286" y="554"/>
                    <a:pt x="286" y="554"/>
                  </a:cubicBezTo>
                  <a:cubicBezTo>
                    <a:pt x="321" y="554"/>
                    <a:pt x="348" y="526"/>
                    <a:pt x="348" y="491"/>
                  </a:cubicBezTo>
                  <a:cubicBezTo>
                    <a:pt x="348" y="469"/>
                    <a:pt x="348" y="469"/>
                    <a:pt x="348" y="469"/>
                  </a:cubicBezTo>
                  <a:lnTo>
                    <a:pt x="348" y="469"/>
                  </a:lnTo>
                  <a:cubicBezTo>
                    <a:pt x="554" y="469"/>
                    <a:pt x="554" y="469"/>
                    <a:pt x="554" y="469"/>
                  </a:cubicBezTo>
                  <a:cubicBezTo>
                    <a:pt x="557" y="471"/>
                    <a:pt x="557" y="474"/>
                    <a:pt x="559" y="479"/>
                  </a:cubicBezTo>
                  <a:cubicBezTo>
                    <a:pt x="554" y="504"/>
                    <a:pt x="559" y="531"/>
                    <a:pt x="567" y="557"/>
                  </a:cubicBezTo>
                  <a:cubicBezTo>
                    <a:pt x="537" y="589"/>
                    <a:pt x="537" y="589"/>
                    <a:pt x="537" y="589"/>
                  </a:cubicBezTo>
                  <a:cubicBezTo>
                    <a:pt x="534" y="592"/>
                    <a:pt x="531" y="597"/>
                    <a:pt x="531" y="599"/>
                  </a:cubicBezTo>
                  <a:cubicBezTo>
                    <a:pt x="531" y="639"/>
                    <a:pt x="531" y="639"/>
                    <a:pt x="531" y="639"/>
                  </a:cubicBezTo>
                  <a:cubicBezTo>
                    <a:pt x="491" y="639"/>
                    <a:pt x="491" y="639"/>
                    <a:pt x="491" y="639"/>
                  </a:cubicBezTo>
                  <a:cubicBezTo>
                    <a:pt x="486" y="639"/>
                    <a:pt x="484" y="642"/>
                    <a:pt x="481" y="644"/>
                  </a:cubicBezTo>
                  <a:cubicBezTo>
                    <a:pt x="439" y="687"/>
                    <a:pt x="439" y="687"/>
                    <a:pt x="439" y="687"/>
                  </a:cubicBezTo>
                  <a:cubicBezTo>
                    <a:pt x="436" y="690"/>
                    <a:pt x="434" y="692"/>
                    <a:pt x="434" y="697"/>
                  </a:cubicBezTo>
                  <a:cubicBezTo>
                    <a:pt x="434" y="737"/>
                    <a:pt x="434" y="737"/>
                    <a:pt x="434" y="737"/>
                  </a:cubicBezTo>
                  <a:cubicBezTo>
                    <a:pt x="394" y="737"/>
                    <a:pt x="394" y="737"/>
                    <a:pt x="394" y="737"/>
                  </a:cubicBezTo>
                  <a:cubicBezTo>
                    <a:pt x="391" y="737"/>
                    <a:pt x="386" y="737"/>
                    <a:pt x="384" y="740"/>
                  </a:cubicBezTo>
                  <a:cubicBezTo>
                    <a:pt x="376" y="750"/>
                    <a:pt x="376" y="750"/>
                    <a:pt x="376" y="750"/>
                  </a:cubicBezTo>
                  <a:cubicBezTo>
                    <a:pt x="351" y="775"/>
                    <a:pt x="351" y="817"/>
                    <a:pt x="376" y="845"/>
                  </a:cubicBezTo>
                  <a:cubicBezTo>
                    <a:pt x="389" y="858"/>
                    <a:pt x="406" y="865"/>
                    <a:pt x="424" y="865"/>
                  </a:cubicBezTo>
                  <a:cubicBezTo>
                    <a:pt x="441" y="865"/>
                    <a:pt x="459" y="858"/>
                    <a:pt x="471" y="845"/>
                  </a:cubicBezTo>
                  <a:cubicBezTo>
                    <a:pt x="664" y="654"/>
                    <a:pt x="664" y="654"/>
                    <a:pt x="664" y="654"/>
                  </a:cubicBezTo>
                  <a:cubicBezTo>
                    <a:pt x="682" y="659"/>
                    <a:pt x="700" y="664"/>
                    <a:pt x="720" y="664"/>
                  </a:cubicBezTo>
                  <a:cubicBezTo>
                    <a:pt x="765" y="664"/>
                    <a:pt x="805" y="647"/>
                    <a:pt x="835" y="617"/>
                  </a:cubicBezTo>
                  <a:cubicBezTo>
                    <a:pt x="888" y="564"/>
                    <a:pt x="898" y="486"/>
                    <a:pt x="863" y="424"/>
                  </a:cubicBezTo>
                  <a:close/>
                  <a:moveTo>
                    <a:pt x="702" y="266"/>
                  </a:moveTo>
                  <a:lnTo>
                    <a:pt x="702" y="266"/>
                  </a:lnTo>
                  <a:cubicBezTo>
                    <a:pt x="775" y="266"/>
                    <a:pt x="835" y="326"/>
                    <a:pt x="835" y="399"/>
                  </a:cubicBezTo>
                  <a:cubicBezTo>
                    <a:pt x="835" y="409"/>
                    <a:pt x="835" y="416"/>
                    <a:pt x="833" y="424"/>
                  </a:cubicBezTo>
                  <a:cubicBezTo>
                    <a:pt x="833" y="426"/>
                    <a:pt x="833" y="429"/>
                    <a:pt x="833" y="431"/>
                  </a:cubicBezTo>
                  <a:cubicBezTo>
                    <a:pt x="830" y="434"/>
                    <a:pt x="830" y="436"/>
                    <a:pt x="830" y="436"/>
                  </a:cubicBezTo>
                  <a:cubicBezTo>
                    <a:pt x="830" y="439"/>
                    <a:pt x="830" y="441"/>
                    <a:pt x="827" y="441"/>
                  </a:cubicBezTo>
                  <a:cubicBezTo>
                    <a:pt x="827" y="444"/>
                    <a:pt x="827" y="446"/>
                    <a:pt x="825" y="449"/>
                  </a:cubicBezTo>
                  <a:cubicBezTo>
                    <a:pt x="825" y="451"/>
                    <a:pt x="825" y="451"/>
                    <a:pt x="825" y="454"/>
                  </a:cubicBezTo>
                  <a:cubicBezTo>
                    <a:pt x="823" y="456"/>
                    <a:pt x="823" y="459"/>
                    <a:pt x="820" y="461"/>
                  </a:cubicBezTo>
                  <a:cubicBezTo>
                    <a:pt x="820" y="464"/>
                    <a:pt x="820" y="464"/>
                    <a:pt x="820" y="464"/>
                  </a:cubicBezTo>
                  <a:cubicBezTo>
                    <a:pt x="807" y="486"/>
                    <a:pt x="787" y="504"/>
                    <a:pt x="765" y="516"/>
                  </a:cubicBezTo>
                  <a:lnTo>
                    <a:pt x="765" y="516"/>
                  </a:lnTo>
                  <a:cubicBezTo>
                    <a:pt x="762" y="519"/>
                    <a:pt x="757" y="521"/>
                    <a:pt x="755" y="521"/>
                  </a:cubicBezTo>
                  <a:lnTo>
                    <a:pt x="752" y="524"/>
                  </a:lnTo>
                  <a:cubicBezTo>
                    <a:pt x="750" y="524"/>
                    <a:pt x="747" y="526"/>
                    <a:pt x="745" y="526"/>
                  </a:cubicBezTo>
                  <a:cubicBezTo>
                    <a:pt x="742" y="526"/>
                    <a:pt x="742" y="526"/>
                    <a:pt x="740" y="526"/>
                  </a:cubicBezTo>
                  <a:cubicBezTo>
                    <a:pt x="737" y="529"/>
                    <a:pt x="735" y="529"/>
                    <a:pt x="732" y="529"/>
                  </a:cubicBezTo>
                  <a:cubicBezTo>
                    <a:pt x="730" y="529"/>
                    <a:pt x="730" y="531"/>
                    <a:pt x="727" y="531"/>
                  </a:cubicBezTo>
                  <a:cubicBezTo>
                    <a:pt x="725" y="531"/>
                    <a:pt x="722" y="531"/>
                    <a:pt x="720" y="531"/>
                  </a:cubicBezTo>
                  <a:cubicBezTo>
                    <a:pt x="717" y="531"/>
                    <a:pt x="717" y="531"/>
                    <a:pt x="715" y="531"/>
                  </a:cubicBezTo>
                  <a:cubicBezTo>
                    <a:pt x="710" y="534"/>
                    <a:pt x="707" y="534"/>
                    <a:pt x="702" y="534"/>
                  </a:cubicBezTo>
                  <a:cubicBezTo>
                    <a:pt x="697" y="534"/>
                    <a:pt x="692" y="531"/>
                    <a:pt x="687" y="531"/>
                  </a:cubicBezTo>
                  <a:cubicBezTo>
                    <a:pt x="685" y="531"/>
                    <a:pt x="685" y="531"/>
                    <a:pt x="682" y="531"/>
                  </a:cubicBezTo>
                  <a:cubicBezTo>
                    <a:pt x="677" y="531"/>
                    <a:pt x="674" y="529"/>
                    <a:pt x="669" y="529"/>
                  </a:cubicBezTo>
                  <a:cubicBezTo>
                    <a:pt x="667" y="529"/>
                    <a:pt x="667" y="529"/>
                    <a:pt x="667" y="529"/>
                  </a:cubicBezTo>
                  <a:cubicBezTo>
                    <a:pt x="657" y="524"/>
                    <a:pt x="644" y="521"/>
                    <a:pt x="637" y="516"/>
                  </a:cubicBezTo>
                  <a:lnTo>
                    <a:pt x="634" y="514"/>
                  </a:lnTo>
                  <a:cubicBezTo>
                    <a:pt x="632" y="511"/>
                    <a:pt x="627" y="509"/>
                    <a:pt x="622" y="506"/>
                  </a:cubicBezTo>
                  <a:cubicBezTo>
                    <a:pt x="622" y="506"/>
                    <a:pt x="622" y="506"/>
                    <a:pt x="619" y="504"/>
                  </a:cubicBezTo>
                  <a:cubicBezTo>
                    <a:pt x="617" y="501"/>
                    <a:pt x="612" y="499"/>
                    <a:pt x="609" y="496"/>
                  </a:cubicBezTo>
                  <a:lnTo>
                    <a:pt x="609" y="494"/>
                  </a:lnTo>
                  <a:cubicBezTo>
                    <a:pt x="604" y="491"/>
                    <a:pt x="602" y="486"/>
                    <a:pt x="597" y="484"/>
                  </a:cubicBezTo>
                  <a:cubicBezTo>
                    <a:pt x="597" y="481"/>
                    <a:pt x="597" y="481"/>
                    <a:pt x="594" y="479"/>
                  </a:cubicBezTo>
                  <a:cubicBezTo>
                    <a:pt x="592" y="476"/>
                    <a:pt x="592" y="474"/>
                    <a:pt x="589" y="469"/>
                  </a:cubicBezTo>
                  <a:cubicBezTo>
                    <a:pt x="584" y="461"/>
                    <a:pt x="579" y="454"/>
                    <a:pt x="577" y="444"/>
                  </a:cubicBezTo>
                  <a:cubicBezTo>
                    <a:pt x="574" y="441"/>
                    <a:pt x="574" y="439"/>
                    <a:pt x="574" y="439"/>
                  </a:cubicBezTo>
                  <a:cubicBezTo>
                    <a:pt x="574" y="436"/>
                    <a:pt x="572" y="434"/>
                    <a:pt x="572" y="431"/>
                  </a:cubicBezTo>
                  <a:cubicBezTo>
                    <a:pt x="572" y="429"/>
                    <a:pt x="572" y="426"/>
                    <a:pt x="572" y="426"/>
                  </a:cubicBezTo>
                  <a:cubicBezTo>
                    <a:pt x="572" y="424"/>
                    <a:pt x="569" y="419"/>
                    <a:pt x="569" y="416"/>
                  </a:cubicBezTo>
                  <a:lnTo>
                    <a:pt x="569" y="414"/>
                  </a:lnTo>
                  <a:cubicBezTo>
                    <a:pt x="569" y="409"/>
                    <a:pt x="569" y="404"/>
                    <a:pt x="569" y="399"/>
                  </a:cubicBezTo>
                  <a:cubicBezTo>
                    <a:pt x="569" y="396"/>
                    <a:pt x="569" y="391"/>
                    <a:pt x="569" y="386"/>
                  </a:cubicBezTo>
                  <a:cubicBezTo>
                    <a:pt x="569" y="386"/>
                    <a:pt x="569" y="383"/>
                    <a:pt x="569" y="381"/>
                  </a:cubicBezTo>
                  <a:cubicBezTo>
                    <a:pt x="569" y="378"/>
                    <a:pt x="572" y="376"/>
                    <a:pt x="572" y="373"/>
                  </a:cubicBezTo>
                  <a:cubicBezTo>
                    <a:pt x="572" y="371"/>
                    <a:pt x="572" y="371"/>
                    <a:pt x="572" y="368"/>
                  </a:cubicBezTo>
                  <a:cubicBezTo>
                    <a:pt x="572" y="366"/>
                    <a:pt x="574" y="363"/>
                    <a:pt x="574" y="361"/>
                  </a:cubicBezTo>
                  <a:cubicBezTo>
                    <a:pt x="574" y="358"/>
                    <a:pt x="574" y="358"/>
                    <a:pt x="577" y="356"/>
                  </a:cubicBezTo>
                  <a:cubicBezTo>
                    <a:pt x="594" y="303"/>
                    <a:pt x="644" y="266"/>
                    <a:pt x="702" y="266"/>
                  </a:cubicBezTo>
                  <a:close/>
                  <a:moveTo>
                    <a:pt x="318" y="469"/>
                  </a:moveTo>
                  <a:lnTo>
                    <a:pt x="318" y="469"/>
                  </a:lnTo>
                  <a:cubicBezTo>
                    <a:pt x="318" y="491"/>
                    <a:pt x="318" y="491"/>
                    <a:pt x="318" y="491"/>
                  </a:cubicBezTo>
                  <a:cubicBezTo>
                    <a:pt x="318" y="511"/>
                    <a:pt x="303" y="526"/>
                    <a:pt x="286" y="526"/>
                  </a:cubicBezTo>
                  <a:cubicBezTo>
                    <a:pt x="62" y="526"/>
                    <a:pt x="62" y="526"/>
                    <a:pt x="62" y="526"/>
                  </a:cubicBezTo>
                  <a:cubicBezTo>
                    <a:pt x="42" y="526"/>
                    <a:pt x="27" y="511"/>
                    <a:pt x="27" y="491"/>
                  </a:cubicBezTo>
                  <a:cubicBezTo>
                    <a:pt x="27" y="303"/>
                    <a:pt x="27" y="303"/>
                    <a:pt x="27" y="303"/>
                  </a:cubicBezTo>
                  <a:cubicBezTo>
                    <a:pt x="27" y="283"/>
                    <a:pt x="42" y="268"/>
                    <a:pt x="62" y="268"/>
                  </a:cubicBezTo>
                  <a:cubicBezTo>
                    <a:pt x="286" y="268"/>
                    <a:pt x="286" y="268"/>
                    <a:pt x="286" y="268"/>
                  </a:cubicBezTo>
                  <a:cubicBezTo>
                    <a:pt x="303" y="268"/>
                    <a:pt x="318" y="283"/>
                    <a:pt x="318" y="303"/>
                  </a:cubicBezTo>
                  <a:cubicBezTo>
                    <a:pt x="318" y="348"/>
                    <a:pt x="318" y="348"/>
                    <a:pt x="318" y="348"/>
                  </a:cubicBezTo>
                  <a:cubicBezTo>
                    <a:pt x="306" y="336"/>
                    <a:pt x="306" y="336"/>
                    <a:pt x="306" y="336"/>
                  </a:cubicBezTo>
                  <a:cubicBezTo>
                    <a:pt x="303" y="333"/>
                    <a:pt x="298" y="331"/>
                    <a:pt x="296" y="331"/>
                  </a:cubicBezTo>
                  <a:cubicBezTo>
                    <a:pt x="283" y="331"/>
                    <a:pt x="283" y="331"/>
                    <a:pt x="283" y="331"/>
                  </a:cubicBezTo>
                  <a:cubicBezTo>
                    <a:pt x="246" y="331"/>
                    <a:pt x="215" y="361"/>
                    <a:pt x="215" y="399"/>
                  </a:cubicBezTo>
                  <a:cubicBezTo>
                    <a:pt x="215" y="436"/>
                    <a:pt x="246" y="469"/>
                    <a:pt x="283" y="469"/>
                  </a:cubicBezTo>
                  <a:cubicBezTo>
                    <a:pt x="318" y="469"/>
                    <a:pt x="318" y="469"/>
                    <a:pt x="318" y="469"/>
                  </a:cubicBezTo>
                  <a:close/>
                  <a:moveTo>
                    <a:pt x="544" y="439"/>
                  </a:moveTo>
                  <a:lnTo>
                    <a:pt x="544" y="439"/>
                  </a:lnTo>
                  <a:cubicBezTo>
                    <a:pt x="283" y="439"/>
                    <a:pt x="283" y="439"/>
                    <a:pt x="283" y="439"/>
                  </a:cubicBezTo>
                  <a:cubicBezTo>
                    <a:pt x="263" y="439"/>
                    <a:pt x="246" y="421"/>
                    <a:pt x="246" y="399"/>
                  </a:cubicBezTo>
                  <a:cubicBezTo>
                    <a:pt x="246" y="378"/>
                    <a:pt x="263" y="361"/>
                    <a:pt x="283" y="361"/>
                  </a:cubicBezTo>
                  <a:cubicBezTo>
                    <a:pt x="288" y="361"/>
                    <a:pt x="288" y="361"/>
                    <a:pt x="288" y="361"/>
                  </a:cubicBezTo>
                  <a:cubicBezTo>
                    <a:pt x="323" y="396"/>
                    <a:pt x="323" y="396"/>
                    <a:pt x="323" y="396"/>
                  </a:cubicBezTo>
                  <a:cubicBezTo>
                    <a:pt x="328" y="401"/>
                    <a:pt x="338" y="401"/>
                    <a:pt x="343" y="396"/>
                  </a:cubicBezTo>
                  <a:cubicBezTo>
                    <a:pt x="378" y="361"/>
                    <a:pt x="378" y="361"/>
                    <a:pt x="378" y="361"/>
                  </a:cubicBezTo>
                  <a:cubicBezTo>
                    <a:pt x="426" y="361"/>
                    <a:pt x="426" y="361"/>
                    <a:pt x="426" y="361"/>
                  </a:cubicBezTo>
                  <a:cubicBezTo>
                    <a:pt x="459" y="396"/>
                    <a:pt x="459" y="396"/>
                    <a:pt x="459" y="396"/>
                  </a:cubicBezTo>
                  <a:cubicBezTo>
                    <a:pt x="464" y="399"/>
                    <a:pt x="466" y="399"/>
                    <a:pt x="471" y="399"/>
                  </a:cubicBezTo>
                  <a:cubicBezTo>
                    <a:pt x="474" y="399"/>
                    <a:pt x="479" y="399"/>
                    <a:pt x="481" y="396"/>
                  </a:cubicBezTo>
                  <a:cubicBezTo>
                    <a:pt x="516" y="361"/>
                    <a:pt x="516" y="361"/>
                    <a:pt x="516" y="361"/>
                  </a:cubicBezTo>
                  <a:cubicBezTo>
                    <a:pt x="544" y="361"/>
                    <a:pt x="544" y="361"/>
                    <a:pt x="544" y="361"/>
                  </a:cubicBezTo>
                  <a:lnTo>
                    <a:pt x="544" y="363"/>
                  </a:lnTo>
                  <a:cubicBezTo>
                    <a:pt x="542" y="368"/>
                    <a:pt x="542" y="371"/>
                    <a:pt x="542" y="376"/>
                  </a:cubicBezTo>
                  <a:cubicBezTo>
                    <a:pt x="542" y="378"/>
                    <a:pt x="542" y="378"/>
                    <a:pt x="539" y="381"/>
                  </a:cubicBezTo>
                  <a:cubicBezTo>
                    <a:pt x="539" y="389"/>
                    <a:pt x="539" y="393"/>
                    <a:pt x="539" y="399"/>
                  </a:cubicBezTo>
                  <a:cubicBezTo>
                    <a:pt x="539" y="406"/>
                    <a:pt x="539" y="411"/>
                    <a:pt x="539" y="419"/>
                  </a:cubicBezTo>
                  <a:cubicBezTo>
                    <a:pt x="542" y="419"/>
                    <a:pt x="542" y="421"/>
                    <a:pt x="542" y="424"/>
                  </a:cubicBezTo>
                  <a:cubicBezTo>
                    <a:pt x="542" y="429"/>
                    <a:pt x="542" y="431"/>
                    <a:pt x="544" y="436"/>
                  </a:cubicBezTo>
                  <a:lnTo>
                    <a:pt x="544" y="439"/>
                  </a:lnTo>
                  <a:close/>
                  <a:moveTo>
                    <a:pt x="637" y="639"/>
                  </a:moveTo>
                  <a:lnTo>
                    <a:pt x="637" y="639"/>
                  </a:lnTo>
                  <a:cubicBezTo>
                    <a:pt x="451" y="825"/>
                    <a:pt x="451" y="825"/>
                    <a:pt x="451" y="825"/>
                  </a:cubicBezTo>
                  <a:cubicBezTo>
                    <a:pt x="436" y="840"/>
                    <a:pt x="411" y="840"/>
                    <a:pt x="396" y="825"/>
                  </a:cubicBezTo>
                  <a:cubicBezTo>
                    <a:pt x="381" y="810"/>
                    <a:pt x="381" y="785"/>
                    <a:pt x="396" y="770"/>
                  </a:cubicBezTo>
                  <a:cubicBezTo>
                    <a:pt x="401" y="765"/>
                    <a:pt x="401" y="765"/>
                    <a:pt x="401" y="765"/>
                  </a:cubicBezTo>
                  <a:cubicBezTo>
                    <a:pt x="449" y="765"/>
                    <a:pt x="449" y="765"/>
                    <a:pt x="449" y="765"/>
                  </a:cubicBezTo>
                  <a:cubicBezTo>
                    <a:pt x="456" y="765"/>
                    <a:pt x="464" y="760"/>
                    <a:pt x="464" y="750"/>
                  </a:cubicBezTo>
                  <a:cubicBezTo>
                    <a:pt x="464" y="702"/>
                    <a:pt x="464" y="702"/>
                    <a:pt x="464" y="702"/>
                  </a:cubicBezTo>
                  <a:cubicBezTo>
                    <a:pt x="496" y="669"/>
                    <a:pt x="496" y="669"/>
                    <a:pt x="496" y="669"/>
                  </a:cubicBezTo>
                  <a:cubicBezTo>
                    <a:pt x="547" y="669"/>
                    <a:pt x="547" y="669"/>
                    <a:pt x="547" y="669"/>
                  </a:cubicBezTo>
                  <a:cubicBezTo>
                    <a:pt x="549" y="669"/>
                    <a:pt x="554" y="667"/>
                    <a:pt x="557" y="664"/>
                  </a:cubicBezTo>
                  <a:cubicBezTo>
                    <a:pt x="559" y="662"/>
                    <a:pt x="562" y="659"/>
                    <a:pt x="562" y="654"/>
                  </a:cubicBezTo>
                  <a:cubicBezTo>
                    <a:pt x="562" y="607"/>
                    <a:pt x="562" y="607"/>
                    <a:pt x="562" y="607"/>
                  </a:cubicBezTo>
                  <a:cubicBezTo>
                    <a:pt x="582" y="587"/>
                    <a:pt x="582" y="587"/>
                    <a:pt x="582" y="587"/>
                  </a:cubicBezTo>
                  <a:cubicBezTo>
                    <a:pt x="584" y="592"/>
                    <a:pt x="587" y="597"/>
                    <a:pt x="592" y="602"/>
                  </a:cubicBezTo>
                  <a:lnTo>
                    <a:pt x="592" y="602"/>
                  </a:lnTo>
                  <a:cubicBezTo>
                    <a:pt x="597" y="607"/>
                    <a:pt x="599" y="612"/>
                    <a:pt x="604" y="617"/>
                  </a:cubicBezTo>
                  <a:cubicBezTo>
                    <a:pt x="609" y="622"/>
                    <a:pt x="614" y="624"/>
                    <a:pt x="619" y="629"/>
                  </a:cubicBezTo>
                  <a:cubicBezTo>
                    <a:pt x="619" y="629"/>
                    <a:pt x="622" y="629"/>
                    <a:pt x="622" y="632"/>
                  </a:cubicBezTo>
                  <a:cubicBezTo>
                    <a:pt x="627" y="634"/>
                    <a:pt x="629" y="637"/>
                    <a:pt x="634" y="639"/>
                  </a:cubicBezTo>
                  <a:cubicBezTo>
                    <a:pt x="634" y="639"/>
                    <a:pt x="634" y="639"/>
                    <a:pt x="637" y="639"/>
                  </a:cubicBezTo>
                  <a:close/>
                  <a:moveTo>
                    <a:pt x="815" y="597"/>
                  </a:moveTo>
                  <a:lnTo>
                    <a:pt x="815" y="597"/>
                  </a:lnTo>
                  <a:cubicBezTo>
                    <a:pt x="790" y="622"/>
                    <a:pt x="755" y="634"/>
                    <a:pt x="720" y="634"/>
                  </a:cubicBezTo>
                  <a:cubicBezTo>
                    <a:pt x="700" y="634"/>
                    <a:pt x="682" y="629"/>
                    <a:pt x="664" y="622"/>
                  </a:cubicBezTo>
                  <a:cubicBezTo>
                    <a:pt x="662" y="622"/>
                    <a:pt x="659" y="619"/>
                    <a:pt x="654" y="617"/>
                  </a:cubicBezTo>
                  <a:cubicBezTo>
                    <a:pt x="654" y="617"/>
                    <a:pt x="654" y="617"/>
                    <a:pt x="652" y="617"/>
                  </a:cubicBezTo>
                  <a:cubicBezTo>
                    <a:pt x="649" y="614"/>
                    <a:pt x="647" y="614"/>
                    <a:pt x="644" y="612"/>
                  </a:cubicBezTo>
                  <a:cubicBezTo>
                    <a:pt x="644" y="609"/>
                    <a:pt x="642" y="609"/>
                    <a:pt x="639" y="607"/>
                  </a:cubicBezTo>
                  <a:cubicBezTo>
                    <a:pt x="639" y="607"/>
                    <a:pt x="637" y="604"/>
                    <a:pt x="634" y="604"/>
                  </a:cubicBezTo>
                  <a:cubicBezTo>
                    <a:pt x="632" y="602"/>
                    <a:pt x="629" y="599"/>
                    <a:pt x="627" y="597"/>
                  </a:cubicBezTo>
                  <a:cubicBezTo>
                    <a:pt x="624" y="594"/>
                    <a:pt x="624" y="594"/>
                    <a:pt x="624" y="594"/>
                  </a:cubicBezTo>
                  <a:cubicBezTo>
                    <a:pt x="622" y="592"/>
                    <a:pt x="619" y="589"/>
                    <a:pt x="617" y="587"/>
                  </a:cubicBezTo>
                  <a:cubicBezTo>
                    <a:pt x="617" y="584"/>
                    <a:pt x="614" y="584"/>
                    <a:pt x="614" y="582"/>
                  </a:cubicBezTo>
                  <a:cubicBezTo>
                    <a:pt x="614" y="582"/>
                    <a:pt x="612" y="579"/>
                    <a:pt x="609" y="577"/>
                  </a:cubicBezTo>
                  <a:cubicBezTo>
                    <a:pt x="609" y="577"/>
                    <a:pt x="609" y="574"/>
                    <a:pt x="607" y="572"/>
                  </a:cubicBezTo>
                  <a:cubicBezTo>
                    <a:pt x="607" y="572"/>
                    <a:pt x="604" y="569"/>
                    <a:pt x="604" y="567"/>
                  </a:cubicBezTo>
                  <a:cubicBezTo>
                    <a:pt x="604" y="567"/>
                    <a:pt x="602" y="564"/>
                    <a:pt x="602" y="562"/>
                  </a:cubicBezTo>
                  <a:cubicBezTo>
                    <a:pt x="602" y="562"/>
                    <a:pt x="599" y="559"/>
                    <a:pt x="599" y="557"/>
                  </a:cubicBezTo>
                  <a:cubicBezTo>
                    <a:pt x="592" y="544"/>
                    <a:pt x="589" y="529"/>
                    <a:pt x="587" y="514"/>
                  </a:cubicBezTo>
                  <a:cubicBezTo>
                    <a:pt x="589" y="516"/>
                    <a:pt x="589" y="516"/>
                    <a:pt x="589" y="516"/>
                  </a:cubicBezTo>
                  <a:cubicBezTo>
                    <a:pt x="614" y="541"/>
                    <a:pt x="649" y="559"/>
                    <a:pt x="685" y="562"/>
                  </a:cubicBezTo>
                  <a:cubicBezTo>
                    <a:pt x="692" y="562"/>
                    <a:pt x="697" y="562"/>
                    <a:pt x="702" y="562"/>
                  </a:cubicBezTo>
                  <a:cubicBezTo>
                    <a:pt x="707" y="562"/>
                    <a:pt x="712" y="562"/>
                    <a:pt x="717" y="562"/>
                  </a:cubicBezTo>
                  <a:lnTo>
                    <a:pt x="720" y="562"/>
                  </a:lnTo>
                  <a:cubicBezTo>
                    <a:pt x="725" y="562"/>
                    <a:pt x="730" y="559"/>
                    <a:pt x="732" y="559"/>
                  </a:cubicBezTo>
                  <a:cubicBezTo>
                    <a:pt x="735" y="559"/>
                    <a:pt x="735" y="559"/>
                    <a:pt x="735" y="559"/>
                  </a:cubicBezTo>
                  <a:cubicBezTo>
                    <a:pt x="740" y="557"/>
                    <a:pt x="745" y="557"/>
                    <a:pt x="750" y="554"/>
                  </a:cubicBezTo>
                  <a:cubicBezTo>
                    <a:pt x="750" y="554"/>
                    <a:pt x="750" y="554"/>
                    <a:pt x="752" y="554"/>
                  </a:cubicBezTo>
                  <a:cubicBezTo>
                    <a:pt x="755" y="554"/>
                    <a:pt x="760" y="552"/>
                    <a:pt x="765" y="549"/>
                  </a:cubicBezTo>
                  <a:lnTo>
                    <a:pt x="765" y="549"/>
                  </a:lnTo>
                  <a:cubicBezTo>
                    <a:pt x="802" y="534"/>
                    <a:pt x="833" y="504"/>
                    <a:pt x="850" y="469"/>
                  </a:cubicBezTo>
                  <a:cubicBezTo>
                    <a:pt x="860" y="514"/>
                    <a:pt x="848" y="562"/>
                    <a:pt x="815" y="597"/>
                  </a:cubicBezTo>
                  <a:close/>
                </a:path>
              </a:pathLst>
            </a:custGeom>
            <a:grpFill/>
            <a:ln>
              <a:noFill/>
            </a:ln>
            <a:effectLst/>
            <a:extLst>
              <a:ext uri="{91240B29-F687-4F45-9708-019B960494DF}">
                <a14:hiddenLine xmlns:a14="http://schemas.microsoft.com/office/drawing/2010/main" w="9525" cap="flat">
                  <a:solidFill>
                    <a:srgbClr val="3C8A2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grpSp>
      <p:grpSp>
        <p:nvGrpSpPr>
          <p:cNvPr id="90" name="Group 187">
            <a:extLst>
              <a:ext uri="{FF2B5EF4-FFF2-40B4-BE49-F238E27FC236}">
                <a16:creationId xmlns:a16="http://schemas.microsoft.com/office/drawing/2014/main" id="{3E1FC759-E7F2-4CAE-AE57-A2CB7A1B8517}"/>
              </a:ext>
            </a:extLst>
          </p:cNvPr>
          <p:cNvGrpSpPr>
            <a:grpSpLocks/>
          </p:cNvGrpSpPr>
          <p:nvPr/>
        </p:nvGrpSpPr>
        <p:grpSpPr bwMode="auto">
          <a:xfrm>
            <a:off x="3787694" y="4786727"/>
            <a:ext cx="407579" cy="415257"/>
            <a:chOff x="1328" y="785"/>
            <a:chExt cx="262" cy="261"/>
          </a:xfrm>
          <a:solidFill>
            <a:srgbClr val="43B02A"/>
          </a:solidFill>
        </p:grpSpPr>
        <p:sp>
          <p:nvSpPr>
            <p:cNvPr id="91" name="Freeform 188">
              <a:extLst>
                <a:ext uri="{FF2B5EF4-FFF2-40B4-BE49-F238E27FC236}">
                  <a16:creationId xmlns:a16="http://schemas.microsoft.com/office/drawing/2014/main" id="{5B6698A9-75F5-4487-B52E-3ADC3A0E0182}"/>
                </a:ext>
              </a:extLst>
            </p:cNvPr>
            <p:cNvSpPr>
              <a:spLocks noChangeArrowheads="1"/>
            </p:cNvSpPr>
            <p:nvPr/>
          </p:nvSpPr>
          <p:spPr bwMode="auto">
            <a:xfrm>
              <a:off x="1328" y="785"/>
              <a:ext cx="262" cy="261"/>
            </a:xfrm>
            <a:custGeom>
              <a:avLst/>
              <a:gdLst>
                <a:gd name="T0" fmla="*/ 580 w 1160"/>
                <a:gd name="T1" fmla="*/ 30 h 1157"/>
                <a:gd name="T2" fmla="*/ 580 w 1160"/>
                <a:gd name="T3" fmla="*/ 30 h 1157"/>
                <a:gd name="T4" fmla="*/ 1129 w 1160"/>
                <a:gd name="T5" fmla="*/ 579 h 1157"/>
                <a:gd name="T6" fmla="*/ 580 w 1160"/>
                <a:gd name="T7" fmla="*/ 1128 h 1157"/>
                <a:gd name="T8" fmla="*/ 30 w 1160"/>
                <a:gd name="T9" fmla="*/ 579 h 1157"/>
                <a:gd name="T10" fmla="*/ 580 w 1160"/>
                <a:gd name="T11" fmla="*/ 30 h 1157"/>
                <a:gd name="T12" fmla="*/ 580 w 1160"/>
                <a:gd name="T13" fmla="*/ 0 h 1157"/>
                <a:gd name="T14" fmla="*/ 580 w 1160"/>
                <a:gd name="T15" fmla="*/ 0 h 1157"/>
                <a:gd name="T16" fmla="*/ 0 w 1160"/>
                <a:gd name="T17" fmla="*/ 579 h 1157"/>
                <a:gd name="T18" fmla="*/ 580 w 1160"/>
                <a:gd name="T19" fmla="*/ 1156 h 1157"/>
                <a:gd name="T20" fmla="*/ 1159 w 1160"/>
                <a:gd name="T21" fmla="*/ 579 h 1157"/>
                <a:gd name="T22" fmla="*/ 580 w 1160"/>
                <a:gd name="T23" fmla="*/ 0 h 1157"/>
                <a:gd name="T24" fmla="*/ 580 w 1160"/>
                <a:gd name="T25" fmla="*/ 3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0" h="1157">
                  <a:moveTo>
                    <a:pt x="580" y="30"/>
                  </a:moveTo>
                  <a:lnTo>
                    <a:pt x="580" y="30"/>
                  </a:lnTo>
                  <a:cubicBezTo>
                    <a:pt x="883" y="30"/>
                    <a:pt x="1129" y="276"/>
                    <a:pt x="1129" y="579"/>
                  </a:cubicBezTo>
                  <a:cubicBezTo>
                    <a:pt x="1129" y="883"/>
                    <a:pt x="883" y="1128"/>
                    <a:pt x="580" y="1128"/>
                  </a:cubicBezTo>
                  <a:cubicBezTo>
                    <a:pt x="276" y="1128"/>
                    <a:pt x="30" y="883"/>
                    <a:pt x="30" y="579"/>
                  </a:cubicBezTo>
                  <a:cubicBezTo>
                    <a:pt x="30" y="276"/>
                    <a:pt x="276" y="30"/>
                    <a:pt x="580" y="30"/>
                  </a:cubicBezTo>
                  <a:lnTo>
                    <a:pt x="580" y="0"/>
                  </a:lnTo>
                  <a:lnTo>
                    <a:pt x="580" y="0"/>
                  </a:lnTo>
                  <a:cubicBezTo>
                    <a:pt x="261" y="0"/>
                    <a:pt x="0" y="261"/>
                    <a:pt x="0" y="579"/>
                  </a:cubicBezTo>
                  <a:cubicBezTo>
                    <a:pt x="0" y="898"/>
                    <a:pt x="261" y="1156"/>
                    <a:pt x="580" y="1156"/>
                  </a:cubicBezTo>
                  <a:cubicBezTo>
                    <a:pt x="898" y="1156"/>
                    <a:pt x="1159" y="898"/>
                    <a:pt x="1159" y="579"/>
                  </a:cubicBezTo>
                  <a:cubicBezTo>
                    <a:pt x="1159" y="261"/>
                    <a:pt x="898" y="0"/>
                    <a:pt x="580" y="0"/>
                  </a:cubicBezTo>
                  <a:lnTo>
                    <a:pt x="580" y="30"/>
                  </a:lnTo>
                </a:path>
              </a:pathLst>
            </a:custGeom>
            <a:grpFill/>
            <a:ln>
              <a:noFill/>
            </a:ln>
            <a:effectLst/>
            <a:extLst>
              <a:ext uri="{91240B29-F687-4F45-9708-019B960494DF}">
                <a14:hiddenLine xmlns:a14="http://schemas.microsoft.com/office/drawing/2010/main" w="9525" cap="flat">
                  <a:solidFill>
                    <a:srgbClr val="3C8A2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92" name="Freeform 189">
              <a:extLst>
                <a:ext uri="{FF2B5EF4-FFF2-40B4-BE49-F238E27FC236}">
                  <a16:creationId xmlns:a16="http://schemas.microsoft.com/office/drawing/2014/main" id="{A27C354F-CA75-4AB0-A3C1-BDED3DBAF500}"/>
                </a:ext>
              </a:extLst>
            </p:cNvPr>
            <p:cNvSpPr>
              <a:spLocks noChangeArrowheads="1"/>
            </p:cNvSpPr>
            <p:nvPr/>
          </p:nvSpPr>
          <p:spPr bwMode="auto">
            <a:xfrm>
              <a:off x="1413" y="842"/>
              <a:ext cx="92" cy="19"/>
            </a:xfrm>
            <a:custGeom>
              <a:avLst/>
              <a:gdLst>
                <a:gd name="T0" fmla="*/ 25 w 412"/>
                <a:gd name="T1" fmla="*/ 80 h 86"/>
                <a:gd name="T2" fmla="*/ 25 w 412"/>
                <a:gd name="T3" fmla="*/ 80 h 86"/>
                <a:gd name="T4" fmla="*/ 45 w 412"/>
                <a:gd name="T5" fmla="*/ 70 h 86"/>
                <a:gd name="T6" fmla="*/ 53 w 412"/>
                <a:gd name="T7" fmla="*/ 65 h 86"/>
                <a:gd name="T8" fmla="*/ 58 w 412"/>
                <a:gd name="T9" fmla="*/ 65 h 86"/>
                <a:gd name="T10" fmla="*/ 60 w 412"/>
                <a:gd name="T11" fmla="*/ 63 h 86"/>
                <a:gd name="T12" fmla="*/ 63 w 412"/>
                <a:gd name="T13" fmla="*/ 63 h 86"/>
                <a:gd name="T14" fmla="*/ 93 w 412"/>
                <a:gd name="T15" fmla="*/ 53 h 86"/>
                <a:gd name="T16" fmla="*/ 261 w 412"/>
                <a:gd name="T17" fmla="*/ 40 h 86"/>
                <a:gd name="T18" fmla="*/ 386 w 412"/>
                <a:gd name="T19" fmla="*/ 80 h 86"/>
                <a:gd name="T20" fmla="*/ 409 w 412"/>
                <a:gd name="T21" fmla="*/ 75 h 86"/>
                <a:gd name="T22" fmla="*/ 404 w 412"/>
                <a:gd name="T23" fmla="*/ 53 h 86"/>
                <a:gd name="T24" fmla="*/ 181 w 412"/>
                <a:gd name="T25" fmla="*/ 5 h 86"/>
                <a:gd name="T26" fmla="*/ 35 w 412"/>
                <a:gd name="T27" fmla="*/ 40 h 86"/>
                <a:gd name="T28" fmla="*/ 10 w 412"/>
                <a:gd name="T29" fmla="*/ 55 h 86"/>
                <a:gd name="T30" fmla="*/ 5 w 412"/>
                <a:gd name="T31" fmla="*/ 75 h 86"/>
                <a:gd name="T32" fmla="*/ 25 w 412"/>
                <a:gd name="T33"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86">
                  <a:moveTo>
                    <a:pt x="25" y="80"/>
                  </a:moveTo>
                  <a:lnTo>
                    <a:pt x="25" y="80"/>
                  </a:lnTo>
                  <a:cubicBezTo>
                    <a:pt x="30" y="78"/>
                    <a:pt x="38" y="75"/>
                    <a:pt x="45" y="70"/>
                  </a:cubicBezTo>
                  <a:cubicBezTo>
                    <a:pt x="48" y="70"/>
                    <a:pt x="50" y="68"/>
                    <a:pt x="53" y="65"/>
                  </a:cubicBezTo>
                  <a:cubicBezTo>
                    <a:pt x="55" y="65"/>
                    <a:pt x="60" y="63"/>
                    <a:pt x="58" y="65"/>
                  </a:cubicBezTo>
                  <a:cubicBezTo>
                    <a:pt x="55" y="65"/>
                    <a:pt x="60" y="63"/>
                    <a:pt x="60" y="63"/>
                  </a:cubicBezTo>
                  <a:lnTo>
                    <a:pt x="63" y="63"/>
                  </a:lnTo>
                  <a:cubicBezTo>
                    <a:pt x="73" y="58"/>
                    <a:pt x="83" y="55"/>
                    <a:pt x="93" y="53"/>
                  </a:cubicBezTo>
                  <a:cubicBezTo>
                    <a:pt x="146" y="35"/>
                    <a:pt x="203" y="30"/>
                    <a:pt x="261" y="40"/>
                  </a:cubicBezTo>
                  <a:cubicBezTo>
                    <a:pt x="306" y="45"/>
                    <a:pt x="349" y="60"/>
                    <a:pt x="386" y="80"/>
                  </a:cubicBezTo>
                  <a:cubicBezTo>
                    <a:pt x="394" y="85"/>
                    <a:pt x="404" y="83"/>
                    <a:pt x="409" y="75"/>
                  </a:cubicBezTo>
                  <a:cubicBezTo>
                    <a:pt x="411" y="68"/>
                    <a:pt x="411" y="58"/>
                    <a:pt x="404" y="53"/>
                  </a:cubicBezTo>
                  <a:cubicBezTo>
                    <a:pt x="334" y="20"/>
                    <a:pt x="258" y="0"/>
                    <a:pt x="181" y="5"/>
                  </a:cubicBezTo>
                  <a:cubicBezTo>
                    <a:pt x="131" y="8"/>
                    <a:pt x="80" y="20"/>
                    <a:pt x="35" y="40"/>
                  </a:cubicBezTo>
                  <a:cubicBezTo>
                    <a:pt x="28" y="45"/>
                    <a:pt x="18" y="50"/>
                    <a:pt x="10" y="55"/>
                  </a:cubicBezTo>
                  <a:cubicBezTo>
                    <a:pt x="3" y="60"/>
                    <a:pt x="0" y="68"/>
                    <a:pt x="5" y="75"/>
                  </a:cubicBezTo>
                  <a:cubicBezTo>
                    <a:pt x="8" y="83"/>
                    <a:pt x="18" y="85"/>
                    <a:pt x="25" y="80"/>
                  </a:cubicBezTo>
                </a:path>
              </a:pathLst>
            </a:custGeom>
            <a:grpFill/>
            <a:ln>
              <a:noFill/>
            </a:ln>
            <a:effectLst/>
            <a:extLst>
              <a:ext uri="{91240B29-F687-4F45-9708-019B960494DF}">
                <a14:hiddenLine xmlns:a14="http://schemas.microsoft.com/office/drawing/2010/main" w="9525" cap="flat">
                  <a:solidFill>
                    <a:srgbClr val="3C8A2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93" name="Freeform 190">
              <a:extLst>
                <a:ext uri="{FF2B5EF4-FFF2-40B4-BE49-F238E27FC236}">
                  <a16:creationId xmlns:a16="http://schemas.microsoft.com/office/drawing/2014/main" id="{FD78EEF8-B851-4256-A438-59EEB67EEE14}"/>
                </a:ext>
              </a:extLst>
            </p:cNvPr>
            <p:cNvSpPr>
              <a:spLocks noChangeArrowheads="1"/>
            </p:cNvSpPr>
            <p:nvPr/>
          </p:nvSpPr>
          <p:spPr bwMode="auto">
            <a:xfrm>
              <a:off x="1399" y="876"/>
              <a:ext cx="122" cy="115"/>
            </a:xfrm>
            <a:custGeom>
              <a:avLst/>
              <a:gdLst>
                <a:gd name="T0" fmla="*/ 50 w 543"/>
                <a:gd name="T1" fmla="*/ 383 h 512"/>
                <a:gd name="T2" fmla="*/ 33 w 543"/>
                <a:gd name="T3" fmla="*/ 313 h 512"/>
                <a:gd name="T4" fmla="*/ 33 w 543"/>
                <a:gd name="T5" fmla="*/ 311 h 512"/>
                <a:gd name="T6" fmla="*/ 30 w 543"/>
                <a:gd name="T7" fmla="*/ 270 h 512"/>
                <a:gd name="T8" fmla="*/ 33 w 543"/>
                <a:gd name="T9" fmla="*/ 233 h 512"/>
                <a:gd name="T10" fmla="*/ 35 w 543"/>
                <a:gd name="T11" fmla="*/ 223 h 512"/>
                <a:gd name="T12" fmla="*/ 68 w 543"/>
                <a:gd name="T13" fmla="*/ 140 h 512"/>
                <a:gd name="T14" fmla="*/ 128 w 543"/>
                <a:gd name="T15" fmla="*/ 85 h 512"/>
                <a:gd name="T16" fmla="*/ 359 w 543"/>
                <a:gd name="T17" fmla="*/ 62 h 512"/>
                <a:gd name="T18" fmla="*/ 471 w 543"/>
                <a:gd name="T19" fmla="*/ 158 h 512"/>
                <a:gd name="T20" fmla="*/ 492 w 543"/>
                <a:gd name="T21" fmla="*/ 198 h 512"/>
                <a:gd name="T22" fmla="*/ 497 w 543"/>
                <a:gd name="T23" fmla="*/ 213 h 512"/>
                <a:gd name="T24" fmla="*/ 502 w 543"/>
                <a:gd name="T25" fmla="*/ 233 h 512"/>
                <a:gd name="T26" fmla="*/ 502 w 543"/>
                <a:gd name="T27" fmla="*/ 240 h 512"/>
                <a:gd name="T28" fmla="*/ 502 w 543"/>
                <a:gd name="T29" fmla="*/ 265 h 512"/>
                <a:gd name="T30" fmla="*/ 502 w 543"/>
                <a:gd name="T31" fmla="*/ 273 h 512"/>
                <a:gd name="T32" fmla="*/ 489 w 543"/>
                <a:gd name="T33" fmla="*/ 306 h 512"/>
                <a:gd name="T34" fmla="*/ 484 w 543"/>
                <a:gd name="T35" fmla="*/ 311 h 512"/>
                <a:gd name="T36" fmla="*/ 456 w 543"/>
                <a:gd name="T37" fmla="*/ 326 h 512"/>
                <a:gd name="T38" fmla="*/ 371 w 543"/>
                <a:gd name="T39" fmla="*/ 293 h 512"/>
                <a:gd name="T40" fmla="*/ 366 w 543"/>
                <a:gd name="T41" fmla="*/ 278 h 512"/>
                <a:gd name="T42" fmla="*/ 366 w 543"/>
                <a:gd name="T43" fmla="*/ 263 h 512"/>
                <a:gd name="T44" fmla="*/ 191 w 543"/>
                <a:gd name="T45" fmla="*/ 203 h 512"/>
                <a:gd name="T46" fmla="*/ 303 w 543"/>
                <a:gd name="T47" fmla="*/ 484 h 512"/>
                <a:gd name="T48" fmla="*/ 366 w 543"/>
                <a:gd name="T49" fmla="*/ 474 h 512"/>
                <a:gd name="T50" fmla="*/ 223 w 543"/>
                <a:gd name="T51" fmla="*/ 366 h 512"/>
                <a:gd name="T52" fmla="*/ 213 w 543"/>
                <a:gd name="T53" fmla="*/ 348 h 512"/>
                <a:gd name="T54" fmla="*/ 211 w 543"/>
                <a:gd name="T55" fmla="*/ 336 h 512"/>
                <a:gd name="T56" fmla="*/ 201 w 543"/>
                <a:gd name="T57" fmla="*/ 293 h 512"/>
                <a:gd name="T58" fmla="*/ 198 w 543"/>
                <a:gd name="T59" fmla="*/ 290 h 512"/>
                <a:gd name="T60" fmla="*/ 208 w 543"/>
                <a:gd name="T61" fmla="*/ 233 h 512"/>
                <a:gd name="T62" fmla="*/ 326 w 543"/>
                <a:gd name="T63" fmla="*/ 233 h 512"/>
                <a:gd name="T64" fmla="*/ 336 w 543"/>
                <a:gd name="T65" fmla="*/ 278 h 512"/>
                <a:gd name="T66" fmla="*/ 338 w 543"/>
                <a:gd name="T67" fmla="*/ 290 h 512"/>
                <a:gd name="T68" fmla="*/ 351 w 543"/>
                <a:gd name="T69" fmla="*/ 318 h 512"/>
                <a:gd name="T70" fmla="*/ 512 w 543"/>
                <a:gd name="T71" fmla="*/ 326 h 512"/>
                <a:gd name="T72" fmla="*/ 479 w 543"/>
                <a:gd name="T73" fmla="*/ 110 h 512"/>
                <a:gd name="T74" fmla="*/ 150 w 543"/>
                <a:gd name="T75" fmla="*/ 37 h 512"/>
                <a:gd name="T76" fmla="*/ 5 w 543"/>
                <a:gd name="T77" fmla="*/ 303 h 512"/>
                <a:gd name="T78" fmla="*/ 22 w 543"/>
                <a:gd name="T79" fmla="*/ 391 h 512"/>
                <a:gd name="T80" fmla="*/ 50 w 543"/>
                <a:gd name="T81" fmla="*/ 38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3" h="512">
                  <a:moveTo>
                    <a:pt x="50" y="383"/>
                  </a:moveTo>
                  <a:lnTo>
                    <a:pt x="50" y="383"/>
                  </a:lnTo>
                  <a:cubicBezTo>
                    <a:pt x="43" y="366"/>
                    <a:pt x="38" y="346"/>
                    <a:pt x="35" y="326"/>
                  </a:cubicBezTo>
                  <a:cubicBezTo>
                    <a:pt x="35" y="323"/>
                    <a:pt x="33" y="318"/>
                    <a:pt x="33" y="313"/>
                  </a:cubicBezTo>
                  <a:cubicBezTo>
                    <a:pt x="33" y="313"/>
                    <a:pt x="33" y="308"/>
                    <a:pt x="33" y="313"/>
                  </a:cubicBezTo>
                  <a:lnTo>
                    <a:pt x="33" y="311"/>
                  </a:lnTo>
                  <a:cubicBezTo>
                    <a:pt x="33" y="308"/>
                    <a:pt x="33" y="306"/>
                    <a:pt x="33" y="303"/>
                  </a:cubicBezTo>
                  <a:cubicBezTo>
                    <a:pt x="30" y="290"/>
                    <a:pt x="30" y="280"/>
                    <a:pt x="30" y="270"/>
                  </a:cubicBezTo>
                  <a:cubicBezTo>
                    <a:pt x="30" y="260"/>
                    <a:pt x="30" y="248"/>
                    <a:pt x="33" y="238"/>
                  </a:cubicBezTo>
                  <a:cubicBezTo>
                    <a:pt x="33" y="235"/>
                    <a:pt x="33" y="233"/>
                    <a:pt x="33" y="233"/>
                  </a:cubicBezTo>
                  <a:cubicBezTo>
                    <a:pt x="33" y="235"/>
                    <a:pt x="33" y="233"/>
                    <a:pt x="33" y="230"/>
                  </a:cubicBezTo>
                  <a:cubicBezTo>
                    <a:pt x="33" y="228"/>
                    <a:pt x="33" y="225"/>
                    <a:pt x="35" y="223"/>
                  </a:cubicBezTo>
                  <a:cubicBezTo>
                    <a:pt x="35" y="218"/>
                    <a:pt x="35" y="210"/>
                    <a:pt x="38" y="205"/>
                  </a:cubicBezTo>
                  <a:cubicBezTo>
                    <a:pt x="45" y="180"/>
                    <a:pt x="53" y="160"/>
                    <a:pt x="68" y="140"/>
                  </a:cubicBezTo>
                  <a:cubicBezTo>
                    <a:pt x="75" y="130"/>
                    <a:pt x="83" y="120"/>
                    <a:pt x="93" y="110"/>
                  </a:cubicBezTo>
                  <a:cubicBezTo>
                    <a:pt x="105" y="100"/>
                    <a:pt x="115" y="92"/>
                    <a:pt x="128" y="85"/>
                  </a:cubicBezTo>
                  <a:cubicBezTo>
                    <a:pt x="160" y="62"/>
                    <a:pt x="198" y="50"/>
                    <a:pt x="236" y="45"/>
                  </a:cubicBezTo>
                  <a:cubicBezTo>
                    <a:pt x="278" y="42"/>
                    <a:pt x="318" y="47"/>
                    <a:pt x="359" y="62"/>
                  </a:cubicBezTo>
                  <a:cubicBezTo>
                    <a:pt x="389" y="75"/>
                    <a:pt x="419" y="92"/>
                    <a:pt x="441" y="115"/>
                  </a:cubicBezTo>
                  <a:cubicBezTo>
                    <a:pt x="454" y="127"/>
                    <a:pt x="461" y="142"/>
                    <a:pt x="471" y="158"/>
                  </a:cubicBezTo>
                  <a:cubicBezTo>
                    <a:pt x="476" y="165"/>
                    <a:pt x="482" y="175"/>
                    <a:pt x="484" y="183"/>
                  </a:cubicBezTo>
                  <a:cubicBezTo>
                    <a:pt x="487" y="188"/>
                    <a:pt x="489" y="193"/>
                    <a:pt x="492" y="198"/>
                  </a:cubicBezTo>
                  <a:cubicBezTo>
                    <a:pt x="492" y="195"/>
                    <a:pt x="492" y="198"/>
                    <a:pt x="492" y="198"/>
                  </a:cubicBezTo>
                  <a:cubicBezTo>
                    <a:pt x="494" y="203"/>
                    <a:pt x="497" y="208"/>
                    <a:pt x="497" y="213"/>
                  </a:cubicBezTo>
                  <a:cubicBezTo>
                    <a:pt x="499" y="218"/>
                    <a:pt x="499" y="220"/>
                    <a:pt x="499" y="225"/>
                  </a:cubicBezTo>
                  <a:cubicBezTo>
                    <a:pt x="499" y="228"/>
                    <a:pt x="499" y="230"/>
                    <a:pt x="502" y="233"/>
                  </a:cubicBezTo>
                  <a:cubicBezTo>
                    <a:pt x="502" y="233"/>
                    <a:pt x="502" y="235"/>
                    <a:pt x="502" y="238"/>
                  </a:cubicBezTo>
                  <a:cubicBezTo>
                    <a:pt x="502" y="233"/>
                    <a:pt x="502" y="238"/>
                    <a:pt x="502" y="240"/>
                  </a:cubicBezTo>
                  <a:cubicBezTo>
                    <a:pt x="502" y="245"/>
                    <a:pt x="502" y="250"/>
                    <a:pt x="502" y="255"/>
                  </a:cubicBezTo>
                  <a:cubicBezTo>
                    <a:pt x="502" y="260"/>
                    <a:pt x="502" y="263"/>
                    <a:pt x="502" y="265"/>
                  </a:cubicBezTo>
                  <a:cubicBezTo>
                    <a:pt x="502" y="268"/>
                    <a:pt x="502" y="268"/>
                    <a:pt x="502" y="270"/>
                  </a:cubicBezTo>
                  <a:lnTo>
                    <a:pt x="502" y="273"/>
                  </a:lnTo>
                  <a:cubicBezTo>
                    <a:pt x="502" y="270"/>
                    <a:pt x="502" y="270"/>
                    <a:pt x="502" y="273"/>
                  </a:cubicBezTo>
                  <a:cubicBezTo>
                    <a:pt x="499" y="288"/>
                    <a:pt x="497" y="296"/>
                    <a:pt x="489" y="306"/>
                  </a:cubicBezTo>
                  <a:cubicBezTo>
                    <a:pt x="492" y="303"/>
                    <a:pt x="487" y="308"/>
                    <a:pt x="487" y="308"/>
                  </a:cubicBezTo>
                  <a:cubicBezTo>
                    <a:pt x="487" y="308"/>
                    <a:pt x="487" y="311"/>
                    <a:pt x="484" y="311"/>
                  </a:cubicBezTo>
                  <a:cubicBezTo>
                    <a:pt x="482" y="313"/>
                    <a:pt x="479" y="316"/>
                    <a:pt x="479" y="316"/>
                  </a:cubicBezTo>
                  <a:cubicBezTo>
                    <a:pt x="471" y="321"/>
                    <a:pt x="464" y="326"/>
                    <a:pt x="456" y="326"/>
                  </a:cubicBezTo>
                  <a:cubicBezTo>
                    <a:pt x="439" y="333"/>
                    <a:pt x="416" y="331"/>
                    <a:pt x="399" y="321"/>
                  </a:cubicBezTo>
                  <a:cubicBezTo>
                    <a:pt x="386" y="316"/>
                    <a:pt x="376" y="306"/>
                    <a:pt x="371" y="293"/>
                  </a:cubicBezTo>
                  <a:cubicBezTo>
                    <a:pt x="369" y="290"/>
                    <a:pt x="369" y="288"/>
                    <a:pt x="366" y="283"/>
                  </a:cubicBezTo>
                  <a:lnTo>
                    <a:pt x="366" y="278"/>
                  </a:lnTo>
                  <a:cubicBezTo>
                    <a:pt x="366" y="275"/>
                    <a:pt x="364" y="268"/>
                    <a:pt x="366" y="275"/>
                  </a:cubicBezTo>
                  <a:cubicBezTo>
                    <a:pt x="364" y="270"/>
                    <a:pt x="366" y="268"/>
                    <a:pt x="366" y="263"/>
                  </a:cubicBezTo>
                  <a:cubicBezTo>
                    <a:pt x="366" y="258"/>
                    <a:pt x="364" y="253"/>
                    <a:pt x="364" y="245"/>
                  </a:cubicBezTo>
                  <a:cubicBezTo>
                    <a:pt x="349" y="170"/>
                    <a:pt x="241" y="148"/>
                    <a:pt x="191" y="203"/>
                  </a:cubicBezTo>
                  <a:cubicBezTo>
                    <a:pt x="155" y="245"/>
                    <a:pt x="165" y="308"/>
                    <a:pt x="186" y="356"/>
                  </a:cubicBezTo>
                  <a:cubicBezTo>
                    <a:pt x="208" y="413"/>
                    <a:pt x="251" y="456"/>
                    <a:pt x="303" y="484"/>
                  </a:cubicBezTo>
                  <a:cubicBezTo>
                    <a:pt x="321" y="491"/>
                    <a:pt x="338" y="499"/>
                    <a:pt x="359" y="506"/>
                  </a:cubicBezTo>
                  <a:cubicBezTo>
                    <a:pt x="376" y="511"/>
                    <a:pt x="386" y="481"/>
                    <a:pt x="366" y="474"/>
                  </a:cubicBezTo>
                  <a:cubicBezTo>
                    <a:pt x="334" y="464"/>
                    <a:pt x="301" y="449"/>
                    <a:pt x="273" y="426"/>
                  </a:cubicBezTo>
                  <a:cubicBezTo>
                    <a:pt x="251" y="408"/>
                    <a:pt x="236" y="388"/>
                    <a:pt x="223" y="366"/>
                  </a:cubicBezTo>
                  <a:cubicBezTo>
                    <a:pt x="221" y="361"/>
                    <a:pt x="218" y="353"/>
                    <a:pt x="216" y="348"/>
                  </a:cubicBezTo>
                  <a:cubicBezTo>
                    <a:pt x="213" y="346"/>
                    <a:pt x="216" y="351"/>
                    <a:pt x="213" y="348"/>
                  </a:cubicBezTo>
                  <a:cubicBezTo>
                    <a:pt x="213" y="346"/>
                    <a:pt x="213" y="343"/>
                    <a:pt x="213" y="343"/>
                  </a:cubicBezTo>
                  <a:cubicBezTo>
                    <a:pt x="211" y="341"/>
                    <a:pt x="211" y="338"/>
                    <a:pt x="211" y="336"/>
                  </a:cubicBezTo>
                  <a:cubicBezTo>
                    <a:pt x="206" y="326"/>
                    <a:pt x="203" y="316"/>
                    <a:pt x="201" y="306"/>
                  </a:cubicBezTo>
                  <a:cubicBezTo>
                    <a:pt x="201" y="301"/>
                    <a:pt x="201" y="296"/>
                    <a:pt x="201" y="293"/>
                  </a:cubicBezTo>
                  <a:cubicBezTo>
                    <a:pt x="201" y="290"/>
                    <a:pt x="201" y="290"/>
                    <a:pt x="198" y="290"/>
                  </a:cubicBezTo>
                  <a:cubicBezTo>
                    <a:pt x="198" y="286"/>
                    <a:pt x="198" y="290"/>
                    <a:pt x="198" y="290"/>
                  </a:cubicBezTo>
                  <a:cubicBezTo>
                    <a:pt x="198" y="288"/>
                    <a:pt x="198" y="286"/>
                    <a:pt x="198" y="283"/>
                  </a:cubicBezTo>
                  <a:cubicBezTo>
                    <a:pt x="196" y="265"/>
                    <a:pt x="198" y="248"/>
                    <a:pt x="208" y="233"/>
                  </a:cubicBezTo>
                  <a:cubicBezTo>
                    <a:pt x="228" y="203"/>
                    <a:pt x="266" y="198"/>
                    <a:pt x="296" y="210"/>
                  </a:cubicBezTo>
                  <a:cubicBezTo>
                    <a:pt x="308" y="215"/>
                    <a:pt x="318" y="223"/>
                    <a:pt x="326" y="233"/>
                  </a:cubicBezTo>
                  <a:cubicBezTo>
                    <a:pt x="334" y="248"/>
                    <a:pt x="334" y="260"/>
                    <a:pt x="336" y="278"/>
                  </a:cubicBezTo>
                  <a:cubicBezTo>
                    <a:pt x="336" y="280"/>
                    <a:pt x="336" y="278"/>
                    <a:pt x="336" y="278"/>
                  </a:cubicBezTo>
                  <a:cubicBezTo>
                    <a:pt x="336" y="280"/>
                    <a:pt x="336" y="280"/>
                    <a:pt x="336" y="283"/>
                  </a:cubicBezTo>
                  <a:cubicBezTo>
                    <a:pt x="336" y="286"/>
                    <a:pt x="336" y="288"/>
                    <a:pt x="338" y="290"/>
                  </a:cubicBezTo>
                  <a:cubicBezTo>
                    <a:pt x="338" y="296"/>
                    <a:pt x="341" y="301"/>
                    <a:pt x="344" y="306"/>
                  </a:cubicBezTo>
                  <a:cubicBezTo>
                    <a:pt x="346" y="311"/>
                    <a:pt x="349" y="316"/>
                    <a:pt x="351" y="318"/>
                  </a:cubicBezTo>
                  <a:cubicBezTo>
                    <a:pt x="366" y="336"/>
                    <a:pt x="384" y="348"/>
                    <a:pt x="404" y="356"/>
                  </a:cubicBezTo>
                  <a:cubicBezTo>
                    <a:pt x="441" y="366"/>
                    <a:pt x="487" y="356"/>
                    <a:pt x="512" y="326"/>
                  </a:cubicBezTo>
                  <a:cubicBezTo>
                    <a:pt x="542" y="288"/>
                    <a:pt x="539" y="235"/>
                    <a:pt x="524" y="190"/>
                  </a:cubicBezTo>
                  <a:cubicBezTo>
                    <a:pt x="514" y="163"/>
                    <a:pt x="499" y="135"/>
                    <a:pt x="479" y="110"/>
                  </a:cubicBezTo>
                  <a:cubicBezTo>
                    <a:pt x="459" y="85"/>
                    <a:pt x="434" y="62"/>
                    <a:pt x="404" y="45"/>
                  </a:cubicBezTo>
                  <a:cubicBezTo>
                    <a:pt x="326" y="5"/>
                    <a:pt x="231" y="0"/>
                    <a:pt x="150" y="37"/>
                  </a:cubicBezTo>
                  <a:cubicBezTo>
                    <a:pt x="95" y="62"/>
                    <a:pt x="48" y="105"/>
                    <a:pt x="22" y="163"/>
                  </a:cubicBezTo>
                  <a:cubicBezTo>
                    <a:pt x="5" y="205"/>
                    <a:pt x="0" y="255"/>
                    <a:pt x="5" y="303"/>
                  </a:cubicBezTo>
                  <a:cubicBezTo>
                    <a:pt x="7" y="331"/>
                    <a:pt x="12" y="361"/>
                    <a:pt x="22" y="388"/>
                  </a:cubicBezTo>
                  <a:lnTo>
                    <a:pt x="22" y="391"/>
                  </a:lnTo>
                  <a:cubicBezTo>
                    <a:pt x="27" y="401"/>
                    <a:pt x="33" y="406"/>
                    <a:pt x="43" y="403"/>
                  </a:cubicBezTo>
                  <a:cubicBezTo>
                    <a:pt x="48" y="401"/>
                    <a:pt x="53" y="393"/>
                    <a:pt x="50" y="383"/>
                  </a:cubicBezTo>
                </a:path>
              </a:pathLst>
            </a:custGeom>
            <a:grpFill/>
            <a:ln>
              <a:noFill/>
            </a:ln>
            <a:effectLst/>
            <a:extLst>
              <a:ext uri="{91240B29-F687-4F45-9708-019B960494DF}">
                <a14:hiddenLine xmlns:a14="http://schemas.microsoft.com/office/drawing/2010/main" w="9525" cap="flat">
                  <a:solidFill>
                    <a:srgbClr val="3C8A2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94" name="Freeform 191">
              <a:extLst>
                <a:ext uri="{FF2B5EF4-FFF2-40B4-BE49-F238E27FC236}">
                  <a16:creationId xmlns:a16="http://schemas.microsoft.com/office/drawing/2014/main" id="{3D56F3AE-E37F-46B9-9C95-185DEF00F646}"/>
                </a:ext>
              </a:extLst>
            </p:cNvPr>
            <p:cNvSpPr>
              <a:spLocks noChangeArrowheads="1"/>
            </p:cNvSpPr>
            <p:nvPr/>
          </p:nvSpPr>
          <p:spPr bwMode="auto">
            <a:xfrm>
              <a:off x="1391" y="860"/>
              <a:ext cx="135" cy="41"/>
            </a:xfrm>
            <a:custGeom>
              <a:avLst/>
              <a:gdLst>
                <a:gd name="T0" fmla="*/ 38 w 598"/>
                <a:gd name="T1" fmla="*/ 165 h 184"/>
                <a:gd name="T2" fmla="*/ 38 w 598"/>
                <a:gd name="T3" fmla="*/ 165 h 184"/>
                <a:gd name="T4" fmla="*/ 40 w 598"/>
                <a:gd name="T5" fmla="*/ 163 h 184"/>
                <a:gd name="T6" fmla="*/ 43 w 598"/>
                <a:gd name="T7" fmla="*/ 158 h 184"/>
                <a:gd name="T8" fmla="*/ 43 w 598"/>
                <a:gd name="T9" fmla="*/ 158 h 184"/>
                <a:gd name="T10" fmla="*/ 48 w 598"/>
                <a:gd name="T11" fmla="*/ 155 h 184"/>
                <a:gd name="T12" fmla="*/ 76 w 598"/>
                <a:gd name="T13" fmla="*/ 123 h 184"/>
                <a:gd name="T14" fmla="*/ 123 w 598"/>
                <a:gd name="T15" fmla="*/ 85 h 184"/>
                <a:gd name="T16" fmla="*/ 191 w 598"/>
                <a:gd name="T17" fmla="*/ 50 h 184"/>
                <a:gd name="T18" fmla="*/ 276 w 598"/>
                <a:gd name="T19" fmla="*/ 32 h 184"/>
                <a:gd name="T20" fmla="*/ 314 w 598"/>
                <a:gd name="T21" fmla="*/ 32 h 184"/>
                <a:gd name="T22" fmla="*/ 334 w 598"/>
                <a:gd name="T23" fmla="*/ 32 h 184"/>
                <a:gd name="T24" fmla="*/ 346 w 598"/>
                <a:gd name="T25" fmla="*/ 35 h 184"/>
                <a:gd name="T26" fmla="*/ 351 w 598"/>
                <a:gd name="T27" fmla="*/ 35 h 184"/>
                <a:gd name="T28" fmla="*/ 351 w 598"/>
                <a:gd name="T29" fmla="*/ 35 h 184"/>
                <a:gd name="T30" fmla="*/ 356 w 598"/>
                <a:gd name="T31" fmla="*/ 37 h 184"/>
                <a:gd name="T32" fmla="*/ 417 w 598"/>
                <a:gd name="T33" fmla="*/ 53 h 184"/>
                <a:gd name="T34" fmla="*/ 567 w 598"/>
                <a:gd name="T35" fmla="*/ 165 h 184"/>
                <a:gd name="T36" fmla="*/ 587 w 598"/>
                <a:gd name="T37" fmla="*/ 170 h 184"/>
                <a:gd name="T38" fmla="*/ 592 w 598"/>
                <a:gd name="T39" fmla="*/ 150 h 184"/>
                <a:gd name="T40" fmla="*/ 449 w 598"/>
                <a:gd name="T41" fmla="*/ 30 h 184"/>
                <a:gd name="T42" fmla="*/ 326 w 598"/>
                <a:gd name="T43" fmla="*/ 2 h 184"/>
                <a:gd name="T44" fmla="*/ 203 w 598"/>
                <a:gd name="T45" fmla="*/ 15 h 184"/>
                <a:gd name="T46" fmla="*/ 65 w 598"/>
                <a:gd name="T47" fmla="*/ 90 h 184"/>
                <a:gd name="T48" fmla="*/ 13 w 598"/>
                <a:gd name="T49" fmla="*/ 150 h 184"/>
                <a:gd name="T50" fmla="*/ 38 w 598"/>
                <a:gd name="T51" fmla="*/ 16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8" h="184">
                  <a:moveTo>
                    <a:pt x="38" y="165"/>
                  </a:moveTo>
                  <a:lnTo>
                    <a:pt x="38" y="165"/>
                  </a:lnTo>
                  <a:cubicBezTo>
                    <a:pt x="38" y="163"/>
                    <a:pt x="40" y="163"/>
                    <a:pt x="40" y="163"/>
                  </a:cubicBezTo>
                  <a:cubicBezTo>
                    <a:pt x="43" y="160"/>
                    <a:pt x="43" y="160"/>
                    <a:pt x="43" y="158"/>
                  </a:cubicBezTo>
                  <a:cubicBezTo>
                    <a:pt x="45" y="155"/>
                    <a:pt x="48" y="153"/>
                    <a:pt x="43" y="158"/>
                  </a:cubicBezTo>
                  <a:cubicBezTo>
                    <a:pt x="45" y="155"/>
                    <a:pt x="45" y="155"/>
                    <a:pt x="48" y="155"/>
                  </a:cubicBezTo>
                  <a:cubicBezTo>
                    <a:pt x="55" y="143"/>
                    <a:pt x="65" y="133"/>
                    <a:pt x="76" y="123"/>
                  </a:cubicBezTo>
                  <a:cubicBezTo>
                    <a:pt x="93" y="108"/>
                    <a:pt x="106" y="95"/>
                    <a:pt x="123" y="85"/>
                  </a:cubicBezTo>
                  <a:cubicBezTo>
                    <a:pt x="146" y="70"/>
                    <a:pt x="168" y="60"/>
                    <a:pt x="191" y="50"/>
                  </a:cubicBezTo>
                  <a:cubicBezTo>
                    <a:pt x="219" y="40"/>
                    <a:pt x="246" y="35"/>
                    <a:pt x="276" y="32"/>
                  </a:cubicBezTo>
                  <a:cubicBezTo>
                    <a:pt x="289" y="32"/>
                    <a:pt x="304" y="32"/>
                    <a:pt x="314" y="32"/>
                  </a:cubicBezTo>
                  <a:cubicBezTo>
                    <a:pt x="321" y="32"/>
                    <a:pt x="329" y="32"/>
                    <a:pt x="334" y="32"/>
                  </a:cubicBezTo>
                  <a:cubicBezTo>
                    <a:pt x="339" y="32"/>
                    <a:pt x="341" y="35"/>
                    <a:pt x="346" y="35"/>
                  </a:cubicBezTo>
                  <a:cubicBezTo>
                    <a:pt x="346" y="35"/>
                    <a:pt x="349" y="35"/>
                    <a:pt x="351" y="35"/>
                  </a:cubicBezTo>
                  <a:cubicBezTo>
                    <a:pt x="356" y="37"/>
                    <a:pt x="349" y="35"/>
                    <a:pt x="351" y="35"/>
                  </a:cubicBezTo>
                  <a:cubicBezTo>
                    <a:pt x="354" y="35"/>
                    <a:pt x="354" y="35"/>
                    <a:pt x="356" y="37"/>
                  </a:cubicBezTo>
                  <a:cubicBezTo>
                    <a:pt x="376" y="40"/>
                    <a:pt x="397" y="45"/>
                    <a:pt x="417" y="53"/>
                  </a:cubicBezTo>
                  <a:cubicBezTo>
                    <a:pt x="477" y="73"/>
                    <a:pt x="530" y="113"/>
                    <a:pt x="567" y="165"/>
                  </a:cubicBezTo>
                  <a:cubicBezTo>
                    <a:pt x="572" y="173"/>
                    <a:pt x="580" y="175"/>
                    <a:pt x="587" y="170"/>
                  </a:cubicBezTo>
                  <a:cubicBezTo>
                    <a:pt x="595" y="168"/>
                    <a:pt x="597" y="155"/>
                    <a:pt x="592" y="150"/>
                  </a:cubicBezTo>
                  <a:cubicBezTo>
                    <a:pt x="557" y="98"/>
                    <a:pt x="507" y="55"/>
                    <a:pt x="449" y="30"/>
                  </a:cubicBezTo>
                  <a:cubicBezTo>
                    <a:pt x="409" y="15"/>
                    <a:pt x="369" y="5"/>
                    <a:pt x="326" y="2"/>
                  </a:cubicBezTo>
                  <a:cubicBezTo>
                    <a:pt x="284" y="0"/>
                    <a:pt x="244" y="2"/>
                    <a:pt x="203" y="15"/>
                  </a:cubicBezTo>
                  <a:cubicBezTo>
                    <a:pt x="153" y="27"/>
                    <a:pt x="106" y="55"/>
                    <a:pt x="65" y="90"/>
                  </a:cubicBezTo>
                  <a:cubicBezTo>
                    <a:pt x="48" y="108"/>
                    <a:pt x="28" y="128"/>
                    <a:pt x="13" y="150"/>
                  </a:cubicBezTo>
                  <a:cubicBezTo>
                    <a:pt x="0" y="168"/>
                    <a:pt x="28" y="183"/>
                    <a:pt x="38" y="165"/>
                  </a:cubicBezTo>
                </a:path>
              </a:pathLst>
            </a:custGeom>
            <a:grpFill/>
            <a:ln>
              <a:noFill/>
            </a:ln>
            <a:effectLst/>
            <a:extLst>
              <a:ext uri="{91240B29-F687-4F45-9708-019B960494DF}">
                <a14:hiddenLine xmlns:a14="http://schemas.microsoft.com/office/drawing/2010/main" w="9525" cap="flat">
                  <a:solidFill>
                    <a:srgbClr val="3C8A2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95" name="Freeform 192">
              <a:extLst>
                <a:ext uri="{FF2B5EF4-FFF2-40B4-BE49-F238E27FC236}">
                  <a16:creationId xmlns:a16="http://schemas.microsoft.com/office/drawing/2014/main" id="{243CFC4C-9254-4CDB-8078-DD2D37097C82}"/>
                </a:ext>
              </a:extLst>
            </p:cNvPr>
            <p:cNvSpPr>
              <a:spLocks noChangeArrowheads="1"/>
            </p:cNvSpPr>
            <p:nvPr/>
          </p:nvSpPr>
          <p:spPr bwMode="auto">
            <a:xfrm>
              <a:off x="1455" y="931"/>
              <a:ext cx="51" cy="43"/>
            </a:xfrm>
            <a:custGeom>
              <a:avLst/>
              <a:gdLst>
                <a:gd name="T0" fmla="*/ 2 w 231"/>
                <a:gd name="T1" fmla="*/ 20 h 195"/>
                <a:gd name="T2" fmla="*/ 2 w 231"/>
                <a:gd name="T3" fmla="*/ 20 h 195"/>
                <a:gd name="T4" fmla="*/ 25 w 231"/>
                <a:gd name="T5" fmla="*/ 106 h 195"/>
                <a:gd name="T6" fmla="*/ 120 w 231"/>
                <a:gd name="T7" fmla="*/ 183 h 195"/>
                <a:gd name="T8" fmla="*/ 215 w 231"/>
                <a:gd name="T9" fmla="*/ 188 h 195"/>
                <a:gd name="T10" fmla="*/ 230 w 231"/>
                <a:gd name="T11" fmla="*/ 171 h 195"/>
                <a:gd name="T12" fmla="*/ 215 w 231"/>
                <a:gd name="T13" fmla="*/ 156 h 195"/>
                <a:gd name="T14" fmla="*/ 138 w 231"/>
                <a:gd name="T15" fmla="*/ 156 h 195"/>
                <a:gd name="T16" fmla="*/ 110 w 231"/>
                <a:gd name="T17" fmla="*/ 146 h 195"/>
                <a:gd name="T18" fmla="*/ 98 w 231"/>
                <a:gd name="T19" fmla="*/ 138 h 195"/>
                <a:gd name="T20" fmla="*/ 92 w 231"/>
                <a:gd name="T21" fmla="*/ 136 h 195"/>
                <a:gd name="T22" fmla="*/ 90 w 231"/>
                <a:gd name="T23" fmla="*/ 133 h 195"/>
                <a:gd name="T24" fmla="*/ 90 w 231"/>
                <a:gd name="T25" fmla="*/ 133 h 195"/>
                <a:gd name="T26" fmla="*/ 88 w 231"/>
                <a:gd name="T27" fmla="*/ 131 h 195"/>
                <a:gd name="T28" fmla="*/ 70 w 231"/>
                <a:gd name="T29" fmla="*/ 113 h 195"/>
                <a:gd name="T30" fmla="*/ 65 w 231"/>
                <a:gd name="T31" fmla="*/ 108 h 195"/>
                <a:gd name="T32" fmla="*/ 62 w 231"/>
                <a:gd name="T33" fmla="*/ 103 h 195"/>
                <a:gd name="T34" fmla="*/ 55 w 231"/>
                <a:gd name="T35" fmla="*/ 93 h 195"/>
                <a:gd name="T36" fmla="*/ 45 w 231"/>
                <a:gd name="T37" fmla="*/ 73 h 195"/>
                <a:gd name="T38" fmla="*/ 45 w 231"/>
                <a:gd name="T39" fmla="*/ 71 h 195"/>
                <a:gd name="T40" fmla="*/ 45 w 231"/>
                <a:gd name="T41" fmla="*/ 71 h 195"/>
                <a:gd name="T42" fmla="*/ 42 w 231"/>
                <a:gd name="T43" fmla="*/ 66 h 195"/>
                <a:gd name="T44" fmla="*/ 40 w 231"/>
                <a:gd name="T45" fmla="*/ 56 h 195"/>
                <a:gd name="T46" fmla="*/ 35 w 231"/>
                <a:gd name="T47" fmla="*/ 35 h 195"/>
                <a:gd name="T48" fmla="*/ 32 w 231"/>
                <a:gd name="T49" fmla="*/ 33 h 195"/>
                <a:gd name="T50" fmla="*/ 32 w 231"/>
                <a:gd name="T51" fmla="*/ 33 h 195"/>
                <a:gd name="T52" fmla="*/ 32 w 231"/>
                <a:gd name="T53" fmla="*/ 20 h 195"/>
                <a:gd name="T54" fmla="*/ 2 w 231"/>
                <a:gd name="T55" fmla="*/ 2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1" h="195">
                  <a:moveTo>
                    <a:pt x="2" y="20"/>
                  </a:moveTo>
                  <a:lnTo>
                    <a:pt x="2" y="20"/>
                  </a:lnTo>
                  <a:cubicBezTo>
                    <a:pt x="0" y="51"/>
                    <a:pt x="12" y="81"/>
                    <a:pt x="25" y="106"/>
                  </a:cubicBezTo>
                  <a:cubicBezTo>
                    <a:pt x="47" y="141"/>
                    <a:pt x="80" y="171"/>
                    <a:pt x="120" y="183"/>
                  </a:cubicBezTo>
                  <a:cubicBezTo>
                    <a:pt x="150" y="194"/>
                    <a:pt x="183" y="191"/>
                    <a:pt x="215" y="188"/>
                  </a:cubicBezTo>
                  <a:cubicBezTo>
                    <a:pt x="223" y="188"/>
                    <a:pt x="230" y="181"/>
                    <a:pt x="230" y="171"/>
                  </a:cubicBezTo>
                  <a:cubicBezTo>
                    <a:pt x="230" y="163"/>
                    <a:pt x="225" y="156"/>
                    <a:pt x="215" y="156"/>
                  </a:cubicBezTo>
                  <a:cubicBezTo>
                    <a:pt x="188" y="158"/>
                    <a:pt x="163" y="161"/>
                    <a:pt x="138" y="156"/>
                  </a:cubicBezTo>
                  <a:cubicBezTo>
                    <a:pt x="128" y="153"/>
                    <a:pt x="120" y="148"/>
                    <a:pt x="110" y="146"/>
                  </a:cubicBezTo>
                  <a:cubicBezTo>
                    <a:pt x="108" y="143"/>
                    <a:pt x="103" y="141"/>
                    <a:pt x="98" y="138"/>
                  </a:cubicBezTo>
                  <a:cubicBezTo>
                    <a:pt x="95" y="138"/>
                    <a:pt x="95" y="136"/>
                    <a:pt x="92" y="136"/>
                  </a:cubicBezTo>
                  <a:cubicBezTo>
                    <a:pt x="92" y="133"/>
                    <a:pt x="90" y="133"/>
                    <a:pt x="90" y="133"/>
                  </a:cubicBezTo>
                  <a:lnTo>
                    <a:pt x="90" y="133"/>
                  </a:lnTo>
                  <a:cubicBezTo>
                    <a:pt x="90" y="133"/>
                    <a:pt x="88" y="133"/>
                    <a:pt x="88" y="131"/>
                  </a:cubicBezTo>
                  <a:cubicBezTo>
                    <a:pt x="82" y="126"/>
                    <a:pt x="75" y="118"/>
                    <a:pt x="70" y="113"/>
                  </a:cubicBezTo>
                  <a:cubicBezTo>
                    <a:pt x="67" y="111"/>
                    <a:pt x="67" y="108"/>
                    <a:pt x="65" y="108"/>
                  </a:cubicBezTo>
                  <a:cubicBezTo>
                    <a:pt x="67" y="111"/>
                    <a:pt x="62" y="106"/>
                    <a:pt x="62" y="103"/>
                  </a:cubicBezTo>
                  <a:cubicBezTo>
                    <a:pt x="60" y="101"/>
                    <a:pt x="57" y="96"/>
                    <a:pt x="55" y="93"/>
                  </a:cubicBezTo>
                  <a:cubicBezTo>
                    <a:pt x="52" y="86"/>
                    <a:pt x="47" y="81"/>
                    <a:pt x="45" y="73"/>
                  </a:cubicBezTo>
                  <a:cubicBezTo>
                    <a:pt x="45" y="71"/>
                    <a:pt x="45" y="71"/>
                    <a:pt x="45" y="71"/>
                  </a:cubicBezTo>
                  <a:cubicBezTo>
                    <a:pt x="45" y="73"/>
                    <a:pt x="45" y="71"/>
                    <a:pt x="45" y="71"/>
                  </a:cubicBezTo>
                  <a:cubicBezTo>
                    <a:pt x="42" y="68"/>
                    <a:pt x="42" y="68"/>
                    <a:pt x="42" y="66"/>
                  </a:cubicBezTo>
                  <a:cubicBezTo>
                    <a:pt x="40" y="61"/>
                    <a:pt x="40" y="58"/>
                    <a:pt x="40" y="56"/>
                  </a:cubicBezTo>
                  <a:cubicBezTo>
                    <a:pt x="37" y="48"/>
                    <a:pt x="35" y="43"/>
                    <a:pt x="35" y="35"/>
                  </a:cubicBezTo>
                  <a:cubicBezTo>
                    <a:pt x="35" y="35"/>
                    <a:pt x="32" y="30"/>
                    <a:pt x="32" y="33"/>
                  </a:cubicBezTo>
                  <a:cubicBezTo>
                    <a:pt x="35" y="38"/>
                    <a:pt x="32" y="33"/>
                    <a:pt x="32" y="33"/>
                  </a:cubicBezTo>
                  <a:cubicBezTo>
                    <a:pt x="32" y="28"/>
                    <a:pt x="32" y="23"/>
                    <a:pt x="32" y="20"/>
                  </a:cubicBezTo>
                  <a:cubicBezTo>
                    <a:pt x="32" y="0"/>
                    <a:pt x="2" y="0"/>
                    <a:pt x="2" y="20"/>
                  </a:cubicBezTo>
                </a:path>
              </a:pathLst>
            </a:custGeom>
            <a:grpFill/>
            <a:ln>
              <a:noFill/>
            </a:ln>
            <a:effectLst/>
            <a:extLst>
              <a:ext uri="{91240B29-F687-4F45-9708-019B960494DF}">
                <a14:hiddenLine xmlns:a14="http://schemas.microsoft.com/office/drawing/2010/main" w="9525" cap="flat">
                  <a:solidFill>
                    <a:srgbClr val="3C8A2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96" name="Freeform 193">
              <a:extLst>
                <a:ext uri="{FF2B5EF4-FFF2-40B4-BE49-F238E27FC236}">
                  <a16:creationId xmlns:a16="http://schemas.microsoft.com/office/drawing/2014/main" id="{864F898E-102C-4576-800B-7EA2CB1BBFD7}"/>
                </a:ext>
              </a:extLst>
            </p:cNvPr>
            <p:cNvSpPr>
              <a:spLocks noChangeArrowheads="1"/>
            </p:cNvSpPr>
            <p:nvPr/>
          </p:nvSpPr>
          <p:spPr bwMode="auto">
            <a:xfrm>
              <a:off x="1417" y="895"/>
              <a:ext cx="83" cy="95"/>
            </a:xfrm>
            <a:custGeom>
              <a:avLst/>
              <a:gdLst>
                <a:gd name="T0" fmla="*/ 371 w 372"/>
                <a:gd name="T1" fmla="*/ 183 h 422"/>
                <a:gd name="T2" fmla="*/ 371 w 372"/>
                <a:gd name="T3" fmla="*/ 183 h 422"/>
                <a:gd name="T4" fmla="*/ 331 w 372"/>
                <a:gd name="T5" fmla="*/ 73 h 422"/>
                <a:gd name="T6" fmla="*/ 160 w 372"/>
                <a:gd name="T7" fmla="*/ 7 h 422"/>
                <a:gd name="T8" fmla="*/ 17 w 372"/>
                <a:gd name="T9" fmla="*/ 110 h 422"/>
                <a:gd name="T10" fmla="*/ 5 w 372"/>
                <a:gd name="T11" fmla="*/ 226 h 422"/>
                <a:gd name="T12" fmla="*/ 103 w 372"/>
                <a:gd name="T13" fmla="*/ 409 h 422"/>
                <a:gd name="T14" fmla="*/ 125 w 372"/>
                <a:gd name="T15" fmla="*/ 386 h 422"/>
                <a:gd name="T16" fmla="*/ 37 w 372"/>
                <a:gd name="T17" fmla="*/ 236 h 422"/>
                <a:gd name="T18" fmla="*/ 35 w 372"/>
                <a:gd name="T19" fmla="*/ 221 h 422"/>
                <a:gd name="T20" fmla="*/ 35 w 372"/>
                <a:gd name="T21" fmla="*/ 218 h 422"/>
                <a:gd name="T22" fmla="*/ 35 w 372"/>
                <a:gd name="T23" fmla="*/ 218 h 422"/>
                <a:gd name="T24" fmla="*/ 35 w 372"/>
                <a:gd name="T25" fmla="*/ 211 h 422"/>
                <a:gd name="T26" fmla="*/ 32 w 372"/>
                <a:gd name="T27" fmla="*/ 193 h 422"/>
                <a:gd name="T28" fmla="*/ 37 w 372"/>
                <a:gd name="T29" fmla="*/ 153 h 422"/>
                <a:gd name="T30" fmla="*/ 72 w 372"/>
                <a:gd name="T31" fmla="*/ 85 h 422"/>
                <a:gd name="T32" fmla="*/ 97 w 372"/>
                <a:gd name="T33" fmla="*/ 65 h 422"/>
                <a:gd name="T34" fmla="*/ 135 w 372"/>
                <a:gd name="T35" fmla="*/ 45 h 422"/>
                <a:gd name="T36" fmla="*/ 235 w 372"/>
                <a:gd name="T37" fmla="*/ 45 h 422"/>
                <a:gd name="T38" fmla="*/ 296 w 372"/>
                <a:gd name="T39" fmla="*/ 83 h 422"/>
                <a:gd name="T40" fmla="*/ 318 w 372"/>
                <a:gd name="T41" fmla="*/ 110 h 422"/>
                <a:gd name="T42" fmla="*/ 323 w 372"/>
                <a:gd name="T43" fmla="*/ 123 h 422"/>
                <a:gd name="T44" fmla="*/ 326 w 372"/>
                <a:gd name="T45" fmla="*/ 128 h 422"/>
                <a:gd name="T46" fmla="*/ 326 w 372"/>
                <a:gd name="T47" fmla="*/ 128 h 422"/>
                <a:gd name="T48" fmla="*/ 328 w 372"/>
                <a:gd name="T49" fmla="*/ 135 h 422"/>
                <a:gd name="T50" fmla="*/ 336 w 372"/>
                <a:gd name="T51" fmla="*/ 160 h 422"/>
                <a:gd name="T52" fmla="*/ 336 w 372"/>
                <a:gd name="T53" fmla="*/ 165 h 422"/>
                <a:gd name="T54" fmla="*/ 336 w 372"/>
                <a:gd name="T55" fmla="*/ 168 h 422"/>
                <a:gd name="T56" fmla="*/ 336 w 372"/>
                <a:gd name="T57" fmla="*/ 183 h 422"/>
                <a:gd name="T58" fmla="*/ 371 w 372"/>
                <a:gd name="T59" fmla="*/ 18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2" h="422">
                  <a:moveTo>
                    <a:pt x="371" y="183"/>
                  </a:moveTo>
                  <a:lnTo>
                    <a:pt x="371" y="183"/>
                  </a:lnTo>
                  <a:cubicBezTo>
                    <a:pt x="371" y="143"/>
                    <a:pt x="356" y="103"/>
                    <a:pt x="331" y="73"/>
                  </a:cubicBezTo>
                  <a:cubicBezTo>
                    <a:pt x="291" y="22"/>
                    <a:pt x="223" y="0"/>
                    <a:pt x="160" y="7"/>
                  </a:cubicBezTo>
                  <a:cubicBezTo>
                    <a:pt x="103" y="15"/>
                    <a:pt x="42" y="55"/>
                    <a:pt x="17" y="110"/>
                  </a:cubicBezTo>
                  <a:cubicBezTo>
                    <a:pt x="2" y="148"/>
                    <a:pt x="0" y="188"/>
                    <a:pt x="5" y="226"/>
                  </a:cubicBezTo>
                  <a:cubicBezTo>
                    <a:pt x="15" y="296"/>
                    <a:pt x="52" y="358"/>
                    <a:pt x="103" y="409"/>
                  </a:cubicBezTo>
                  <a:cubicBezTo>
                    <a:pt x="118" y="421"/>
                    <a:pt x="138" y="401"/>
                    <a:pt x="125" y="386"/>
                  </a:cubicBezTo>
                  <a:cubicBezTo>
                    <a:pt x="82" y="346"/>
                    <a:pt x="50" y="293"/>
                    <a:pt x="37" y="236"/>
                  </a:cubicBezTo>
                  <a:cubicBezTo>
                    <a:pt x="37" y="231"/>
                    <a:pt x="35" y="226"/>
                    <a:pt x="35" y="221"/>
                  </a:cubicBezTo>
                  <a:cubicBezTo>
                    <a:pt x="35" y="221"/>
                    <a:pt x="35" y="221"/>
                    <a:pt x="35" y="218"/>
                  </a:cubicBezTo>
                  <a:cubicBezTo>
                    <a:pt x="35" y="216"/>
                    <a:pt x="35" y="223"/>
                    <a:pt x="35" y="218"/>
                  </a:cubicBezTo>
                  <a:cubicBezTo>
                    <a:pt x="35" y="216"/>
                    <a:pt x="35" y="213"/>
                    <a:pt x="35" y="211"/>
                  </a:cubicBezTo>
                  <a:cubicBezTo>
                    <a:pt x="32" y="205"/>
                    <a:pt x="32" y="198"/>
                    <a:pt x="32" y="193"/>
                  </a:cubicBezTo>
                  <a:cubicBezTo>
                    <a:pt x="32" y="178"/>
                    <a:pt x="35" y="165"/>
                    <a:pt x="37" y="153"/>
                  </a:cubicBezTo>
                  <a:cubicBezTo>
                    <a:pt x="42" y="128"/>
                    <a:pt x="55" y="103"/>
                    <a:pt x="72" y="85"/>
                  </a:cubicBezTo>
                  <a:cubicBezTo>
                    <a:pt x="80" y="78"/>
                    <a:pt x="87" y="73"/>
                    <a:pt x="97" y="65"/>
                  </a:cubicBezTo>
                  <a:cubicBezTo>
                    <a:pt x="110" y="57"/>
                    <a:pt x="123" y="50"/>
                    <a:pt x="135" y="45"/>
                  </a:cubicBezTo>
                  <a:cubicBezTo>
                    <a:pt x="168" y="35"/>
                    <a:pt x="203" y="35"/>
                    <a:pt x="235" y="45"/>
                  </a:cubicBezTo>
                  <a:cubicBezTo>
                    <a:pt x="260" y="53"/>
                    <a:pt x="281" y="65"/>
                    <a:pt x="296" y="83"/>
                  </a:cubicBezTo>
                  <a:cubicBezTo>
                    <a:pt x="306" y="93"/>
                    <a:pt x="311" y="98"/>
                    <a:pt x="318" y="110"/>
                  </a:cubicBezTo>
                  <a:cubicBezTo>
                    <a:pt x="321" y="113"/>
                    <a:pt x="321" y="118"/>
                    <a:pt x="323" y="123"/>
                  </a:cubicBezTo>
                  <a:cubicBezTo>
                    <a:pt x="326" y="125"/>
                    <a:pt x="326" y="125"/>
                    <a:pt x="326" y="128"/>
                  </a:cubicBezTo>
                  <a:cubicBezTo>
                    <a:pt x="326" y="130"/>
                    <a:pt x="326" y="125"/>
                    <a:pt x="326" y="128"/>
                  </a:cubicBezTo>
                  <a:cubicBezTo>
                    <a:pt x="326" y="130"/>
                    <a:pt x="328" y="133"/>
                    <a:pt x="328" y="135"/>
                  </a:cubicBezTo>
                  <a:cubicBezTo>
                    <a:pt x="331" y="143"/>
                    <a:pt x="333" y="153"/>
                    <a:pt x="336" y="160"/>
                  </a:cubicBezTo>
                  <a:cubicBezTo>
                    <a:pt x="336" y="163"/>
                    <a:pt x="336" y="163"/>
                    <a:pt x="336" y="165"/>
                  </a:cubicBezTo>
                  <a:cubicBezTo>
                    <a:pt x="336" y="160"/>
                    <a:pt x="336" y="165"/>
                    <a:pt x="336" y="168"/>
                  </a:cubicBezTo>
                  <a:cubicBezTo>
                    <a:pt x="336" y="173"/>
                    <a:pt x="336" y="178"/>
                    <a:pt x="336" y="183"/>
                  </a:cubicBezTo>
                  <a:cubicBezTo>
                    <a:pt x="338" y="203"/>
                    <a:pt x="371" y="203"/>
                    <a:pt x="371" y="183"/>
                  </a:cubicBezTo>
                </a:path>
              </a:pathLst>
            </a:custGeom>
            <a:grpFill/>
            <a:ln>
              <a:noFill/>
            </a:ln>
            <a:effectLst/>
            <a:extLst>
              <a:ext uri="{91240B29-F687-4F45-9708-019B960494DF}">
                <a14:hiddenLine xmlns:a14="http://schemas.microsoft.com/office/drawing/2010/main" w="9525" cap="flat">
                  <a:solidFill>
                    <a:srgbClr val="3C8A2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grpSp>
      <p:grpSp>
        <p:nvGrpSpPr>
          <p:cNvPr id="97" name="Group 194">
            <a:extLst>
              <a:ext uri="{FF2B5EF4-FFF2-40B4-BE49-F238E27FC236}">
                <a16:creationId xmlns:a16="http://schemas.microsoft.com/office/drawing/2014/main" id="{5CA1C461-AFF3-4EBB-B7B0-AFB15C528C5C}"/>
              </a:ext>
            </a:extLst>
          </p:cNvPr>
          <p:cNvGrpSpPr>
            <a:grpSpLocks/>
          </p:cNvGrpSpPr>
          <p:nvPr/>
        </p:nvGrpSpPr>
        <p:grpSpPr bwMode="auto">
          <a:xfrm>
            <a:off x="3787694" y="4318098"/>
            <a:ext cx="407579" cy="416848"/>
            <a:chOff x="930" y="788"/>
            <a:chExt cx="262" cy="262"/>
          </a:xfrm>
          <a:solidFill>
            <a:srgbClr val="43B02A"/>
          </a:solidFill>
        </p:grpSpPr>
        <p:sp>
          <p:nvSpPr>
            <p:cNvPr id="98" name="Freeform 195">
              <a:extLst>
                <a:ext uri="{FF2B5EF4-FFF2-40B4-BE49-F238E27FC236}">
                  <a16:creationId xmlns:a16="http://schemas.microsoft.com/office/drawing/2014/main" id="{7BA881EC-DA15-40E7-9569-FBAE21253F86}"/>
                </a:ext>
              </a:extLst>
            </p:cNvPr>
            <p:cNvSpPr>
              <a:spLocks noChangeArrowheads="1"/>
            </p:cNvSpPr>
            <p:nvPr/>
          </p:nvSpPr>
          <p:spPr bwMode="auto">
            <a:xfrm>
              <a:off x="930" y="788"/>
              <a:ext cx="262" cy="262"/>
            </a:xfrm>
            <a:custGeom>
              <a:avLst/>
              <a:gdLst>
                <a:gd name="T0" fmla="*/ 579 w 1160"/>
                <a:gd name="T1" fmla="*/ 30 h 1160"/>
                <a:gd name="T2" fmla="*/ 579 w 1160"/>
                <a:gd name="T3" fmla="*/ 30 h 1160"/>
                <a:gd name="T4" fmla="*/ 1129 w 1160"/>
                <a:gd name="T5" fmla="*/ 579 h 1160"/>
                <a:gd name="T6" fmla="*/ 579 w 1160"/>
                <a:gd name="T7" fmla="*/ 1128 h 1160"/>
                <a:gd name="T8" fmla="*/ 30 w 1160"/>
                <a:gd name="T9" fmla="*/ 579 h 1160"/>
                <a:gd name="T10" fmla="*/ 579 w 1160"/>
                <a:gd name="T11" fmla="*/ 30 h 1160"/>
                <a:gd name="T12" fmla="*/ 579 w 1160"/>
                <a:gd name="T13" fmla="*/ 0 h 1160"/>
                <a:gd name="T14" fmla="*/ 579 w 1160"/>
                <a:gd name="T15" fmla="*/ 0 h 1160"/>
                <a:gd name="T16" fmla="*/ 0 w 1160"/>
                <a:gd name="T17" fmla="*/ 579 h 1160"/>
                <a:gd name="T18" fmla="*/ 579 w 1160"/>
                <a:gd name="T19" fmla="*/ 1159 h 1160"/>
                <a:gd name="T20" fmla="*/ 1159 w 1160"/>
                <a:gd name="T21" fmla="*/ 579 h 1160"/>
                <a:gd name="T22" fmla="*/ 579 w 1160"/>
                <a:gd name="T23" fmla="*/ 0 h 1160"/>
                <a:gd name="T24" fmla="*/ 579 w 1160"/>
                <a:gd name="T25" fmla="*/ 3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0" h="1160">
                  <a:moveTo>
                    <a:pt x="579" y="30"/>
                  </a:moveTo>
                  <a:lnTo>
                    <a:pt x="579" y="30"/>
                  </a:lnTo>
                  <a:cubicBezTo>
                    <a:pt x="883" y="30"/>
                    <a:pt x="1129" y="276"/>
                    <a:pt x="1129" y="579"/>
                  </a:cubicBezTo>
                  <a:cubicBezTo>
                    <a:pt x="1129" y="883"/>
                    <a:pt x="883" y="1128"/>
                    <a:pt x="579" y="1128"/>
                  </a:cubicBezTo>
                  <a:cubicBezTo>
                    <a:pt x="276" y="1128"/>
                    <a:pt x="30" y="883"/>
                    <a:pt x="30" y="579"/>
                  </a:cubicBezTo>
                  <a:cubicBezTo>
                    <a:pt x="30" y="276"/>
                    <a:pt x="276" y="30"/>
                    <a:pt x="579" y="30"/>
                  </a:cubicBezTo>
                  <a:lnTo>
                    <a:pt x="579" y="0"/>
                  </a:lnTo>
                  <a:lnTo>
                    <a:pt x="579" y="0"/>
                  </a:lnTo>
                  <a:cubicBezTo>
                    <a:pt x="261" y="0"/>
                    <a:pt x="0" y="261"/>
                    <a:pt x="0" y="579"/>
                  </a:cubicBezTo>
                  <a:cubicBezTo>
                    <a:pt x="0" y="898"/>
                    <a:pt x="261" y="1159"/>
                    <a:pt x="579" y="1159"/>
                  </a:cubicBezTo>
                  <a:cubicBezTo>
                    <a:pt x="898" y="1159"/>
                    <a:pt x="1159" y="898"/>
                    <a:pt x="1159" y="579"/>
                  </a:cubicBezTo>
                  <a:cubicBezTo>
                    <a:pt x="1159" y="261"/>
                    <a:pt x="898" y="0"/>
                    <a:pt x="579" y="0"/>
                  </a:cubicBezTo>
                  <a:lnTo>
                    <a:pt x="579" y="30"/>
                  </a:lnTo>
                </a:path>
              </a:pathLst>
            </a:custGeom>
            <a:grpFill/>
            <a:ln>
              <a:noFill/>
            </a:ln>
            <a:effectLst/>
            <a:extLst>
              <a:ext uri="{91240B29-F687-4F45-9708-019B960494DF}">
                <a14:hiddenLine xmlns:a14="http://schemas.microsoft.com/office/drawing/2010/main" w="9525" cap="flat">
                  <a:solidFill>
                    <a:srgbClr val="3C8A2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99" name="Freeform 196">
              <a:extLst>
                <a:ext uri="{FF2B5EF4-FFF2-40B4-BE49-F238E27FC236}">
                  <a16:creationId xmlns:a16="http://schemas.microsoft.com/office/drawing/2014/main" id="{5EE7AAAA-FD9B-499A-87B1-E13BD9F3DAA8}"/>
                </a:ext>
              </a:extLst>
            </p:cNvPr>
            <p:cNvSpPr>
              <a:spLocks noChangeArrowheads="1"/>
            </p:cNvSpPr>
            <p:nvPr/>
          </p:nvSpPr>
          <p:spPr bwMode="auto">
            <a:xfrm>
              <a:off x="976" y="835"/>
              <a:ext cx="170" cy="154"/>
            </a:xfrm>
            <a:custGeom>
              <a:avLst/>
              <a:gdLst>
                <a:gd name="T0" fmla="*/ 752 w 753"/>
                <a:gd name="T1" fmla="*/ 394 h 684"/>
                <a:gd name="T2" fmla="*/ 534 w 753"/>
                <a:gd name="T3" fmla="*/ 68 h 684"/>
                <a:gd name="T4" fmla="*/ 215 w 753"/>
                <a:gd name="T5" fmla="*/ 68 h 684"/>
                <a:gd name="T6" fmla="*/ 0 w 753"/>
                <a:gd name="T7" fmla="*/ 369 h 684"/>
                <a:gd name="T8" fmla="*/ 155 w 753"/>
                <a:gd name="T9" fmla="*/ 572 h 684"/>
                <a:gd name="T10" fmla="*/ 218 w 753"/>
                <a:gd name="T11" fmla="*/ 610 h 684"/>
                <a:gd name="T12" fmla="*/ 281 w 753"/>
                <a:gd name="T13" fmla="*/ 645 h 684"/>
                <a:gd name="T14" fmla="*/ 346 w 753"/>
                <a:gd name="T15" fmla="*/ 680 h 684"/>
                <a:gd name="T16" fmla="*/ 612 w 753"/>
                <a:gd name="T17" fmla="*/ 557 h 684"/>
                <a:gd name="T18" fmla="*/ 752 w 753"/>
                <a:gd name="T19" fmla="*/ 394 h 684"/>
                <a:gd name="T20" fmla="*/ 183 w 753"/>
                <a:gd name="T21" fmla="*/ 565 h 684"/>
                <a:gd name="T22" fmla="*/ 160 w 753"/>
                <a:gd name="T23" fmla="*/ 374 h 684"/>
                <a:gd name="T24" fmla="*/ 394 w 753"/>
                <a:gd name="T25" fmla="*/ 314 h 684"/>
                <a:gd name="T26" fmla="*/ 419 w 753"/>
                <a:gd name="T27" fmla="*/ 332 h 684"/>
                <a:gd name="T28" fmla="*/ 441 w 753"/>
                <a:gd name="T29" fmla="*/ 525 h 684"/>
                <a:gd name="T30" fmla="*/ 183 w 753"/>
                <a:gd name="T31" fmla="*/ 565 h 684"/>
                <a:gd name="T32" fmla="*/ 246 w 753"/>
                <a:gd name="T33" fmla="*/ 605 h 684"/>
                <a:gd name="T34" fmla="*/ 489 w 753"/>
                <a:gd name="T35" fmla="*/ 487 h 684"/>
                <a:gd name="T36" fmla="*/ 481 w 753"/>
                <a:gd name="T37" fmla="*/ 367 h 684"/>
                <a:gd name="T38" fmla="*/ 519 w 753"/>
                <a:gd name="T39" fmla="*/ 547 h 684"/>
                <a:gd name="T40" fmla="*/ 276 w 753"/>
                <a:gd name="T41" fmla="*/ 618 h 684"/>
                <a:gd name="T42" fmla="*/ 567 w 753"/>
                <a:gd name="T43" fmla="*/ 595 h 684"/>
                <a:gd name="T44" fmla="*/ 338 w 753"/>
                <a:gd name="T45" fmla="*/ 653 h 684"/>
                <a:gd name="T46" fmla="*/ 511 w 753"/>
                <a:gd name="T47" fmla="*/ 587 h 684"/>
                <a:gd name="T48" fmla="*/ 549 w 753"/>
                <a:gd name="T49" fmla="*/ 522 h 684"/>
                <a:gd name="T50" fmla="*/ 532 w 753"/>
                <a:gd name="T51" fmla="*/ 387 h 684"/>
                <a:gd name="T52" fmla="*/ 584 w 753"/>
                <a:gd name="T53" fmla="*/ 565 h 684"/>
                <a:gd name="T54" fmla="*/ 602 w 753"/>
                <a:gd name="T55" fmla="*/ 520 h 684"/>
                <a:gd name="T56" fmla="*/ 572 w 753"/>
                <a:gd name="T57" fmla="*/ 394 h 684"/>
                <a:gd name="T58" fmla="*/ 506 w 753"/>
                <a:gd name="T59" fmla="*/ 357 h 684"/>
                <a:gd name="T60" fmla="*/ 421 w 753"/>
                <a:gd name="T61" fmla="*/ 294 h 684"/>
                <a:gd name="T62" fmla="*/ 153 w 753"/>
                <a:gd name="T63" fmla="*/ 347 h 684"/>
                <a:gd name="T64" fmla="*/ 140 w 753"/>
                <a:gd name="T65" fmla="*/ 512 h 684"/>
                <a:gd name="T66" fmla="*/ 170 w 753"/>
                <a:gd name="T67" fmla="*/ 219 h 684"/>
                <a:gd name="T68" fmla="*/ 241 w 753"/>
                <a:gd name="T69" fmla="*/ 91 h 684"/>
                <a:gd name="T70" fmla="*/ 511 w 753"/>
                <a:gd name="T71" fmla="*/ 91 h 684"/>
                <a:gd name="T72" fmla="*/ 582 w 753"/>
                <a:gd name="T73" fmla="*/ 269 h 684"/>
                <a:gd name="T74" fmla="*/ 592 w 753"/>
                <a:gd name="T75" fmla="*/ 269 h 684"/>
                <a:gd name="T76" fmla="*/ 602 w 753"/>
                <a:gd name="T77" fmla="*/ 52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3" h="684">
                  <a:moveTo>
                    <a:pt x="752" y="394"/>
                  </a:moveTo>
                  <a:lnTo>
                    <a:pt x="752" y="394"/>
                  </a:lnTo>
                  <a:cubicBezTo>
                    <a:pt x="752" y="309"/>
                    <a:pt x="685" y="239"/>
                    <a:pt x="599" y="236"/>
                  </a:cubicBezTo>
                  <a:cubicBezTo>
                    <a:pt x="602" y="176"/>
                    <a:pt x="582" y="113"/>
                    <a:pt x="534" y="68"/>
                  </a:cubicBezTo>
                  <a:cubicBezTo>
                    <a:pt x="491" y="23"/>
                    <a:pt x="434" y="0"/>
                    <a:pt x="376" y="0"/>
                  </a:cubicBezTo>
                  <a:cubicBezTo>
                    <a:pt x="318" y="0"/>
                    <a:pt x="261" y="23"/>
                    <a:pt x="215" y="68"/>
                  </a:cubicBezTo>
                  <a:cubicBezTo>
                    <a:pt x="183" y="101"/>
                    <a:pt x="160" y="143"/>
                    <a:pt x="153" y="189"/>
                  </a:cubicBezTo>
                  <a:cubicBezTo>
                    <a:pt x="67" y="201"/>
                    <a:pt x="0" y="276"/>
                    <a:pt x="0" y="369"/>
                  </a:cubicBezTo>
                  <a:cubicBezTo>
                    <a:pt x="0" y="457"/>
                    <a:pt x="67" y="530"/>
                    <a:pt x="150" y="550"/>
                  </a:cubicBezTo>
                  <a:cubicBezTo>
                    <a:pt x="155" y="572"/>
                    <a:pt x="155" y="572"/>
                    <a:pt x="155" y="572"/>
                  </a:cubicBezTo>
                  <a:cubicBezTo>
                    <a:pt x="163" y="597"/>
                    <a:pt x="183" y="612"/>
                    <a:pt x="208" y="612"/>
                  </a:cubicBezTo>
                  <a:cubicBezTo>
                    <a:pt x="210" y="612"/>
                    <a:pt x="215" y="612"/>
                    <a:pt x="218" y="610"/>
                  </a:cubicBezTo>
                  <a:cubicBezTo>
                    <a:pt x="225" y="633"/>
                    <a:pt x="248" y="648"/>
                    <a:pt x="271" y="648"/>
                  </a:cubicBezTo>
                  <a:cubicBezTo>
                    <a:pt x="273" y="648"/>
                    <a:pt x="278" y="648"/>
                    <a:pt x="281" y="645"/>
                  </a:cubicBezTo>
                  <a:cubicBezTo>
                    <a:pt x="288" y="668"/>
                    <a:pt x="311" y="683"/>
                    <a:pt x="331" y="683"/>
                  </a:cubicBezTo>
                  <a:cubicBezTo>
                    <a:pt x="336" y="683"/>
                    <a:pt x="341" y="680"/>
                    <a:pt x="346" y="680"/>
                  </a:cubicBezTo>
                  <a:cubicBezTo>
                    <a:pt x="574" y="622"/>
                    <a:pt x="574" y="622"/>
                    <a:pt x="574" y="622"/>
                  </a:cubicBezTo>
                  <a:cubicBezTo>
                    <a:pt x="602" y="615"/>
                    <a:pt x="619" y="585"/>
                    <a:pt x="612" y="557"/>
                  </a:cubicBezTo>
                  <a:cubicBezTo>
                    <a:pt x="612" y="552"/>
                    <a:pt x="612" y="552"/>
                    <a:pt x="612" y="552"/>
                  </a:cubicBezTo>
                  <a:cubicBezTo>
                    <a:pt x="689" y="542"/>
                    <a:pt x="752" y="475"/>
                    <a:pt x="752" y="394"/>
                  </a:cubicBezTo>
                  <a:close/>
                  <a:moveTo>
                    <a:pt x="183" y="565"/>
                  </a:moveTo>
                  <a:lnTo>
                    <a:pt x="183" y="565"/>
                  </a:lnTo>
                  <a:cubicBezTo>
                    <a:pt x="143" y="404"/>
                    <a:pt x="143" y="404"/>
                    <a:pt x="143" y="404"/>
                  </a:cubicBezTo>
                  <a:cubicBezTo>
                    <a:pt x="138" y="389"/>
                    <a:pt x="148" y="377"/>
                    <a:pt x="160" y="374"/>
                  </a:cubicBezTo>
                  <a:cubicBezTo>
                    <a:pt x="389" y="314"/>
                    <a:pt x="389" y="314"/>
                    <a:pt x="389" y="314"/>
                  </a:cubicBezTo>
                  <a:cubicBezTo>
                    <a:pt x="391" y="314"/>
                    <a:pt x="394" y="314"/>
                    <a:pt x="394" y="314"/>
                  </a:cubicBezTo>
                  <a:cubicBezTo>
                    <a:pt x="399" y="314"/>
                    <a:pt x="404" y="314"/>
                    <a:pt x="406" y="317"/>
                  </a:cubicBezTo>
                  <a:cubicBezTo>
                    <a:pt x="414" y="321"/>
                    <a:pt x="416" y="327"/>
                    <a:pt x="419" y="332"/>
                  </a:cubicBezTo>
                  <a:cubicBezTo>
                    <a:pt x="461" y="495"/>
                    <a:pt x="461" y="495"/>
                    <a:pt x="461" y="495"/>
                  </a:cubicBezTo>
                  <a:cubicBezTo>
                    <a:pt x="464" y="507"/>
                    <a:pt x="456" y="522"/>
                    <a:pt x="441" y="525"/>
                  </a:cubicBezTo>
                  <a:cubicBezTo>
                    <a:pt x="213" y="582"/>
                    <a:pt x="213" y="582"/>
                    <a:pt x="213" y="582"/>
                  </a:cubicBezTo>
                  <a:cubicBezTo>
                    <a:pt x="200" y="587"/>
                    <a:pt x="188" y="577"/>
                    <a:pt x="183" y="565"/>
                  </a:cubicBezTo>
                  <a:close/>
                  <a:moveTo>
                    <a:pt x="246" y="605"/>
                  </a:moveTo>
                  <a:lnTo>
                    <a:pt x="246" y="605"/>
                  </a:lnTo>
                  <a:cubicBezTo>
                    <a:pt x="449" y="552"/>
                    <a:pt x="449" y="552"/>
                    <a:pt x="449" y="552"/>
                  </a:cubicBezTo>
                  <a:cubicBezTo>
                    <a:pt x="479" y="545"/>
                    <a:pt x="494" y="517"/>
                    <a:pt x="489" y="487"/>
                  </a:cubicBezTo>
                  <a:cubicBezTo>
                    <a:pt x="451" y="349"/>
                    <a:pt x="451" y="349"/>
                    <a:pt x="451" y="349"/>
                  </a:cubicBezTo>
                  <a:cubicBezTo>
                    <a:pt x="464" y="347"/>
                    <a:pt x="476" y="354"/>
                    <a:pt x="481" y="367"/>
                  </a:cubicBezTo>
                  <a:cubicBezTo>
                    <a:pt x="522" y="530"/>
                    <a:pt x="522" y="530"/>
                    <a:pt x="522" y="530"/>
                  </a:cubicBezTo>
                  <a:cubicBezTo>
                    <a:pt x="524" y="537"/>
                    <a:pt x="522" y="542"/>
                    <a:pt x="519" y="547"/>
                  </a:cubicBezTo>
                  <a:cubicBezTo>
                    <a:pt x="516" y="555"/>
                    <a:pt x="511" y="557"/>
                    <a:pt x="504" y="560"/>
                  </a:cubicBezTo>
                  <a:cubicBezTo>
                    <a:pt x="276" y="618"/>
                    <a:pt x="276" y="618"/>
                    <a:pt x="276" y="618"/>
                  </a:cubicBezTo>
                  <a:cubicBezTo>
                    <a:pt x="263" y="622"/>
                    <a:pt x="251" y="615"/>
                    <a:pt x="246" y="605"/>
                  </a:cubicBezTo>
                  <a:close/>
                  <a:moveTo>
                    <a:pt x="567" y="595"/>
                  </a:moveTo>
                  <a:lnTo>
                    <a:pt x="567" y="595"/>
                  </a:lnTo>
                  <a:cubicBezTo>
                    <a:pt x="338" y="653"/>
                    <a:pt x="338" y="653"/>
                    <a:pt x="338" y="653"/>
                  </a:cubicBezTo>
                  <a:cubicBezTo>
                    <a:pt x="326" y="655"/>
                    <a:pt x="313" y="650"/>
                    <a:pt x="308" y="640"/>
                  </a:cubicBezTo>
                  <a:cubicBezTo>
                    <a:pt x="511" y="587"/>
                    <a:pt x="511" y="587"/>
                    <a:pt x="511" y="587"/>
                  </a:cubicBezTo>
                  <a:cubicBezTo>
                    <a:pt x="524" y="585"/>
                    <a:pt x="537" y="575"/>
                    <a:pt x="544" y="562"/>
                  </a:cubicBezTo>
                  <a:cubicBezTo>
                    <a:pt x="552" y="550"/>
                    <a:pt x="554" y="537"/>
                    <a:pt x="549" y="522"/>
                  </a:cubicBezTo>
                  <a:cubicBezTo>
                    <a:pt x="514" y="384"/>
                    <a:pt x="514" y="384"/>
                    <a:pt x="514" y="384"/>
                  </a:cubicBezTo>
                  <a:cubicBezTo>
                    <a:pt x="519" y="382"/>
                    <a:pt x="526" y="384"/>
                    <a:pt x="532" y="387"/>
                  </a:cubicBezTo>
                  <a:cubicBezTo>
                    <a:pt x="537" y="389"/>
                    <a:pt x="542" y="394"/>
                    <a:pt x="544" y="402"/>
                  </a:cubicBezTo>
                  <a:cubicBezTo>
                    <a:pt x="584" y="565"/>
                    <a:pt x="584" y="565"/>
                    <a:pt x="584" y="565"/>
                  </a:cubicBezTo>
                  <a:cubicBezTo>
                    <a:pt x="589" y="577"/>
                    <a:pt x="579" y="590"/>
                    <a:pt x="567" y="595"/>
                  </a:cubicBezTo>
                  <a:close/>
                  <a:moveTo>
                    <a:pt x="602" y="520"/>
                  </a:moveTo>
                  <a:lnTo>
                    <a:pt x="602" y="520"/>
                  </a:lnTo>
                  <a:cubicBezTo>
                    <a:pt x="572" y="394"/>
                    <a:pt x="572" y="394"/>
                    <a:pt x="572" y="394"/>
                  </a:cubicBezTo>
                  <a:cubicBezTo>
                    <a:pt x="567" y="382"/>
                    <a:pt x="559" y="369"/>
                    <a:pt x="547" y="362"/>
                  </a:cubicBezTo>
                  <a:cubicBezTo>
                    <a:pt x="534" y="354"/>
                    <a:pt x="519" y="354"/>
                    <a:pt x="506" y="357"/>
                  </a:cubicBezTo>
                  <a:cubicBezTo>
                    <a:pt x="499" y="332"/>
                    <a:pt x="471" y="317"/>
                    <a:pt x="444" y="321"/>
                  </a:cubicBezTo>
                  <a:cubicBezTo>
                    <a:pt x="441" y="309"/>
                    <a:pt x="434" y="299"/>
                    <a:pt x="421" y="294"/>
                  </a:cubicBezTo>
                  <a:cubicBezTo>
                    <a:pt x="409" y="286"/>
                    <a:pt x="396" y="284"/>
                    <a:pt x="381" y="286"/>
                  </a:cubicBezTo>
                  <a:cubicBezTo>
                    <a:pt x="153" y="347"/>
                    <a:pt x="153" y="347"/>
                    <a:pt x="153" y="347"/>
                  </a:cubicBezTo>
                  <a:cubicBezTo>
                    <a:pt x="125" y="352"/>
                    <a:pt x="108" y="382"/>
                    <a:pt x="115" y="409"/>
                  </a:cubicBezTo>
                  <a:cubicBezTo>
                    <a:pt x="140" y="512"/>
                    <a:pt x="140" y="512"/>
                    <a:pt x="140" y="512"/>
                  </a:cubicBezTo>
                  <a:cubicBezTo>
                    <a:pt x="77" y="495"/>
                    <a:pt x="32" y="437"/>
                    <a:pt x="32" y="369"/>
                  </a:cubicBezTo>
                  <a:cubicBezTo>
                    <a:pt x="32" y="291"/>
                    <a:pt x="93" y="226"/>
                    <a:pt x="170" y="219"/>
                  </a:cubicBezTo>
                  <a:cubicBezTo>
                    <a:pt x="178" y="219"/>
                    <a:pt x="183" y="211"/>
                    <a:pt x="185" y="204"/>
                  </a:cubicBezTo>
                  <a:cubicBezTo>
                    <a:pt x="190" y="164"/>
                    <a:pt x="208" y="123"/>
                    <a:pt x="241" y="91"/>
                  </a:cubicBezTo>
                  <a:cubicBezTo>
                    <a:pt x="276" y="53"/>
                    <a:pt x="326" y="36"/>
                    <a:pt x="376" y="36"/>
                  </a:cubicBezTo>
                  <a:cubicBezTo>
                    <a:pt x="424" y="36"/>
                    <a:pt x="474" y="53"/>
                    <a:pt x="511" y="91"/>
                  </a:cubicBezTo>
                  <a:cubicBezTo>
                    <a:pt x="554" y="133"/>
                    <a:pt x="572" y="194"/>
                    <a:pt x="567" y="249"/>
                  </a:cubicBezTo>
                  <a:cubicBezTo>
                    <a:pt x="564" y="259"/>
                    <a:pt x="572" y="266"/>
                    <a:pt x="582" y="269"/>
                  </a:cubicBezTo>
                  <a:lnTo>
                    <a:pt x="582" y="269"/>
                  </a:lnTo>
                  <a:cubicBezTo>
                    <a:pt x="592" y="269"/>
                    <a:pt x="592" y="269"/>
                    <a:pt x="592" y="269"/>
                  </a:cubicBezTo>
                  <a:cubicBezTo>
                    <a:pt x="662" y="269"/>
                    <a:pt x="717" y="324"/>
                    <a:pt x="717" y="394"/>
                  </a:cubicBezTo>
                  <a:cubicBezTo>
                    <a:pt x="717" y="459"/>
                    <a:pt x="667" y="515"/>
                    <a:pt x="602" y="520"/>
                  </a:cubicBezTo>
                  <a:close/>
                </a:path>
              </a:pathLst>
            </a:custGeom>
            <a:grpFill/>
            <a:ln>
              <a:noFill/>
            </a:ln>
            <a:effectLst/>
            <a:extLst>
              <a:ext uri="{91240B29-F687-4F45-9708-019B960494DF}">
                <a14:hiddenLine xmlns:a14="http://schemas.microsoft.com/office/drawing/2010/main" w="9525" cap="flat">
                  <a:solidFill>
                    <a:srgbClr val="3C8A2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grpSp>
      <p:grpSp>
        <p:nvGrpSpPr>
          <p:cNvPr id="100" name="Group 235">
            <a:extLst>
              <a:ext uri="{FF2B5EF4-FFF2-40B4-BE49-F238E27FC236}">
                <a16:creationId xmlns:a16="http://schemas.microsoft.com/office/drawing/2014/main" id="{D36B03D3-23E8-4A00-A48C-6BB7579B67A5}"/>
              </a:ext>
            </a:extLst>
          </p:cNvPr>
          <p:cNvGrpSpPr>
            <a:grpSpLocks/>
          </p:cNvGrpSpPr>
          <p:nvPr/>
        </p:nvGrpSpPr>
        <p:grpSpPr bwMode="auto">
          <a:xfrm>
            <a:off x="3786899" y="5364786"/>
            <a:ext cx="409133" cy="418439"/>
            <a:chOff x="1726" y="788"/>
            <a:chExt cx="263" cy="263"/>
          </a:xfrm>
          <a:solidFill>
            <a:srgbClr val="43B02A"/>
          </a:solidFill>
        </p:grpSpPr>
        <p:sp>
          <p:nvSpPr>
            <p:cNvPr id="101" name="Freeform 236">
              <a:extLst>
                <a:ext uri="{FF2B5EF4-FFF2-40B4-BE49-F238E27FC236}">
                  <a16:creationId xmlns:a16="http://schemas.microsoft.com/office/drawing/2014/main" id="{CB7AC3CB-A850-478F-B4E4-E33F0ADC45C7}"/>
                </a:ext>
              </a:extLst>
            </p:cNvPr>
            <p:cNvSpPr>
              <a:spLocks noChangeArrowheads="1"/>
            </p:cNvSpPr>
            <p:nvPr/>
          </p:nvSpPr>
          <p:spPr bwMode="auto">
            <a:xfrm>
              <a:off x="1726" y="788"/>
              <a:ext cx="263" cy="263"/>
            </a:xfrm>
            <a:custGeom>
              <a:avLst/>
              <a:gdLst>
                <a:gd name="T0" fmla="*/ 582 w 1164"/>
                <a:gd name="T1" fmla="*/ 0 h 1165"/>
                <a:gd name="T2" fmla="*/ 582 w 1164"/>
                <a:gd name="T3" fmla="*/ 0 h 1165"/>
                <a:gd name="T4" fmla="*/ 0 w 1164"/>
                <a:gd name="T5" fmla="*/ 582 h 1165"/>
                <a:gd name="T6" fmla="*/ 582 w 1164"/>
                <a:gd name="T7" fmla="*/ 1164 h 1165"/>
                <a:gd name="T8" fmla="*/ 1163 w 1164"/>
                <a:gd name="T9" fmla="*/ 582 h 1165"/>
                <a:gd name="T10" fmla="*/ 582 w 1164"/>
                <a:gd name="T11" fmla="*/ 0 h 1165"/>
                <a:gd name="T12" fmla="*/ 582 w 1164"/>
                <a:gd name="T13" fmla="*/ 1134 h 1165"/>
                <a:gd name="T14" fmla="*/ 582 w 1164"/>
                <a:gd name="T15" fmla="*/ 1134 h 1165"/>
                <a:gd name="T16" fmla="*/ 30 w 1164"/>
                <a:gd name="T17" fmla="*/ 582 h 1165"/>
                <a:gd name="T18" fmla="*/ 582 w 1164"/>
                <a:gd name="T19" fmla="*/ 30 h 1165"/>
                <a:gd name="T20" fmla="*/ 1133 w 1164"/>
                <a:gd name="T21" fmla="*/ 582 h 1165"/>
                <a:gd name="T22" fmla="*/ 582 w 1164"/>
                <a:gd name="T23" fmla="*/ 1134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4" h="1165">
                  <a:moveTo>
                    <a:pt x="582" y="0"/>
                  </a:moveTo>
                  <a:lnTo>
                    <a:pt x="582" y="0"/>
                  </a:lnTo>
                  <a:cubicBezTo>
                    <a:pt x="261" y="0"/>
                    <a:pt x="0" y="261"/>
                    <a:pt x="0" y="582"/>
                  </a:cubicBezTo>
                  <a:cubicBezTo>
                    <a:pt x="0" y="903"/>
                    <a:pt x="261" y="1164"/>
                    <a:pt x="582" y="1164"/>
                  </a:cubicBezTo>
                  <a:cubicBezTo>
                    <a:pt x="903" y="1164"/>
                    <a:pt x="1163" y="903"/>
                    <a:pt x="1163" y="582"/>
                  </a:cubicBezTo>
                  <a:cubicBezTo>
                    <a:pt x="1163" y="261"/>
                    <a:pt x="903" y="0"/>
                    <a:pt x="582" y="0"/>
                  </a:cubicBezTo>
                  <a:close/>
                  <a:moveTo>
                    <a:pt x="582" y="1134"/>
                  </a:moveTo>
                  <a:lnTo>
                    <a:pt x="582" y="1134"/>
                  </a:lnTo>
                  <a:cubicBezTo>
                    <a:pt x="278" y="1134"/>
                    <a:pt x="30" y="886"/>
                    <a:pt x="30" y="582"/>
                  </a:cubicBezTo>
                  <a:cubicBezTo>
                    <a:pt x="30" y="279"/>
                    <a:pt x="278" y="30"/>
                    <a:pt x="582" y="30"/>
                  </a:cubicBezTo>
                  <a:cubicBezTo>
                    <a:pt x="885" y="30"/>
                    <a:pt x="1133" y="279"/>
                    <a:pt x="1133" y="582"/>
                  </a:cubicBezTo>
                  <a:cubicBezTo>
                    <a:pt x="1133" y="886"/>
                    <a:pt x="885" y="1134"/>
                    <a:pt x="582" y="1134"/>
                  </a:cubicBezTo>
                  <a:close/>
                </a:path>
              </a:pathLst>
            </a:custGeom>
            <a:grpFill/>
            <a:ln>
              <a:noFill/>
            </a:ln>
            <a:effectLst/>
            <a:extLst>
              <a:ext uri="{91240B29-F687-4F45-9708-019B960494DF}">
                <a14:hiddenLine xmlns:a14="http://schemas.microsoft.com/office/drawing/2010/main" w="9525" cap="flat">
                  <a:solidFill>
                    <a:srgbClr val="3C8A2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sp>
          <p:nvSpPr>
            <p:cNvPr id="102" name="Freeform 237">
              <a:extLst>
                <a:ext uri="{FF2B5EF4-FFF2-40B4-BE49-F238E27FC236}">
                  <a16:creationId xmlns:a16="http://schemas.microsoft.com/office/drawing/2014/main" id="{899BB6AB-DB60-4598-BB02-66FA6AEA2303}"/>
                </a:ext>
              </a:extLst>
            </p:cNvPr>
            <p:cNvSpPr>
              <a:spLocks noChangeArrowheads="1"/>
            </p:cNvSpPr>
            <p:nvPr/>
          </p:nvSpPr>
          <p:spPr bwMode="auto">
            <a:xfrm>
              <a:off x="1784" y="821"/>
              <a:ext cx="145" cy="204"/>
            </a:xfrm>
            <a:custGeom>
              <a:avLst/>
              <a:gdLst>
                <a:gd name="T0" fmla="*/ 600 w 643"/>
                <a:gd name="T1" fmla="*/ 148 h 906"/>
                <a:gd name="T2" fmla="*/ 547 w 643"/>
                <a:gd name="T3" fmla="*/ 148 h 906"/>
                <a:gd name="T4" fmla="*/ 537 w 643"/>
                <a:gd name="T5" fmla="*/ 133 h 906"/>
                <a:gd name="T6" fmla="*/ 537 w 643"/>
                <a:gd name="T7" fmla="*/ 15 h 906"/>
                <a:gd name="T8" fmla="*/ 522 w 643"/>
                <a:gd name="T9" fmla="*/ 0 h 906"/>
                <a:gd name="T10" fmla="*/ 70 w 643"/>
                <a:gd name="T11" fmla="*/ 27 h 906"/>
                <a:gd name="T12" fmla="*/ 80 w 643"/>
                <a:gd name="T13" fmla="*/ 150 h 906"/>
                <a:gd name="T14" fmla="*/ 10 w 643"/>
                <a:gd name="T15" fmla="*/ 158 h 906"/>
                <a:gd name="T16" fmla="*/ 30 w 643"/>
                <a:gd name="T17" fmla="*/ 524 h 906"/>
                <a:gd name="T18" fmla="*/ 291 w 643"/>
                <a:gd name="T19" fmla="*/ 604 h 906"/>
                <a:gd name="T20" fmla="*/ 246 w 643"/>
                <a:gd name="T21" fmla="*/ 624 h 906"/>
                <a:gd name="T22" fmla="*/ 138 w 643"/>
                <a:gd name="T23" fmla="*/ 735 h 906"/>
                <a:gd name="T24" fmla="*/ 143 w 643"/>
                <a:gd name="T25" fmla="*/ 800 h 906"/>
                <a:gd name="T26" fmla="*/ 263 w 643"/>
                <a:gd name="T27" fmla="*/ 895 h 906"/>
                <a:gd name="T28" fmla="*/ 326 w 643"/>
                <a:gd name="T29" fmla="*/ 888 h 906"/>
                <a:gd name="T30" fmla="*/ 404 w 643"/>
                <a:gd name="T31" fmla="*/ 737 h 906"/>
                <a:gd name="T32" fmla="*/ 467 w 643"/>
                <a:gd name="T33" fmla="*/ 649 h 906"/>
                <a:gd name="T34" fmla="*/ 544 w 643"/>
                <a:gd name="T35" fmla="*/ 669 h 906"/>
                <a:gd name="T36" fmla="*/ 544 w 643"/>
                <a:gd name="T37" fmla="*/ 669 h 906"/>
                <a:gd name="T38" fmla="*/ 547 w 643"/>
                <a:gd name="T39" fmla="*/ 669 h 906"/>
                <a:gd name="T40" fmla="*/ 549 w 643"/>
                <a:gd name="T41" fmla="*/ 669 h 906"/>
                <a:gd name="T42" fmla="*/ 552 w 643"/>
                <a:gd name="T43" fmla="*/ 669 h 906"/>
                <a:gd name="T44" fmla="*/ 554 w 643"/>
                <a:gd name="T45" fmla="*/ 669 h 906"/>
                <a:gd name="T46" fmla="*/ 554 w 643"/>
                <a:gd name="T47" fmla="*/ 667 h 906"/>
                <a:gd name="T48" fmla="*/ 557 w 643"/>
                <a:gd name="T49" fmla="*/ 664 h 906"/>
                <a:gd name="T50" fmla="*/ 559 w 643"/>
                <a:gd name="T51" fmla="*/ 662 h 906"/>
                <a:gd name="T52" fmla="*/ 559 w 643"/>
                <a:gd name="T53" fmla="*/ 659 h 906"/>
                <a:gd name="T54" fmla="*/ 562 w 643"/>
                <a:gd name="T55" fmla="*/ 659 h 906"/>
                <a:gd name="T56" fmla="*/ 632 w 643"/>
                <a:gd name="T57" fmla="*/ 165 h 906"/>
                <a:gd name="T58" fmla="*/ 98 w 643"/>
                <a:gd name="T59" fmla="*/ 52 h 906"/>
                <a:gd name="T60" fmla="*/ 509 w 643"/>
                <a:gd name="T61" fmla="*/ 30 h 906"/>
                <a:gd name="T62" fmla="*/ 499 w 643"/>
                <a:gd name="T63" fmla="*/ 118 h 906"/>
                <a:gd name="T64" fmla="*/ 266 w 643"/>
                <a:gd name="T65" fmla="*/ 133 h 906"/>
                <a:gd name="T66" fmla="*/ 231 w 643"/>
                <a:gd name="T67" fmla="*/ 160 h 906"/>
                <a:gd name="T68" fmla="*/ 98 w 643"/>
                <a:gd name="T69" fmla="*/ 52 h 906"/>
                <a:gd name="T70" fmla="*/ 381 w 643"/>
                <a:gd name="T71" fmla="*/ 775 h 906"/>
                <a:gd name="T72" fmla="*/ 281 w 643"/>
                <a:gd name="T73" fmla="*/ 873 h 906"/>
                <a:gd name="T74" fmla="*/ 163 w 643"/>
                <a:gd name="T75" fmla="*/ 777 h 906"/>
                <a:gd name="T76" fmla="*/ 161 w 643"/>
                <a:gd name="T77" fmla="*/ 752 h 906"/>
                <a:gd name="T78" fmla="*/ 248 w 643"/>
                <a:gd name="T79" fmla="*/ 652 h 906"/>
                <a:gd name="T80" fmla="*/ 379 w 643"/>
                <a:gd name="T81" fmla="*/ 752 h 906"/>
                <a:gd name="T82" fmla="*/ 429 w 643"/>
                <a:gd name="T83" fmla="*/ 657 h 906"/>
                <a:gd name="T84" fmla="*/ 381 w 643"/>
                <a:gd name="T85" fmla="*/ 717 h 906"/>
                <a:gd name="T86" fmla="*/ 321 w 643"/>
                <a:gd name="T87" fmla="*/ 612 h 906"/>
                <a:gd name="T88" fmla="*/ 429 w 643"/>
                <a:gd name="T89" fmla="*/ 657 h 906"/>
                <a:gd name="T90" fmla="*/ 341 w 643"/>
                <a:gd name="T91" fmla="*/ 587 h 906"/>
                <a:gd name="T92" fmla="*/ 391 w 643"/>
                <a:gd name="T93" fmla="*/ 572 h 906"/>
                <a:gd name="T94" fmla="*/ 399 w 643"/>
                <a:gd name="T95" fmla="*/ 542 h 906"/>
                <a:gd name="T96" fmla="*/ 311 w 643"/>
                <a:gd name="T97" fmla="*/ 579 h 906"/>
                <a:gd name="T98" fmla="*/ 30 w 643"/>
                <a:gd name="T99" fmla="*/ 185 h 906"/>
                <a:gd name="T100" fmla="*/ 38 w 643"/>
                <a:gd name="T101" fmla="*/ 178 h 906"/>
                <a:gd name="T102" fmla="*/ 266 w 643"/>
                <a:gd name="T103" fmla="*/ 175 h 906"/>
                <a:gd name="T104" fmla="*/ 304 w 643"/>
                <a:gd name="T105" fmla="*/ 148 h 906"/>
                <a:gd name="T106" fmla="*/ 522 w 643"/>
                <a:gd name="T107" fmla="*/ 170 h 906"/>
                <a:gd name="T108" fmla="*/ 341 w 643"/>
                <a:gd name="T109" fmla="*/ 587 h 906"/>
                <a:gd name="T110" fmla="*/ 612 w 643"/>
                <a:gd name="T111" fmla="*/ 195 h 906"/>
                <a:gd name="T112" fmla="*/ 552 w 643"/>
                <a:gd name="T113" fmla="*/ 178 h 906"/>
                <a:gd name="T114" fmla="*/ 610 w 643"/>
                <a:gd name="T115" fmla="*/ 183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3" h="906">
                  <a:moveTo>
                    <a:pt x="600" y="148"/>
                  </a:moveTo>
                  <a:lnTo>
                    <a:pt x="600" y="148"/>
                  </a:lnTo>
                  <a:cubicBezTo>
                    <a:pt x="547" y="148"/>
                    <a:pt x="547" y="148"/>
                    <a:pt x="547" y="148"/>
                  </a:cubicBezTo>
                  <a:lnTo>
                    <a:pt x="547" y="148"/>
                  </a:lnTo>
                  <a:lnTo>
                    <a:pt x="547" y="148"/>
                  </a:lnTo>
                  <a:cubicBezTo>
                    <a:pt x="544" y="143"/>
                    <a:pt x="542" y="138"/>
                    <a:pt x="537" y="133"/>
                  </a:cubicBezTo>
                  <a:lnTo>
                    <a:pt x="537" y="133"/>
                  </a:lnTo>
                  <a:cubicBezTo>
                    <a:pt x="537" y="15"/>
                    <a:pt x="537" y="15"/>
                    <a:pt x="537" y="15"/>
                  </a:cubicBezTo>
                  <a:cubicBezTo>
                    <a:pt x="537" y="10"/>
                    <a:pt x="537" y="7"/>
                    <a:pt x="532" y="5"/>
                  </a:cubicBezTo>
                  <a:cubicBezTo>
                    <a:pt x="529" y="2"/>
                    <a:pt x="527" y="0"/>
                    <a:pt x="522" y="0"/>
                  </a:cubicBezTo>
                  <a:cubicBezTo>
                    <a:pt x="80" y="22"/>
                    <a:pt x="80" y="22"/>
                    <a:pt x="80" y="22"/>
                  </a:cubicBezTo>
                  <a:cubicBezTo>
                    <a:pt x="75" y="22"/>
                    <a:pt x="73" y="25"/>
                    <a:pt x="70" y="27"/>
                  </a:cubicBezTo>
                  <a:cubicBezTo>
                    <a:pt x="68" y="32"/>
                    <a:pt x="65" y="35"/>
                    <a:pt x="65" y="40"/>
                  </a:cubicBezTo>
                  <a:cubicBezTo>
                    <a:pt x="80" y="150"/>
                    <a:pt x="80" y="150"/>
                    <a:pt x="80" y="150"/>
                  </a:cubicBezTo>
                  <a:cubicBezTo>
                    <a:pt x="40" y="148"/>
                    <a:pt x="40" y="148"/>
                    <a:pt x="40" y="148"/>
                  </a:cubicBezTo>
                  <a:cubicBezTo>
                    <a:pt x="30" y="148"/>
                    <a:pt x="18" y="150"/>
                    <a:pt x="10" y="158"/>
                  </a:cubicBezTo>
                  <a:cubicBezTo>
                    <a:pt x="3" y="165"/>
                    <a:pt x="0" y="178"/>
                    <a:pt x="0" y="188"/>
                  </a:cubicBezTo>
                  <a:cubicBezTo>
                    <a:pt x="30" y="524"/>
                    <a:pt x="30" y="524"/>
                    <a:pt x="30" y="524"/>
                  </a:cubicBezTo>
                  <a:cubicBezTo>
                    <a:pt x="30" y="529"/>
                    <a:pt x="35" y="534"/>
                    <a:pt x="40" y="537"/>
                  </a:cubicBezTo>
                  <a:cubicBezTo>
                    <a:pt x="291" y="604"/>
                    <a:pt x="291" y="604"/>
                    <a:pt x="291" y="604"/>
                  </a:cubicBezTo>
                  <a:cubicBezTo>
                    <a:pt x="271" y="627"/>
                    <a:pt x="271" y="627"/>
                    <a:pt x="271" y="627"/>
                  </a:cubicBezTo>
                  <a:cubicBezTo>
                    <a:pt x="263" y="624"/>
                    <a:pt x="253" y="622"/>
                    <a:pt x="246" y="624"/>
                  </a:cubicBezTo>
                  <a:cubicBezTo>
                    <a:pt x="233" y="624"/>
                    <a:pt x="221" y="632"/>
                    <a:pt x="213" y="639"/>
                  </a:cubicBezTo>
                  <a:cubicBezTo>
                    <a:pt x="138" y="735"/>
                    <a:pt x="138" y="735"/>
                    <a:pt x="138" y="735"/>
                  </a:cubicBezTo>
                  <a:cubicBezTo>
                    <a:pt x="130" y="745"/>
                    <a:pt x="125" y="757"/>
                    <a:pt x="128" y="767"/>
                  </a:cubicBezTo>
                  <a:cubicBezTo>
                    <a:pt x="128" y="780"/>
                    <a:pt x="135" y="792"/>
                    <a:pt x="143" y="800"/>
                  </a:cubicBezTo>
                  <a:cubicBezTo>
                    <a:pt x="263" y="895"/>
                    <a:pt x="263" y="895"/>
                    <a:pt x="263" y="895"/>
                  </a:cubicBezTo>
                  <a:lnTo>
                    <a:pt x="263" y="895"/>
                  </a:lnTo>
                  <a:cubicBezTo>
                    <a:pt x="271" y="903"/>
                    <a:pt x="281" y="905"/>
                    <a:pt x="291" y="905"/>
                  </a:cubicBezTo>
                  <a:cubicBezTo>
                    <a:pt x="304" y="905"/>
                    <a:pt x="319" y="900"/>
                    <a:pt x="326" y="888"/>
                  </a:cubicBezTo>
                  <a:cubicBezTo>
                    <a:pt x="404" y="795"/>
                    <a:pt x="404" y="795"/>
                    <a:pt x="404" y="795"/>
                  </a:cubicBezTo>
                  <a:cubicBezTo>
                    <a:pt x="416" y="777"/>
                    <a:pt x="416" y="752"/>
                    <a:pt x="404" y="737"/>
                  </a:cubicBezTo>
                  <a:cubicBezTo>
                    <a:pt x="452" y="677"/>
                    <a:pt x="452" y="677"/>
                    <a:pt x="452" y="677"/>
                  </a:cubicBezTo>
                  <a:cubicBezTo>
                    <a:pt x="459" y="669"/>
                    <a:pt x="464" y="659"/>
                    <a:pt x="467" y="649"/>
                  </a:cubicBezTo>
                  <a:cubicBezTo>
                    <a:pt x="542" y="669"/>
                    <a:pt x="542" y="669"/>
                    <a:pt x="542" y="669"/>
                  </a:cubicBezTo>
                  <a:cubicBezTo>
                    <a:pt x="542" y="669"/>
                    <a:pt x="542" y="669"/>
                    <a:pt x="544" y="669"/>
                  </a:cubicBezTo>
                  <a:lnTo>
                    <a:pt x="544" y="669"/>
                  </a:lnTo>
                  <a:lnTo>
                    <a:pt x="544" y="669"/>
                  </a:lnTo>
                  <a:cubicBezTo>
                    <a:pt x="544" y="669"/>
                    <a:pt x="544" y="669"/>
                    <a:pt x="547" y="669"/>
                  </a:cubicBezTo>
                  <a:lnTo>
                    <a:pt x="547" y="669"/>
                  </a:lnTo>
                  <a:lnTo>
                    <a:pt x="547" y="669"/>
                  </a:lnTo>
                  <a:lnTo>
                    <a:pt x="549" y="669"/>
                  </a:lnTo>
                  <a:lnTo>
                    <a:pt x="549" y="669"/>
                  </a:lnTo>
                  <a:lnTo>
                    <a:pt x="552" y="669"/>
                  </a:lnTo>
                  <a:lnTo>
                    <a:pt x="552" y="669"/>
                  </a:lnTo>
                  <a:cubicBezTo>
                    <a:pt x="552" y="669"/>
                    <a:pt x="552" y="669"/>
                    <a:pt x="554" y="669"/>
                  </a:cubicBezTo>
                  <a:cubicBezTo>
                    <a:pt x="554" y="669"/>
                    <a:pt x="554" y="669"/>
                    <a:pt x="554" y="667"/>
                  </a:cubicBezTo>
                  <a:lnTo>
                    <a:pt x="554" y="667"/>
                  </a:lnTo>
                  <a:lnTo>
                    <a:pt x="554" y="667"/>
                  </a:lnTo>
                  <a:cubicBezTo>
                    <a:pt x="557" y="667"/>
                    <a:pt x="557" y="667"/>
                    <a:pt x="557" y="664"/>
                  </a:cubicBezTo>
                  <a:lnTo>
                    <a:pt x="557" y="664"/>
                  </a:lnTo>
                  <a:cubicBezTo>
                    <a:pt x="559" y="664"/>
                    <a:pt x="559" y="664"/>
                    <a:pt x="559" y="662"/>
                  </a:cubicBezTo>
                  <a:lnTo>
                    <a:pt x="559" y="662"/>
                  </a:lnTo>
                  <a:lnTo>
                    <a:pt x="559" y="659"/>
                  </a:lnTo>
                  <a:lnTo>
                    <a:pt x="559" y="659"/>
                  </a:lnTo>
                  <a:cubicBezTo>
                    <a:pt x="559" y="659"/>
                    <a:pt x="559" y="659"/>
                    <a:pt x="562" y="659"/>
                  </a:cubicBezTo>
                  <a:cubicBezTo>
                    <a:pt x="640" y="200"/>
                    <a:pt x="640" y="200"/>
                    <a:pt x="640" y="200"/>
                  </a:cubicBezTo>
                  <a:cubicBezTo>
                    <a:pt x="642" y="188"/>
                    <a:pt x="640" y="175"/>
                    <a:pt x="632" y="165"/>
                  </a:cubicBezTo>
                  <a:cubicBezTo>
                    <a:pt x="622" y="155"/>
                    <a:pt x="612" y="148"/>
                    <a:pt x="600" y="148"/>
                  </a:cubicBezTo>
                  <a:close/>
                  <a:moveTo>
                    <a:pt x="98" y="52"/>
                  </a:moveTo>
                  <a:lnTo>
                    <a:pt x="98" y="52"/>
                  </a:lnTo>
                  <a:cubicBezTo>
                    <a:pt x="509" y="30"/>
                    <a:pt x="509" y="30"/>
                    <a:pt x="509" y="30"/>
                  </a:cubicBezTo>
                  <a:cubicBezTo>
                    <a:pt x="509" y="118"/>
                    <a:pt x="509" y="118"/>
                    <a:pt x="509" y="118"/>
                  </a:cubicBezTo>
                  <a:cubicBezTo>
                    <a:pt x="504" y="118"/>
                    <a:pt x="502" y="118"/>
                    <a:pt x="499" y="118"/>
                  </a:cubicBezTo>
                  <a:cubicBezTo>
                    <a:pt x="304" y="118"/>
                    <a:pt x="304" y="118"/>
                    <a:pt x="304" y="118"/>
                  </a:cubicBezTo>
                  <a:cubicBezTo>
                    <a:pt x="288" y="118"/>
                    <a:pt x="276" y="123"/>
                    <a:pt x="266" y="133"/>
                  </a:cubicBezTo>
                  <a:cubicBezTo>
                    <a:pt x="246" y="155"/>
                    <a:pt x="246" y="155"/>
                    <a:pt x="246" y="155"/>
                  </a:cubicBezTo>
                  <a:cubicBezTo>
                    <a:pt x="241" y="158"/>
                    <a:pt x="236" y="160"/>
                    <a:pt x="231" y="160"/>
                  </a:cubicBezTo>
                  <a:cubicBezTo>
                    <a:pt x="108" y="153"/>
                    <a:pt x="108" y="153"/>
                    <a:pt x="108" y="153"/>
                  </a:cubicBezTo>
                  <a:lnTo>
                    <a:pt x="98" y="52"/>
                  </a:lnTo>
                  <a:close/>
                  <a:moveTo>
                    <a:pt x="381" y="775"/>
                  </a:moveTo>
                  <a:lnTo>
                    <a:pt x="381" y="775"/>
                  </a:lnTo>
                  <a:cubicBezTo>
                    <a:pt x="304" y="870"/>
                    <a:pt x="304" y="870"/>
                    <a:pt x="304" y="870"/>
                  </a:cubicBezTo>
                  <a:cubicBezTo>
                    <a:pt x="299" y="878"/>
                    <a:pt x="288" y="878"/>
                    <a:pt x="281" y="873"/>
                  </a:cubicBezTo>
                  <a:lnTo>
                    <a:pt x="281" y="873"/>
                  </a:lnTo>
                  <a:cubicBezTo>
                    <a:pt x="163" y="777"/>
                    <a:pt x="163" y="777"/>
                    <a:pt x="163" y="777"/>
                  </a:cubicBezTo>
                  <a:cubicBezTo>
                    <a:pt x="158" y="775"/>
                    <a:pt x="155" y="770"/>
                    <a:pt x="155" y="765"/>
                  </a:cubicBezTo>
                  <a:cubicBezTo>
                    <a:pt x="155" y="760"/>
                    <a:pt x="158" y="757"/>
                    <a:pt x="161" y="752"/>
                  </a:cubicBezTo>
                  <a:cubicBezTo>
                    <a:pt x="236" y="659"/>
                    <a:pt x="236" y="659"/>
                    <a:pt x="236" y="659"/>
                  </a:cubicBezTo>
                  <a:cubicBezTo>
                    <a:pt x="238" y="654"/>
                    <a:pt x="243" y="652"/>
                    <a:pt x="248" y="652"/>
                  </a:cubicBezTo>
                  <a:cubicBezTo>
                    <a:pt x="253" y="652"/>
                    <a:pt x="256" y="654"/>
                    <a:pt x="261" y="657"/>
                  </a:cubicBezTo>
                  <a:cubicBezTo>
                    <a:pt x="379" y="752"/>
                    <a:pt x="379" y="752"/>
                    <a:pt x="379" y="752"/>
                  </a:cubicBezTo>
                  <a:cubicBezTo>
                    <a:pt x="386" y="757"/>
                    <a:pt x="386" y="770"/>
                    <a:pt x="381" y="775"/>
                  </a:cubicBezTo>
                  <a:close/>
                  <a:moveTo>
                    <a:pt x="429" y="657"/>
                  </a:moveTo>
                  <a:lnTo>
                    <a:pt x="429" y="657"/>
                  </a:lnTo>
                  <a:cubicBezTo>
                    <a:pt x="381" y="717"/>
                    <a:pt x="381" y="717"/>
                    <a:pt x="381" y="717"/>
                  </a:cubicBezTo>
                  <a:cubicBezTo>
                    <a:pt x="293" y="647"/>
                    <a:pt x="293" y="647"/>
                    <a:pt x="293" y="647"/>
                  </a:cubicBezTo>
                  <a:cubicBezTo>
                    <a:pt x="321" y="612"/>
                    <a:pt x="321" y="612"/>
                    <a:pt x="321" y="612"/>
                  </a:cubicBezTo>
                  <a:cubicBezTo>
                    <a:pt x="439" y="642"/>
                    <a:pt x="439" y="642"/>
                    <a:pt x="439" y="642"/>
                  </a:cubicBezTo>
                  <a:cubicBezTo>
                    <a:pt x="436" y="647"/>
                    <a:pt x="434" y="654"/>
                    <a:pt x="429" y="657"/>
                  </a:cubicBezTo>
                  <a:close/>
                  <a:moveTo>
                    <a:pt x="341" y="587"/>
                  </a:moveTo>
                  <a:lnTo>
                    <a:pt x="341" y="587"/>
                  </a:lnTo>
                  <a:lnTo>
                    <a:pt x="341" y="587"/>
                  </a:lnTo>
                  <a:cubicBezTo>
                    <a:pt x="354" y="572"/>
                    <a:pt x="374" y="564"/>
                    <a:pt x="391" y="572"/>
                  </a:cubicBezTo>
                  <a:cubicBezTo>
                    <a:pt x="399" y="574"/>
                    <a:pt x="406" y="569"/>
                    <a:pt x="409" y="562"/>
                  </a:cubicBezTo>
                  <a:cubicBezTo>
                    <a:pt x="411" y="552"/>
                    <a:pt x="406" y="544"/>
                    <a:pt x="399" y="542"/>
                  </a:cubicBezTo>
                  <a:cubicBezTo>
                    <a:pt x="371" y="534"/>
                    <a:pt x="339" y="544"/>
                    <a:pt x="319" y="567"/>
                  </a:cubicBezTo>
                  <a:cubicBezTo>
                    <a:pt x="311" y="579"/>
                    <a:pt x="311" y="579"/>
                    <a:pt x="311" y="579"/>
                  </a:cubicBezTo>
                  <a:cubicBezTo>
                    <a:pt x="58" y="511"/>
                    <a:pt x="58" y="511"/>
                    <a:pt x="58" y="511"/>
                  </a:cubicBezTo>
                  <a:cubicBezTo>
                    <a:pt x="30" y="185"/>
                    <a:pt x="30" y="185"/>
                    <a:pt x="30" y="185"/>
                  </a:cubicBezTo>
                  <a:cubicBezTo>
                    <a:pt x="30" y="183"/>
                    <a:pt x="30" y="180"/>
                    <a:pt x="33" y="180"/>
                  </a:cubicBezTo>
                  <a:cubicBezTo>
                    <a:pt x="33" y="178"/>
                    <a:pt x="35" y="178"/>
                    <a:pt x="38" y="178"/>
                  </a:cubicBezTo>
                  <a:cubicBezTo>
                    <a:pt x="228" y="190"/>
                    <a:pt x="228" y="190"/>
                    <a:pt x="228" y="190"/>
                  </a:cubicBezTo>
                  <a:cubicBezTo>
                    <a:pt x="243" y="190"/>
                    <a:pt x="256" y="185"/>
                    <a:pt x="266" y="175"/>
                  </a:cubicBezTo>
                  <a:cubicBezTo>
                    <a:pt x="288" y="153"/>
                    <a:pt x="288" y="153"/>
                    <a:pt x="288" y="153"/>
                  </a:cubicBezTo>
                  <a:cubicBezTo>
                    <a:pt x="291" y="150"/>
                    <a:pt x="299" y="148"/>
                    <a:pt x="304" y="148"/>
                  </a:cubicBezTo>
                  <a:cubicBezTo>
                    <a:pt x="499" y="148"/>
                    <a:pt x="499" y="148"/>
                    <a:pt x="499" y="148"/>
                  </a:cubicBezTo>
                  <a:cubicBezTo>
                    <a:pt x="512" y="148"/>
                    <a:pt x="522" y="158"/>
                    <a:pt x="522" y="170"/>
                  </a:cubicBezTo>
                  <a:cubicBezTo>
                    <a:pt x="532" y="637"/>
                    <a:pt x="532" y="637"/>
                    <a:pt x="532" y="637"/>
                  </a:cubicBezTo>
                  <a:lnTo>
                    <a:pt x="341" y="587"/>
                  </a:lnTo>
                  <a:close/>
                  <a:moveTo>
                    <a:pt x="612" y="195"/>
                  </a:moveTo>
                  <a:lnTo>
                    <a:pt x="612" y="195"/>
                  </a:lnTo>
                  <a:cubicBezTo>
                    <a:pt x="557" y="501"/>
                    <a:pt x="557" y="501"/>
                    <a:pt x="557" y="501"/>
                  </a:cubicBezTo>
                  <a:cubicBezTo>
                    <a:pt x="552" y="178"/>
                    <a:pt x="552" y="178"/>
                    <a:pt x="552" y="178"/>
                  </a:cubicBezTo>
                  <a:cubicBezTo>
                    <a:pt x="600" y="178"/>
                    <a:pt x="600" y="178"/>
                    <a:pt x="600" y="178"/>
                  </a:cubicBezTo>
                  <a:cubicBezTo>
                    <a:pt x="604" y="178"/>
                    <a:pt x="607" y="180"/>
                    <a:pt x="610" y="183"/>
                  </a:cubicBezTo>
                  <a:cubicBezTo>
                    <a:pt x="610" y="185"/>
                    <a:pt x="612" y="188"/>
                    <a:pt x="612" y="195"/>
                  </a:cubicBezTo>
                  <a:close/>
                </a:path>
              </a:pathLst>
            </a:custGeom>
            <a:grpFill/>
            <a:ln>
              <a:noFill/>
            </a:ln>
            <a:effectLst/>
            <a:extLst>
              <a:ext uri="{91240B29-F687-4F45-9708-019B960494DF}">
                <a14:hiddenLine xmlns:a14="http://schemas.microsoft.com/office/drawing/2010/main" w="9525" cap="flat">
                  <a:solidFill>
                    <a:srgbClr val="3C8A2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6411"/>
              <a:endParaRPr lang="es-ES" sz="2405" dirty="0">
                <a:solidFill>
                  <a:srgbClr val="313131"/>
                </a:solidFill>
                <a:latin typeface="Arial"/>
              </a:endParaRPr>
            </a:p>
          </p:txBody>
        </p:sp>
      </p:grpSp>
      <p:sp>
        <p:nvSpPr>
          <p:cNvPr id="103" name="Freeform 2621">
            <a:extLst>
              <a:ext uri="{FF2B5EF4-FFF2-40B4-BE49-F238E27FC236}">
                <a16:creationId xmlns:a16="http://schemas.microsoft.com/office/drawing/2014/main" id="{1896DECE-5808-4D66-9DF1-0885426767EE}"/>
              </a:ext>
            </a:extLst>
          </p:cNvPr>
          <p:cNvSpPr>
            <a:spLocks noEditPoints="1"/>
          </p:cNvSpPr>
          <p:nvPr/>
        </p:nvSpPr>
        <p:spPr bwMode="auto">
          <a:xfrm>
            <a:off x="5575766" y="3379149"/>
            <a:ext cx="420205" cy="429751"/>
          </a:xfrm>
          <a:custGeom>
            <a:avLst/>
            <a:gdLst>
              <a:gd name="T0" fmla="*/ 137 w 782"/>
              <a:gd name="T1" fmla="*/ 0 h 782"/>
              <a:gd name="T2" fmla="*/ 0 w 782"/>
              <a:gd name="T3" fmla="*/ 137 h 782"/>
              <a:gd name="T4" fmla="*/ 137 w 782"/>
              <a:gd name="T5" fmla="*/ 274 h 782"/>
              <a:gd name="T6" fmla="*/ 274 w 782"/>
              <a:gd name="T7" fmla="*/ 137 h 782"/>
              <a:gd name="T8" fmla="*/ 137 w 782"/>
              <a:gd name="T9" fmla="*/ 0 h 782"/>
              <a:gd name="T10" fmla="*/ 137 w 782"/>
              <a:gd name="T11" fmla="*/ 267 h 782"/>
              <a:gd name="T12" fmla="*/ 7 w 782"/>
              <a:gd name="T13" fmla="*/ 137 h 782"/>
              <a:gd name="T14" fmla="*/ 137 w 782"/>
              <a:gd name="T15" fmla="*/ 7 h 782"/>
              <a:gd name="T16" fmla="*/ 267 w 782"/>
              <a:gd name="T17" fmla="*/ 137 h 782"/>
              <a:gd name="T18" fmla="*/ 137 w 782"/>
              <a:gd name="T19" fmla="*/ 267 h 7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2" h="782">
                <a:moveTo>
                  <a:pt x="391" y="0"/>
                </a:moveTo>
                <a:cubicBezTo>
                  <a:pt x="175" y="0"/>
                  <a:pt x="0" y="175"/>
                  <a:pt x="0" y="391"/>
                </a:cubicBezTo>
                <a:cubicBezTo>
                  <a:pt x="0" y="607"/>
                  <a:pt x="175" y="782"/>
                  <a:pt x="391" y="782"/>
                </a:cubicBezTo>
                <a:cubicBezTo>
                  <a:pt x="607" y="782"/>
                  <a:pt x="782" y="607"/>
                  <a:pt x="782" y="391"/>
                </a:cubicBezTo>
                <a:cubicBezTo>
                  <a:pt x="782" y="175"/>
                  <a:pt x="607" y="0"/>
                  <a:pt x="391" y="0"/>
                </a:cubicBezTo>
                <a:close/>
                <a:moveTo>
                  <a:pt x="391" y="762"/>
                </a:moveTo>
                <a:cubicBezTo>
                  <a:pt x="186" y="762"/>
                  <a:pt x="20" y="596"/>
                  <a:pt x="20" y="391"/>
                </a:cubicBezTo>
                <a:cubicBezTo>
                  <a:pt x="20" y="186"/>
                  <a:pt x="186" y="19"/>
                  <a:pt x="391" y="19"/>
                </a:cubicBezTo>
                <a:cubicBezTo>
                  <a:pt x="596" y="19"/>
                  <a:pt x="763" y="186"/>
                  <a:pt x="763" y="391"/>
                </a:cubicBezTo>
                <a:cubicBezTo>
                  <a:pt x="763" y="596"/>
                  <a:pt x="596" y="762"/>
                  <a:pt x="391" y="762"/>
                </a:cubicBezTo>
                <a:close/>
              </a:path>
            </a:pathLst>
          </a:custGeom>
          <a:solidFill>
            <a:srgbClr val="87BC22"/>
          </a:solidFill>
          <a:ln>
            <a:noFill/>
          </a:ln>
        </p:spPr>
        <p:txBody>
          <a:bodyPr/>
          <a:lstStyle/>
          <a:p>
            <a:pPr defTabSz="916411"/>
            <a:endParaRPr lang="es-ES" sz="2004" dirty="0">
              <a:solidFill>
                <a:srgbClr val="87BC25"/>
              </a:solidFill>
              <a:latin typeface="Arial"/>
            </a:endParaRPr>
          </a:p>
        </p:txBody>
      </p:sp>
      <p:sp>
        <p:nvSpPr>
          <p:cNvPr id="104" name="Freeform 2622">
            <a:extLst>
              <a:ext uri="{FF2B5EF4-FFF2-40B4-BE49-F238E27FC236}">
                <a16:creationId xmlns:a16="http://schemas.microsoft.com/office/drawing/2014/main" id="{F404EF02-AB0B-45DC-B09F-FE33794532A0}"/>
              </a:ext>
            </a:extLst>
          </p:cNvPr>
          <p:cNvSpPr>
            <a:spLocks noEditPoints="1"/>
          </p:cNvSpPr>
          <p:nvPr/>
        </p:nvSpPr>
        <p:spPr bwMode="auto">
          <a:xfrm>
            <a:off x="5618114" y="3487371"/>
            <a:ext cx="337391" cy="255655"/>
          </a:xfrm>
          <a:custGeom>
            <a:avLst/>
            <a:gdLst>
              <a:gd name="T0" fmla="*/ 199 w 627"/>
              <a:gd name="T1" fmla="*/ 41 h 468"/>
              <a:gd name="T2" fmla="*/ 194 w 627"/>
              <a:gd name="T3" fmla="*/ 46 h 468"/>
              <a:gd name="T4" fmla="*/ 118 w 627"/>
              <a:gd name="T5" fmla="*/ 34 h 468"/>
              <a:gd name="T6" fmla="*/ 105 w 627"/>
              <a:gd name="T7" fmla="*/ 30 h 468"/>
              <a:gd name="T8" fmla="*/ 55 w 627"/>
              <a:gd name="T9" fmla="*/ 8 h 468"/>
              <a:gd name="T10" fmla="*/ 13 w 627"/>
              <a:gd name="T11" fmla="*/ 35 h 468"/>
              <a:gd name="T12" fmla="*/ 64 w 627"/>
              <a:gd name="T13" fmla="*/ 57 h 468"/>
              <a:gd name="T14" fmla="*/ 96 w 627"/>
              <a:gd name="T15" fmla="*/ 50 h 468"/>
              <a:gd name="T16" fmla="*/ 113 w 627"/>
              <a:gd name="T17" fmla="*/ 58 h 468"/>
              <a:gd name="T18" fmla="*/ 142 w 627"/>
              <a:gd name="T19" fmla="*/ 69 h 468"/>
              <a:gd name="T20" fmla="*/ 133 w 627"/>
              <a:gd name="T21" fmla="*/ 78 h 468"/>
              <a:gd name="T22" fmla="*/ 133 w 627"/>
              <a:gd name="T23" fmla="*/ 85 h 468"/>
              <a:gd name="T24" fmla="*/ 113 w 627"/>
              <a:gd name="T25" fmla="*/ 124 h 468"/>
              <a:gd name="T26" fmla="*/ 101 w 627"/>
              <a:gd name="T27" fmla="*/ 93 h 468"/>
              <a:gd name="T28" fmla="*/ 61 w 627"/>
              <a:gd name="T29" fmla="*/ 64 h 468"/>
              <a:gd name="T30" fmla="*/ 40 w 627"/>
              <a:gd name="T31" fmla="*/ 70 h 468"/>
              <a:gd name="T32" fmla="*/ 0 w 627"/>
              <a:gd name="T33" fmla="*/ 98 h 468"/>
              <a:gd name="T34" fmla="*/ 0 w 627"/>
              <a:gd name="T35" fmla="*/ 127 h 468"/>
              <a:gd name="T36" fmla="*/ 4 w 627"/>
              <a:gd name="T37" fmla="*/ 132 h 468"/>
              <a:gd name="T38" fmla="*/ 186 w 627"/>
              <a:gd name="T39" fmla="*/ 159 h 468"/>
              <a:gd name="T40" fmla="*/ 193 w 627"/>
              <a:gd name="T41" fmla="*/ 159 h 468"/>
              <a:gd name="T42" fmla="*/ 189 w 627"/>
              <a:gd name="T43" fmla="*/ 124 h 468"/>
              <a:gd name="T44" fmla="*/ 156 w 627"/>
              <a:gd name="T45" fmla="*/ 85 h 468"/>
              <a:gd name="T46" fmla="*/ 162 w 627"/>
              <a:gd name="T47" fmla="*/ 82 h 468"/>
              <a:gd name="T48" fmla="*/ 149 w 627"/>
              <a:gd name="T49" fmla="*/ 78 h 468"/>
              <a:gd name="T50" fmla="*/ 182 w 627"/>
              <a:gd name="T51" fmla="*/ 85 h 468"/>
              <a:gd name="T52" fmla="*/ 184 w 627"/>
              <a:gd name="T53" fmla="*/ 91 h 468"/>
              <a:gd name="T54" fmla="*/ 207 w 627"/>
              <a:gd name="T55" fmla="*/ 94 h 468"/>
              <a:gd name="T56" fmla="*/ 217 w 627"/>
              <a:gd name="T57" fmla="*/ 47 h 468"/>
              <a:gd name="T58" fmla="*/ 21 w 627"/>
              <a:gd name="T59" fmla="*/ 35 h 468"/>
              <a:gd name="T60" fmla="*/ 50 w 627"/>
              <a:gd name="T61" fmla="*/ 14 h 468"/>
              <a:gd name="T62" fmla="*/ 56 w 627"/>
              <a:gd name="T63" fmla="*/ 53 h 468"/>
              <a:gd name="T64" fmla="*/ 75 w 627"/>
              <a:gd name="T65" fmla="*/ 52 h 468"/>
              <a:gd name="T66" fmla="*/ 75 w 627"/>
              <a:gd name="T67" fmla="*/ 7 h 468"/>
              <a:gd name="T68" fmla="*/ 96 w 627"/>
              <a:gd name="T69" fmla="*/ 36 h 468"/>
              <a:gd name="T70" fmla="*/ 75 w 627"/>
              <a:gd name="T71" fmla="*/ 52 h 468"/>
              <a:gd name="T72" fmla="*/ 101 w 627"/>
              <a:gd name="T73" fmla="*/ 45 h 468"/>
              <a:gd name="T74" fmla="*/ 104 w 627"/>
              <a:gd name="T75" fmla="*/ 37 h 468"/>
              <a:gd name="T76" fmla="*/ 114 w 627"/>
              <a:gd name="T77" fmla="*/ 48 h 468"/>
              <a:gd name="T78" fmla="*/ 142 w 627"/>
              <a:gd name="T79" fmla="*/ 124 h 468"/>
              <a:gd name="T80" fmla="*/ 142 w 627"/>
              <a:gd name="T81" fmla="*/ 87 h 468"/>
              <a:gd name="T82" fmla="*/ 94 w 627"/>
              <a:gd name="T83" fmla="*/ 93 h 468"/>
              <a:gd name="T84" fmla="*/ 40 w 627"/>
              <a:gd name="T85" fmla="*/ 124 h 468"/>
              <a:gd name="T86" fmla="*/ 61 w 627"/>
              <a:gd name="T87" fmla="*/ 72 h 468"/>
              <a:gd name="T88" fmla="*/ 28 w 627"/>
              <a:gd name="T89" fmla="*/ 77 h 468"/>
              <a:gd name="T90" fmla="*/ 33 w 627"/>
              <a:gd name="T91" fmla="*/ 93 h 468"/>
              <a:gd name="T92" fmla="*/ 7 w 627"/>
              <a:gd name="T93" fmla="*/ 124 h 468"/>
              <a:gd name="T94" fmla="*/ 28 w 627"/>
              <a:gd name="T95" fmla="*/ 77 h 468"/>
              <a:gd name="T96" fmla="*/ 149 w 627"/>
              <a:gd name="T97" fmla="*/ 124 h 468"/>
              <a:gd name="T98" fmla="*/ 172 w 627"/>
              <a:gd name="T99" fmla="*/ 124 h 468"/>
              <a:gd name="T100" fmla="*/ 124 w 627"/>
              <a:gd name="T101" fmla="*/ 39 h 468"/>
              <a:gd name="T102" fmla="*/ 192 w 627"/>
              <a:gd name="T103" fmla="*/ 53 h 468"/>
              <a:gd name="T104" fmla="*/ 120 w 627"/>
              <a:gd name="T105" fmla="*/ 53 h 468"/>
              <a:gd name="T106" fmla="*/ 189 w 627"/>
              <a:gd name="T107" fmla="*/ 86 h 468"/>
              <a:gd name="T108" fmla="*/ 212 w 627"/>
              <a:gd name="T109" fmla="*/ 52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27" h="468">
                <a:moveTo>
                  <a:pt x="619" y="134"/>
                </a:moveTo>
                <a:cubicBezTo>
                  <a:pt x="566" y="119"/>
                  <a:pt x="566" y="119"/>
                  <a:pt x="566" y="119"/>
                </a:cubicBezTo>
                <a:cubicBezTo>
                  <a:pt x="564" y="118"/>
                  <a:pt x="557" y="117"/>
                  <a:pt x="554" y="126"/>
                </a:cubicBezTo>
                <a:cubicBezTo>
                  <a:pt x="552" y="132"/>
                  <a:pt x="552" y="132"/>
                  <a:pt x="552" y="132"/>
                </a:cubicBezTo>
                <a:cubicBezTo>
                  <a:pt x="348" y="92"/>
                  <a:pt x="348" y="92"/>
                  <a:pt x="348" y="92"/>
                </a:cubicBezTo>
                <a:cubicBezTo>
                  <a:pt x="343" y="91"/>
                  <a:pt x="338" y="94"/>
                  <a:pt x="336" y="98"/>
                </a:cubicBezTo>
                <a:cubicBezTo>
                  <a:pt x="299" y="88"/>
                  <a:pt x="299" y="88"/>
                  <a:pt x="299" y="88"/>
                </a:cubicBezTo>
                <a:cubicBezTo>
                  <a:pt x="299" y="87"/>
                  <a:pt x="299" y="86"/>
                  <a:pt x="299" y="85"/>
                </a:cubicBezTo>
                <a:cubicBezTo>
                  <a:pt x="299" y="38"/>
                  <a:pt x="261" y="0"/>
                  <a:pt x="214" y="0"/>
                </a:cubicBezTo>
                <a:cubicBezTo>
                  <a:pt x="192" y="0"/>
                  <a:pt x="172" y="8"/>
                  <a:pt x="156" y="22"/>
                </a:cubicBezTo>
                <a:cubicBezTo>
                  <a:pt x="146" y="18"/>
                  <a:pt x="135" y="15"/>
                  <a:pt x="123" y="15"/>
                </a:cubicBezTo>
                <a:cubicBezTo>
                  <a:pt x="76" y="15"/>
                  <a:pt x="38" y="54"/>
                  <a:pt x="38" y="100"/>
                </a:cubicBezTo>
                <a:cubicBezTo>
                  <a:pt x="38" y="147"/>
                  <a:pt x="76" y="186"/>
                  <a:pt x="123" y="186"/>
                </a:cubicBezTo>
                <a:cubicBezTo>
                  <a:pt x="145" y="186"/>
                  <a:pt x="166" y="177"/>
                  <a:pt x="181" y="163"/>
                </a:cubicBezTo>
                <a:cubicBezTo>
                  <a:pt x="191" y="167"/>
                  <a:pt x="202" y="170"/>
                  <a:pt x="214" y="170"/>
                </a:cubicBezTo>
                <a:cubicBezTo>
                  <a:pt x="238" y="170"/>
                  <a:pt x="259" y="160"/>
                  <a:pt x="275" y="144"/>
                </a:cubicBezTo>
                <a:cubicBezTo>
                  <a:pt x="320" y="157"/>
                  <a:pt x="320" y="157"/>
                  <a:pt x="320" y="157"/>
                </a:cubicBezTo>
                <a:cubicBezTo>
                  <a:pt x="319" y="161"/>
                  <a:pt x="320" y="165"/>
                  <a:pt x="323" y="167"/>
                </a:cubicBezTo>
                <a:cubicBezTo>
                  <a:pt x="323" y="168"/>
                  <a:pt x="376" y="188"/>
                  <a:pt x="401" y="197"/>
                </a:cubicBezTo>
                <a:cubicBezTo>
                  <a:pt x="406" y="199"/>
                  <a:pt x="406" y="199"/>
                  <a:pt x="406" y="199"/>
                </a:cubicBezTo>
                <a:cubicBezTo>
                  <a:pt x="406" y="225"/>
                  <a:pt x="406" y="225"/>
                  <a:pt x="406" y="225"/>
                </a:cubicBezTo>
                <a:cubicBezTo>
                  <a:pt x="379" y="225"/>
                  <a:pt x="379" y="225"/>
                  <a:pt x="379" y="225"/>
                </a:cubicBezTo>
                <a:cubicBezTo>
                  <a:pt x="374" y="225"/>
                  <a:pt x="369" y="229"/>
                  <a:pt x="369" y="235"/>
                </a:cubicBezTo>
                <a:cubicBezTo>
                  <a:pt x="369" y="240"/>
                  <a:pt x="374" y="245"/>
                  <a:pt x="379" y="245"/>
                </a:cubicBezTo>
                <a:cubicBezTo>
                  <a:pt x="387" y="245"/>
                  <a:pt x="387" y="245"/>
                  <a:pt x="387" y="245"/>
                </a:cubicBezTo>
                <a:cubicBezTo>
                  <a:pt x="321" y="356"/>
                  <a:pt x="321" y="356"/>
                  <a:pt x="321" y="356"/>
                </a:cubicBezTo>
                <a:cubicBezTo>
                  <a:pt x="288" y="356"/>
                  <a:pt x="288" y="356"/>
                  <a:pt x="288" y="356"/>
                </a:cubicBezTo>
                <a:cubicBezTo>
                  <a:pt x="288" y="266"/>
                  <a:pt x="288" y="266"/>
                  <a:pt x="288" y="266"/>
                </a:cubicBezTo>
                <a:cubicBezTo>
                  <a:pt x="288" y="221"/>
                  <a:pt x="252" y="184"/>
                  <a:pt x="206" y="184"/>
                </a:cubicBezTo>
                <a:cubicBezTo>
                  <a:pt x="175" y="184"/>
                  <a:pt x="175" y="184"/>
                  <a:pt x="175" y="184"/>
                </a:cubicBezTo>
                <a:cubicBezTo>
                  <a:pt x="156" y="184"/>
                  <a:pt x="139" y="191"/>
                  <a:pt x="125" y="201"/>
                </a:cubicBezTo>
                <a:cubicBezTo>
                  <a:pt x="121" y="200"/>
                  <a:pt x="117" y="200"/>
                  <a:pt x="113" y="200"/>
                </a:cubicBezTo>
                <a:cubicBezTo>
                  <a:pt x="81" y="200"/>
                  <a:pt x="81" y="200"/>
                  <a:pt x="81" y="200"/>
                </a:cubicBezTo>
                <a:cubicBezTo>
                  <a:pt x="36" y="200"/>
                  <a:pt x="0" y="237"/>
                  <a:pt x="0" y="282"/>
                </a:cubicBezTo>
                <a:cubicBezTo>
                  <a:pt x="0" y="365"/>
                  <a:pt x="0" y="365"/>
                  <a:pt x="0" y="365"/>
                </a:cubicBezTo>
                <a:cubicBezTo>
                  <a:pt x="0" y="365"/>
                  <a:pt x="0" y="366"/>
                  <a:pt x="0" y="366"/>
                </a:cubicBezTo>
                <a:cubicBezTo>
                  <a:pt x="0" y="366"/>
                  <a:pt x="0" y="367"/>
                  <a:pt x="0" y="367"/>
                </a:cubicBezTo>
                <a:cubicBezTo>
                  <a:pt x="0" y="374"/>
                  <a:pt x="5" y="379"/>
                  <a:pt x="11" y="379"/>
                </a:cubicBezTo>
                <a:cubicBezTo>
                  <a:pt x="529" y="379"/>
                  <a:pt x="529" y="379"/>
                  <a:pt x="529" y="379"/>
                </a:cubicBezTo>
                <a:cubicBezTo>
                  <a:pt x="529" y="456"/>
                  <a:pt x="529" y="456"/>
                  <a:pt x="529" y="456"/>
                </a:cubicBezTo>
                <a:cubicBezTo>
                  <a:pt x="529" y="463"/>
                  <a:pt x="534" y="468"/>
                  <a:pt x="540" y="468"/>
                </a:cubicBezTo>
                <a:cubicBezTo>
                  <a:pt x="546" y="468"/>
                  <a:pt x="551" y="463"/>
                  <a:pt x="551" y="456"/>
                </a:cubicBezTo>
                <a:cubicBezTo>
                  <a:pt x="551" y="367"/>
                  <a:pt x="551" y="367"/>
                  <a:pt x="551" y="367"/>
                </a:cubicBezTo>
                <a:cubicBezTo>
                  <a:pt x="551" y="361"/>
                  <a:pt x="546" y="356"/>
                  <a:pt x="540" y="356"/>
                </a:cubicBezTo>
                <a:cubicBezTo>
                  <a:pt x="512" y="356"/>
                  <a:pt x="512" y="356"/>
                  <a:pt x="512" y="356"/>
                </a:cubicBezTo>
                <a:cubicBezTo>
                  <a:pt x="445" y="245"/>
                  <a:pt x="445" y="245"/>
                  <a:pt x="445" y="245"/>
                </a:cubicBezTo>
                <a:cubicBezTo>
                  <a:pt x="453" y="245"/>
                  <a:pt x="453" y="245"/>
                  <a:pt x="453" y="245"/>
                </a:cubicBezTo>
                <a:cubicBezTo>
                  <a:pt x="458" y="245"/>
                  <a:pt x="463" y="240"/>
                  <a:pt x="463" y="235"/>
                </a:cubicBezTo>
                <a:cubicBezTo>
                  <a:pt x="463" y="229"/>
                  <a:pt x="458" y="225"/>
                  <a:pt x="453" y="225"/>
                </a:cubicBezTo>
                <a:cubicBezTo>
                  <a:pt x="426" y="225"/>
                  <a:pt x="426" y="225"/>
                  <a:pt x="426" y="225"/>
                </a:cubicBezTo>
                <a:cubicBezTo>
                  <a:pt x="426" y="207"/>
                  <a:pt x="426" y="207"/>
                  <a:pt x="426" y="207"/>
                </a:cubicBezTo>
                <a:cubicBezTo>
                  <a:pt x="520" y="243"/>
                  <a:pt x="520" y="243"/>
                  <a:pt x="520" y="243"/>
                </a:cubicBezTo>
                <a:cubicBezTo>
                  <a:pt x="518" y="250"/>
                  <a:pt x="518" y="250"/>
                  <a:pt x="518" y="250"/>
                </a:cubicBezTo>
                <a:cubicBezTo>
                  <a:pt x="517" y="253"/>
                  <a:pt x="518" y="259"/>
                  <a:pt x="525" y="262"/>
                </a:cubicBezTo>
                <a:cubicBezTo>
                  <a:pt x="578" y="277"/>
                  <a:pt x="578" y="277"/>
                  <a:pt x="578" y="277"/>
                </a:cubicBezTo>
                <a:cubicBezTo>
                  <a:pt x="583" y="278"/>
                  <a:pt x="589" y="275"/>
                  <a:pt x="590" y="270"/>
                </a:cubicBezTo>
                <a:cubicBezTo>
                  <a:pt x="626" y="146"/>
                  <a:pt x="626" y="146"/>
                  <a:pt x="626" y="146"/>
                </a:cubicBezTo>
                <a:cubicBezTo>
                  <a:pt x="627" y="141"/>
                  <a:pt x="624" y="135"/>
                  <a:pt x="619" y="134"/>
                </a:cubicBezTo>
                <a:close/>
                <a:moveTo>
                  <a:pt x="123" y="164"/>
                </a:moveTo>
                <a:cubicBezTo>
                  <a:pt x="88" y="164"/>
                  <a:pt x="60" y="136"/>
                  <a:pt x="60" y="100"/>
                </a:cubicBezTo>
                <a:cubicBezTo>
                  <a:pt x="60" y="65"/>
                  <a:pt x="88" y="37"/>
                  <a:pt x="123" y="37"/>
                </a:cubicBezTo>
                <a:cubicBezTo>
                  <a:pt x="130" y="37"/>
                  <a:pt x="136" y="38"/>
                  <a:pt x="142" y="40"/>
                </a:cubicBezTo>
                <a:cubicBezTo>
                  <a:pt x="134" y="53"/>
                  <a:pt x="129" y="68"/>
                  <a:pt x="129" y="85"/>
                </a:cubicBezTo>
                <a:cubicBezTo>
                  <a:pt x="129" y="112"/>
                  <a:pt x="142" y="136"/>
                  <a:pt x="161" y="151"/>
                </a:cubicBezTo>
                <a:cubicBezTo>
                  <a:pt x="151" y="159"/>
                  <a:pt x="138" y="164"/>
                  <a:pt x="123" y="164"/>
                </a:cubicBezTo>
                <a:close/>
                <a:moveTo>
                  <a:pt x="214" y="148"/>
                </a:moveTo>
                <a:cubicBezTo>
                  <a:pt x="179" y="148"/>
                  <a:pt x="150" y="120"/>
                  <a:pt x="150" y="85"/>
                </a:cubicBezTo>
                <a:cubicBezTo>
                  <a:pt x="150" y="50"/>
                  <a:pt x="179" y="21"/>
                  <a:pt x="214" y="21"/>
                </a:cubicBezTo>
                <a:cubicBezTo>
                  <a:pt x="249" y="21"/>
                  <a:pt x="277" y="50"/>
                  <a:pt x="277" y="85"/>
                </a:cubicBezTo>
                <a:cubicBezTo>
                  <a:pt x="277" y="91"/>
                  <a:pt x="277" y="97"/>
                  <a:pt x="275" y="103"/>
                </a:cubicBezTo>
                <a:cubicBezTo>
                  <a:pt x="275" y="104"/>
                  <a:pt x="275" y="104"/>
                  <a:pt x="275" y="104"/>
                </a:cubicBezTo>
                <a:cubicBezTo>
                  <a:pt x="266" y="130"/>
                  <a:pt x="242" y="148"/>
                  <a:pt x="214" y="148"/>
                </a:cubicBezTo>
                <a:close/>
                <a:moveTo>
                  <a:pt x="325" y="138"/>
                </a:moveTo>
                <a:cubicBezTo>
                  <a:pt x="288" y="128"/>
                  <a:pt x="288" y="128"/>
                  <a:pt x="288" y="128"/>
                </a:cubicBezTo>
                <a:cubicBezTo>
                  <a:pt x="289" y="124"/>
                  <a:pt x="289" y="124"/>
                  <a:pt x="289" y="124"/>
                </a:cubicBezTo>
                <a:cubicBezTo>
                  <a:pt x="292" y="119"/>
                  <a:pt x="294" y="113"/>
                  <a:pt x="296" y="107"/>
                </a:cubicBezTo>
                <a:cubicBezTo>
                  <a:pt x="331" y="117"/>
                  <a:pt x="331" y="117"/>
                  <a:pt x="331" y="117"/>
                </a:cubicBezTo>
                <a:lnTo>
                  <a:pt x="325" y="138"/>
                </a:lnTo>
                <a:close/>
                <a:moveTo>
                  <a:pt x="406" y="251"/>
                </a:moveTo>
                <a:cubicBezTo>
                  <a:pt x="406" y="356"/>
                  <a:pt x="406" y="356"/>
                  <a:pt x="406" y="356"/>
                </a:cubicBezTo>
                <a:cubicBezTo>
                  <a:pt x="344" y="356"/>
                  <a:pt x="344" y="356"/>
                  <a:pt x="344" y="356"/>
                </a:cubicBezTo>
                <a:lnTo>
                  <a:pt x="406" y="251"/>
                </a:lnTo>
                <a:close/>
                <a:moveTo>
                  <a:pt x="206" y="206"/>
                </a:moveTo>
                <a:cubicBezTo>
                  <a:pt x="240" y="206"/>
                  <a:pt x="267" y="233"/>
                  <a:pt x="267" y="266"/>
                </a:cubicBezTo>
                <a:cubicBezTo>
                  <a:pt x="267" y="356"/>
                  <a:pt x="267" y="356"/>
                  <a:pt x="267" y="356"/>
                </a:cubicBezTo>
                <a:cubicBezTo>
                  <a:pt x="114" y="356"/>
                  <a:pt x="114" y="356"/>
                  <a:pt x="114" y="356"/>
                </a:cubicBezTo>
                <a:cubicBezTo>
                  <a:pt x="114" y="266"/>
                  <a:pt x="114" y="266"/>
                  <a:pt x="114" y="266"/>
                </a:cubicBezTo>
                <a:cubicBezTo>
                  <a:pt x="114" y="233"/>
                  <a:pt x="141" y="206"/>
                  <a:pt x="175" y="206"/>
                </a:cubicBezTo>
                <a:lnTo>
                  <a:pt x="206" y="206"/>
                </a:lnTo>
                <a:close/>
                <a:moveTo>
                  <a:pt x="81" y="221"/>
                </a:moveTo>
                <a:cubicBezTo>
                  <a:pt x="106" y="221"/>
                  <a:pt x="106" y="221"/>
                  <a:pt x="106" y="221"/>
                </a:cubicBezTo>
                <a:cubicBezTo>
                  <a:pt x="98" y="234"/>
                  <a:pt x="93" y="250"/>
                  <a:pt x="93" y="266"/>
                </a:cubicBezTo>
                <a:cubicBezTo>
                  <a:pt x="93" y="356"/>
                  <a:pt x="93" y="356"/>
                  <a:pt x="93" y="356"/>
                </a:cubicBezTo>
                <a:cubicBezTo>
                  <a:pt x="21" y="356"/>
                  <a:pt x="21" y="356"/>
                  <a:pt x="21" y="356"/>
                </a:cubicBezTo>
                <a:cubicBezTo>
                  <a:pt x="21" y="282"/>
                  <a:pt x="21" y="282"/>
                  <a:pt x="21" y="282"/>
                </a:cubicBezTo>
                <a:cubicBezTo>
                  <a:pt x="21" y="249"/>
                  <a:pt x="48" y="221"/>
                  <a:pt x="81" y="221"/>
                </a:cubicBezTo>
                <a:close/>
                <a:moveTo>
                  <a:pt x="489" y="356"/>
                </a:moveTo>
                <a:cubicBezTo>
                  <a:pt x="426" y="356"/>
                  <a:pt x="426" y="356"/>
                  <a:pt x="426" y="356"/>
                </a:cubicBezTo>
                <a:cubicBezTo>
                  <a:pt x="426" y="251"/>
                  <a:pt x="426" y="251"/>
                  <a:pt x="426" y="251"/>
                </a:cubicBezTo>
                <a:lnTo>
                  <a:pt x="489" y="356"/>
                </a:lnTo>
                <a:close/>
                <a:moveTo>
                  <a:pt x="341" y="153"/>
                </a:moveTo>
                <a:cubicBezTo>
                  <a:pt x="353" y="113"/>
                  <a:pt x="353" y="113"/>
                  <a:pt x="353" y="113"/>
                </a:cubicBezTo>
                <a:cubicBezTo>
                  <a:pt x="353" y="113"/>
                  <a:pt x="353" y="113"/>
                  <a:pt x="353" y="113"/>
                </a:cubicBezTo>
                <a:cubicBezTo>
                  <a:pt x="547" y="151"/>
                  <a:pt x="547" y="151"/>
                  <a:pt x="547" y="151"/>
                </a:cubicBezTo>
                <a:cubicBezTo>
                  <a:pt x="526" y="224"/>
                  <a:pt x="526" y="224"/>
                  <a:pt x="526" y="224"/>
                </a:cubicBezTo>
                <a:lnTo>
                  <a:pt x="341" y="153"/>
                </a:lnTo>
                <a:close/>
                <a:moveTo>
                  <a:pt x="574" y="255"/>
                </a:moveTo>
                <a:cubicBezTo>
                  <a:pt x="540" y="246"/>
                  <a:pt x="540" y="246"/>
                  <a:pt x="540" y="246"/>
                </a:cubicBezTo>
                <a:cubicBezTo>
                  <a:pt x="570" y="141"/>
                  <a:pt x="570" y="141"/>
                  <a:pt x="570" y="141"/>
                </a:cubicBezTo>
                <a:cubicBezTo>
                  <a:pt x="604" y="150"/>
                  <a:pt x="604" y="150"/>
                  <a:pt x="604" y="150"/>
                </a:cubicBezTo>
                <a:lnTo>
                  <a:pt x="574" y="255"/>
                </a:lnTo>
                <a:close/>
              </a:path>
            </a:pathLst>
          </a:custGeom>
          <a:solidFill>
            <a:srgbClr val="87BC22"/>
          </a:solidFill>
          <a:ln>
            <a:noFill/>
          </a:ln>
        </p:spPr>
        <p:txBody>
          <a:bodyPr/>
          <a:lstStyle/>
          <a:p>
            <a:pPr defTabSz="916411"/>
            <a:endParaRPr lang="es-ES" sz="2004" dirty="0">
              <a:solidFill>
                <a:srgbClr val="87BC25"/>
              </a:solidFill>
              <a:latin typeface="Arial"/>
            </a:endParaRPr>
          </a:p>
        </p:txBody>
      </p:sp>
      <p:sp>
        <p:nvSpPr>
          <p:cNvPr id="105" name="Freeform 2623">
            <a:extLst>
              <a:ext uri="{FF2B5EF4-FFF2-40B4-BE49-F238E27FC236}">
                <a16:creationId xmlns:a16="http://schemas.microsoft.com/office/drawing/2014/main" id="{BC4E242F-D834-4002-B47F-5E98C1F3DF75}"/>
              </a:ext>
            </a:extLst>
          </p:cNvPr>
          <p:cNvSpPr>
            <a:spLocks noEditPoints="1"/>
          </p:cNvSpPr>
          <p:nvPr/>
        </p:nvSpPr>
        <p:spPr bwMode="auto">
          <a:xfrm>
            <a:off x="5789077" y="3419929"/>
            <a:ext cx="82814" cy="97244"/>
          </a:xfrm>
          <a:custGeom>
            <a:avLst/>
            <a:gdLst>
              <a:gd name="T0" fmla="*/ 14 w 155"/>
              <a:gd name="T1" fmla="*/ 55 h 178"/>
              <a:gd name="T2" fmla="*/ 25 w 155"/>
              <a:gd name="T3" fmla="*/ 62 h 178"/>
              <a:gd name="T4" fmla="*/ 26 w 155"/>
              <a:gd name="T5" fmla="*/ 62 h 178"/>
              <a:gd name="T6" fmla="*/ 26 w 155"/>
              <a:gd name="T7" fmla="*/ 62 h 178"/>
              <a:gd name="T8" fmla="*/ 27 w 155"/>
              <a:gd name="T9" fmla="*/ 62 h 178"/>
              <a:gd name="T10" fmla="*/ 27 w 155"/>
              <a:gd name="T11" fmla="*/ 62 h 178"/>
              <a:gd name="T12" fmla="*/ 27 w 155"/>
              <a:gd name="T13" fmla="*/ 62 h 178"/>
              <a:gd name="T14" fmla="*/ 28 w 155"/>
              <a:gd name="T15" fmla="*/ 62 h 178"/>
              <a:gd name="T16" fmla="*/ 28 w 155"/>
              <a:gd name="T17" fmla="*/ 62 h 178"/>
              <a:gd name="T18" fmla="*/ 28 w 155"/>
              <a:gd name="T19" fmla="*/ 62 h 178"/>
              <a:gd name="T20" fmla="*/ 40 w 155"/>
              <a:gd name="T21" fmla="*/ 55 h 178"/>
              <a:gd name="T22" fmla="*/ 54 w 155"/>
              <a:gd name="T23" fmla="*/ 26 h 178"/>
              <a:gd name="T24" fmla="*/ 49 w 155"/>
              <a:gd name="T25" fmla="*/ 8 h 178"/>
              <a:gd name="T26" fmla="*/ 49 w 155"/>
              <a:gd name="T27" fmla="*/ 8 h 178"/>
              <a:gd name="T28" fmla="*/ 45 w 155"/>
              <a:gd name="T29" fmla="*/ 6 h 178"/>
              <a:gd name="T30" fmla="*/ 40 w 155"/>
              <a:gd name="T31" fmla="*/ 7 h 178"/>
              <a:gd name="T32" fmla="*/ 30 w 155"/>
              <a:gd name="T33" fmla="*/ 2 h 178"/>
              <a:gd name="T34" fmla="*/ 30 w 155"/>
              <a:gd name="T35" fmla="*/ 2 h 178"/>
              <a:gd name="T36" fmla="*/ 29 w 155"/>
              <a:gd name="T37" fmla="*/ 1 h 178"/>
              <a:gd name="T38" fmla="*/ 29 w 155"/>
              <a:gd name="T39" fmla="*/ 1 h 178"/>
              <a:gd name="T40" fmla="*/ 29 w 155"/>
              <a:gd name="T41" fmla="*/ 1 h 178"/>
              <a:gd name="T42" fmla="*/ 29 w 155"/>
              <a:gd name="T43" fmla="*/ 1 h 178"/>
              <a:gd name="T44" fmla="*/ 28 w 155"/>
              <a:gd name="T45" fmla="*/ 0 h 178"/>
              <a:gd name="T46" fmla="*/ 27 w 155"/>
              <a:gd name="T47" fmla="*/ 0 h 178"/>
              <a:gd name="T48" fmla="*/ 26 w 155"/>
              <a:gd name="T49" fmla="*/ 0 h 178"/>
              <a:gd name="T50" fmla="*/ 25 w 155"/>
              <a:gd name="T51" fmla="*/ 1 h 178"/>
              <a:gd name="T52" fmla="*/ 25 w 155"/>
              <a:gd name="T53" fmla="*/ 1 h 178"/>
              <a:gd name="T54" fmla="*/ 25 w 155"/>
              <a:gd name="T55" fmla="*/ 1 h 178"/>
              <a:gd name="T56" fmla="*/ 25 w 155"/>
              <a:gd name="T57" fmla="*/ 1 h 178"/>
              <a:gd name="T58" fmla="*/ 24 w 155"/>
              <a:gd name="T59" fmla="*/ 2 h 178"/>
              <a:gd name="T60" fmla="*/ 24 w 155"/>
              <a:gd name="T61" fmla="*/ 2 h 178"/>
              <a:gd name="T62" fmla="*/ 14 w 155"/>
              <a:gd name="T63" fmla="*/ 7 h 178"/>
              <a:gd name="T64" fmla="*/ 14 w 155"/>
              <a:gd name="T65" fmla="*/ 7 h 178"/>
              <a:gd name="T66" fmla="*/ 9 w 155"/>
              <a:gd name="T67" fmla="*/ 6 h 178"/>
              <a:gd name="T68" fmla="*/ 5 w 155"/>
              <a:gd name="T69" fmla="*/ 8 h 178"/>
              <a:gd name="T70" fmla="*/ 5 w 155"/>
              <a:gd name="T71" fmla="*/ 8 h 178"/>
              <a:gd name="T72" fmla="*/ 0 w 155"/>
              <a:gd name="T73" fmla="*/ 26 h 178"/>
              <a:gd name="T74" fmla="*/ 14 w 155"/>
              <a:gd name="T75" fmla="*/ 55 h 178"/>
              <a:gd name="T76" fmla="*/ 10 w 155"/>
              <a:gd name="T77" fmla="*/ 13 h 178"/>
              <a:gd name="T78" fmla="*/ 14 w 155"/>
              <a:gd name="T79" fmla="*/ 14 h 178"/>
              <a:gd name="T80" fmla="*/ 14 w 155"/>
              <a:gd name="T81" fmla="*/ 14 h 178"/>
              <a:gd name="T82" fmla="*/ 27 w 155"/>
              <a:gd name="T83" fmla="*/ 9 h 178"/>
              <a:gd name="T84" fmla="*/ 40 w 155"/>
              <a:gd name="T85" fmla="*/ 14 h 178"/>
              <a:gd name="T86" fmla="*/ 44 w 155"/>
              <a:gd name="T87" fmla="*/ 13 h 178"/>
              <a:gd name="T88" fmla="*/ 47 w 155"/>
              <a:gd name="T89" fmla="*/ 26 h 178"/>
              <a:gd name="T90" fmla="*/ 36 w 155"/>
              <a:gd name="T91" fmla="*/ 49 h 178"/>
              <a:gd name="T92" fmla="*/ 27 w 155"/>
              <a:gd name="T93" fmla="*/ 55 h 178"/>
              <a:gd name="T94" fmla="*/ 18 w 155"/>
              <a:gd name="T95" fmla="*/ 49 h 178"/>
              <a:gd name="T96" fmla="*/ 7 w 155"/>
              <a:gd name="T97" fmla="*/ 26 h 178"/>
              <a:gd name="T98" fmla="*/ 10 w 155"/>
              <a:gd name="T99" fmla="*/ 13 h 1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5" h="178">
                <a:moveTo>
                  <a:pt x="41" y="157"/>
                </a:moveTo>
                <a:cubicBezTo>
                  <a:pt x="56" y="169"/>
                  <a:pt x="73" y="176"/>
                  <a:pt x="73" y="177"/>
                </a:cubicBezTo>
                <a:cubicBezTo>
                  <a:pt x="74" y="177"/>
                  <a:pt x="74" y="177"/>
                  <a:pt x="74" y="177"/>
                </a:cubicBezTo>
                <a:cubicBezTo>
                  <a:pt x="74" y="177"/>
                  <a:pt x="75" y="177"/>
                  <a:pt x="75" y="177"/>
                </a:cubicBezTo>
                <a:cubicBezTo>
                  <a:pt x="76" y="178"/>
                  <a:pt x="76" y="178"/>
                  <a:pt x="77" y="178"/>
                </a:cubicBezTo>
                <a:cubicBezTo>
                  <a:pt x="77" y="178"/>
                  <a:pt x="77" y="178"/>
                  <a:pt x="77" y="178"/>
                </a:cubicBezTo>
                <a:cubicBezTo>
                  <a:pt x="77" y="178"/>
                  <a:pt x="77" y="178"/>
                  <a:pt x="77" y="178"/>
                </a:cubicBezTo>
                <a:cubicBezTo>
                  <a:pt x="78" y="178"/>
                  <a:pt x="79" y="178"/>
                  <a:pt x="80" y="177"/>
                </a:cubicBezTo>
                <a:cubicBezTo>
                  <a:pt x="80" y="177"/>
                  <a:pt x="80" y="177"/>
                  <a:pt x="80" y="177"/>
                </a:cubicBezTo>
                <a:cubicBezTo>
                  <a:pt x="81" y="177"/>
                  <a:pt x="81" y="177"/>
                  <a:pt x="81" y="177"/>
                </a:cubicBezTo>
                <a:cubicBezTo>
                  <a:pt x="82" y="176"/>
                  <a:pt x="98" y="169"/>
                  <a:pt x="114" y="157"/>
                </a:cubicBezTo>
                <a:cubicBezTo>
                  <a:pt x="141" y="137"/>
                  <a:pt x="155" y="109"/>
                  <a:pt x="155" y="75"/>
                </a:cubicBezTo>
                <a:cubicBezTo>
                  <a:pt x="155" y="52"/>
                  <a:pt x="148" y="36"/>
                  <a:pt x="141" y="23"/>
                </a:cubicBezTo>
                <a:cubicBezTo>
                  <a:pt x="141" y="23"/>
                  <a:pt x="141" y="22"/>
                  <a:pt x="141" y="22"/>
                </a:cubicBezTo>
                <a:cubicBezTo>
                  <a:pt x="138" y="17"/>
                  <a:pt x="133" y="15"/>
                  <a:pt x="128" y="17"/>
                </a:cubicBezTo>
                <a:cubicBezTo>
                  <a:pt x="124" y="19"/>
                  <a:pt x="119" y="20"/>
                  <a:pt x="114" y="20"/>
                </a:cubicBezTo>
                <a:cubicBezTo>
                  <a:pt x="102" y="20"/>
                  <a:pt x="92" y="14"/>
                  <a:pt x="85" y="5"/>
                </a:cubicBezTo>
                <a:cubicBezTo>
                  <a:pt x="85" y="5"/>
                  <a:pt x="85" y="5"/>
                  <a:pt x="85" y="5"/>
                </a:cubicBezTo>
                <a:cubicBezTo>
                  <a:pt x="85" y="4"/>
                  <a:pt x="85" y="4"/>
                  <a:pt x="84" y="3"/>
                </a:cubicBezTo>
                <a:cubicBezTo>
                  <a:pt x="84" y="3"/>
                  <a:pt x="83" y="2"/>
                  <a:pt x="83" y="2"/>
                </a:cubicBezTo>
                <a:cubicBezTo>
                  <a:pt x="83" y="2"/>
                  <a:pt x="83" y="2"/>
                  <a:pt x="83" y="2"/>
                </a:cubicBezTo>
                <a:cubicBezTo>
                  <a:pt x="83" y="2"/>
                  <a:pt x="82" y="2"/>
                  <a:pt x="82" y="2"/>
                </a:cubicBezTo>
                <a:cubicBezTo>
                  <a:pt x="81" y="1"/>
                  <a:pt x="80" y="1"/>
                  <a:pt x="79" y="1"/>
                </a:cubicBezTo>
                <a:cubicBezTo>
                  <a:pt x="79" y="0"/>
                  <a:pt x="78" y="1"/>
                  <a:pt x="78" y="1"/>
                </a:cubicBezTo>
                <a:cubicBezTo>
                  <a:pt x="77" y="1"/>
                  <a:pt x="76" y="0"/>
                  <a:pt x="76" y="1"/>
                </a:cubicBezTo>
                <a:cubicBezTo>
                  <a:pt x="75" y="1"/>
                  <a:pt x="74" y="1"/>
                  <a:pt x="73" y="2"/>
                </a:cubicBezTo>
                <a:cubicBezTo>
                  <a:pt x="73" y="2"/>
                  <a:pt x="72" y="2"/>
                  <a:pt x="72" y="2"/>
                </a:cubicBezTo>
                <a:cubicBezTo>
                  <a:pt x="72" y="2"/>
                  <a:pt x="72" y="2"/>
                  <a:pt x="72" y="2"/>
                </a:cubicBezTo>
                <a:cubicBezTo>
                  <a:pt x="72" y="2"/>
                  <a:pt x="72" y="3"/>
                  <a:pt x="71" y="3"/>
                </a:cubicBezTo>
                <a:cubicBezTo>
                  <a:pt x="71" y="3"/>
                  <a:pt x="70" y="4"/>
                  <a:pt x="69" y="5"/>
                </a:cubicBezTo>
                <a:cubicBezTo>
                  <a:pt x="69" y="5"/>
                  <a:pt x="69" y="5"/>
                  <a:pt x="69" y="5"/>
                </a:cubicBezTo>
                <a:cubicBezTo>
                  <a:pt x="63" y="14"/>
                  <a:pt x="52" y="20"/>
                  <a:pt x="41" y="20"/>
                </a:cubicBezTo>
                <a:cubicBezTo>
                  <a:pt x="41" y="20"/>
                  <a:pt x="41" y="20"/>
                  <a:pt x="41" y="20"/>
                </a:cubicBezTo>
                <a:cubicBezTo>
                  <a:pt x="36" y="20"/>
                  <a:pt x="31" y="19"/>
                  <a:pt x="27" y="17"/>
                </a:cubicBezTo>
                <a:cubicBezTo>
                  <a:pt x="22" y="15"/>
                  <a:pt x="16" y="17"/>
                  <a:pt x="14" y="22"/>
                </a:cubicBezTo>
                <a:cubicBezTo>
                  <a:pt x="14" y="22"/>
                  <a:pt x="14" y="23"/>
                  <a:pt x="14" y="23"/>
                </a:cubicBezTo>
                <a:cubicBezTo>
                  <a:pt x="7" y="36"/>
                  <a:pt x="0" y="52"/>
                  <a:pt x="0" y="75"/>
                </a:cubicBezTo>
                <a:cubicBezTo>
                  <a:pt x="0" y="109"/>
                  <a:pt x="14" y="137"/>
                  <a:pt x="41" y="157"/>
                </a:cubicBezTo>
                <a:close/>
                <a:moveTo>
                  <a:pt x="28" y="38"/>
                </a:moveTo>
                <a:cubicBezTo>
                  <a:pt x="32" y="39"/>
                  <a:pt x="36" y="39"/>
                  <a:pt x="41" y="39"/>
                </a:cubicBezTo>
                <a:cubicBezTo>
                  <a:pt x="41" y="39"/>
                  <a:pt x="41" y="39"/>
                  <a:pt x="41" y="39"/>
                </a:cubicBezTo>
                <a:cubicBezTo>
                  <a:pt x="55" y="39"/>
                  <a:pt x="68" y="34"/>
                  <a:pt x="77" y="25"/>
                </a:cubicBezTo>
                <a:cubicBezTo>
                  <a:pt x="87" y="34"/>
                  <a:pt x="100" y="39"/>
                  <a:pt x="114" y="39"/>
                </a:cubicBezTo>
                <a:cubicBezTo>
                  <a:pt x="118" y="39"/>
                  <a:pt x="123" y="39"/>
                  <a:pt x="127" y="38"/>
                </a:cubicBezTo>
                <a:cubicBezTo>
                  <a:pt x="132" y="48"/>
                  <a:pt x="135" y="59"/>
                  <a:pt x="135" y="75"/>
                </a:cubicBezTo>
                <a:cubicBezTo>
                  <a:pt x="135" y="103"/>
                  <a:pt x="124" y="125"/>
                  <a:pt x="102" y="142"/>
                </a:cubicBezTo>
                <a:cubicBezTo>
                  <a:pt x="93" y="149"/>
                  <a:pt x="83" y="154"/>
                  <a:pt x="77" y="157"/>
                </a:cubicBezTo>
                <a:cubicBezTo>
                  <a:pt x="72" y="154"/>
                  <a:pt x="62" y="149"/>
                  <a:pt x="53" y="142"/>
                </a:cubicBezTo>
                <a:cubicBezTo>
                  <a:pt x="30" y="125"/>
                  <a:pt x="19" y="103"/>
                  <a:pt x="19" y="75"/>
                </a:cubicBezTo>
                <a:cubicBezTo>
                  <a:pt x="19" y="59"/>
                  <a:pt x="22" y="48"/>
                  <a:pt x="28" y="38"/>
                </a:cubicBezTo>
                <a:close/>
              </a:path>
            </a:pathLst>
          </a:custGeom>
          <a:solidFill>
            <a:srgbClr val="87BC22"/>
          </a:solidFill>
          <a:ln>
            <a:noFill/>
          </a:ln>
        </p:spPr>
        <p:txBody>
          <a:bodyPr/>
          <a:lstStyle/>
          <a:p>
            <a:pPr defTabSz="916411"/>
            <a:endParaRPr lang="es-ES" sz="2004" dirty="0">
              <a:solidFill>
                <a:srgbClr val="87BC25"/>
              </a:solidFill>
              <a:latin typeface="Arial"/>
            </a:endParaRPr>
          </a:p>
        </p:txBody>
      </p:sp>
      <p:sp>
        <p:nvSpPr>
          <p:cNvPr id="106" name="Freeform 2624">
            <a:extLst>
              <a:ext uri="{FF2B5EF4-FFF2-40B4-BE49-F238E27FC236}">
                <a16:creationId xmlns:a16="http://schemas.microsoft.com/office/drawing/2014/main" id="{EF9827FD-8650-4CAD-8B44-223B9BE1B528}"/>
              </a:ext>
            </a:extLst>
          </p:cNvPr>
          <p:cNvSpPr>
            <a:spLocks/>
          </p:cNvSpPr>
          <p:nvPr/>
        </p:nvSpPr>
        <p:spPr bwMode="auto">
          <a:xfrm>
            <a:off x="5826721" y="3406933"/>
            <a:ext cx="45707" cy="29800"/>
          </a:xfrm>
          <a:custGeom>
            <a:avLst/>
            <a:gdLst>
              <a:gd name="T0" fmla="*/ 3 w 19"/>
              <a:gd name="T1" fmla="*/ 19 h 56"/>
              <a:gd name="T2" fmla="*/ 6 w 19"/>
              <a:gd name="T3" fmla="*/ 16 h 56"/>
              <a:gd name="T4" fmla="*/ 6 w 19"/>
              <a:gd name="T5" fmla="*/ 3 h 56"/>
              <a:gd name="T6" fmla="*/ 3 w 19"/>
              <a:gd name="T7" fmla="*/ 0 h 56"/>
              <a:gd name="T8" fmla="*/ 0 w 19"/>
              <a:gd name="T9" fmla="*/ 3 h 56"/>
              <a:gd name="T10" fmla="*/ 0 w 19"/>
              <a:gd name="T11" fmla="*/ 16 h 56"/>
              <a:gd name="T12" fmla="*/ 3 w 19"/>
              <a:gd name="T13" fmla="*/ 1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6">
                <a:moveTo>
                  <a:pt x="9" y="56"/>
                </a:moveTo>
                <a:cubicBezTo>
                  <a:pt x="15" y="56"/>
                  <a:pt x="19" y="52"/>
                  <a:pt x="19" y="47"/>
                </a:cubicBezTo>
                <a:cubicBezTo>
                  <a:pt x="19" y="10"/>
                  <a:pt x="19" y="10"/>
                  <a:pt x="19" y="10"/>
                </a:cubicBezTo>
                <a:cubicBezTo>
                  <a:pt x="19" y="5"/>
                  <a:pt x="15" y="0"/>
                  <a:pt x="9" y="0"/>
                </a:cubicBezTo>
                <a:cubicBezTo>
                  <a:pt x="4" y="0"/>
                  <a:pt x="0" y="5"/>
                  <a:pt x="0" y="10"/>
                </a:cubicBezTo>
                <a:cubicBezTo>
                  <a:pt x="0" y="47"/>
                  <a:pt x="0" y="47"/>
                  <a:pt x="0" y="47"/>
                </a:cubicBezTo>
                <a:cubicBezTo>
                  <a:pt x="0" y="52"/>
                  <a:pt x="4" y="56"/>
                  <a:pt x="9" y="56"/>
                </a:cubicBezTo>
                <a:close/>
              </a:path>
            </a:pathLst>
          </a:custGeom>
          <a:solidFill>
            <a:srgbClr val="87BC22"/>
          </a:solidFill>
          <a:ln>
            <a:noFill/>
          </a:ln>
        </p:spPr>
        <p:txBody>
          <a:bodyPr/>
          <a:lstStyle/>
          <a:p>
            <a:pPr defTabSz="916411"/>
            <a:endParaRPr lang="es-ES" sz="1999" dirty="0">
              <a:solidFill>
                <a:srgbClr val="87BC25"/>
              </a:solidFill>
              <a:latin typeface="Arial"/>
            </a:endParaRPr>
          </a:p>
        </p:txBody>
      </p:sp>
      <p:sp>
        <p:nvSpPr>
          <p:cNvPr id="107" name="Freeform 2655">
            <a:extLst>
              <a:ext uri="{FF2B5EF4-FFF2-40B4-BE49-F238E27FC236}">
                <a16:creationId xmlns:a16="http://schemas.microsoft.com/office/drawing/2014/main" id="{90688FF0-A787-4745-9047-DFB11EB83CF0}"/>
              </a:ext>
            </a:extLst>
          </p:cNvPr>
          <p:cNvSpPr>
            <a:spLocks noEditPoints="1"/>
          </p:cNvSpPr>
          <p:nvPr/>
        </p:nvSpPr>
        <p:spPr bwMode="auto">
          <a:xfrm>
            <a:off x="2014877" y="4571292"/>
            <a:ext cx="309786" cy="159980"/>
          </a:xfrm>
          <a:custGeom>
            <a:avLst/>
            <a:gdLst>
              <a:gd name="T0" fmla="*/ 102 w 577"/>
              <a:gd name="T1" fmla="*/ 0 h 293"/>
              <a:gd name="T2" fmla="*/ 101 w 577"/>
              <a:gd name="T3" fmla="*/ 0 h 293"/>
              <a:gd name="T4" fmla="*/ 101 w 577"/>
              <a:gd name="T5" fmla="*/ 0 h 293"/>
              <a:gd name="T6" fmla="*/ 100 w 577"/>
              <a:gd name="T7" fmla="*/ 0 h 293"/>
              <a:gd name="T8" fmla="*/ 99 w 577"/>
              <a:gd name="T9" fmla="*/ 0 h 293"/>
              <a:gd name="T10" fmla="*/ 0 w 577"/>
              <a:gd name="T11" fmla="*/ 39 h 293"/>
              <a:gd name="T12" fmla="*/ 50 w 577"/>
              <a:gd name="T13" fmla="*/ 68 h 293"/>
              <a:gd name="T14" fmla="*/ 50 w 577"/>
              <a:gd name="T15" fmla="*/ 79 h 293"/>
              <a:gd name="T16" fmla="*/ 50 w 577"/>
              <a:gd name="T17" fmla="*/ 79 h 293"/>
              <a:gd name="T18" fmla="*/ 50 w 577"/>
              <a:gd name="T19" fmla="*/ 79 h 293"/>
              <a:gd name="T20" fmla="*/ 101 w 577"/>
              <a:gd name="T21" fmla="*/ 97 h 293"/>
              <a:gd name="T22" fmla="*/ 151 w 577"/>
              <a:gd name="T23" fmla="*/ 79 h 293"/>
              <a:gd name="T24" fmla="*/ 152 w 577"/>
              <a:gd name="T25" fmla="*/ 79 h 293"/>
              <a:gd name="T26" fmla="*/ 151 w 577"/>
              <a:gd name="T27" fmla="*/ 79 h 293"/>
              <a:gd name="T28" fmla="*/ 151 w 577"/>
              <a:gd name="T29" fmla="*/ 68 h 293"/>
              <a:gd name="T30" fmla="*/ 177 w 577"/>
              <a:gd name="T31" fmla="*/ 77 h 293"/>
              <a:gd name="T32" fmla="*/ 167 w 577"/>
              <a:gd name="T33" fmla="*/ 100 h 293"/>
              <a:gd name="T34" fmla="*/ 190 w 577"/>
              <a:gd name="T35" fmla="*/ 102 h 293"/>
              <a:gd name="T36" fmla="*/ 194 w 577"/>
              <a:gd name="T37" fmla="*/ 97 h 293"/>
              <a:gd name="T38" fmla="*/ 185 w 577"/>
              <a:gd name="T39" fmla="*/ 51 h 293"/>
              <a:gd name="T40" fmla="*/ 200 w 577"/>
              <a:gd name="T41" fmla="*/ 43 h 293"/>
              <a:gd name="T42" fmla="*/ 199 w 577"/>
              <a:gd name="T43" fmla="*/ 36 h 293"/>
              <a:gd name="T44" fmla="*/ 102 w 577"/>
              <a:gd name="T45" fmla="*/ 0 h 293"/>
              <a:gd name="T46" fmla="*/ 101 w 577"/>
              <a:gd name="T47" fmla="*/ 89 h 293"/>
              <a:gd name="T48" fmla="*/ 58 w 577"/>
              <a:gd name="T49" fmla="*/ 79 h 293"/>
              <a:gd name="T50" fmla="*/ 101 w 577"/>
              <a:gd name="T51" fmla="*/ 70 h 293"/>
              <a:gd name="T52" fmla="*/ 144 w 577"/>
              <a:gd name="T53" fmla="*/ 79 h 293"/>
              <a:gd name="T54" fmla="*/ 144 w 577"/>
              <a:gd name="T55" fmla="*/ 70 h 293"/>
              <a:gd name="T56" fmla="*/ 101 w 577"/>
              <a:gd name="T57" fmla="*/ 62 h 293"/>
              <a:gd name="T58" fmla="*/ 58 w 577"/>
              <a:gd name="T59" fmla="*/ 70 h 293"/>
              <a:gd name="T60" fmla="*/ 101 w 577"/>
              <a:gd name="T61" fmla="*/ 41 h 293"/>
              <a:gd name="T62" fmla="*/ 144 w 577"/>
              <a:gd name="T63" fmla="*/ 70 h 293"/>
              <a:gd name="T64" fmla="*/ 181 w 577"/>
              <a:gd name="T65" fmla="*/ 86 h 293"/>
              <a:gd name="T66" fmla="*/ 176 w 577"/>
              <a:gd name="T67" fmla="*/ 95 h 293"/>
              <a:gd name="T68" fmla="*/ 101 w 577"/>
              <a:gd name="T69" fmla="*/ 34 h 293"/>
              <a:gd name="T70" fmla="*/ 13 w 577"/>
              <a:gd name="T71" fmla="*/ 40 h 293"/>
              <a:gd name="T72" fmla="*/ 189 w 577"/>
              <a:gd name="T73" fmla="*/ 40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7" h="293">
                <a:moveTo>
                  <a:pt x="291" y="0"/>
                </a:moveTo>
                <a:cubicBezTo>
                  <a:pt x="291" y="0"/>
                  <a:pt x="291" y="0"/>
                  <a:pt x="290" y="0"/>
                </a:cubicBezTo>
                <a:cubicBezTo>
                  <a:pt x="290" y="0"/>
                  <a:pt x="289" y="0"/>
                  <a:pt x="289" y="0"/>
                </a:cubicBezTo>
                <a:cubicBezTo>
                  <a:pt x="289" y="0"/>
                  <a:pt x="288" y="0"/>
                  <a:pt x="288" y="0"/>
                </a:cubicBezTo>
                <a:cubicBezTo>
                  <a:pt x="288" y="0"/>
                  <a:pt x="288" y="0"/>
                  <a:pt x="288" y="0"/>
                </a:cubicBezTo>
                <a:cubicBezTo>
                  <a:pt x="288" y="0"/>
                  <a:pt x="288" y="0"/>
                  <a:pt x="288" y="0"/>
                </a:cubicBezTo>
                <a:cubicBezTo>
                  <a:pt x="288" y="0"/>
                  <a:pt x="287" y="0"/>
                  <a:pt x="287" y="0"/>
                </a:cubicBezTo>
                <a:cubicBezTo>
                  <a:pt x="287" y="0"/>
                  <a:pt x="286" y="0"/>
                  <a:pt x="286" y="0"/>
                </a:cubicBezTo>
                <a:cubicBezTo>
                  <a:pt x="286" y="0"/>
                  <a:pt x="285" y="0"/>
                  <a:pt x="285" y="0"/>
                </a:cubicBezTo>
                <a:cubicBezTo>
                  <a:pt x="285" y="0"/>
                  <a:pt x="285" y="0"/>
                  <a:pt x="284" y="0"/>
                </a:cubicBezTo>
                <a:cubicBezTo>
                  <a:pt x="7" y="104"/>
                  <a:pt x="7" y="104"/>
                  <a:pt x="7" y="104"/>
                </a:cubicBezTo>
                <a:cubicBezTo>
                  <a:pt x="3" y="105"/>
                  <a:pt x="0" y="109"/>
                  <a:pt x="0" y="113"/>
                </a:cubicBezTo>
                <a:cubicBezTo>
                  <a:pt x="0" y="117"/>
                  <a:pt x="2" y="121"/>
                  <a:pt x="6" y="123"/>
                </a:cubicBezTo>
                <a:cubicBezTo>
                  <a:pt x="144" y="194"/>
                  <a:pt x="144" y="194"/>
                  <a:pt x="144" y="194"/>
                </a:cubicBezTo>
                <a:cubicBezTo>
                  <a:pt x="144" y="196"/>
                  <a:pt x="144" y="198"/>
                  <a:pt x="144" y="201"/>
                </a:cubicBezTo>
                <a:cubicBezTo>
                  <a:pt x="144" y="227"/>
                  <a:pt x="144" y="227"/>
                  <a:pt x="144" y="227"/>
                </a:cubicBezTo>
                <a:cubicBezTo>
                  <a:pt x="144" y="228"/>
                  <a:pt x="144" y="228"/>
                  <a:pt x="144" y="228"/>
                </a:cubicBezTo>
                <a:cubicBezTo>
                  <a:pt x="144" y="228"/>
                  <a:pt x="144" y="228"/>
                  <a:pt x="144" y="228"/>
                </a:cubicBezTo>
                <a:cubicBezTo>
                  <a:pt x="144" y="228"/>
                  <a:pt x="144" y="228"/>
                  <a:pt x="144" y="228"/>
                </a:cubicBezTo>
                <a:cubicBezTo>
                  <a:pt x="144" y="228"/>
                  <a:pt x="144" y="228"/>
                  <a:pt x="144" y="228"/>
                </a:cubicBezTo>
                <a:cubicBezTo>
                  <a:pt x="144" y="255"/>
                  <a:pt x="208" y="278"/>
                  <a:pt x="287" y="278"/>
                </a:cubicBezTo>
                <a:cubicBezTo>
                  <a:pt x="287" y="278"/>
                  <a:pt x="288" y="278"/>
                  <a:pt x="288" y="278"/>
                </a:cubicBezTo>
                <a:cubicBezTo>
                  <a:pt x="289" y="278"/>
                  <a:pt x="289" y="278"/>
                  <a:pt x="289" y="278"/>
                </a:cubicBezTo>
                <a:cubicBezTo>
                  <a:pt x="368" y="278"/>
                  <a:pt x="432" y="255"/>
                  <a:pt x="432" y="228"/>
                </a:cubicBezTo>
                <a:cubicBezTo>
                  <a:pt x="432" y="228"/>
                  <a:pt x="432" y="228"/>
                  <a:pt x="432" y="228"/>
                </a:cubicBezTo>
                <a:cubicBezTo>
                  <a:pt x="433" y="228"/>
                  <a:pt x="433" y="228"/>
                  <a:pt x="433" y="228"/>
                </a:cubicBezTo>
                <a:cubicBezTo>
                  <a:pt x="433" y="228"/>
                  <a:pt x="432" y="228"/>
                  <a:pt x="432" y="228"/>
                </a:cubicBezTo>
                <a:cubicBezTo>
                  <a:pt x="432" y="228"/>
                  <a:pt x="432" y="228"/>
                  <a:pt x="432" y="227"/>
                </a:cubicBezTo>
                <a:cubicBezTo>
                  <a:pt x="432" y="201"/>
                  <a:pt x="432" y="201"/>
                  <a:pt x="432" y="201"/>
                </a:cubicBezTo>
                <a:cubicBezTo>
                  <a:pt x="432" y="198"/>
                  <a:pt x="432" y="196"/>
                  <a:pt x="432" y="194"/>
                </a:cubicBezTo>
                <a:cubicBezTo>
                  <a:pt x="507" y="156"/>
                  <a:pt x="507" y="156"/>
                  <a:pt x="507" y="156"/>
                </a:cubicBezTo>
                <a:cubicBezTo>
                  <a:pt x="507" y="220"/>
                  <a:pt x="507" y="220"/>
                  <a:pt x="507" y="220"/>
                </a:cubicBezTo>
                <a:cubicBezTo>
                  <a:pt x="478" y="278"/>
                  <a:pt x="478" y="278"/>
                  <a:pt x="478" y="278"/>
                </a:cubicBezTo>
                <a:cubicBezTo>
                  <a:pt x="476" y="281"/>
                  <a:pt x="476" y="285"/>
                  <a:pt x="478" y="288"/>
                </a:cubicBezTo>
                <a:cubicBezTo>
                  <a:pt x="480" y="292"/>
                  <a:pt x="483" y="293"/>
                  <a:pt x="487" y="293"/>
                </a:cubicBezTo>
                <a:cubicBezTo>
                  <a:pt x="543" y="293"/>
                  <a:pt x="543" y="293"/>
                  <a:pt x="543" y="293"/>
                </a:cubicBezTo>
                <a:cubicBezTo>
                  <a:pt x="547" y="293"/>
                  <a:pt x="550" y="292"/>
                  <a:pt x="552" y="289"/>
                </a:cubicBezTo>
                <a:cubicBezTo>
                  <a:pt x="554" y="286"/>
                  <a:pt x="554" y="282"/>
                  <a:pt x="553" y="279"/>
                </a:cubicBezTo>
                <a:cubicBezTo>
                  <a:pt x="528" y="220"/>
                  <a:pt x="528" y="220"/>
                  <a:pt x="528" y="220"/>
                </a:cubicBezTo>
                <a:cubicBezTo>
                  <a:pt x="528" y="147"/>
                  <a:pt x="528" y="147"/>
                  <a:pt x="528" y="147"/>
                </a:cubicBezTo>
                <a:cubicBezTo>
                  <a:pt x="528" y="146"/>
                  <a:pt x="528" y="145"/>
                  <a:pt x="528" y="145"/>
                </a:cubicBezTo>
                <a:cubicBezTo>
                  <a:pt x="571" y="123"/>
                  <a:pt x="571" y="123"/>
                  <a:pt x="571" y="123"/>
                </a:cubicBezTo>
                <a:cubicBezTo>
                  <a:pt x="574" y="121"/>
                  <a:pt x="577" y="117"/>
                  <a:pt x="576" y="113"/>
                </a:cubicBezTo>
                <a:cubicBezTo>
                  <a:pt x="576" y="109"/>
                  <a:pt x="573" y="105"/>
                  <a:pt x="569" y="104"/>
                </a:cubicBezTo>
                <a:cubicBezTo>
                  <a:pt x="292" y="0"/>
                  <a:pt x="292" y="0"/>
                  <a:pt x="292" y="0"/>
                </a:cubicBezTo>
                <a:cubicBezTo>
                  <a:pt x="292" y="0"/>
                  <a:pt x="291" y="0"/>
                  <a:pt x="291" y="0"/>
                </a:cubicBezTo>
                <a:close/>
                <a:moveTo>
                  <a:pt x="289" y="256"/>
                </a:moveTo>
                <a:cubicBezTo>
                  <a:pt x="289" y="256"/>
                  <a:pt x="289" y="256"/>
                  <a:pt x="288" y="256"/>
                </a:cubicBezTo>
                <a:cubicBezTo>
                  <a:pt x="288" y="256"/>
                  <a:pt x="287" y="256"/>
                  <a:pt x="287" y="256"/>
                </a:cubicBezTo>
                <a:cubicBezTo>
                  <a:pt x="213" y="256"/>
                  <a:pt x="172" y="237"/>
                  <a:pt x="166" y="228"/>
                </a:cubicBezTo>
                <a:cubicBezTo>
                  <a:pt x="172" y="219"/>
                  <a:pt x="213" y="200"/>
                  <a:pt x="287" y="200"/>
                </a:cubicBezTo>
                <a:cubicBezTo>
                  <a:pt x="287" y="200"/>
                  <a:pt x="288" y="200"/>
                  <a:pt x="288" y="200"/>
                </a:cubicBezTo>
                <a:cubicBezTo>
                  <a:pt x="289" y="200"/>
                  <a:pt x="289" y="200"/>
                  <a:pt x="289" y="200"/>
                </a:cubicBezTo>
                <a:cubicBezTo>
                  <a:pt x="363" y="200"/>
                  <a:pt x="404" y="219"/>
                  <a:pt x="410" y="228"/>
                </a:cubicBezTo>
                <a:cubicBezTo>
                  <a:pt x="404" y="237"/>
                  <a:pt x="363" y="256"/>
                  <a:pt x="289" y="256"/>
                </a:cubicBezTo>
                <a:close/>
                <a:moveTo>
                  <a:pt x="411" y="202"/>
                </a:moveTo>
                <a:cubicBezTo>
                  <a:pt x="386" y="188"/>
                  <a:pt x="341" y="178"/>
                  <a:pt x="289" y="178"/>
                </a:cubicBezTo>
                <a:cubicBezTo>
                  <a:pt x="289" y="178"/>
                  <a:pt x="289" y="178"/>
                  <a:pt x="288" y="178"/>
                </a:cubicBezTo>
                <a:cubicBezTo>
                  <a:pt x="288" y="178"/>
                  <a:pt x="287" y="178"/>
                  <a:pt x="287" y="178"/>
                </a:cubicBezTo>
                <a:cubicBezTo>
                  <a:pt x="235" y="178"/>
                  <a:pt x="190" y="188"/>
                  <a:pt x="165" y="202"/>
                </a:cubicBezTo>
                <a:cubicBezTo>
                  <a:pt x="165" y="201"/>
                  <a:pt x="165" y="201"/>
                  <a:pt x="165" y="201"/>
                </a:cubicBezTo>
                <a:cubicBezTo>
                  <a:pt x="165" y="156"/>
                  <a:pt x="220" y="119"/>
                  <a:pt x="288" y="119"/>
                </a:cubicBezTo>
                <a:cubicBezTo>
                  <a:pt x="356" y="119"/>
                  <a:pt x="411" y="156"/>
                  <a:pt x="411" y="201"/>
                </a:cubicBezTo>
                <a:lnTo>
                  <a:pt x="411" y="202"/>
                </a:lnTo>
                <a:close/>
                <a:moveTo>
                  <a:pt x="504" y="272"/>
                </a:moveTo>
                <a:cubicBezTo>
                  <a:pt x="517" y="248"/>
                  <a:pt x="517" y="248"/>
                  <a:pt x="517" y="248"/>
                </a:cubicBezTo>
                <a:cubicBezTo>
                  <a:pt x="527" y="272"/>
                  <a:pt x="527" y="272"/>
                  <a:pt x="527" y="272"/>
                </a:cubicBezTo>
                <a:lnTo>
                  <a:pt x="504" y="272"/>
                </a:lnTo>
                <a:close/>
                <a:moveTo>
                  <a:pt x="427" y="173"/>
                </a:moveTo>
                <a:cubicBezTo>
                  <a:pt x="410" y="130"/>
                  <a:pt x="354" y="98"/>
                  <a:pt x="288" y="98"/>
                </a:cubicBezTo>
                <a:cubicBezTo>
                  <a:pt x="222" y="98"/>
                  <a:pt x="166" y="130"/>
                  <a:pt x="149" y="173"/>
                </a:cubicBezTo>
                <a:cubicBezTo>
                  <a:pt x="37" y="115"/>
                  <a:pt x="37" y="115"/>
                  <a:pt x="37" y="115"/>
                </a:cubicBezTo>
                <a:cubicBezTo>
                  <a:pt x="288" y="22"/>
                  <a:pt x="288" y="22"/>
                  <a:pt x="288" y="22"/>
                </a:cubicBezTo>
                <a:cubicBezTo>
                  <a:pt x="539" y="115"/>
                  <a:pt x="539" y="115"/>
                  <a:pt x="539" y="115"/>
                </a:cubicBezTo>
                <a:lnTo>
                  <a:pt x="427" y="173"/>
                </a:lnTo>
                <a:close/>
              </a:path>
            </a:pathLst>
          </a:custGeom>
          <a:solidFill>
            <a:srgbClr val="00A3E0"/>
          </a:solidFill>
          <a:ln>
            <a:noFill/>
          </a:ln>
        </p:spPr>
        <p:txBody>
          <a:bodyPr/>
          <a:lstStyle/>
          <a:p>
            <a:pPr defTabSz="916411"/>
            <a:endParaRPr lang="es-ES" sz="2004" dirty="0">
              <a:solidFill>
                <a:srgbClr val="313131"/>
              </a:solidFill>
              <a:latin typeface="Arial"/>
            </a:endParaRPr>
          </a:p>
        </p:txBody>
      </p:sp>
      <p:sp>
        <p:nvSpPr>
          <p:cNvPr id="108" name="Freeform 2656">
            <a:extLst>
              <a:ext uri="{FF2B5EF4-FFF2-40B4-BE49-F238E27FC236}">
                <a16:creationId xmlns:a16="http://schemas.microsoft.com/office/drawing/2014/main" id="{D8286579-4C88-4548-87A1-EA78FC720A13}"/>
              </a:ext>
            </a:extLst>
          </p:cNvPr>
          <p:cNvSpPr>
            <a:spLocks noEditPoints="1"/>
          </p:cNvSpPr>
          <p:nvPr/>
        </p:nvSpPr>
        <p:spPr bwMode="auto">
          <a:xfrm>
            <a:off x="1999193" y="4709315"/>
            <a:ext cx="259177" cy="172528"/>
          </a:xfrm>
          <a:custGeom>
            <a:avLst/>
            <a:gdLst>
              <a:gd name="T0" fmla="*/ 146 w 480"/>
              <a:gd name="T1" fmla="*/ 110 h 315"/>
              <a:gd name="T2" fmla="*/ 140 w 480"/>
              <a:gd name="T3" fmla="*/ 60 h 315"/>
              <a:gd name="T4" fmla="*/ 143 w 480"/>
              <a:gd name="T5" fmla="*/ 54 h 315"/>
              <a:gd name="T6" fmla="*/ 121 w 480"/>
              <a:gd name="T7" fmla="*/ 63 h 315"/>
              <a:gd name="T8" fmla="*/ 130 w 480"/>
              <a:gd name="T9" fmla="*/ 35 h 315"/>
              <a:gd name="T10" fmla="*/ 127 w 480"/>
              <a:gd name="T11" fmla="*/ 40 h 315"/>
              <a:gd name="T12" fmla="*/ 115 w 480"/>
              <a:gd name="T13" fmla="*/ 47 h 315"/>
              <a:gd name="T14" fmla="*/ 61 w 480"/>
              <a:gd name="T15" fmla="*/ 59 h 315"/>
              <a:gd name="T16" fmla="*/ 58 w 480"/>
              <a:gd name="T17" fmla="*/ 64 h 315"/>
              <a:gd name="T18" fmla="*/ 64 w 480"/>
              <a:gd name="T19" fmla="*/ 48 h 315"/>
              <a:gd name="T20" fmla="*/ 73 w 480"/>
              <a:gd name="T21" fmla="*/ 48 h 315"/>
              <a:gd name="T22" fmla="*/ 69 w 480"/>
              <a:gd name="T23" fmla="*/ 53 h 315"/>
              <a:gd name="T24" fmla="*/ 86 w 480"/>
              <a:gd name="T25" fmla="*/ 72 h 315"/>
              <a:gd name="T26" fmla="*/ 89 w 480"/>
              <a:gd name="T27" fmla="*/ 52 h 315"/>
              <a:gd name="T28" fmla="*/ 86 w 480"/>
              <a:gd name="T29" fmla="*/ 57 h 315"/>
              <a:gd name="T30" fmla="*/ 103 w 480"/>
              <a:gd name="T31" fmla="*/ 76 h 315"/>
              <a:gd name="T32" fmla="*/ 106 w 480"/>
              <a:gd name="T33" fmla="*/ 57 h 315"/>
              <a:gd name="T34" fmla="*/ 103 w 480"/>
              <a:gd name="T35" fmla="*/ 62 h 315"/>
              <a:gd name="T36" fmla="*/ 121 w 480"/>
              <a:gd name="T37" fmla="*/ 39 h 315"/>
              <a:gd name="T38" fmla="*/ 106 w 480"/>
              <a:gd name="T39" fmla="*/ 51 h 315"/>
              <a:gd name="T40" fmla="*/ 109 w 480"/>
              <a:gd name="T41" fmla="*/ 46 h 315"/>
              <a:gd name="T42" fmla="*/ 104 w 480"/>
              <a:gd name="T43" fmla="*/ 34 h 315"/>
              <a:gd name="T44" fmla="*/ 89 w 480"/>
              <a:gd name="T45" fmla="*/ 46 h 315"/>
              <a:gd name="T46" fmla="*/ 93 w 480"/>
              <a:gd name="T47" fmla="*/ 41 h 315"/>
              <a:gd name="T48" fmla="*/ 87 w 480"/>
              <a:gd name="T49" fmla="*/ 30 h 315"/>
              <a:gd name="T50" fmla="*/ 72 w 480"/>
              <a:gd name="T51" fmla="*/ 42 h 315"/>
              <a:gd name="T52" fmla="*/ 75 w 480"/>
              <a:gd name="T53" fmla="*/ 37 h 315"/>
              <a:gd name="T54" fmla="*/ 70 w 480"/>
              <a:gd name="T55" fmla="*/ 25 h 315"/>
              <a:gd name="T56" fmla="*/ 55 w 480"/>
              <a:gd name="T57" fmla="*/ 37 h 315"/>
              <a:gd name="T58" fmla="*/ 58 w 480"/>
              <a:gd name="T59" fmla="*/ 32 h 315"/>
              <a:gd name="T60" fmla="*/ 36 w 480"/>
              <a:gd name="T61" fmla="*/ 40 h 315"/>
              <a:gd name="T62" fmla="*/ 46 w 480"/>
              <a:gd name="T63" fmla="*/ 13 h 315"/>
              <a:gd name="T64" fmla="*/ 42 w 480"/>
              <a:gd name="T65" fmla="*/ 18 h 315"/>
              <a:gd name="T66" fmla="*/ 30 w 480"/>
              <a:gd name="T67" fmla="*/ 24 h 315"/>
              <a:gd name="T68" fmla="*/ 25 w 480"/>
              <a:gd name="T69" fmla="*/ 7 h 315"/>
              <a:gd name="T70" fmla="*/ 21 w 480"/>
              <a:gd name="T71" fmla="*/ 12 h 315"/>
              <a:gd name="T72" fmla="*/ 25 w 480"/>
              <a:gd name="T73" fmla="*/ 27 h 315"/>
              <a:gd name="T74" fmla="*/ 18 w 480"/>
              <a:gd name="T75" fmla="*/ 33 h 315"/>
              <a:gd name="T76" fmla="*/ 14 w 480"/>
              <a:gd name="T77" fmla="*/ 38 h 315"/>
              <a:gd name="T78" fmla="*/ 18 w 480"/>
              <a:gd name="T79" fmla="*/ 53 h 315"/>
              <a:gd name="T80" fmla="*/ 20 w 480"/>
              <a:gd name="T81" fmla="*/ 70 h 315"/>
              <a:gd name="T82" fmla="*/ 24 w 480"/>
              <a:gd name="T83" fmla="*/ 65 h 315"/>
              <a:gd name="T84" fmla="*/ 35 w 480"/>
              <a:gd name="T85" fmla="*/ 58 h 315"/>
              <a:gd name="T86" fmla="*/ 37 w 480"/>
              <a:gd name="T87" fmla="*/ 74 h 315"/>
              <a:gd name="T88" fmla="*/ 40 w 480"/>
              <a:gd name="T89" fmla="*/ 69 h 315"/>
              <a:gd name="T90" fmla="*/ 52 w 480"/>
              <a:gd name="T91" fmla="*/ 63 h 315"/>
              <a:gd name="T92" fmla="*/ 105 w 480"/>
              <a:gd name="T93" fmla="*/ 93 h 315"/>
              <a:gd name="T94" fmla="*/ 63 w 480"/>
              <a:gd name="T95" fmla="*/ 81 h 315"/>
              <a:gd name="T96" fmla="*/ 73 w 480"/>
              <a:gd name="T97" fmla="*/ 76 h 315"/>
              <a:gd name="T98" fmla="*/ 108 w 480"/>
              <a:gd name="T99" fmla="*/ 87 h 315"/>
              <a:gd name="T100" fmla="*/ 120 w 480"/>
              <a:gd name="T101" fmla="*/ 81 h 315"/>
              <a:gd name="T102" fmla="*/ 122 w 480"/>
              <a:gd name="T103" fmla="*/ 97 h 315"/>
              <a:gd name="T104" fmla="*/ 125 w 480"/>
              <a:gd name="T105" fmla="*/ 92 h 315"/>
              <a:gd name="T106" fmla="*/ 137 w 480"/>
              <a:gd name="T107" fmla="*/ 85 h 315"/>
              <a:gd name="T108" fmla="*/ 144 w 480"/>
              <a:gd name="T109" fmla="*/ 103 h 315"/>
              <a:gd name="T110" fmla="*/ 148 w 480"/>
              <a:gd name="T111" fmla="*/ 98 h 315"/>
              <a:gd name="T112" fmla="*/ 144 w 480"/>
              <a:gd name="T113" fmla="*/ 83 h 315"/>
              <a:gd name="T114" fmla="*/ 151 w 480"/>
              <a:gd name="T115" fmla="*/ 77 h 315"/>
              <a:gd name="T116" fmla="*/ 155 w 480"/>
              <a:gd name="T117" fmla="*/ 72 h 315"/>
              <a:gd name="T118" fmla="*/ 149 w 480"/>
              <a:gd name="T119" fmla="*/ 56 h 315"/>
              <a:gd name="T120" fmla="*/ 158 w 480"/>
              <a:gd name="T121" fmla="*/ 51 h 315"/>
              <a:gd name="T122" fmla="*/ 162 w 480"/>
              <a:gd name="T123" fmla="*/ 45 h 3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0" h="315">
                <a:moveTo>
                  <a:pt x="471" y="111"/>
                </a:moveTo>
                <a:cubicBezTo>
                  <a:pt x="64" y="2"/>
                  <a:pt x="64" y="2"/>
                  <a:pt x="64" y="2"/>
                </a:cubicBezTo>
                <a:cubicBezTo>
                  <a:pt x="58" y="0"/>
                  <a:pt x="52" y="3"/>
                  <a:pt x="51" y="9"/>
                </a:cubicBezTo>
                <a:cubicBezTo>
                  <a:pt x="2" y="191"/>
                  <a:pt x="2" y="191"/>
                  <a:pt x="2" y="191"/>
                </a:cubicBezTo>
                <a:cubicBezTo>
                  <a:pt x="0" y="197"/>
                  <a:pt x="4" y="203"/>
                  <a:pt x="10" y="205"/>
                </a:cubicBezTo>
                <a:cubicBezTo>
                  <a:pt x="416" y="314"/>
                  <a:pt x="416" y="314"/>
                  <a:pt x="416" y="314"/>
                </a:cubicBezTo>
                <a:cubicBezTo>
                  <a:pt x="422" y="315"/>
                  <a:pt x="428" y="312"/>
                  <a:pt x="430" y="306"/>
                </a:cubicBezTo>
                <a:cubicBezTo>
                  <a:pt x="479" y="124"/>
                  <a:pt x="479" y="124"/>
                  <a:pt x="479" y="124"/>
                </a:cubicBezTo>
                <a:cubicBezTo>
                  <a:pt x="480" y="118"/>
                  <a:pt x="477" y="112"/>
                  <a:pt x="471" y="111"/>
                </a:cubicBezTo>
                <a:close/>
                <a:moveTo>
                  <a:pt x="407" y="156"/>
                </a:moveTo>
                <a:cubicBezTo>
                  <a:pt x="404" y="167"/>
                  <a:pt x="404" y="167"/>
                  <a:pt x="404" y="167"/>
                </a:cubicBezTo>
                <a:cubicBezTo>
                  <a:pt x="403" y="170"/>
                  <a:pt x="400" y="172"/>
                  <a:pt x="397" y="171"/>
                </a:cubicBezTo>
                <a:cubicBezTo>
                  <a:pt x="376" y="165"/>
                  <a:pt x="376" y="165"/>
                  <a:pt x="376" y="165"/>
                </a:cubicBezTo>
                <a:cubicBezTo>
                  <a:pt x="373" y="165"/>
                  <a:pt x="371" y="162"/>
                  <a:pt x="372" y="159"/>
                </a:cubicBezTo>
                <a:cubicBezTo>
                  <a:pt x="375" y="148"/>
                  <a:pt x="375" y="148"/>
                  <a:pt x="375" y="148"/>
                </a:cubicBezTo>
                <a:cubicBezTo>
                  <a:pt x="376" y="145"/>
                  <a:pt x="379" y="143"/>
                  <a:pt x="382" y="144"/>
                </a:cubicBezTo>
                <a:cubicBezTo>
                  <a:pt x="403" y="150"/>
                  <a:pt x="403" y="150"/>
                  <a:pt x="403" y="150"/>
                </a:cubicBezTo>
                <a:cubicBezTo>
                  <a:pt x="406" y="150"/>
                  <a:pt x="408" y="153"/>
                  <a:pt x="407" y="156"/>
                </a:cubicBezTo>
                <a:close/>
                <a:moveTo>
                  <a:pt x="376" y="188"/>
                </a:moveTo>
                <a:cubicBezTo>
                  <a:pt x="373" y="199"/>
                  <a:pt x="373" y="199"/>
                  <a:pt x="373" y="199"/>
                </a:cubicBezTo>
                <a:cubicBezTo>
                  <a:pt x="372" y="202"/>
                  <a:pt x="369" y="204"/>
                  <a:pt x="366" y="203"/>
                </a:cubicBezTo>
                <a:cubicBezTo>
                  <a:pt x="344" y="197"/>
                  <a:pt x="344" y="197"/>
                  <a:pt x="344" y="197"/>
                </a:cubicBezTo>
                <a:cubicBezTo>
                  <a:pt x="342" y="196"/>
                  <a:pt x="340" y="193"/>
                  <a:pt x="341" y="190"/>
                </a:cubicBezTo>
                <a:cubicBezTo>
                  <a:pt x="343" y="180"/>
                  <a:pt x="343" y="180"/>
                  <a:pt x="343" y="180"/>
                </a:cubicBezTo>
                <a:cubicBezTo>
                  <a:pt x="344" y="177"/>
                  <a:pt x="347" y="175"/>
                  <a:pt x="350" y="176"/>
                </a:cubicBezTo>
                <a:cubicBezTo>
                  <a:pt x="372" y="181"/>
                  <a:pt x="372" y="181"/>
                  <a:pt x="372" y="181"/>
                </a:cubicBezTo>
                <a:cubicBezTo>
                  <a:pt x="375" y="182"/>
                  <a:pt x="376" y="185"/>
                  <a:pt x="376" y="188"/>
                </a:cubicBezTo>
                <a:close/>
                <a:moveTo>
                  <a:pt x="361" y="115"/>
                </a:moveTo>
                <a:cubicBezTo>
                  <a:pt x="364" y="105"/>
                  <a:pt x="364" y="105"/>
                  <a:pt x="364" y="105"/>
                </a:cubicBezTo>
                <a:cubicBezTo>
                  <a:pt x="364" y="102"/>
                  <a:pt x="367" y="100"/>
                  <a:pt x="370" y="101"/>
                </a:cubicBezTo>
                <a:cubicBezTo>
                  <a:pt x="392" y="106"/>
                  <a:pt x="392" y="106"/>
                  <a:pt x="392" y="106"/>
                </a:cubicBezTo>
                <a:cubicBezTo>
                  <a:pt x="395" y="107"/>
                  <a:pt x="396" y="110"/>
                  <a:pt x="396" y="113"/>
                </a:cubicBezTo>
                <a:cubicBezTo>
                  <a:pt x="393" y="124"/>
                  <a:pt x="393" y="124"/>
                  <a:pt x="393" y="124"/>
                </a:cubicBezTo>
                <a:cubicBezTo>
                  <a:pt x="392" y="127"/>
                  <a:pt x="389" y="129"/>
                  <a:pt x="386" y="128"/>
                </a:cubicBezTo>
                <a:cubicBezTo>
                  <a:pt x="365" y="122"/>
                  <a:pt x="365" y="122"/>
                  <a:pt x="365" y="122"/>
                </a:cubicBezTo>
                <a:cubicBezTo>
                  <a:pt x="362" y="121"/>
                  <a:pt x="360" y="118"/>
                  <a:pt x="361" y="115"/>
                </a:cubicBezTo>
                <a:close/>
                <a:moveTo>
                  <a:pt x="359" y="144"/>
                </a:moveTo>
                <a:cubicBezTo>
                  <a:pt x="356" y="154"/>
                  <a:pt x="356" y="154"/>
                  <a:pt x="356" y="154"/>
                </a:cubicBezTo>
                <a:cubicBezTo>
                  <a:pt x="355" y="157"/>
                  <a:pt x="352" y="159"/>
                  <a:pt x="349" y="158"/>
                </a:cubicBezTo>
                <a:cubicBezTo>
                  <a:pt x="328" y="152"/>
                  <a:pt x="328" y="152"/>
                  <a:pt x="328" y="152"/>
                </a:cubicBezTo>
                <a:cubicBezTo>
                  <a:pt x="325" y="152"/>
                  <a:pt x="323" y="149"/>
                  <a:pt x="324" y="146"/>
                </a:cubicBezTo>
                <a:cubicBezTo>
                  <a:pt x="327" y="135"/>
                  <a:pt x="327" y="135"/>
                  <a:pt x="327" y="135"/>
                </a:cubicBezTo>
                <a:cubicBezTo>
                  <a:pt x="328" y="132"/>
                  <a:pt x="331" y="130"/>
                  <a:pt x="334" y="131"/>
                </a:cubicBezTo>
                <a:cubicBezTo>
                  <a:pt x="355" y="137"/>
                  <a:pt x="355" y="137"/>
                  <a:pt x="355" y="137"/>
                </a:cubicBezTo>
                <a:cubicBezTo>
                  <a:pt x="358" y="138"/>
                  <a:pt x="360" y="141"/>
                  <a:pt x="359" y="144"/>
                </a:cubicBezTo>
                <a:close/>
                <a:moveTo>
                  <a:pt x="165" y="183"/>
                </a:moveTo>
                <a:cubicBezTo>
                  <a:pt x="168" y="173"/>
                  <a:pt x="168" y="173"/>
                  <a:pt x="168" y="173"/>
                </a:cubicBezTo>
                <a:cubicBezTo>
                  <a:pt x="168" y="170"/>
                  <a:pt x="171" y="168"/>
                  <a:pt x="174" y="169"/>
                </a:cubicBezTo>
                <a:cubicBezTo>
                  <a:pt x="196" y="174"/>
                  <a:pt x="196" y="174"/>
                  <a:pt x="196" y="174"/>
                </a:cubicBezTo>
                <a:cubicBezTo>
                  <a:pt x="199" y="175"/>
                  <a:pt x="200" y="178"/>
                  <a:pt x="200" y="181"/>
                </a:cubicBezTo>
                <a:cubicBezTo>
                  <a:pt x="197" y="192"/>
                  <a:pt x="197" y="192"/>
                  <a:pt x="197" y="192"/>
                </a:cubicBezTo>
                <a:cubicBezTo>
                  <a:pt x="196" y="195"/>
                  <a:pt x="193" y="197"/>
                  <a:pt x="190" y="196"/>
                </a:cubicBezTo>
                <a:cubicBezTo>
                  <a:pt x="169" y="190"/>
                  <a:pt x="169" y="190"/>
                  <a:pt x="169" y="190"/>
                </a:cubicBezTo>
                <a:cubicBezTo>
                  <a:pt x="166" y="189"/>
                  <a:pt x="164" y="186"/>
                  <a:pt x="165" y="183"/>
                </a:cubicBezTo>
                <a:close/>
                <a:moveTo>
                  <a:pt x="152" y="145"/>
                </a:moveTo>
                <a:cubicBezTo>
                  <a:pt x="149" y="145"/>
                  <a:pt x="147" y="142"/>
                  <a:pt x="148" y="139"/>
                </a:cubicBezTo>
                <a:cubicBezTo>
                  <a:pt x="151" y="128"/>
                  <a:pt x="151" y="128"/>
                  <a:pt x="151" y="128"/>
                </a:cubicBezTo>
                <a:cubicBezTo>
                  <a:pt x="152" y="125"/>
                  <a:pt x="155" y="123"/>
                  <a:pt x="158" y="124"/>
                </a:cubicBezTo>
                <a:cubicBezTo>
                  <a:pt x="179" y="130"/>
                  <a:pt x="179" y="130"/>
                  <a:pt x="179" y="130"/>
                </a:cubicBezTo>
                <a:cubicBezTo>
                  <a:pt x="182" y="131"/>
                  <a:pt x="184" y="134"/>
                  <a:pt x="183" y="137"/>
                </a:cubicBezTo>
                <a:cubicBezTo>
                  <a:pt x="180" y="147"/>
                  <a:pt x="180" y="147"/>
                  <a:pt x="180" y="147"/>
                </a:cubicBezTo>
                <a:cubicBezTo>
                  <a:pt x="179" y="150"/>
                  <a:pt x="176" y="152"/>
                  <a:pt x="173" y="151"/>
                </a:cubicBezTo>
                <a:lnTo>
                  <a:pt x="152" y="145"/>
                </a:lnTo>
                <a:close/>
                <a:moveTo>
                  <a:pt x="196" y="152"/>
                </a:moveTo>
                <a:cubicBezTo>
                  <a:pt x="199" y="141"/>
                  <a:pt x="199" y="141"/>
                  <a:pt x="199" y="141"/>
                </a:cubicBezTo>
                <a:cubicBezTo>
                  <a:pt x="200" y="138"/>
                  <a:pt x="203" y="136"/>
                  <a:pt x="206" y="137"/>
                </a:cubicBezTo>
                <a:cubicBezTo>
                  <a:pt x="227" y="143"/>
                  <a:pt x="227" y="143"/>
                  <a:pt x="227" y="143"/>
                </a:cubicBezTo>
                <a:cubicBezTo>
                  <a:pt x="230" y="143"/>
                  <a:pt x="232" y="147"/>
                  <a:pt x="231" y="149"/>
                </a:cubicBezTo>
                <a:cubicBezTo>
                  <a:pt x="228" y="160"/>
                  <a:pt x="228" y="160"/>
                  <a:pt x="228" y="160"/>
                </a:cubicBezTo>
                <a:cubicBezTo>
                  <a:pt x="227" y="163"/>
                  <a:pt x="224" y="165"/>
                  <a:pt x="221" y="164"/>
                </a:cubicBezTo>
                <a:cubicBezTo>
                  <a:pt x="200" y="158"/>
                  <a:pt x="200" y="158"/>
                  <a:pt x="200" y="158"/>
                </a:cubicBezTo>
                <a:cubicBezTo>
                  <a:pt x="197" y="158"/>
                  <a:pt x="195" y="155"/>
                  <a:pt x="196" y="152"/>
                </a:cubicBezTo>
                <a:close/>
                <a:moveTo>
                  <a:pt x="213" y="196"/>
                </a:moveTo>
                <a:cubicBezTo>
                  <a:pt x="216" y="185"/>
                  <a:pt x="216" y="185"/>
                  <a:pt x="216" y="185"/>
                </a:cubicBezTo>
                <a:cubicBezTo>
                  <a:pt x="217" y="183"/>
                  <a:pt x="220" y="181"/>
                  <a:pt x="222" y="182"/>
                </a:cubicBezTo>
                <a:cubicBezTo>
                  <a:pt x="244" y="187"/>
                  <a:pt x="244" y="187"/>
                  <a:pt x="244" y="187"/>
                </a:cubicBezTo>
                <a:cubicBezTo>
                  <a:pt x="247" y="188"/>
                  <a:pt x="249" y="191"/>
                  <a:pt x="248" y="194"/>
                </a:cubicBezTo>
                <a:cubicBezTo>
                  <a:pt x="245" y="205"/>
                  <a:pt x="245" y="205"/>
                  <a:pt x="245" y="205"/>
                </a:cubicBezTo>
                <a:cubicBezTo>
                  <a:pt x="244" y="208"/>
                  <a:pt x="241" y="209"/>
                  <a:pt x="238" y="209"/>
                </a:cubicBezTo>
                <a:cubicBezTo>
                  <a:pt x="217" y="203"/>
                  <a:pt x="217" y="203"/>
                  <a:pt x="217" y="203"/>
                </a:cubicBezTo>
                <a:cubicBezTo>
                  <a:pt x="214" y="202"/>
                  <a:pt x="212" y="199"/>
                  <a:pt x="213" y="196"/>
                </a:cubicBezTo>
                <a:close/>
                <a:moveTo>
                  <a:pt x="244" y="164"/>
                </a:moveTo>
                <a:cubicBezTo>
                  <a:pt x="247" y="154"/>
                  <a:pt x="247" y="154"/>
                  <a:pt x="247" y="154"/>
                </a:cubicBezTo>
                <a:cubicBezTo>
                  <a:pt x="248" y="151"/>
                  <a:pt x="251" y="149"/>
                  <a:pt x="254" y="150"/>
                </a:cubicBezTo>
                <a:cubicBezTo>
                  <a:pt x="275" y="156"/>
                  <a:pt x="275" y="156"/>
                  <a:pt x="275" y="156"/>
                </a:cubicBezTo>
                <a:cubicBezTo>
                  <a:pt x="278" y="156"/>
                  <a:pt x="280" y="159"/>
                  <a:pt x="279" y="162"/>
                </a:cubicBezTo>
                <a:cubicBezTo>
                  <a:pt x="276" y="173"/>
                  <a:pt x="276" y="173"/>
                  <a:pt x="276" y="173"/>
                </a:cubicBezTo>
                <a:cubicBezTo>
                  <a:pt x="276" y="176"/>
                  <a:pt x="273" y="178"/>
                  <a:pt x="270" y="177"/>
                </a:cubicBezTo>
                <a:cubicBezTo>
                  <a:pt x="248" y="171"/>
                  <a:pt x="248" y="171"/>
                  <a:pt x="248" y="171"/>
                </a:cubicBezTo>
                <a:cubicBezTo>
                  <a:pt x="245" y="170"/>
                  <a:pt x="243" y="167"/>
                  <a:pt x="244" y="164"/>
                </a:cubicBezTo>
                <a:close/>
                <a:moveTo>
                  <a:pt x="261" y="209"/>
                </a:moveTo>
                <a:cubicBezTo>
                  <a:pt x="264" y="198"/>
                  <a:pt x="264" y="198"/>
                  <a:pt x="264" y="198"/>
                </a:cubicBezTo>
                <a:cubicBezTo>
                  <a:pt x="265" y="195"/>
                  <a:pt x="268" y="194"/>
                  <a:pt x="271" y="194"/>
                </a:cubicBezTo>
                <a:cubicBezTo>
                  <a:pt x="292" y="200"/>
                  <a:pt x="292" y="200"/>
                  <a:pt x="292" y="200"/>
                </a:cubicBezTo>
                <a:cubicBezTo>
                  <a:pt x="295" y="201"/>
                  <a:pt x="297" y="204"/>
                  <a:pt x="296" y="207"/>
                </a:cubicBezTo>
                <a:cubicBezTo>
                  <a:pt x="293" y="218"/>
                  <a:pt x="293" y="218"/>
                  <a:pt x="293" y="218"/>
                </a:cubicBezTo>
                <a:cubicBezTo>
                  <a:pt x="292" y="221"/>
                  <a:pt x="289" y="222"/>
                  <a:pt x="286" y="222"/>
                </a:cubicBezTo>
                <a:cubicBezTo>
                  <a:pt x="265" y="216"/>
                  <a:pt x="265" y="216"/>
                  <a:pt x="265" y="216"/>
                </a:cubicBezTo>
                <a:cubicBezTo>
                  <a:pt x="262" y="215"/>
                  <a:pt x="260" y="212"/>
                  <a:pt x="261" y="209"/>
                </a:cubicBezTo>
                <a:close/>
                <a:moveTo>
                  <a:pt x="292" y="177"/>
                </a:moveTo>
                <a:cubicBezTo>
                  <a:pt x="295" y="167"/>
                  <a:pt x="295" y="167"/>
                  <a:pt x="295" y="167"/>
                </a:cubicBezTo>
                <a:cubicBezTo>
                  <a:pt x="296" y="164"/>
                  <a:pt x="299" y="162"/>
                  <a:pt x="302" y="163"/>
                </a:cubicBezTo>
                <a:cubicBezTo>
                  <a:pt x="323" y="168"/>
                  <a:pt x="323" y="168"/>
                  <a:pt x="323" y="168"/>
                </a:cubicBezTo>
                <a:cubicBezTo>
                  <a:pt x="326" y="169"/>
                  <a:pt x="328" y="172"/>
                  <a:pt x="327" y="175"/>
                </a:cubicBezTo>
                <a:cubicBezTo>
                  <a:pt x="325" y="186"/>
                  <a:pt x="325" y="186"/>
                  <a:pt x="325" y="186"/>
                </a:cubicBezTo>
                <a:cubicBezTo>
                  <a:pt x="324" y="189"/>
                  <a:pt x="321" y="191"/>
                  <a:pt x="318" y="190"/>
                </a:cubicBezTo>
                <a:cubicBezTo>
                  <a:pt x="296" y="184"/>
                  <a:pt x="296" y="184"/>
                  <a:pt x="296" y="184"/>
                </a:cubicBezTo>
                <a:cubicBezTo>
                  <a:pt x="293" y="183"/>
                  <a:pt x="292" y="180"/>
                  <a:pt x="292" y="177"/>
                </a:cubicBezTo>
                <a:close/>
                <a:moveTo>
                  <a:pt x="312" y="102"/>
                </a:moveTo>
                <a:cubicBezTo>
                  <a:pt x="315" y="92"/>
                  <a:pt x="315" y="92"/>
                  <a:pt x="315" y="92"/>
                </a:cubicBezTo>
                <a:cubicBezTo>
                  <a:pt x="316" y="89"/>
                  <a:pt x="319" y="87"/>
                  <a:pt x="322" y="88"/>
                </a:cubicBezTo>
                <a:cubicBezTo>
                  <a:pt x="344" y="94"/>
                  <a:pt x="344" y="94"/>
                  <a:pt x="344" y="94"/>
                </a:cubicBezTo>
                <a:cubicBezTo>
                  <a:pt x="346" y="94"/>
                  <a:pt x="348" y="97"/>
                  <a:pt x="347" y="100"/>
                </a:cubicBezTo>
                <a:cubicBezTo>
                  <a:pt x="345" y="111"/>
                  <a:pt x="345" y="111"/>
                  <a:pt x="345" y="111"/>
                </a:cubicBezTo>
                <a:cubicBezTo>
                  <a:pt x="344" y="114"/>
                  <a:pt x="341" y="116"/>
                  <a:pt x="338" y="115"/>
                </a:cubicBezTo>
                <a:cubicBezTo>
                  <a:pt x="316" y="109"/>
                  <a:pt x="316" y="109"/>
                  <a:pt x="316" y="109"/>
                </a:cubicBezTo>
                <a:cubicBezTo>
                  <a:pt x="313" y="108"/>
                  <a:pt x="312" y="105"/>
                  <a:pt x="312" y="102"/>
                </a:cubicBezTo>
                <a:close/>
                <a:moveTo>
                  <a:pt x="311" y="131"/>
                </a:moveTo>
                <a:cubicBezTo>
                  <a:pt x="308" y="141"/>
                  <a:pt x="308" y="141"/>
                  <a:pt x="308" y="141"/>
                </a:cubicBezTo>
                <a:cubicBezTo>
                  <a:pt x="307" y="144"/>
                  <a:pt x="304" y="146"/>
                  <a:pt x="301" y="145"/>
                </a:cubicBezTo>
                <a:cubicBezTo>
                  <a:pt x="280" y="140"/>
                  <a:pt x="280" y="140"/>
                  <a:pt x="280" y="140"/>
                </a:cubicBezTo>
                <a:cubicBezTo>
                  <a:pt x="277" y="139"/>
                  <a:pt x="275" y="136"/>
                  <a:pt x="276" y="133"/>
                </a:cubicBezTo>
                <a:cubicBezTo>
                  <a:pt x="279" y="122"/>
                  <a:pt x="279" y="122"/>
                  <a:pt x="279" y="122"/>
                </a:cubicBezTo>
                <a:cubicBezTo>
                  <a:pt x="279" y="119"/>
                  <a:pt x="282" y="117"/>
                  <a:pt x="285" y="118"/>
                </a:cubicBezTo>
                <a:cubicBezTo>
                  <a:pt x="307" y="124"/>
                  <a:pt x="307" y="124"/>
                  <a:pt x="307" y="124"/>
                </a:cubicBezTo>
                <a:cubicBezTo>
                  <a:pt x="310" y="125"/>
                  <a:pt x="311" y="128"/>
                  <a:pt x="311" y="131"/>
                </a:cubicBezTo>
                <a:close/>
                <a:moveTo>
                  <a:pt x="264" y="90"/>
                </a:moveTo>
                <a:cubicBezTo>
                  <a:pt x="267" y="79"/>
                  <a:pt x="267" y="79"/>
                  <a:pt x="267" y="79"/>
                </a:cubicBezTo>
                <a:cubicBezTo>
                  <a:pt x="268" y="76"/>
                  <a:pt x="271" y="74"/>
                  <a:pt x="274" y="75"/>
                </a:cubicBezTo>
                <a:cubicBezTo>
                  <a:pt x="295" y="81"/>
                  <a:pt x="295" y="81"/>
                  <a:pt x="295" y="81"/>
                </a:cubicBezTo>
                <a:cubicBezTo>
                  <a:pt x="298" y="81"/>
                  <a:pt x="300" y="85"/>
                  <a:pt x="299" y="87"/>
                </a:cubicBezTo>
                <a:cubicBezTo>
                  <a:pt x="296" y="98"/>
                  <a:pt x="296" y="98"/>
                  <a:pt x="296" y="98"/>
                </a:cubicBezTo>
                <a:cubicBezTo>
                  <a:pt x="296" y="101"/>
                  <a:pt x="293" y="103"/>
                  <a:pt x="290" y="102"/>
                </a:cubicBezTo>
                <a:cubicBezTo>
                  <a:pt x="268" y="96"/>
                  <a:pt x="268" y="96"/>
                  <a:pt x="268" y="96"/>
                </a:cubicBezTo>
                <a:cubicBezTo>
                  <a:pt x="265" y="96"/>
                  <a:pt x="264" y="93"/>
                  <a:pt x="264" y="90"/>
                </a:cubicBezTo>
                <a:close/>
                <a:moveTo>
                  <a:pt x="263" y="118"/>
                </a:moveTo>
                <a:cubicBezTo>
                  <a:pt x="260" y="128"/>
                  <a:pt x="260" y="128"/>
                  <a:pt x="260" y="128"/>
                </a:cubicBezTo>
                <a:cubicBezTo>
                  <a:pt x="259" y="131"/>
                  <a:pt x="256" y="133"/>
                  <a:pt x="253" y="132"/>
                </a:cubicBezTo>
                <a:cubicBezTo>
                  <a:pt x="231" y="127"/>
                  <a:pt x="231" y="127"/>
                  <a:pt x="231" y="127"/>
                </a:cubicBezTo>
                <a:cubicBezTo>
                  <a:pt x="229" y="126"/>
                  <a:pt x="227" y="123"/>
                  <a:pt x="228" y="120"/>
                </a:cubicBezTo>
                <a:cubicBezTo>
                  <a:pt x="230" y="109"/>
                  <a:pt x="230" y="109"/>
                  <a:pt x="230" y="109"/>
                </a:cubicBezTo>
                <a:cubicBezTo>
                  <a:pt x="231" y="106"/>
                  <a:pt x="234" y="104"/>
                  <a:pt x="237" y="105"/>
                </a:cubicBezTo>
                <a:cubicBezTo>
                  <a:pt x="259" y="111"/>
                  <a:pt x="259" y="111"/>
                  <a:pt x="259" y="111"/>
                </a:cubicBezTo>
                <a:cubicBezTo>
                  <a:pt x="262" y="112"/>
                  <a:pt x="263" y="115"/>
                  <a:pt x="263" y="118"/>
                </a:cubicBezTo>
                <a:close/>
                <a:moveTo>
                  <a:pt x="216" y="77"/>
                </a:moveTo>
                <a:cubicBezTo>
                  <a:pt x="219" y="66"/>
                  <a:pt x="219" y="66"/>
                  <a:pt x="219" y="66"/>
                </a:cubicBezTo>
                <a:cubicBezTo>
                  <a:pt x="220" y="63"/>
                  <a:pt x="223" y="61"/>
                  <a:pt x="226" y="62"/>
                </a:cubicBezTo>
                <a:cubicBezTo>
                  <a:pt x="247" y="68"/>
                  <a:pt x="247" y="68"/>
                  <a:pt x="247" y="68"/>
                </a:cubicBezTo>
                <a:cubicBezTo>
                  <a:pt x="250" y="69"/>
                  <a:pt x="252" y="72"/>
                  <a:pt x="251" y="75"/>
                </a:cubicBezTo>
                <a:cubicBezTo>
                  <a:pt x="248" y="85"/>
                  <a:pt x="248" y="85"/>
                  <a:pt x="248" y="85"/>
                </a:cubicBezTo>
                <a:cubicBezTo>
                  <a:pt x="248" y="88"/>
                  <a:pt x="244" y="90"/>
                  <a:pt x="242" y="89"/>
                </a:cubicBezTo>
                <a:cubicBezTo>
                  <a:pt x="220" y="83"/>
                  <a:pt x="220" y="83"/>
                  <a:pt x="220" y="83"/>
                </a:cubicBezTo>
                <a:cubicBezTo>
                  <a:pt x="217" y="83"/>
                  <a:pt x="215" y="80"/>
                  <a:pt x="216" y="77"/>
                </a:cubicBezTo>
                <a:close/>
                <a:moveTo>
                  <a:pt x="214" y="105"/>
                </a:moveTo>
                <a:cubicBezTo>
                  <a:pt x="212" y="116"/>
                  <a:pt x="212" y="116"/>
                  <a:pt x="212" y="116"/>
                </a:cubicBezTo>
                <a:cubicBezTo>
                  <a:pt x="211" y="119"/>
                  <a:pt x="208" y="120"/>
                  <a:pt x="205" y="119"/>
                </a:cubicBezTo>
                <a:cubicBezTo>
                  <a:pt x="183" y="114"/>
                  <a:pt x="183" y="114"/>
                  <a:pt x="183" y="114"/>
                </a:cubicBezTo>
                <a:cubicBezTo>
                  <a:pt x="180" y="113"/>
                  <a:pt x="179" y="110"/>
                  <a:pt x="179" y="107"/>
                </a:cubicBezTo>
                <a:cubicBezTo>
                  <a:pt x="182" y="96"/>
                  <a:pt x="182" y="96"/>
                  <a:pt x="182" y="96"/>
                </a:cubicBezTo>
                <a:cubicBezTo>
                  <a:pt x="183" y="93"/>
                  <a:pt x="186" y="92"/>
                  <a:pt x="189" y="92"/>
                </a:cubicBezTo>
                <a:cubicBezTo>
                  <a:pt x="210" y="98"/>
                  <a:pt x="210" y="98"/>
                  <a:pt x="210" y="98"/>
                </a:cubicBezTo>
                <a:cubicBezTo>
                  <a:pt x="213" y="99"/>
                  <a:pt x="215" y="102"/>
                  <a:pt x="214" y="105"/>
                </a:cubicBezTo>
                <a:close/>
                <a:moveTo>
                  <a:pt x="168" y="64"/>
                </a:moveTo>
                <a:cubicBezTo>
                  <a:pt x="171" y="53"/>
                  <a:pt x="171" y="53"/>
                  <a:pt x="171" y="53"/>
                </a:cubicBezTo>
                <a:cubicBezTo>
                  <a:pt x="172" y="50"/>
                  <a:pt x="175" y="48"/>
                  <a:pt x="178" y="49"/>
                </a:cubicBezTo>
                <a:cubicBezTo>
                  <a:pt x="199" y="55"/>
                  <a:pt x="199" y="55"/>
                  <a:pt x="199" y="55"/>
                </a:cubicBezTo>
                <a:cubicBezTo>
                  <a:pt x="202" y="56"/>
                  <a:pt x="204" y="59"/>
                  <a:pt x="203" y="62"/>
                </a:cubicBezTo>
                <a:cubicBezTo>
                  <a:pt x="200" y="72"/>
                  <a:pt x="200" y="72"/>
                  <a:pt x="200" y="72"/>
                </a:cubicBezTo>
                <a:cubicBezTo>
                  <a:pt x="199" y="75"/>
                  <a:pt x="196" y="77"/>
                  <a:pt x="193" y="76"/>
                </a:cubicBezTo>
                <a:cubicBezTo>
                  <a:pt x="172" y="71"/>
                  <a:pt x="172" y="71"/>
                  <a:pt x="172" y="71"/>
                </a:cubicBezTo>
                <a:cubicBezTo>
                  <a:pt x="169" y="70"/>
                  <a:pt x="167" y="67"/>
                  <a:pt x="168" y="64"/>
                </a:cubicBezTo>
                <a:close/>
                <a:moveTo>
                  <a:pt x="166" y="92"/>
                </a:moveTo>
                <a:cubicBezTo>
                  <a:pt x="163" y="103"/>
                  <a:pt x="163" y="103"/>
                  <a:pt x="163" y="103"/>
                </a:cubicBezTo>
                <a:cubicBezTo>
                  <a:pt x="163" y="106"/>
                  <a:pt x="160" y="107"/>
                  <a:pt x="157" y="107"/>
                </a:cubicBezTo>
                <a:cubicBezTo>
                  <a:pt x="135" y="101"/>
                  <a:pt x="135" y="101"/>
                  <a:pt x="135" y="101"/>
                </a:cubicBezTo>
                <a:cubicBezTo>
                  <a:pt x="132" y="100"/>
                  <a:pt x="130" y="97"/>
                  <a:pt x="131" y="94"/>
                </a:cubicBezTo>
                <a:cubicBezTo>
                  <a:pt x="134" y="83"/>
                  <a:pt x="134" y="83"/>
                  <a:pt x="134" y="83"/>
                </a:cubicBezTo>
                <a:cubicBezTo>
                  <a:pt x="135" y="80"/>
                  <a:pt x="138" y="79"/>
                  <a:pt x="141" y="79"/>
                </a:cubicBezTo>
                <a:cubicBezTo>
                  <a:pt x="162" y="85"/>
                  <a:pt x="162" y="85"/>
                  <a:pt x="162" y="85"/>
                </a:cubicBezTo>
                <a:cubicBezTo>
                  <a:pt x="165" y="86"/>
                  <a:pt x="167" y="89"/>
                  <a:pt x="166" y="92"/>
                </a:cubicBezTo>
                <a:close/>
                <a:moveTo>
                  <a:pt x="135" y="124"/>
                </a:moveTo>
                <a:cubicBezTo>
                  <a:pt x="132" y="134"/>
                  <a:pt x="132" y="134"/>
                  <a:pt x="132" y="134"/>
                </a:cubicBezTo>
                <a:cubicBezTo>
                  <a:pt x="131" y="137"/>
                  <a:pt x="128" y="139"/>
                  <a:pt x="125" y="138"/>
                </a:cubicBezTo>
                <a:cubicBezTo>
                  <a:pt x="104" y="133"/>
                  <a:pt x="104" y="133"/>
                  <a:pt x="104" y="133"/>
                </a:cubicBezTo>
                <a:cubicBezTo>
                  <a:pt x="101" y="132"/>
                  <a:pt x="99" y="129"/>
                  <a:pt x="100" y="126"/>
                </a:cubicBezTo>
                <a:cubicBezTo>
                  <a:pt x="103" y="115"/>
                  <a:pt x="103" y="115"/>
                  <a:pt x="103" y="115"/>
                </a:cubicBezTo>
                <a:cubicBezTo>
                  <a:pt x="103" y="112"/>
                  <a:pt x="107" y="110"/>
                  <a:pt x="109" y="111"/>
                </a:cubicBezTo>
                <a:cubicBezTo>
                  <a:pt x="131" y="117"/>
                  <a:pt x="131" y="117"/>
                  <a:pt x="131" y="117"/>
                </a:cubicBezTo>
                <a:cubicBezTo>
                  <a:pt x="134" y="118"/>
                  <a:pt x="136" y="121"/>
                  <a:pt x="135" y="124"/>
                </a:cubicBezTo>
                <a:close/>
                <a:moveTo>
                  <a:pt x="120" y="51"/>
                </a:moveTo>
                <a:cubicBezTo>
                  <a:pt x="123" y="40"/>
                  <a:pt x="123" y="40"/>
                  <a:pt x="123" y="40"/>
                </a:cubicBezTo>
                <a:cubicBezTo>
                  <a:pt x="124" y="37"/>
                  <a:pt x="127" y="35"/>
                  <a:pt x="130" y="36"/>
                </a:cubicBezTo>
                <a:cubicBezTo>
                  <a:pt x="151" y="42"/>
                  <a:pt x="151" y="42"/>
                  <a:pt x="151" y="42"/>
                </a:cubicBezTo>
                <a:cubicBezTo>
                  <a:pt x="154" y="43"/>
                  <a:pt x="156" y="46"/>
                  <a:pt x="155" y="49"/>
                </a:cubicBezTo>
                <a:cubicBezTo>
                  <a:pt x="152" y="59"/>
                  <a:pt x="152" y="59"/>
                  <a:pt x="152" y="59"/>
                </a:cubicBezTo>
                <a:cubicBezTo>
                  <a:pt x="151" y="62"/>
                  <a:pt x="148" y="64"/>
                  <a:pt x="145" y="63"/>
                </a:cubicBezTo>
                <a:cubicBezTo>
                  <a:pt x="124" y="58"/>
                  <a:pt x="124" y="58"/>
                  <a:pt x="124" y="58"/>
                </a:cubicBezTo>
                <a:cubicBezTo>
                  <a:pt x="121" y="57"/>
                  <a:pt x="119" y="54"/>
                  <a:pt x="120" y="51"/>
                </a:cubicBezTo>
                <a:close/>
                <a:moveTo>
                  <a:pt x="118" y="79"/>
                </a:moveTo>
                <a:cubicBezTo>
                  <a:pt x="115" y="90"/>
                  <a:pt x="115" y="90"/>
                  <a:pt x="115" y="90"/>
                </a:cubicBezTo>
                <a:cubicBezTo>
                  <a:pt x="114" y="93"/>
                  <a:pt x="111" y="94"/>
                  <a:pt x="108" y="94"/>
                </a:cubicBezTo>
                <a:cubicBezTo>
                  <a:pt x="87" y="88"/>
                  <a:pt x="87" y="88"/>
                  <a:pt x="87" y="88"/>
                </a:cubicBezTo>
                <a:cubicBezTo>
                  <a:pt x="84" y="87"/>
                  <a:pt x="82" y="84"/>
                  <a:pt x="83" y="81"/>
                </a:cubicBezTo>
                <a:cubicBezTo>
                  <a:pt x="86" y="70"/>
                  <a:pt x="86" y="70"/>
                  <a:pt x="86" y="70"/>
                </a:cubicBezTo>
                <a:cubicBezTo>
                  <a:pt x="87" y="67"/>
                  <a:pt x="90" y="66"/>
                  <a:pt x="93" y="67"/>
                </a:cubicBezTo>
                <a:cubicBezTo>
                  <a:pt x="114" y="72"/>
                  <a:pt x="114" y="72"/>
                  <a:pt x="114" y="72"/>
                </a:cubicBezTo>
                <a:cubicBezTo>
                  <a:pt x="117" y="73"/>
                  <a:pt x="119" y="76"/>
                  <a:pt x="118" y="79"/>
                </a:cubicBezTo>
                <a:close/>
                <a:moveTo>
                  <a:pt x="61" y="35"/>
                </a:moveTo>
                <a:cubicBezTo>
                  <a:pt x="64" y="24"/>
                  <a:pt x="64" y="24"/>
                  <a:pt x="64" y="24"/>
                </a:cubicBezTo>
                <a:cubicBezTo>
                  <a:pt x="65" y="21"/>
                  <a:pt x="68" y="20"/>
                  <a:pt x="71" y="20"/>
                </a:cubicBezTo>
                <a:cubicBezTo>
                  <a:pt x="103" y="29"/>
                  <a:pt x="103" y="29"/>
                  <a:pt x="103" y="29"/>
                </a:cubicBezTo>
                <a:cubicBezTo>
                  <a:pt x="106" y="30"/>
                  <a:pt x="108" y="33"/>
                  <a:pt x="107" y="36"/>
                </a:cubicBezTo>
                <a:cubicBezTo>
                  <a:pt x="104" y="47"/>
                  <a:pt x="104" y="47"/>
                  <a:pt x="104" y="47"/>
                </a:cubicBezTo>
                <a:cubicBezTo>
                  <a:pt x="103" y="50"/>
                  <a:pt x="100" y="51"/>
                  <a:pt x="97" y="50"/>
                </a:cubicBezTo>
                <a:cubicBezTo>
                  <a:pt x="65" y="42"/>
                  <a:pt x="65" y="42"/>
                  <a:pt x="65" y="42"/>
                </a:cubicBezTo>
                <a:cubicBezTo>
                  <a:pt x="62" y="41"/>
                  <a:pt x="60" y="38"/>
                  <a:pt x="61" y="35"/>
                </a:cubicBezTo>
                <a:close/>
                <a:moveTo>
                  <a:pt x="51" y="73"/>
                </a:moveTo>
                <a:cubicBezTo>
                  <a:pt x="54" y="62"/>
                  <a:pt x="54" y="62"/>
                  <a:pt x="54" y="62"/>
                </a:cubicBezTo>
                <a:cubicBezTo>
                  <a:pt x="55" y="59"/>
                  <a:pt x="58" y="57"/>
                  <a:pt x="61" y="58"/>
                </a:cubicBezTo>
                <a:cubicBezTo>
                  <a:pt x="71" y="61"/>
                  <a:pt x="71" y="61"/>
                  <a:pt x="71" y="61"/>
                </a:cubicBezTo>
                <a:cubicBezTo>
                  <a:pt x="74" y="62"/>
                  <a:pt x="76" y="65"/>
                  <a:pt x="75" y="68"/>
                </a:cubicBezTo>
                <a:cubicBezTo>
                  <a:pt x="72" y="78"/>
                  <a:pt x="72" y="78"/>
                  <a:pt x="72" y="78"/>
                </a:cubicBezTo>
                <a:cubicBezTo>
                  <a:pt x="72" y="81"/>
                  <a:pt x="69" y="83"/>
                  <a:pt x="66" y="82"/>
                </a:cubicBezTo>
                <a:cubicBezTo>
                  <a:pt x="55" y="79"/>
                  <a:pt x="55" y="79"/>
                  <a:pt x="55" y="79"/>
                </a:cubicBezTo>
                <a:cubicBezTo>
                  <a:pt x="52" y="79"/>
                  <a:pt x="50" y="75"/>
                  <a:pt x="51" y="73"/>
                </a:cubicBezTo>
                <a:close/>
                <a:moveTo>
                  <a:pt x="41" y="110"/>
                </a:moveTo>
                <a:cubicBezTo>
                  <a:pt x="44" y="99"/>
                  <a:pt x="44" y="99"/>
                  <a:pt x="44" y="99"/>
                </a:cubicBezTo>
                <a:cubicBezTo>
                  <a:pt x="45" y="96"/>
                  <a:pt x="48" y="95"/>
                  <a:pt x="51" y="95"/>
                </a:cubicBezTo>
                <a:cubicBezTo>
                  <a:pt x="83" y="104"/>
                  <a:pt x="83" y="104"/>
                  <a:pt x="83" y="104"/>
                </a:cubicBezTo>
                <a:cubicBezTo>
                  <a:pt x="86" y="105"/>
                  <a:pt x="87" y="108"/>
                  <a:pt x="87" y="111"/>
                </a:cubicBezTo>
                <a:cubicBezTo>
                  <a:pt x="84" y="121"/>
                  <a:pt x="84" y="121"/>
                  <a:pt x="84" y="121"/>
                </a:cubicBezTo>
                <a:cubicBezTo>
                  <a:pt x="83" y="124"/>
                  <a:pt x="80" y="126"/>
                  <a:pt x="77" y="125"/>
                </a:cubicBezTo>
                <a:cubicBezTo>
                  <a:pt x="45" y="117"/>
                  <a:pt x="45" y="117"/>
                  <a:pt x="45" y="117"/>
                </a:cubicBezTo>
                <a:cubicBezTo>
                  <a:pt x="42" y="116"/>
                  <a:pt x="40" y="113"/>
                  <a:pt x="41" y="110"/>
                </a:cubicBezTo>
                <a:close/>
                <a:moveTo>
                  <a:pt x="31" y="147"/>
                </a:moveTo>
                <a:cubicBezTo>
                  <a:pt x="34" y="137"/>
                  <a:pt x="34" y="137"/>
                  <a:pt x="34" y="137"/>
                </a:cubicBezTo>
                <a:cubicBezTo>
                  <a:pt x="35" y="134"/>
                  <a:pt x="38" y="132"/>
                  <a:pt x="41" y="133"/>
                </a:cubicBezTo>
                <a:cubicBezTo>
                  <a:pt x="51" y="136"/>
                  <a:pt x="51" y="136"/>
                  <a:pt x="51" y="136"/>
                </a:cubicBezTo>
                <a:cubicBezTo>
                  <a:pt x="54" y="136"/>
                  <a:pt x="56" y="140"/>
                  <a:pt x="55" y="142"/>
                </a:cubicBezTo>
                <a:cubicBezTo>
                  <a:pt x="52" y="153"/>
                  <a:pt x="52" y="153"/>
                  <a:pt x="52" y="153"/>
                </a:cubicBezTo>
                <a:cubicBezTo>
                  <a:pt x="52" y="156"/>
                  <a:pt x="49" y="158"/>
                  <a:pt x="46" y="157"/>
                </a:cubicBezTo>
                <a:cubicBezTo>
                  <a:pt x="35" y="154"/>
                  <a:pt x="35" y="154"/>
                  <a:pt x="35" y="154"/>
                </a:cubicBezTo>
                <a:cubicBezTo>
                  <a:pt x="32" y="153"/>
                  <a:pt x="30" y="150"/>
                  <a:pt x="31" y="147"/>
                </a:cubicBezTo>
                <a:close/>
                <a:moveTo>
                  <a:pt x="67" y="186"/>
                </a:moveTo>
                <a:cubicBezTo>
                  <a:pt x="64" y="196"/>
                  <a:pt x="64" y="196"/>
                  <a:pt x="64" y="196"/>
                </a:cubicBezTo>
                <a:cubicBezTo>
                  <a:pt x="63" y="199"/>
                  <a:pt x="60" y="201"/>
                  <a:pt x="57" y="200"/>
                </a:cubicBezTo>
                <a:cubicBezTo>
                  <a:pt x="25" y="192"/>
                  <a:pt x="25" y="192"/>
                  <a:pt x="25" y="192"/>
                </a:cubicBezTo>
                <a:cubicBezTo>
                  <a:pt x="22" y="191"/>
                  <a:pt x="20" y="188"/>
                  <a:pt x="21" y="185"/>
                </a:cubicBezTo>
                <a:cubicBezTo>
                  <a:pt x="24" y="174"/>
                  <a:pt x="24" y="174"/>
                  <a:pt x="24" y="174"/>
                </a:cubicBezTo>
                <a:cubicBezTo>
                  <a:pt x="25" y="171"/>
                  <a:pt x="28" y="169"/>
                  <a:pt x="31" y="170"/>
                </a:cubicBezTo>
                <a:cubicBezTo>
                  <a:pt x="63" y="179"/>
                  <a:pt x="63" y="179"/>
                  <a:pt x="63" y="179"/>
                </a:cubicBezTo>
                <a:cubicBezTo>
                  <a:pt x="66" y="180"/>
                  <a:pt x="67" y="183"/>
                  <a:pt x="67" y="186"/>
                </a:cubicBezTo>
                <a:close/>
                <a:moveTo>
                  <a:pt x="68" y="157"/>
                </a:moveTo>
                <a:cubicBezTo>
                  <a:pt x="71" y="147"/>
                  <a:pt x="71" y="147"/>
                  <a:pt x="71" y="147"/>
                </a:cubicBezTo>
                <a:cubicBezTo>
                  <a:pt x="72" y="144"/>
                  <a:pt x="75" y="142"/>
                  <a:pt x="78" y="143"/>
                </a:cubicBezTo>
                <a:cubicBezTo>
                  <a:pt x="99" y="149"/>
                  <a:pt x="99" y="149"/>
                  <a:pt x="99" y="149"/>
                </a:cubicBezTo>
                <a:cubicBezTo>
                  <a:pt x="102" y="149"/>
                  <a:pt x="104" y="152"/>
                  <a:pt x="103" y="155"/>
                </a:cubicBezTo>
                <a:cubicBezTo>
                  <a:pt x="100" y="166"/>
                  <a:pt x="100" y="166"/>
                  <a:pt x="100" y="166"/>
                </a:cubicBezTo>
                <a:cubicBezTo>
                  <a:pt x="100" y="169"/>
                  <a:pt x="97" y="171"/>
                  <a:pt x="94" y="170"/>
                </a:cubicBezTo>
                <a:cubicBezTo>
                  <a:pt x="72" y="164"/>
                  <a:pt x="72" y="164"/>
                  <a:pt x="72" y="164"/>
                </a:cubicBezTo>
                <a:cubicBezTo>
                  <a:pt x="69" y="163"/>
                  <a:pt x="68" y="160"/>
                  <a:pt x="68" y="157"/>
                </a:cubicBezTo>
                <a:close/>
                <a:moveTo>
                  <a:pt x="115" y="199"/>
                </a:moveTo>
                <a:cubicBezTo>
                  <a:pt x="112" y="209"/>
                  <a:pt x="112" y="209"/>
                  <a:pt x="112" y="209"/>
                </a:cubicBezTo>
                <a:cubicBezTo>
                  <a:pt x="111" y="212"/>
                  <a:pt x="108" y="214"/>
                  <a:pt x="105" y="213"/>
                </a:cubicBezTo>
                <a:cubicBezTo>
                  <a:pt x="84" y="207"/>
                  <a:pt x="84" y="207"/>
                  <a:pt x="84" y="207"/>
                </a:cubicBezTo>
                <a:cubicBezTo>
                  <a:pt x="81" y="207"/>
                  <a:pt x="79" y="204"/>
                  <a:pt x="80" y="201"/>
                </a:cubicBezTo>
                <a:cubicBezTo>
                  <a:pt x="83" y="190"/>
                  <a:pt x="83" y="190"/>
                  <a:pt x="83" y="190"/>
                </a:cubicBezTo>
                <a:cubicBezTo>
                  <a:pt x="83" y="187"/>
                  <a:pt x="86" y="185"/>
                  <a:pt x="89" y="186"/>
                </a:cubicBezTo>
                <a:cubicBezTo>
                  <a:pt x="111" y="192"/>
                  <a:pt x="111" y="192"/>
                  <a:pt x="111" y="192"/>
                </a:cubicBezTo>
                <a:cubicBezTo>
                  <a:pt x="114" y="193"/>
                  <a:pt x="116" y="196"/>
                  <a:pt x="115" y="199"/>
                </a:cubicBezTo>
                <a:close/>
                <a:moveTo>
                  <a:pt x="117" y="170"/>
                </a:moveTo>
                <a:cubicBezTo>
                  <a:pt x="119" y="160"/>
                  <a:pt x="119" y="160"/>
                  <a:pt x="119" y="160"/>
                </a:cubicBezTo>
                <a:cubicBezTo>
                  <a:pt x="120" y="157"/>
                  <a:pt x="123" y="155"/>
                  <a:pt x="126" y="156"/>
                </a:cubicBezTo>
                <a:cubicBezTo>
                  <a:pt x="148" y="161"/>
                  <a:pt x="148" y="161"/>
                  <a:pt x="148" y="161"/>
                </a:cubicBezTo>
                <a:cubicBezTo>
                  <a:pt x="151" y="162"/>
                  <a:pt x="152" y="165"/>
                  <a:pt x="152" y="168"/>
                </a:cubicBezTo>
                <a:cubicBezTo>
                  <a:pt x="149" y="179"/>
                  <a:pt x="149" y="179"/>
                  <a:pt x="149" y="179"/>
                </a:cubicBezTo>
                <a:cubicBezTo>
                  <a:pt x="148" y="182"/>
                  <a:pt x="145" y="184"/>
                  <a:pt x="142" y="183"/>
                </a:cubicBezTo>
                <a:cubicBezTo>
                  <a:pt x="120" y="177"/>
                  <a:pt x="120" y="177"/>
                  <a:pt x="120" y="177"/>
                </a:cubicBezTo>
                <a:cubicBezTo>
                  <a:pt x="118" y="176"/>
                  <a:pt x="116" y="173"/>
                  <a:pt x="117" y="170"/>
                </a:cubicBezTo>
                <a:close/>
                <a:moveTo>
                  <a:pt x="307" y="250"/>
                </a:moveTo>
                <a:cubicBezTo>
                  <a:pt x="304" y="261"/>
                  <a:pt x="304" y="261"/>
                  <a:pt x="304" y="261"/>
                </a:cubicBezTo>
                <a:cubicBezTo>
                  <a:pt x="304" y="264"/>
                  <a:pt x="301" y="266"/>
                  <a:pt x="298" y="265"/>
                </a:cubicBezTo>
                <a:cubicBezTo>
                  <a:pt x="287" y="262"/>
                  <a:pt x="287" y="262"/>
                  <a:pt x="287" y="262"/>
                </a:cubicBezTo>
                <a:cubicBezTo>
                  <a:pt x="276" y="259"/>
                  <a:pt x="276" y="259"/>
                  <a:pt x="276" y="259"/>
                </a:cubicBezTo>
                <a:cubicBezTo>
                  <a:pt x="250" y="252"/>
                  <a:pt x="250" y="252"/>
                  <a:pt x="250" y="252"/>
                </a:cubicBezTo>
                <a:cubicBezTo>
                  <a:pt x="228" y="246"/>
                  <a:pt x="228" y="246"/>
                  <a:pt x="228" y="246"/>
                </a:cubicBezTo>
                <a:cubicBezTo>
                  <a:pt x="201" y="239"/>
                  <a:pt x="201" y="239"/>
                  <a:pt x="201" y="239"/>
                </a:cubicBezTo>
                <a:cubicBezTo>
                  <a:pt x="180" y="233"/>
                  <a:pt x="180" y="233"/>
                  <a:pt x="180" y="233"/>
                </a:cubicBezTo>
                <a:cubicBezTo>
                  <a:pt x="132" y="220"/>
                  <a:pt x="132" y="220"/>
                  <a:pt x="132" y="220"/>
                </a:cubicBezTo>
                <a:cubicBezTo>
                  <a:pt x="129" y="220"/>
                  <a:pt x="127" y="217"/>
                  <a:pt x="128" y="214"/>
                </a:cubicBezTo>
                <a:cubicBezTo>
                  <a:pt x="131" y="203"/>
                  <a:pt x="131" y="203"/>
                  <a:pt x="131" y="203"/>
                </a:cubicBezTo>
                <a:cubicBezTo>
                  <a:pt x="132" y="200"/>
                  <a:pt x="135" y="198"/>
                  <a:pt x="138" y="199"/>
                </a:cubicBezTo>
                <a:cubicBezTo>
                  <a:pt x="186" y="212"/>
                  <a:pt x="186" y="212"/>
                  <a:pt x="186" y="212"/>
                </a:cubicBezTo>
                <a:cubicBezTo>
                  <a:pt x="207" y="218"/>
                  <a:pt x="207" y="218"/>
                  <a:pt x="207" y="218"/>
                </a:cubicBezTo>
                <a:cubicBezTo>
                  <a:pt x="234" y="225"/>
                  <a:pt x="234" y="225"/>
                  <a:pt x="234" y="225"/>
                </a:cubicBezTo>
                <a:cubicBezTo>
                  <a:pt x="255" y="230"/>
                  <a:pt x="255" y="230"/>
                  <a:pt x="255" y="230"/>
                </a:cubicBezTo>
                <a:cubicBezTo>
                  <a:pt x="282" y="238"/>
                  <a:pt x="282" y="238"/>
                  <a:pt x="282" y="238"/>
                </a:cubicBezTo>
                <a:cubicBezTo>
                  <a:pt x="293" y="241"/>
                  <a:pt x="293" y="241"/>
                  <a:pt x="293" y="241"/>
                </a:cubicBezTo>
                <a:cubicBezTo>
                  <a:pt x="303" y="243"/>
                  <a:pt x="303" y="243"/>
                  <a:pt x="303" y="243"/>
                </a:cubicBezTo>
                <a:cubicBezTo>
                  <a:pt x="306" y="244"/>
                  <a:pt x="308" y="247"/>
                  <a:pt x="307" y="250"/>
                </a:cubicBezTo>
                <a:close/>
                <a:moveTo>
                  <a:pt x="309" y="222"/>
                </a:moveTo>
                <a:cubicBezTo>
                  <a:pt x="312" y="211"/>
                  <a:pt x="312" y="211"/>
                  <a:pt x="312" y="211"/>
                </a:cubicBezTo>
                <a:cubicBezTo>
                  <a:pt x="313" y="208"/>
                  <a:pt x="316" y="207"/>
                  <a:pt x="319" y="207"/>
                </a:cubicBezTo>
                <a:cubicBezTo>
                  <a:pt x="340" y="213"/>
                  <a:pt x="340" y="213"/>
                  <a:pt x="340" y="213"/>
                </a:cubicBezTo>
                <a:cubicBezTo>
                  <a:pt x="343" y="214"/>
                  <a:pt x="345" y="217"/>
                  <a:pt x="344" y="220"/>
                </a:cubicBezTo>
                <a:cubicBezTo>
                  <a:pt x="341" y="231"/>
                  <a:pt x="341" y="231"/>
                  <a:pt x="341" y="231"/>
                </a:cubicBezTo>
                <a:cubicBezTo>
                  <a:pt x="340" y="234"/>
                  <a:pt x="337" y="235"/>
                  <a:pt x="334" y="234"/>
                </a:cubicBezTo>
                <a:cubicBezTo>
                  <a:pt x="313" y="229"/>
                  <a:pt x="313" y="229"/>
                  <a:pt x="313" y="229"/>
                </a:cubicBezTo>
                <a:cubicBezTo>
                  <a:pt x="310" y="228"/>
                  <a:pt x="308" y="225"/>
                  <a:pt x="309" y="222"/>
                </a:cubicBezTo>
                <a:close/>
                <a:moveTo>
                  <a:pt x="355" y="263"/>
                </a:moveTo>
                <a:cubicBezTo>
                  <a:pt x="353" y="274"/>
                  <a:pt x="353" y="274"/>
                  <a:pt x="353" y="274"/>
                </a:cubicBezTo>
                <a:cubicBezTo>
                  <a:pt x="352" y="277"/>
                  <a:pt x="349" y="278"/>
                  <a:pt x="346" y="278"/>
                </a:cubicBezTo>
                <a:cubicBezTo>
                  <a:pt x="324" y="272"/>
                  <a:pt x="324" y="272"/>
                  <a:pt x="324" y="272"/>
                </a:cubicBezTo>
                <a:cubicBezTo>
                  <a:pt x="321" y="271"/>
                  <a:pt x="320" y="268"/>
                  <a:pt x="320" y="265"/>
                </a:cubicBezTo>
                <a:cubicBezTo>
                  <a:pt x="323" y="254"/>
                  <a:pt x="323" y="254"/>
                  <a:pt x="323" y="254"/>
                </a:cubicBezTo>
                <a:cubicBezTo>
                  <a:pt x="324" y="252"/>
                  <a:pt x="327" y="250"/>
                  <a:pt x="330" y="251"/>
                </a:cubicBezTo>
                <a:cubicBezTo>
                  <a:pt x="352" y="256"/>
                  <a:pt x="352" y="256"/>
                  <a:pt x="352" y="256"/>
                </a:cubicBezTo>
                <a:cubicBezTo>
                  <a:pt x="355" y="257"/>
                  <a:pt x="356" y="260"/>
                  <a:pt x="355" y="263"/>
                </a:cubicBezTo>
                <a:close/>
                <a:moveTo>
                  <a:pt x="357" y="235"/>
                </a:moveTo>
                <a:cubicBezTo>
                  <a:pt x="360" y="224"/>
                  <a:pt x="360" y="224"/>
                  <a:pt x="360" y="224"/>
                </a:cubicBezTo>
                <a:cubicBezTo>
                  <a:pt x="361" y="221"/>
                  <a:pt x="364" y="219"/>
                  <a:pt x="367" y="220"/>
                </a:cubicBezTo>
                <a:cubicBezTo>
                  <a:pt x="388" y="226"/>
                  <a:pt x="388" y="226"/>
                  <a:pt x="388" y="226"/>
                </a:cubicBezTo>
                <a:cubicBezTo>
                  <a:pt x="391" y="227"/>
                  <a:pt x="393" y="230"/>
                  <a:pt x="392" y="233"/>
                </a:cubicBezTo>
                <a:cubicBezTo>
                  <a:pt x="389" y="243"/>
                  <a:pt x="389" y="243"/>
                  <a:pt x="389" y="243"/>
                </a:cubicBezTo>
                <a:cubicBezTo>
                  <a:pt x="389" y="246"/>
                  <a:pt x="386" y="248"/>
                  <a:pt x="383" y="247"/>
                </a:cubicBezTo>
                <a:cubicBezTo>
                  <a:pt x="361" y="242"/>
                  <a:pt x="361" y="242"/>
                  <a:pt x="361" y="242"/>
                </a:cubicBezTo>
                <a:cubicBezTo>
                  <a:pt x="358" y="241"/>
                  <a:pt x="356" y="238"/>
                  <a:pt x="357" y="235"/>
                </a:cubicBezTo>
                <a:close/>
                <a:moveTo>
                  <a:pt x="420" y="280"/>
                </a:moveTo>
                <a:cubicBezTo>
                  <a:pt x="417" y="291"/>
                  <a:pt x="417" y="291"/>
                  <a:pt x="417" y="291"/>
                </a:cubicBezTo>
                <a:cubicBezTo>
                  <a:pt x="416" y="294"/>
                  <a:pt x="413" y="296"/>
                  <a:pt x="410" y="295"/>
                </a:cubicBezTo>
                <a:cubicBezTo>
                  <a:pt x="373" y="285"/>
                  <a:pt x="373" y="285"/>
                  <a:pt x="373" y="285"/>
                </a:cubicBezTo>
                <a:cubicBezTo>
                  <a:pt x="370" y="284"/>
                  <a:pt x="368" y="281"/>
                  <a:pt x="369" y="278"/>
                </a:cubicBezTo>
                <a:cubicBezTo>
                  <a:pt x="372" y="267"/>
                  <a:pt x="372" y="267"/>
                  <a:pt x="372" y="267"/>
                </a:cubicBezTo>
                <a:cubicBezTo>
                  <a:pt x="372" y="264"/>
                  <a:pt x="375" y="263"/>
                  <a:pt x="378" y="263"/>
                </a:cubicBezTo>
                <a:cubicBezTo>
                  <a:pt x="416" y="273"/>
                  <a:pt x="416" y="273"/>
                  <a:pt x="416" y="273"/>
                </a:cubicBezTo>
                <a:cubicBezTo>
                  <a:pt x="419" y="274"/>
                  <a:pt x="420" y="277"/>
                  <a:pt x="420" y="280"/>
                </a:cubicBezTo>
                <a:close/>
                <a:moveTo>
                  <a:pt x="430" y="243"/>
                </a:moveTo>
                <a:cubicBezTo>
                  <a:pt x="427" y="254"/>
                  <a:pt x="427" y="254"/>
                  <a:pt x="427" y="254"/>
                </a:cubicBezTo>
                <a:cubicBezTo>
                  <a:pt x="426" y="256"/>
                  <a:pt x="423" y="258"/>
                  <a:pt x="420" y="257"/>
                </a:cubicBezTo>
                <a:cubicBezTo>
                  <a:pt x="409" y="255"/>
                  <a:pt x="409" y="255"/>
                  <a:pt x="409" y="255"/>
                </a:cubicBezTo>
                <a:cubicBezTo>
                  <a:pt x="406" y="254"/>
                  <a:pt x="405" y="251"/>
                  <a:pt x="405" y="248"/>
                </a:cubicBezTo>
                <a:cubicBezTo>
                  <a:pt x="408" y="237"/>
                  <a:pt x="408" y="237"/>
                  <a:pt x="408" y="237"/>
                </a:cubicBezTo>
                <a:cubicBezTo>
                  <a:pt x="409" y="234"/>
                  <a:pt x="412" y="232"/>
                  <a:pt x="415" y="233"/>
                </a:cubicBezTo>
                <a:cubicBezTo>
                  <a:pt x="426" y="236"/>
                  <a:pt x="426" y="236"/>
                  <a:pt x="426" y="236"/>
                </a:cubicBezTo>
                <a:cubicBezTo>
                  <a:pt x="429" y="237"/>
                  <a:pt x="430" y="240"/>
                  <a:pt x="430" y="243"/>
                </a:cubicBezTo>
                <a:close/>
                <a:moveTo>
                  <a:pt x="440" y="205"/>
                </a:moveTo>
                <a:cubicBezTo>
                  <a:pt x="437" y="216"/>
                  <a:pt x="437" y="216"/>
                  <a:pt x="437" y="216"/>
                </a:cubicBezTo>
                <a:cubicBezTo>
                  <a:pt x="436" y="219"/>
                  <a:pt x="433" y="221"/>
                  <a:pt x="430" y="220"/>
                </a:cubicBezTo>
                <a:cubicBezTo>
                  <a:pt x="393" y="210"/>
                  <a:pt x="393" y="210"/>
                  <a:pt x="393" y="210"/>
                </a:cubicBezTo>
                <a:cubicBezTo>
                  <a:pt x="390" y="209"/>
                  <a:pt x="388" y="206"/>
                  <a:pt x="389" y="203"/>
                </a:cubicBezTo>
                <a:cubicBezTo>
                  <a:pt x="392" y="192"/>
                  <a:pt x="392" y="192"/>
                  <a:pt x="392" y="192"/>
                </a:cubicBezTo>
                <a:cubicBezTo>
                  <a:pt x="392" y="190"/>
                  <a:pt x="395" y="188"/>
                  <a:pt x="398" y="189"/>
                </a:cubicBezTo>
                <a:cubicBezTo>
                  <a:pt x="436" y="199"/>
                  <a:pt x="436" y="199"/>
                  <a:pt x="436" y="199"/>
                </a:cubicBezTo>
                <a:cubicBezTo>
                  <a:pt x="439" y="199"/>
                  <a:pt x="441" y="202"/>
                  <a:pt x="440" y="205"/>
                </a:cubicBezTo>
                <a:close/>
                <a:moveTo>
                  <a:pt x="450" y="168"/>
                </a:moveTo>
                <a:cubicBezTo>
                  <a:pt x="447" y="179"/>
                  <a:pt x="447" y="179"/>
                  <a:pt x="447" y="179"/>
                </a:cubicBezTo>
                <a:cubicBezTo>
                  <a:pt x="446" y="182"/>
                  <a:pt x="443" y="183"/>
                  <a:pt x="440" y="183"/>
                </a:cubicBezTo>
                <a:cubicBezTo>
                  <a:pt x="424" y="178"/>
                  <a:pt x="424" y="178"/>
                  <a:pt x="424" y="178"/>
                </a:cubicBezTo>
                <a:cubicBezTo>
                  <a:pt x="421" y="177"/>
                  <a:pt x="419" y="174"/>
                  <a:pt x="420" y="171"/>
                </a:cubicBezTo>
                <a:cubicBezTo>
                  <a:pt x="423" y="161"/>
                  <a:pt x="423" y="161"/>
                  <a:pt x="423" y="161"/>
                </a:cubicBezTo>
                <a:cubicBezTo>
                  <a:pt x="424" y="158"/>
                  <a:pt x="427" y="156"/>
                  <a:pt x="430" y="157"/>
                </a:cubicBezTo>
                <a:cubicBezTo>
                  <a:pt x="446" y="161"/>
                  <a:pt x="446" y="161"/>
                  <a:pt x="446" y="161"/>
                </a:cubicBezTo>
                <a:cubicBezTo>
                  <a:pt x="449" y="162"/>
                  <a:pt x="451" y="165"/>
                  <a:pt x="450" y="168"/>
                </a:cubicBezTo>
                <a:close/>
                <a:moveTo>
                  <a:pt x="460" y="130"/>
                </a:moveTo>
                <a:cubicBezTo>
                  <a:pt x="457" y="141"/>
                  <a:pt x="457" y="141"/>
                  <a:pt x="457" y="141"/>
                </a:cubicBezTo>
                <a:cubicBezTo>
                  <a:pt x="456" y="144"/>
                  <a:pt x="453" y="146"/>
                  <a:pt x="450" y="145"/>
                </a:cubicBezTo>
                <a:cubicBezTo>
                  <a:pt x="413" y="135"/>
                  <a:pt x="413" y="135"/>
                  <a:pt x="413" y="135"/>
                </a:cubicBezTo>
                <a:cubicBezTo>
                  <a:pt x="410" y="134"/>
                  <a:pt x="408" y="131"/>
                  <a:pt x="409" y="128"/>
                </a:cubicBezTo>
                <a:cubicBezTo>
                  <a:pt x="412" y="118"/>
                  <a:pt x="412" y="118"/>
                  <a:pt x="412" y="118"/>
                </a:cubicBezTo>
                <a:cubicBezTo>
                  <a:pt x="412" y="115"/>
                  <a:pt x="415" y="113"/>
                  <a:pt x="418" y="114"/>
                </a:cubicBezTo>
                <a:cubicBezTo>
                  <a:pt x="456" y="124"/>
                  <a:pt x="456" y="124"/>
                  <a:pt x="456" y="124"/>
                </a:cubicBezTo>
                <a:cubicBezTo>
                  <a:pt x="459" y="124"/>
                  <a:pt x="461" y="128"/>
                  <a:pt x="460" y="130"/>
                </a:cubicBezTo>
                <a:close/>
              </a:path>
            </a:pathLst>
          </a:custGeom>
          <a:solidFill>
            <a:srgbClr val="00A3E0"/>
          </a:solidFill>
          <a:ln>
            <a:noFill/>
          </a:ln>
        </p:spPr>
        <p:txBody>
          <a:bodyPr/>
          <a:lstStyle/>
          <a:p>
            <a:pPr defTabSz="916411"/>
            <a:endParaRPr lang="es-ES" sz="2004" dirty="0">
              <a:solidFill>
                <a:srgbClr val="313131"/>
              </a:solidFill>
              <a:latin typeface="Arial"/>
            </a:endParaRPr>
          </a:p>
        </p:txBody>
      </p:sp>
      <p:sp>
        <p:nvSpPr>
          <p:cNvPr id="109" name="Freeform 2657">
            <a:extLst>
              <a:ext uri="{FF2B5EF4-FFF2-40B4-BE49-F238E27FC236}">
                <a16:creationId xmlns:a16="http://schemas.microsoft.com/office/drawing/2014/main" id="{D77F661C-5E5D-4E12-A77F-4438EEDEBD8C}"/>
              </a:ext>
            </a:extLst>
          </p:cNvPr>
          <p:cNvSpPr>
            <a:spLocks noEditPoints="1"/>
          </p:cNvSpPr>
          <p:nvPr/>
        </p:nvSpPr>
        <p:spPr bwMode="auto">
          <a:xfrm>
            <a:off x="2272106" y="4740684"/>
            <a:ext cx="79747" cy="105086"/>
          </a:xfrm>
          <a:custGeom>
            <a:avLst/>
            <a:gdLst>
              <a:gd name="T0" fmla="*/ 18 w 148"/>
              <a:gd name="T1" fmla="*/ 3 h 191"/>
              <a:gd name="T2" fmla="*/ 3 w 148"/>
              <a:gd name="T3" fmla="*/ 29 h 191"/>
              <a:gd name="T4" fmla="*/ 9 w 148"/>
              <a:gd name="T5" fmla="*/ 49 h 191"/>
              <a:gd name="T6" fmla="*/ 34 w 148"/>
              <a:gd name="T7" fmla="*/ 64 h 191"/>
              <a:gd name="T8" fmla="*/ 49 w 148"/>
              <a:gd name="T9" fmla="*/ 39 h 191"/>
              <a:gd name="T10" fmla="*/ 44 w 148"/>
              <a:gd name="T11" fmla="*/ 18 h 191"/>
              <a:gd name="T12" fmla="*/ 18 w 148"/>
              <a:gd name="T13" fmla="*/ 3 h 191"/>
              <a:gd name="T14" fmla="*/ 36 w 148"/>
              <a:gd name="T15" fmla="*/ 20 h 191"/>
              <a:gd name="T16" fmla="*/ 42 w 148"/>
              <a:gd name="T17" fmla="*/ 40 h 191"/>
              <a:gd name="T18" fmla="*/ 32 w 148"/>
              <a:gd name="T19" fmla="*/ 57 h 191"/>
              <a:gd name="T20" fmla="*/ 16 w 148"/>
              <a:gd name="T21" fmla="*/ 47 h 191"/>
              <a:gd name="T22" fmla="*/ 10 w 148"/>
              <a:gd name="T23" fmla="*/ 27 h 191"/>
              <a:gd name="T24" fmla="*/ 20 w 148"/>
              <a:gd name="T25" fmla="*/ 10 h 191"/>
              <a:gd name="T26" fmla="*/ 36 w 148"/>
              <a:gd name="T27" fmla="*/ 20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191">
                <a:moveTo>
                  <a:pt x="51" y="9"/>
                </a:moveTo>
                <a:cubicBezTo>
                  <a:pt x="19" y="17"/>
                  <a:pt x="0" y="50"/>
                  <a:pt x="9" y="82"/>
                </a:cubicBezTo>
                <a:cubicBezTo>
                  <a:pt x="25" y="141"/>
                  <a:pt x="25" y="141"/>
                  <a:pt x="25" y="141"/>
                </a:cubicBezTo>
                <a:cubicBezTo>
                  <a:pt x="33" y="172"/>
                  <a:pt x="66" y="191"/>
                  <a:pt x="98" y="183"/>
                </a:cubicBezTo>
                <a:cubicBezTo>
                  <a:pt x="129" y="174"/>
                  <a:pt x="148" y="141"/>
                  <a:pt x="140" y="110"/>
                </a:cubicBezTo>
                <a:cubicBezTo>
                  <a:pt x="124" y="51"/>
                  <a:pt x="124" y="51"/>
                  <a:pt x="124" y="51"/>
                </a:cubicBezTo>
                <a:cubicBezTo>
                  <a:pt x="115" y="19"/>
                  <a:pt x="82" y="0"/>
                  <a:pt x="51" y="9"/>
                </a:cubicBezTo>
                <a:close/>
                <a:moveTo>
                  <a:pt x="103" y="56"/>
                </a:moveTo>
                <a:cubicBezTo>
                  <a:pt x="119" y="115"/>
                  <a:pt x="119" y="115"/>
                  <a:pt x="119" y="115"/>
                </a:cubicBezTo>
                <a:cubicBezTo>
                  <a:pt x="124" y="135"/>
                  <a:pt x="112" y="156"/>
                  <a:pt x="92" y="162"/>
                </a:cubicBezTo>
                <a:cubicBezTo>
                  <a:pt x="72" y="167"/>
                  <a:pt x="51" y="155"/>
                  <a:pt x="45" y="135"/>
                </a:cubicBezTo>
                <a:cubicBezTo>
                  <a:pt x="29" y="76"/>
                  <a:pt x="29" y="76"/>
                  <a:pt x="29" y="76"/>
                </a:cubicBezTo>
                <a:cubicBezTo>
                  <a:pt x="24" y="56"/>
                  <a:pt x="36" y="35"/>
                  <a:pt x="56" y="29"/>
                </a:cubicBezTo>
                <a:cubicBezTo>
                  <a:pt x="77" y="24"/>
                  <a:pt x="98" y="36"/>
                  <a:pt x="103" y="56"/>
                </a:cubicBezTo>
                <a:close/>
              </a:path>
            </a:pathLst>
          </a:custGeom>
          <a:solidFill>
            <a:srgbClr val="00A3E0"/>
          </a:solidFill>
          <a:ln>
            <a:noFill/>
          </a:ln>
        </p:spPr>
        <p:txBody>
          <a:bodyPr/>
          <a:lstStyle/>
          <a:p>
            <a:pPr defTabSz="916411"/>
            <a:endParaRPr lang="es-ES" sz="2004" dirty="0">
              <a:solidFill>
                <a:srgbClr val="313131"/>
              </a:solidFill>
              <a:latin typeface="Arial"/>
            </a:endParaRPr>
          </a:p>
        </p:txBody>
      </p:sp>
      <p:sp>
        <p:nvSpPr>
          <p:cNvPr id="110" name="Freeform 2659">
            <a:extLst>
              <a:ext uri="{FF2B5EF4-FFF2-40B4-BE49-F238E27FC236}">
                <a16:creationId xmlns:a16="http://schemas.microsoft.com/office/drawing/2014/main" id="{5193614A-043A-48BC-85C4-CA20D2006718}"/>
              </a:ext>
            </a:extLst>
          </p:cNvPr>
          <p:cNvSpPr>
            <a:spLocks noEditPoints="1"/>
          </p:cNvSpPr>
          <p:nvPr/>
        </p:nvSpPr>
        <p:spPr bwMode="auto">
          <a:xfrm>
            <a:off x="1959981" y="4519535"/>
            <a:ext cx="420205" cy="429751"/>
          </a:xfrm>
          <a:custGeom>
            <a:avLst/>
            <a:gdLst>
              <a:gd name="T0" fmla="*/ 137 w 782"/>
              <a:gd name="T1" fmla="*/ 0 h 782"/>
              <a:gd name="T2" fmla="*/ 0 w 782"/>
              <a:gd name="T3" fmla="*/ 137 h 782"/>
              <a:gd name="T4" fmla="*/ 137 w 782"/>
              <a:gd name="T5" fmla="*/ 274 h 782"/>
              <a:gd name="T6" fmla="*/ 274 w 782"/>
              <a:gd name="T7" fmla="*/ 137 h 782"/>
              <a:gd name="T8" fmla="*/ 137 w 782"/>
              <a:gd name="T9" fmla="*/ 0 h 782"/>
              <a:gd name="T10" fmla="*/ 137 w 782"/>
              <a:gd name="T11" fmla="*/ 267 h 782"/>
              <a:gd name="T12" fmla="*/ 7 w 782"/>
              <a:gd name="T13" fmla="*/ 137 h 782"/>
              <a:gd name="T14" fmla="*/ 137 w 782"/>
              <a:gd name="T15" fmla="*/ 7 h 782"/>
              <a:gd name="T16" fmla="*/ 267 w 782"/>
              <a:gd name="T17" fmla="*/ 137 h 782"/>
              <a:gd name="T18" fmla="*/ 137 w 782"/>
              <a:gd name="T19" fmla="*/ 267 h 7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2" h="782">
                <a:moveTo>
                  <a:pt x="391" y="0"/>
                </a:moveTo>
                <a:cubicBezTo>
                  <a:pt x="175" y="0"/>
                  <a:pt x="0" y="175"/>
                  <a:pt x="0" y="391"/>
                </a:cubicBezTo>
                <a:cubicBezTo>
                  <a:pt x="0" y="607"/>
                  <a:pt x="175" y="782"/>
                  <a:pt x="391" y="782"/>
                </a:cubicBezTo>
                <a:cubicBezTo>
                  <a:pt x="607" y="782"/>
                  <a:pt x="782" y="607"/>
                  <a:pt x="782" y="391"/>
                </a:cubicBezTo>
                <a:cubicBezTo>
                  <a:pt x="782" y="175"/>
                  <a:pt x="607" y="0"/>
                  <a:pt x="391" y="0"/>
                </a:cubicBezTo>
                <a:close/>
                <a:moveTo>
                  <a:pt x="391" y="763"/>
                </a:moveTo>
                <a:cubicBezTo>
                  <a:pt x="186" y="763"/>
                  <a:pt x="20" y="596"/>
                  <a:pt x="20" y="391"/>
                </a:cubicBezTo>
                <a:cubicBezTo>
                  <a:pt x="20" y="186"/>
                  <a:pt x="186" y="20"/>
                  <a:pt x="391" y="20"/>
                </a:cubicBezTo>
                <a:cubicBezTo>
                  <a:pt x="596" y="20"/>
                  <a:pt x="763" y="186"/>
                  <a:pt x="763" y="391"/>
                </a:cubicBezTo>
                <a:cubicBezTo>
                  <a:pt x="763" y="596"/>
                  <a:pt x="596" y="763"/>
                  <a:pt x="391" y="763"/>
                </a:cubicBezTo>
                <a:close/>
              </a:path>
            </a:pathLst>
          </a:custGeom>
          <a:solidFill>
            <a:srgbClr val="00A3E0"/>
          </a:solidFill>
          <a:ln>
            <a:noFill/>
          </a:ln>
        </p:spPr>
        <p:txBody>
          <a:bodyPr/>
          <a:lstStyle/>
          <a:p>
            <a:pPr defTabSz="916411"/>
            <a:endParaRPr lang="es-ES" sz="2004" dirty="0">
              <a:solidFill>
                <a:srgbClr val="313131"/>
              </a:solidFill>
              <a:latin typeface="Arial"/>
            </a:endParaRPr>
          </a:p>
        </p:txBody>
      </p:sp>
      <p:sp>
        <p:nvSpPr>
          <p:cNvPr id="111" name="Freeform 2637">
            <a:extLst>
              <a:ext uri="{FF2B5EF4-FFF2-40B4-BE49-F238E27FC236}">
                <a16:creationId xmlns:a16="http://schemas.microsoft.com/office/drawing/2014/main" id="{BFDD1AF5-5E49-4BD5-A095-E3CDA9549209}"/>
              </a:ext>
            </a:extLst>
          </p:cNvPr>
          <p:cNvSpPr>
            <a:spLocks noEditPoints="1"/>
          </p:cNvSpPr>
          <p:nvPr/>
        </p:nvSpPr>
        <p:spPr bwMode="auto">
          <a:xfrm>
            <a:off x="7398982" y="3871653"/>
            <a:ext cx="421738" cy="429751"/>
          </a:xfrm>
          <a:custGeom>
            <a:avLst/>
            <a:gdLst>
              <a:gd name="T0" fmla="*/ 137 w 783"/>
              <a:gd name="T1" fmla="*/ 0 h 782"/>
              <a:gd name="T2" fmla="*/ 0 w 783"/>
              <a:gd name="T3" fmla="*/ 137 h 782"/>
              <a:gd name="T4" fmla="*/ 137 w 783"/>
              <a:gd name="T5" fmla="*/ 274 h 782"/>
              <a:gd name="T6" fmla="*/ 275 w 783"/>
              <a:gd name="T7" fmla="*/ 137 h 782"/>
              <a:gd name="T8" fmla="*/ 137 w 783"/>
              <a:gd name="T9" fmla="*/ 0 h 782"/>
              <a:gd name="T10" fmla="*/ 137 w 783"/>
              <a:gd name="T11" fmla="*/ 267 h 782"/>
              <a:gd name="T12" fmla="*/ 7 w 783"/>
              <a:gd name="T13" fmla="*/ 137 h 782"/>
              <a:gd name="T14" fmla="*/ 137 w 783"/>
              <a:gd name="T15" fmla="*/ 7 h 782"/>
              <a:gd name="T16" fmla="*/ 268 w 783"/>
              <a:gd name="T17" fmla="*/ 137 h 782"/>
              <a:gd name="T18" fmla="*/ 137 w 783"/>
              <a:gd name="T19" fmla="*/ 267 h 7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3" h="782">
                <a:moveTo>
                  <a:pt x="391" y="0"/>
                </a:moveTo>
                <a:cubicBezTo>
                  <a:pt x="176" y="0"/>
                  <a:pt x="0" y="175"/>
                  <a:pt x="0" y="391"/>
                </a:cubicBezTo>
                <a:cubicBezTo>
                  <a:pt x="0" y="607"/>
                  <a:pt x="176" y="782"/>
                  <a:pt x="391" y="782"/>
                </a:cubicBezTo>
                <a:cubicBezTo>
                  <a:pt x="607" y="782"/>
                  <a:pt x="783" y="607"/>
                  <a:pt x="783" y="391"/>
                </a:cubicBezTo>
                <a:cubicBezTo>
                  <a:pt x="783" y="175"/>
                  <a:pt x="607" y="0"/>
                  <a:pt x="391" y="0"/>
                </a:cubicBezTo>
                <a:close/>
                <a:moveTo>
                  <a:pt x="391" y="762"/>
                </a:moveTo>
                <a:cubicBezTo>
                  <a:pt x="187" y="762"/>
                  <a:pt x="20" y="596"/>
                  <a:pt x="20" y="391"/>
                </a:cubicBezTo>
                <a:cubicBezTo>
                  <a:pt x="20" y="186"/>
                  <a:pt x="187" y="19"/>
                  <a:pt x="391" y="19"/>
                </a:cubicBezTo>
                <a:cubicBezTo>
                  <a:pt x="596" y="19"/>
                  <a:pt x="763" y="186"/>
                  <a:pt x="763" y="391"/>
                </a:cubicBezTo>
                <a:cubicBezTo>
                  <a:pt x="763" y="596"/>
                  <a:pt x="596" y="762"/>
                  <a:pt x="391" y="762"/>
                </a:cubicBezTo>
                <a:close/>
              </a:path>
            </a:pathLst>
          </a:custGeom>
          <a:solidFill>
            <a:srgbClr val="C4D600"/>
          </a:solidFill>
          <a:ln>
            <a:noFill/>
          </a:ln>
        </p:spPr>
        <p:txBody>
          <a:bodyPr/>
          <a:lstStyle/>
          <a:p>
            <a:pPr defTabSz="916411">
              <a:defRPr/>
            </a:pPr>
            <a:endParaRPr lang="es-ES" sz="2004" dirty="0">
              <a:solidFill>
                <a:srgbClr val="313131"/>
              </a:solidFill>
              <a:latin typeface="Arial"/>
            </a:endParaRPr>
          </a:p>
        </p:txBody>
      </p:sp>
      <p:sp>
        <p:nvSpPr>
          <p:cNvPr id="112" name="Freeform 2638">
            <a:extLst>
              <a:ext uri="{FF2B5EF4-FFF2-40B4-BE49-F238E27FC236}">
                <a16:creationId xmlns:a16="http://schemas.microsoft.com/office/drawing/2014/main" id="{5A7C9F83-4858-46F6-ACC8-4EAE27229F80}"/>
              </a:ext>
            </a:extLst>
          </p:cNvPr>
          <p:cNvSpPr>
            <a:spLocks noEditPoints="1"/>
          </p:cNvSpPr>
          <p:nvPr/>
        </p:nvSpPr>
        <p:spPr bwMode="auto">
          <a:xfrm>
            <a:off x="7444468" y="3976738"/>
            <a:ext cx="332789" cy="147434"/>
          </a:xfrm>
          <a:custGeom>
            <a:avLst/>
            <a:gdLst>
              <a:gd name="T0" fmla="*/ 203 w 617"/>
              <a:gd name="T1" fmla="*/ 36 h 268"/>
              <a:gd name="T2" fmla="*/ 184 w 617"/>
              <a:gd name="T3" fmla="*/ 17 h 268"/>
              <a:gd name="T4" fmla="*/ 165 w 617"/>
              <a:gd name="T5" fmla="*/ 14 h 268"/>
              <a:gd name="T6" fmla="*/ 165 w 617"/>
              <a:gd name="T7" fmla="*/ 14 h 268"/>
              <a:gd name="T8" fmla="*/ 146 w 617"/>
              <a:gd name="T9" fmla="*/ 33 h 268"/>
              <a:gd name="T10" fmla="*/ 146 w 617"/>
              <a:gd name="T11" fmla="*/ 42 h 268"/>
              <a:gd name="T12" fmla="*/ 136 w 617"/>
              <a:gd name="T13" fmla="*/ 41 h 268"/>
              <a:gd name="T14" fmla="*/ 136 w 617"/>
              <a:gd name="T15" fmla="*/ 19 h 268"/>
              <a:gd name="T16" fmla="*/ 117 w 617"/>
              <a:gd name="T17" fmla="*/ 0 h 268"/>
              <a:gd name="T18" fmla="*/ 98 w 617"/>
              <a:gd name="T19" fmla="*/ 0 h 268"/>
              <a:gd name="T20" fmla="*/ 79 w 617"/>
              <a:gd name="T21" fmla="*/ 19 h 268"/>
              <a:gd name="T22" fmla="*/ 79 w 617"/>
              <a:gd name="T23" fmla="*/ 41 h 268"/>
              <a:gd name="T24" fmla="*/ 69 w 617"/>
              <a:gd name="T25" fmla="*/ 42 h 268"/>
              <a:gd name="T26" fmla="*/ 69 w 617"/>
              <a:gd name="T27" fmla="*/ 33 h 268"/>
              <a:gd name="T28" fmla="*/ 50 w 617"/>
              <a:gd name="T29" fmla="*/ 14 h 268"/>
              <a:gd name="T30" fmla="*/ 50 w 617"/>
              <a:gd name="T31" fmla="*/ 14 h 268"/>
              <a:gd name="T32" fmla="*/ 32 w 617"/>
              <a:gd name="T33" fmla="*/ 17 h 268"/>
              <a:gd name="T34" fmla="*/ 13 w 617"/>
              <a:gd name="T35" fmla="*/ 36 h 268"/>
              <a:gd name="T36" fmla="*/ 13 w 617"/>
              <a:gd name="T37" fmla="*/ 66 h 268"/>
              <a:gd name="T38" fmla="*/ 0 w 617"/>
              <a:gd name="T39" fmla="*/ 90 h 268"/>
              <a:gd name="T40" fmla="*/ 4 w 617"/>
              <a:gd name="T41" fmla="*/ 94 h 268"/>
              <a:gd name="T42" fmla="*/ 7 w 617"/>
              <a:gd name="T43" fmla="*/ 90 h 268"/>
              <a:gd name="T44" fmla="*/ 36 w 617"/>
              <a:gd name="T45" fmla="*/ 60 h 268"/>
              <a:gd name="T46" fmla="*/ 109 w 617"/>
              <a:gd name="T47" fmla="*/ 46 h 268"/>
              <a:gd name="T48" fmla="*/ 181 w 617"/>
              <a:gd name="T49" fmla="*/ 60 h 268"/>
              <a:gd name="T50" fmla="*/ 210 w 617"/>
              <a:gd name="T51" fmla="*/ 90 h 268"/>
              <a:gd name="T52" fmla="*/ 213 w 617"/>
              <a:gd name="T53" fmla="*/ 94 h 268"/>
              <a:gd name="T54" fmla="*/ 217 w 617"/>
              <a:gd name="T55" fmla="*/ 90 h 268"/>
              <a:gd name="T56" fmla="*/ 202 w 617"/>
              <a:gd name="T57" fmla="*/ 65 h 268"/>
              <a:gd name="T58" fmla="*/ 203 w 617"/>
              <a:gd name="T59" fmla="*/ 63 h 268"/>
              <a:gd name="T60" fmla="*/ 203 w 617"/>
              <a:gd name="T61" fmla="*/ 36 h 268"/>
              <a:gd name="T62" fmla="*/ 33 w 617"/>
              <a:gd name="T63" fmla="*/ 53 h 268"/>
              <a:gd name="T64" fmla="*/ 20 w 617"/>
              <a:gd name="T65" fmla="*/ 61 h 268"/>
              <a:gd name="T66" fmla="*/ 20 w 617"/>
              <a:gd name="T67" fmla="*/ 36 h 268"/>
              <a:gd name="T68" fmla="*/ 32 w 617"/>
              <a:gd name="T69" fmla="*/ 24 h 268"/>
              <a:gd name="T70" fmla="*/ 32 w 617"/>
              <a:gd name="T71" fmla="*/ 24 h 268"/>
              <a:gd name="T72" fmla="*/ 51 w 617"/>
              <a:gd name="T73" fmla="*/ 21 h 268"/>
              <a:gd name="T74" fmla="*/ 63 w 617"/>
              <a:gd name="T75" fmla="*/ 33 h 268"/>
              <a:gd name="T76" fmla="*/ 63 w 617"/>
              <a:gd name="T77" fmla="*/ 44 h 268"/>
              <a:gd name="T78" fmla="*/ 33 w 617"/>
              <a:gd name="T79" fmla="*/ 53 h 268"/>
              <a:gd name="T80" fmla="*/ 86 w 617"/>
              <a:gd name="T81" fmla="*/ 40 h 268"/>
              <a:gd name="T82" fmla="*/ 86 w 617"/>
              <a:gd name="T83" fmla="*/ 19 h 268"/>
              <a:gd name="T84" fmla="*/ 98 w 617"/>
              <a:gd name="T85" fmla="*/ 7 h 268"/>
              <a:gd name="T86" fmla="*/ 117 w 617"/>
              <a:gd name="T87" fmla="*/ 7 h 268"/>
              <a:gd name="T88" fmla="*/ 129 w 617"/>
              <a:gd name="T89" fmla="*/ 19 h 268"/>
              <a:gd name="T90" fmla="*/ 129 w 617"/>
              <a:gd name="T91" fmla="*/ 40 h 268"/>
              <a:gd name="T92" fmla="*/ 109 w 617"/>
              <a:gd name="T93" fmla="*/ 39 h 268"/>
              <a:gd name="T94" fmla="*/ 86 w 617"/>
              <a:gd name="T95" fmla="*/ 40 h 268"/>
              <a:gd name="T96" fmla="*/ 184 w 617"/>
              <a:gd name="T97" fmla="*/ 53 h 268"/>
              <a:gd name="T98" fmla="*/ 153 w 617"/>
              <a:gd name="T99" fmla="*/ 43 h 268"/>
              <a:gd name="T100" fmla="*/ 153 w 617"/>
              <a:gd name="T101" fmla="*/ 33 h 268"/>
              <a:gd name="T102" fmla="*/ 165 w 617"/>
              <a:gd name="T103" fmla="*/ 21 h 268"/>
              <a:gd name="T104" fmla="*/ 183 w 617"/>
              <a:gd name="T105" fmla="*/ 24 h 268"/>
              <a:gd name="T106" fmla="*/ 183 w 617"/>
              <a:gd name="T107" fmla="*/ 24 h 268"/>
              <a:gd name="T108" fmla="*/ 196 w 617"/>
              <a:gd name="T109" fmla="*/ 36 h 268"/>
              <a:gd name="T110" fmla="*/ 196 w 617"/>
              <a:gd name="T111" fmla="*/ 60 h 268"/>
              <a:gd name="T112" fmla="*/ 184 w 617"/>
              <a:gd name="T113" fmla="*/ 53 h 2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17" h="268">
                <a:moveTo>
                  <a:pt x="576" y="102"/>
                </a:moveTo>
                <a:cubicBezTo>
                  <a:pt x="576" y="73"/>
                  <a:pt x="552" y="48"/>
                  <a:pt x="522" y="48"/>
                </a:cubicBezTo>
                <a:cubicBezTo>
                  <a:pt x="470" y="41"/>
                  <a:pt x="470" y="41"/>
                  <a:pt x="470" y="41"/>
                </a:cubicBezTo>
                <a:cubicBezTo>
                  <a:pt x="470" y="41"/>
                  <a:pt x="470" y="41"/>
                  <a:pt x="469" y="41"/>
                </a:cubicBezTo>
                <a:cubicBezTo>
                  <a:pt x="439" y="41"/>
                  <a:pt x="415" y="65"/>
                  <a:pt x="415" y="95"/>
                </a:cubicBezTo>
                <a:cubicBezTo>
                  <a:pt x="415" y="120"/>
                  <a:pt x="415" y="120"/>
                  <a:pt x="415" y="120"/>
                </a:cubicBezTo>
                <a:cubicBezTo>
                  <a:pt x="406" y="119"/>
                  <a:pt x="396" y="117"/>
                  <a:pt x="387" y="116"/>
                </a:cubicBezTo>
                <a:cubicBezTo>
                  <a:pt x="387" y="54"/>
                  <a:pt x="387" y="54"/>
                  <a:pt x="387" y="54"/>
                </a:cubicBezTo>
                <a:cubicBezTo>
                  <a:pt x="387" y="24"/>
                  <a:pt x="362" y="0"/>
                  <a:pt x="332" y="0"/>
                </a:cubicBezTo>
                <a:cubicBezTo>
                  <a:pt x="280" y="0"/>
                  <a:pt x="280" y="0"/>
                  <a:pt x="280" y="0"/>
                </a:cubicBezTo>
                <a:cubicBezTo>
                  <a:pt x="250" y="0"/>
                  <a:pt x="226" y="24"/>
                  <a:pt x="226" y="54"/>
                </a:cubicBezTo>
                <a:cubicBezTo>
                  <a:pt x="226" y="117"/>
                  <a:pt x="226" y="117"/>
                  <a:pt x="226" y="117"/>
                </a:cubicBezTo>
                <a:cubicBezTo>
                  <a:pt x="216" y="118"/>
                  <a:pt x="207" y="119"/>
                  <a:pt x="197" y="121"/>
                </a:cubicBezTo>
                <a:cubicBezTo>
                  <a:pt x="197" y="95"/>
                  <a:pt x="197" y="95"/>
                  <a:pt x="197" y="95"/>
                </a:cubicBezTo>
                <a:cubicBezTo>
                  <a:pt x="197" y="65"/>
                  <a:pt x="173" y="41"/>
                  <a:pt x="143" y="41"/>
                </a:cubicBezTo>
                <a:cubicBezTo>
                  <a:pt x="143" y="41"/>
                  <a:pt x="142" y="41"/>
                  <a:pt x="142" y="41"/>
                </a:cubicBezTo>
                <a:cubicBezTo>
                  <a:pt x="90" y="48"/>
                  <a:pt x="90" y="48"/>
                  <a:pt x="90" y="48"/>
                </a:cubicBezTo>
                <a:cubicBezTo>
                  <a:pt x="60" y="48"/>
                  <a:pt x="36" y="73"/>
                  <a:pt x="36" y="102"/>
                </a:cubicBezTo>
                <a:cubicBezTo>
                  <a:pt x="36" y="189"/>
                  <a:pt x="36" y="189"/>
                  <a:pt x="36" y="189"/>
                </a:cubicBezTo>
                <a:cubicBezTo>
                  <a:pt x="13" y="210"/>
                  <a:pt x="0" y="233"/>
                  <a:pt x="0" y="258"/>
                </a:cubicBezTo>
                <a:cubicBezTo>
                  <a:pt x="0" y="264"/>
                  <a:pt x="5" y="268"/>
                  <a:pt x="10" y="268"/>
                </a:cubicBezTo>
                <a:cubicBezTo>
                  <a:pt x="15" y="268"/>
                  <a:pt x="19" y="264"/>
                  <a:pt x="19" y="258"/>
                </a:cubicBezTo>
                <a:cubicBezTo>
                  <a:pt x="19" y="226"/>
                  <a:pt x="49" y="194"/>
                  <a:pt x="101" y="170"/>
                </a:cubicBezTo>
                <a:cubicBezTo>
                  <a:pt x="157" y="144"/>
                  <a:pt x="230" y="130"/>
                  <a:pt x="309" y="130"/>
                </a:cubicBezTo>
                <a:cubicBezTo>
                  <a:pt x="387" y="130"/>
                  <a:pt x="461" y="144"/>
                  <a:pt x="516" y="170"/>
                </a:cubicBezTo>
                <a:cubicBezTo>
                  <a:pt x="569" y="194"/>
                  <a:pt x="598" y="226"/>
                  <a:pt x="598" y="258"/>
                </a:cubicBezTo>
                <a:cubicBezTo>
                  <a:pt x="598" y="264"/>
                  <a:pt x="602" y="268"/>
                  <a:pt x="607" y="268"/>
                </a:cubicBezTo>
                <a:cubicBezTo>
                  <a:pt x="612" y="268"/>
                  <a:pt x="617" y="264"/>
                  <a:pt x="617" y="258"/>
                </a:cubicBezTo>
                <a:cubicBezTo>
                  <a:pt x="617" y="232"/>
                  <a:pt x="602" y="206"/>
                  <a:pt x="575" y="184"/>
                </a:cubicBezTo>
                <a:cubicBezTo>
                  <a:pt x="576" y="183"/>
                  <a:pt x="576" y="182"/>
                  <a:pt x="576" y="180"/>
                </a:cubicBezTo>
                <a:lnTo>
                  <a:pt x="576" y="102"/>
                </a:lnTo>
                <a:close/>
                <a:moveTo>
                  <a:pt x="93" y="152"/>
                </a:moveTo>
                <a:cubicBezTo>
                  <a:pt x="79" y="159"/>
                  <a:pt x="67" y="166"/>
                  <a:pt x="56" y="173"/>
                </a:cubicBezTo>
                <a:cubicBezTo>
                  <a:pt x="56" y="102"/>
                  <a:pt x="56" y="102"/>
                  <a:pt x="56" y="102"/>
                </a:cubicBezTo>
                <a:cubicBezTo>
                  <a:pt x="56" y="83"/>
                  <a:pt x="72" y="68"/>
                  <a:pt x="91" y="68"/>
                </a:cubicBezTo>
                <a:cubicBezTo>
                  <a:pt x="91" y="68"/>
                  <a:pt x="92" y="68"/>
                  <a:pt x="92" y="68"/>
                </a:cubicBezTo>
                <a:cubicBezTo>
                  <a:pt x="144" y="60"/>
                  <a:pt x="144" y="60"/>
                  <a:pt x="144" y="60"/>
                </a:cubicBezTo>
                <a:cubicBezTo>
                  <a:pt x="162" y="61"/>
                  <a:pt x="178" y="76"/>
                  <a:pt x="178" y="95"/>
                </a:cubicBezTo>
                <a:cubicBezTo>
                  <a:pt x="178" y="125"/>
                  <a:pt x="178" y="125"/>
                  <a:pt x="178" y="125"/>
                </a:cubicBezTo>
                <a:cubicBezTo>
                  <a:pt x="147" y="132"/>
                  <a:pt x="118" y="141"/>
                  <a:pt x="93" y="152"/>
                </a:cubicBezTo>
                <a:close/>
                <a:moveTo>
                  <a:pt x="245" y="114"/>
                </a:moveTo>
                <a:cubicBezTo>
                  <a:pt x="245" y="54"/>
                  <a:pt x="245" y="54"/>
                  <a:pt x="245" y="54"/>
                </a:cubicBezTo>
                <a:cubicBezTo>
                  <a:pt x="245" y="35"/>
                  <a:pt x="261" y="19"/>
                  <a:pt x="280" y="19"/>
                </a:cubicBezTo>
                <a:cubicBezTo>
                  <a:pt x="332" y="19"/>
                  <a:pt x="332" y="19"/>
                  <a:pt x="332" y="19"/>
                </a:cubicBezTo>
                <a:cubicBezTo>
                  <a:pt x="351" y="19"/>
                  <a:pt x="367" y="35"/>
                  <a:pt x="367" y="54"/>
                </a:cubicBezTo>
                <a:cubicBezTo>
                  <a:pt x="367" y="114"/>
                  <a:pt x="367" y="114"/>
                  <a:pt x="367" y="114"/>
                </a:cubicBezTo>
                <a:cubicBezTo>
                  <a:pt x="348" y="112"/>
                  <a:pt x="328" y="111"/>
                  <a:pt x="309" y="111"/>
                </a:cubicBezTo>
                <a:cubicBezTo>
                  <a:pt x="287" y="111"/>
                  <a:pt x="266" y="112"/>
                  <a:pt x="245" y="114"/>
                </a:cubicBezTo>
                <a:close/>
                <a:moveTo>
                  <a:pt x="524" y="152"/>
                </a:moveTo>
                <a:cubicBezTo>
                  <a:pt x="497" y="140"/>
                  <a:pt x="467" y="131"/>
                  <a:pt x="435" y="124"/>
                </a:cubicBezTo>
                <a:cubicBezTo>
                  <a:pt x="435" y="95"/>
                  <a:pt x="435" y="95"/>
                  <a:pt x="435" y="95"/>
                </a:cubicBezTo>
                <a:cubicBezTo>
                  <a:pt x="435" y="76"/>
                  <a:pt x="450" y="61"/>
                  <a:pt x="468" y="60"/>
                </a:cubicBezTo>
                <a:cubicBezTo>
                  <a:pt x="520" y="68"/>
                  <a:pt x="520" y="68"/>
                  <a:pt x="520" y="68"/>
                </a:cubicBezTo>
                <a:cubicBezTo>
                  <a:pt x="521" y="68"/>
                  <a:pt x="521" y="68"/>
                  <a:pt x="521" y="68"/>
                </a:cubicBezTo>
                <a:cubicBezTo>
                  <a:pt x="541" y="68"/>
                  <a:pt x="556" y="83"/>
                  <a:pt x="556" y="102"/>
                </a:cubicBezTo>
                <a:cubicBezTo>
                  <a:pt x="556" y="170"/>
                  <a:pt x="556" y="170"/>
                  <a:pt x="556" y="170"/>
                </a:cubicBezTo>
                <a:cubicBezTo>
                  <a:pt x="546" y="164"/>
                  <a:pt x="536" y="158"/>
                  <a:pt x="524" y="152"/>
                </a:cubicBezTo>
                <a:close/>
              </a:path>
            </a:pathLst>
          </a:custGeom>
          <a:solidFill>
            <a:srgbClr val="C4D600"/>
          </a:solidFill>
          <a:ln>
            <a:noFill/>
          </a:ln>
        </p:spPr>
        <p:txBody>
          <a:bodyPr/>
          <a:lstStyle/>
          <a:p>
            <a:pPr defTabSz="916411">
              <a:defRPr/>
            </a:pPr>
            <a:endParaRPr lang="es-ES" sz="2004" dirty="0">
              <a:solidFill>
                <a:srgbClr val="313131"/>
              </a:solidFill>
              <a:latin typeface="Arial"/>
            </a:endParaRPr>
          </a:p>
        </p:txBody>
      </p:sp>
      <p:sp>
        <p:nvSpPr>
          <p:cNvPr id="113" name="Freeform 2639">
            <a:extLst>
              <a:ext uri="{FF2B5EF4-FFF2-40B4-BE49-F238E27FC236}">
                <a16:creationId xmlns:a16="http://schemas.microsoft.com/office/drawing/2014/main" id="{061F66BE-C992-4C04-A7F0-376BD80B3B61}"/>
              </a:ext>
            </a:extLst>
          </p:cNvPr>
          <p:cNvSpPr>
            <a:spLocks noEditPoints="1"/>
          </p:cNvSpPr>
          <p:nvPr/>
        </p:nvSpPr>
        <p:spPr bwMode="auto">
          <a:xfrm>
            <a:off x="7493089" y="3935959"/>
            <a:ext cx="55210" cy="58033"/>
          </a:xfrm>
          <a:custGeom>
            <a:avLst/>
            <a:gdLst>
              <a:gd name="T0" fmla="*/ 18 w 104"/>
              <a:gd name="T1" fmla="*/ 37 h 104"/>
              <a:gd name="T2" fmla="*/ 36 w 104"/>
              <a:gd name="T3" fmla="*/ 19 h 104"/>
              <a:gd name="T4" fmla="*/ 18 w 104"/>
              <a:gd name="T5" fmla="*/ 0 h 104"/>
              <a:gd name="T6" fmla="*/ 0 w 104"/>
              <a:gd name="T7" fmla="*/ 19 h 104"/>
              <a:gd name="T8" fmla="*/ 18 w 104"/>
              <a:gd name="T9" fmla="*/ 37 h 104"/>
              <a:gd name="T10" fmla="*/ 18 w 104"/>
              <a:gd name="T11" fmla="*/ 7 h 104"/>
              <a:gd name="T12" fmla="*/ 29 w 104"/>
              <a:gd name="T13" fmla="*/ 19 h 104"/>
              <a:gd name="T14" fmla="*/ 18 w 104"/>
              <a:gd name="T15" fmla="*/ 30 h 104"/>
              <a:gd name="T16" fmla="*/ 7 w 104"/>
              <a:gd name="T17" fmla="*/ 19 h 104"/>
              <a:gd name="T18" fmla="*/ 18 w 104"/>
              <a:gd name="T19" fmla="*/ 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 h="104">
                <a:moveTo>
                  <a:pt x="52" y="104"/>
                </a:moveTo>
                <a:cubicBezTo>
                  <a:pt x="80" y="104"/>
                  <a:pt x="104" y="80"/>
                  <a:pt x="104" y="52"/>
                </a:cubicBezTo>
                <a:cubicBezTo>
                  <a:pt x="104" y="23"/>
                  <a:pt x="80" y="0"/>
                  <a:pt x="52" y="0"/>
                </a:cubicBezTo>
                <a:cubicBezTo>
                  <a:pt x="23" y="0"/>
                  <a:pt x="0" y="23"/>
                  <a:pt x="0" y="52"/>
                </a:cubicBezTo>
                <a:cubicBezTo>
                  <a:pt x="0" y="80"/>
                  <a:pt x="23" y="104"/>
                  <a:pt x="52" y="104"/>
                </a:cubicBezTo>
                <a:close/>
                <a:moveTo>
                  <a:pt x="52" y="20"/>
                </a:moveTo>
                <a:cubicBezTo>
                  <a:pt x="69" y="20"/>
                  <a:pt x="84" y="34"/>
                  <a:pt x="84" y="52"/>
                </a:cubicBezTo>
                <a:cubicBezTo>
                  <a:pt x="84" y="69"/>
                  <a:pt x="69" y="84"/>
                  <a:pt x="52" y="84"/>
                </a:cubicBezTo>
                <a:cubicBezTo>
                  <a:pt x="34" y="84"/>
                  <a:pt x="20" y="69"/>
                  <a:pt x="20" y="52"/>
                </a:cubicBezTo>
                <a:cubicBezTo>
                  <a:pt x="20" y="34"/>
                  <a:pt x="34" y="20"/>
                  <a:pt x="52" y="20"/>
                </a:cubicBezTo>
                <a:close/>
              </a:path>
            </a:pathLst>
          </a:custGeom>
          <a:solidFill>
            <a:srgbClr val="C4D600"/>
          </a:solidFill>
          <a:ln>
            <a:noFill/>
          </a:ln>
        </p:spPr>
        <p:txBody>
          <a:bodyPr/>
          <a:lstStyle/>
          <a:p>
            <a:pPr defTabSz="916411">
              <a:defRPr/>
            </a:pPr>
            <a:endParaRPr lang="es-ES" sz="2004" dirty="0">
              <a:solidFill>
                <a:srgbClr val="313131"/>
              </a:solidFill>
              <a:latin typeface="Arial"/>
            </a:endParaRPr>
          </a:p>
        </p:txBody>
      </p:sp>
      <p:sp>
        <p:nvSpPr>
          <p:cNvPr id="114" name="Freeform 2640">
            <a:extLst>
              <a:ext uri="{FF2B5EF4-FFF2-40B4-BE49-F238E27FC236}">
                <a16:creationId xmlns:a16="http://schemas.microsoft.com/office/drawing/2014/main" id="{7ECBDE82-EA31-4B86-BF81-05B863406E3C}"/>
              </a:ext>
            </a:extLst>
          </p:cNvPr>
          <p:cNvSpPr>
            <a:spLocks noEditPoints="1"/>
          </p:cNvSpPr>
          <p:nvPr/>
        </p:nvSpPr>
        <p:spPr bwMode="auto">
          <a:xfrm>
            <a:off x="7675032" y="3935959"/>
            <a:ext cx="55210" cy="58033"/>
          </a:xfrm>
          <a:custGeom>
            <a:avLst/>
            <a:gdLst>
              <a:gd name="T0" fmla="*/ 18 w 104"/>
              <a:gd name="T1" fmla="*/ 37 h 104"/>
              <a:gd name="T2" fmla="*/ 36 w 104"/>
              <a:gd name="T3" fmla="*/ 19 h 104"/>
              <a:gd name="T4" fmla="*/ 18 w 104"/>
              <a:gd name="T5" fmla="*/ 0 h 104"/>
              <a:gd name="T6" fmla="*/ 0 w 104"/>
              <a:gd name="T7" fmla="*/ 19 h 104"/>
              <a:gd name="T8" fmla="*/ 18 w 104"/>
              <a:gd name="T9" fmla="*/ 37 h 104"/>
              <a:gd name="T10" fmla="*/ 18 w 104"/>
              <a:gd name="T11" fmla="*/ 7 h 104"/>
              <a:gd name="T12" fmla="*/ 29 w 104"/>
              <a:gd name="T13" fmla="*/ 19 h 104"/>
              <a:gd name="T14" fmla="*/ 18 w 104"/>
              <a:gd name="T15" fmla="*/ 30 h 104"/>
              <a:gd name="T16" fmla="*/ 7 w 104"/>
              <a:gd name="T17" fmla="*/ 19 h 104"/>
              <a:gd name="T18" fmla="*/ 18 w 104"/>
              <a:gd name="T19" fmla="*/ 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 h="104">
                <a:moveTo>
                  <a:pt x="52" y="104"/>
                </a:moveTo>
                <a:cubicBezTo>
                  <a:pt x="81" y="104"/>
                  <a:pt x="104" y="80"/>
                  <a:pt x="104" y="52"/>
                </a:cubicBezTo>
                <a:cubicBezTo>
                  <a:pt x="104" y="23"/>
                  <a:pt x="81" y="0"/>
                  <a:pt x="52" y="0"/>
                </a:cubicBezTo>
                <a:cubicBezTo>
                  <a:pt x="24" y="0"/>
                  <a:pt x="0" y="23"/>
                  <a:pt x="0" y="52"/>
                </a:cubicBezTo>
                <a:cubicBezTo>
                  <a:pt x="0" y="80"/>
                  <a:pt x="24" y="104"/>
                  <a:pt x="52" y="104"/>
                </a:cubicBezTo>
                <a:close/>
                <a:moveTo>
                  <a:pt x="52" y="20"/>
                </a:moveTo>
                <a:cubicBezTo>
                  <a:pt x="70" y="20"/>
                  <a:pt x="84" y="34"/>
                  <a:pt x="84" y="52"/>
                </a:cubicBezTo>
                <a:cubicBezTo>
                  <a:pt x="84" y="69"/>
                  <a:pt x="70" y="84"/>
                  <a:pt x="52" y="84"/>
                </a:cubicBezTo>
                <a:cubicBezTo>
                  <a:pt x="34" y="84"/>
                  <a:pt x="20" y="69"/>
                  <a:pt x="20" y="52"/>
                </a:cubicBezTo>
                <a:cubicBezTo>
                  <a:pt x="20" y="34"/>
                  <a:pt x="34" y="20"/>
                  <a:pt x="52" y="20"/>
                </a:cubicBezTo>
                <a:close/>
              </a:path>
            </a:pathLst>
          </a:custGeom>
          <a:solidFill>
            <a:srgbClr val="C4D600"/>
          </a:solidFill>
          <a:ln>
            <a:noFill/>
          </a:ln>
        </p:spPr>
        <p:txBody>
          <a:bodyPr/>
          <a:lstStyle/>
          <a:p>
            <a:pPr defTabSz="916411">
              <a:defRPr/>
            </a:pPr>
            <a:endParaRPr lang="es-ES" sz="2004" dirty="0">
              <a:solidFill>
                <a:srgbClr val="313131"/>
              </a:solidFill>
              <a:latin typeface="Arial"/>
            </a:endParaRPr>
          </a:p>
        </p:txBody>
      </p:sp>
      <p:sp>
        <p:nvSpPr>
          <p:cNvPr id="115" name="Freeform 2641">
            <a:extLst>
              <a:ext uri="{FF2B5EF4-FFF2-40B4-BE49-F238E27FC236}">
                <a16:creationId xmlns:a16="http://schemas.microsoft.com/office/drawing/2014/main" id="{FB7BE235-65C6-4A1E-A488-FAF284D5FAE8}"/>
              </a:ext>
            </a:extLst>
          </p:cNvPr>
          <p:cNvSpPr>
            <a:spLocks noEditPoints="1"/>
          </p:cNvSpPr>
          <p:nvPr/>
        </p:nvSpPr>
        <p:spPr bwMode="auto">
          <a:xfrm>
            <a:off x="7584061" y="3914001"/>
            <a:ext cx="55210" cy="58033"/>
          </a:xfrm>
          <a:custGeom>
            <a:avLst/>
            <a:gdLst>
              <a:gd name="T0" fmla="*/ 18 w 104"/>
              <a:gd name="T1" fmla="*/ 37 h 103"/>
              <a:gd name="T2" fmla="*/ 36 w 104"/>
              <a:gd name="T3" fmla="*/ 18 h 103"/>
              <a:gd name="T4" fmla="*/ 18 w 104"/>
              <a:gd name="T5" fmla="*/ 0 h 103"/>
              <a:gd name="T6" fmla="*/ 0 w 104"/>
              <a:gd name="T7" fmla="*/ 18 h 103"/>
              <a:gd name="T8" fmla="*/ 18 w 104"/>
              <a:gd name="T9" fmla="*/ 37 h 103"/>
              <a:gd name="T10" fmla="*/ 18 w 104"/>
              <a:gd name="T11" fmla="*/ 7 h 103"/>
              <a:gd name="T12" fmla="*/ 29 w 104"/>
              <a:gd name="T13" fmla="*/ 18 h 103"/>
              <a:gd name="T14" fmla="*/ 18 w 104"/>
              <a:gd name="T15" fmla="*/ 30 h 103"/>
              <a:gd name="T16" fmla="*/ 7 w 104"/>
              <a:gd name="T17" fmla="*/ 18 h 103"/>
              <a:gd name="T18" fmla="*/ 18 w 104"/>
              <a:gd name="T19" fmla="*/ 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 h="103">
                <a:moveTo>
                  <a:pt x="52" y="103"/>
                </a:moveTo>
                <a:cubicBezTo>
                  <a:pt x="80" y="103"/>
                  <a:pt x="104" y="80"/>
                  <a:pt x="104" y="51"/>
                </a:cubicBezTo>
                <a:cubicBezTo>
                  <a:pt x="104" y="23"/>
                  <a:pt x="80" y="0"/>
                  <a:pt x="52" y="0"/>
                </a:cubicBezTo>
                <a:cubicBezTo>
                  <a:pt x="23" y="0"/>
                  <a:pt x="0" y="23"/>
                  <a:pt x="0" y="51"/>
                </a:cubicBezTo>
                <a:cubicBezTo>
                  <a:pt x="0" y="80"/>
                  <a:pt x="23" y="103"/>
                  <a:pt x="52" y="103"/>
                </a:cubicBezTo>
                <a:close/>
                <a:moveTo>
                  <a:pt x="52" y="19"/>
                </a:moveTo>
                <a:cubicBezTo>
                  <a:pt x="70" y="19"/>
                  <a:pt x="84" y="34"/>
                  <a:pt x="84" y="51"/>
                </a:cubicBezTo>
                <a:cubicBezTo>
                  <a:pt x="84" y="69"/>
                  <a:pt x="70" y="84"/>
                  <a:pt x="52" y="84"/>
                </a:cubicBezTo>
                <a:cubicBezTo>
                  <a:pt x="34" y="84"/>
                  <a:pt x="20" y="69"/>
                  <a:pt x="20" y="51"/>
                </a:cubicBezTo>
                <a:cubicBezTo>
                  <a:pt x="20" y="34"/>
                  <a:pt x="34" y="19"/>
                  <a:pt x="52" y="19"/>
                </a:cubicBezTo>
                <a:close/>
              </a:path>
            </a:pathLst>
          </a:custGeom>
          <a:solidFill>
            <a:srgbClr val="C4D600"/>
          </a:solidFill>
          <a:ln>
            <a:noFill/>
          </a:ln>
        </p:spPr>
        <p:txBody>
          <a:bodyPr/>
          <a:lstStyle/>
          <a:p>
            <a:pPr defTabSz="916411">
              <a:defRPr/>
            </a:pPr>
            <a:endParaRPr lang="es-ES" sz="2004" dirty="0">
              <a:solidFill>
                <a:srgbClr val="313131"/>
              </a:solidFill>
              <a:latin typeface="Arial"/>
            </a:endParaRPr>
          </a:p>
        </p:txBody>
      </p:sp>
      <p:sp>
        <p:nvSpPr>
          <p:cNvPr id="116" name="Freeform 2642">
            <a:extLst>
              <a:ext uri="{FF2B5EF4-FFF2-40B4-BE49-F238E27FC236}">
                <a16:creationId xmlns:a16="http://schemas.microsoft.com/office/drawing/2014/main" id="{978132B4-AF7A-4E15-92F3-04782AAB6D40}"/>
              </a:ext>
            </a:extLst>
          </p:cNvPr>
          <p:cNvSpPr>
            <a:spLocks noEditPoints="1"/>
          </p:cNvSpPr>
          <p:nvPr/>
        </p:nvSpPr>
        <p:spPr bwMode="auto">
          <a:xfrm>
            <a:off x="7463289" y="4083393"/>
            <a:ext cx="292916" cy="152137"/>
          </a:xfrm>
          <a:custGeom>
            <a:avLst/>
            <a:gdLst>
              <a:gd name="T0" fmla="*/ 151 w 544"/>
              <a:gd name="T1" fmla="*/ 1 h 278"/>
              <a:gd name="T2" fmla="*/ 113 w 544"/>
              <a:gd name="T3" fmla="*/ 11 h 278"/>
              <a:gd name="T4" fmla="*/ 70 w 544"/>
              <a:gd name="T5" fmla="*/ 9 h 278"/>
              <a:gd name="T6" fmla="*/ 36 w 544"/>
              <a:gd name="T7" fmla="*/ 2 h 278"/>
              <a:gd name="T8" fmla="*/ 1 w 544"/>
              <a:gd name="T9" fmla="*/ 69 h 278"/>
              <a:gd name="T10" fmla="*/ 95 w 544"/>
              <a:gd name="T11" fmla="*/ 97 h 278"/>
              <a:gd name="T12" fmla="*/ 190 w 544"/>
              <a:gd name="T13" fmla="*/ 69 h 278"/>
              <a:gd name="T14" fmla="*/ 155 w 544"/>
              <a:gd name="T15" fmla="*/ 2 h 278"/>
              <a:gd name="T16" fmla="*/ 116 w 544"/>
              <a:gd name="T17" fmla="*/ 17 h 278"/>
              <a:gd name="T18" fmla="*/ 88 w 544"/>
              <a:gd name="T19" fmla="*/ 39 h 278"/>
              <a:gd name="T20" fmla="*/ 110 w 544"/>
              <a:gd name="T21" fmla="*/ 18 h 278"/>
              <a:gd name="T22" fmla="*/ 60 w 544"/>
              <a:gd name="T23" fmla="*/ 14 h 278"/>
              <a:gd name="T24" fmla="*/ 52 w 544"/>
              <a:gd name="T25" fmla="*/ 33 h 278"/>
              <a:gd name="T26" fmla="*/ 29 w 544"/>
              <a:gd name="T27" fmla="*/ 29 h 278"/>
              <a:gd name="T28" fmla="*/ 12 w 544"/>
              <a:gd name="T29" fmla="*/ 59 h 278"/>
              <a:gd name="T30" fmla="*/ 35 w 544"/>
              <a:gd name="T31" fmla="*/ 60 h 278"/>
              <a:gd name="T32" fmla="*/ 39 w 544"/>
              <a:gd name="T33" fmla="*/ 67 h 278"/>
              <a:gd name="T34" fmla="*/ 56 w 544"/>
              <a:gd name="T35" fmla="*/ 72 h 278"/>
              <a:gd name="T36" fmla="*/ 60 w 544"/>
              <a:gd name="T37" fmla="*/ 80 h 278"/>
              <a:gd name="T38" fmla="*/ 60 w 544"/>
              <a:gd name="T39" fmla="*/ 88 h 278"/>
              <a:gd name="T40" fmla="*/ 12 w 544"/>
              <a:gd name="T41" fmla="*/ 59 h 278"/>
              <a:gd name="T42" fmla="*/ 95 w 544"/>
              <a:gd name="T43" fmla="*/ 90 h 278"/>
              <a:gd name="T44" fmla="*/ 67 w 544"/>
              <a:gd name="T45" fmla="*/ 81 h 278"/>
              <a:gd name="T46" fmla="*/ 55 w 544"/>
              <a:gd name="T47" fmla="*/ 65 h 278"/>
              <a:gd name="T48" fmla="*/ 44 w 544"/>
              <a:gd name="T49" fmla="*/ 62 h 278"/>
              <a:gd name="T50" fmla="*/ 39 w 544"/>
              <a:gd name="T51" fmla="*/ 56 h 278"/>
              <a:gd name="T52" fmla="*/ 25 w 544"/>
              <a:gd name="T53" fmla="*/ 37 h 278"/>
              <a:gd name="T54" fmla="*/ 41 w 544"/>
              <a:gd name="T55" fmla="*/ 45 h 278"/>
              <a:gd name="T56" fmla="*/ 60 w 544"/>
              <a:gd name="T57" fmla="*/ 28 h 278"/>
              <a:gd name="T58" fmla="*/ 70 w 544"/>
              <a:gd name="T59" fmla="*/ 16 h 278"/>
              <a:gd name="T60" fmla="*/ 83 w 544"/>
              <a:gd name="T61" fmla="*/ 44 h 278"/>
              <a:gd name="T62" fmla="*/ 99 w 544"/>
              <a:gd name="T63" fmla="*/ 45 h 278"/>
              <a:gd name="T64" fmla="*/ 150 w 544"/>
              <a:gd name="T65" fmla="*/ 8 h 278"/>
              <a:gd name="T66" fmla="*/ 140 w 544"/>
              <a:gd name="T67" fmla="*/ 25 h 278"/>
              <a:gd name="T68" fmla="*/ 143 w 544"/>
              <a:gd name="T69" fmla="*/ 48 h 278"/>
              <a:gd name="T70" fmla="*/ 92 w 544"/>
              <a:gd name="T71" fmla="*/ 72 h 278"/>
              <a:gd name="T72" fmla="*/ 96 w 544"/>
              <a:gd name="T73" fmla="*/ 90 h 278"/>
              <a:gd name="T74" fmla="*/ 108 w 544"/>
              <a:gd name="T75" fmla="*/ 90 h 278"/>
              <a:gd name="T76" fmla="*/ 99 w 544"/>
              <a:gd name="T77" fmla="*/ 74 h 278"/>
              <a:gd name="T78" fmla="*/ 150 w 544"/>
              <a:gd name="T79" fmla="*/ 48 h 278"/>
              <a:gd name="T80" fmla="*/ 146 w 544"/>
              <a:gd name="T81" fmla="*/ 29 h 278"/>
              <a:gd name="T82" fmla="*/ 183 w 544"/>
              <a:gd name="T83" fmla="*/ 67 h 2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44" h="278">
                <a:moveTo>
                  <a:pt x="441" y="6"/>
                </a:moveTo>
                <a:cubicBezTo>
                  <a:pt x="439" y="2"/>
                  <a:pt x="434" y="0"/>
                  <a:pt x="429" y="2"/>
                </a:cubicBezTo>
                <a:cubicBezTo>
                  <a:pt x="391" y="16"/>
                  <a:pt x="360" y="24"/>
                  <a:pt x="336" y="29"/>
                </a:cubicBezTo>
                <a:cubicBezTo>
                  <a:pt x="333" y="30"/>
                  <a:pt x="329" y="31"/>
                  <a:pt x="322" y="32"/>
                </a:cubicBezTo>
                <a:cubicBezTo>
                  <a:pt x="281" y="42"/>
                  <a:pt x="227" y="34"/>
                  <a:pt x="227" y="34"/>
                </a:cubicBezTo>
                <a:cubicBezTo>
                  <a:pt x="211" y="31"/>
                  <a:pt x="200" y="27"/>
                  <a:pt x="200" y="27"/>
                </a:cubicBezTo>
                <a:cubicBezTo>
                  <a:pt x="177" y="22"/>
                  <a:pt x="148" y="14"/>
                  <a:pt x="114" y="2"/>
                </a:cubicBezTo>
                <a:cubicBezTo>
                  <a:pt x="110" y="0"/>
                  <a:pt x="105" y="2"/>
                  <a:pt x="103" y="6"/>
                </a:cubicBezTo>
                <a:cubicBezTo>
                  <a:pt x="2" y="188"/>
                  <a:pt x="2" y="188"/>
                  <a:pt x="2" y="188"/>
                </a:cubicBezTo>
                <a:cubicBezTo>
                  <a:pt x="0" y="192"/>
                  <a:pt x="1" y="196"/>
                  <a:pt x="3" y="199"/>
                </a:cubicBezTo>
                <a:cubicBezTo>
                  <a:pt x="6" y="202"/>
                  <a:pt x="76" y="278"/>
                  <a:pt x="270" y="278"/>
                </a:cubicBezTo>
                <a:cubicBezTo>
                  <a:pt x="271" y="278"/>
                  <a:pt x="271" y="278"/>
                  <a:pt x="271" y="278"/>
                </a:cubicBezTo>
                <a:cubicBezTo>
                  <a:pt x="272" y="278"/>
                  <a:pt x="273" y="278"/>
                  <a:pt x="273" y="278"/>
                </a:cubicBezTo>
                <a:cubicBezTo>
                  <a:pt x="467" y="278"/>
                  <a:pt x="537" y="202"/>
                  <a:pt x="540" y="199"/>
                </a:cubicBezTo>
                <a:cubicBezTo>
                  <a:pt x="543" y="196"/>
                  <a:pt x="544" y="192"/>
                  <a:pt x="542" y="188"/>
                </a:cubicBezTo>
                <a:lnTo>
                  <a:pt x="441" y="6"/>
                </a:lnTo>
                <a:close/>
                <a:moveTo>
                  <a:pt x="313" y="53"/>
                </a:moveTo>
                <a:cubicBezTo>
                  <a:pt x="318" y="52"/>
                  <a:pt x="325" y="51"/>
                  <a:pt x="331" y="50"/>
                </a:cubicBezTo>
                <a:cubicBezTo>
                  <a:pt x="329" y="65"/>
                  <a:pt x="318" y="92"/>
                  <a:pt x="275" y="110"/>
                </a:cubicBezTo>
                <a:cubicBezTo>
                  <a:pt x="267" y="113"/>
                  <a:pt x="255" y="116"/>
                  <a:pt x="250" y="111"/>
                </a:cubicBezTo>
                <a:cubicBezTo>
                  <a:pt x="240" y="103"/>
                  <a:pt x="243" y="75"/>
                  <a:pt x="247" y="55"/>
                </a:cubicBezTo>
                <a:cubicBezTo>
                  <a:pt x="287" y="59"/>
                  <a:pt x="313" y="53"/>
                  <a:pt x="313" y="53"/>
                </a:cubicBezTo>
                <a:close/>
                <a:moveTo>
                  <a:pt x="116" y="22"/>
                </a:moveTo>
                <a:cubicBezTo>
                  <a:pt x="136" y="30"/>
                  <a:pt x="154" y="35"/>
                  <a:pt x="170" y="40"/>
                </a:cubicBezTo>
                <a:cubicBezTo>
                  <a:pt x="156" y="51"/>
                  <a:pt x="143" y="68"/>
                  <a:pt x="151" y="88"/>
                </a:cubicBezTo>
                <a:cubicBezTo>
                  <a:pt x="152" y="90"/>
                  <a:pt x="150" y="93"/>
                  <a:pt x="149" y="94"/>
                </a:cubicBezTo>
                <a:cubicBezTo>
                  <a:pt x="142" y="103"/>
                  <a:pt x="125" y="110"/>
                  <a:pt x="110" y="107"/>
                </a:cubicBezTo>
                <a:cubicBezTo>
                  <a:pt x="97" y="105"/>
                  <a:pt x="88" y="96"/>
                  <a:pt x="83" y="82"/>
                </a:cubicBezTo>
                <a:lnTo>
                  <a:pt x="116" y="22"/>
                </a:lnTo>
                <a:close/>
                <a:moveTo>
                  <a:pt x="35" y="168"/>
                </a:moveTo>
                <a:cubicBezTo>
                  <a:pt x="37" y="168"/>
                  <a:pt x="37" y="168"/>
                  <a:pt x="37" y="168"/>
                </a:cubicBezTo>
                <a:cubicBezTo>
                  <a:pt x="84" y="168"/>
                  <a:pt x="96" y="171"/>
                  <a:pt x="99" y="173"/>
                </a:cubicBezTo>
                <a:cubicBezTo>
                  <a:pt x="101" y="176"/>
                  <a:pt x="101" y="176"/>
                  <a:pt x="102" y="178"/>
                </a:cubicBezTo>
                <a:cubicBezTo>
                  <a:pt x="103" y="182"/>
                  <a:pt x="105" y="185"/>
                  <a:pt x="110" y="191"/>
                </a:cubicBezTo>
                <a:cubicBezTo>
                  <a:pt x="121" y="202"/>
                  <a:pt x="132" y="207"/>
                  <a:pt x="146" y="207"/>
                </a:cubicBezTo>
                <a:cubicBezTo>
                  <a:pt x="150" y="207"/>
                  <a:pt x="155" y="206"/>
                  <a:pt x="160" y="205"/>
                </a:cubicBezTo>
                <a:cubicBezTo>
                  <a:pt x="165" y="205"/>
                  <a:pt x="174" y="203"/>
                  <a:pt x="177" y="204"/>
                </a:cubicBezTo>
                <a:cubicBezTo>
                  <a:pt x="177" y="209"/>
                  <a:pt x="174" y="223"/>
                  <a:pt x="172" y="228"/>
                </a:cubicBezTo>
                <a:cubicBezTo>
                  <a:pt x="171" y="235"/>
                  <a:pt x="171" y="238"/>
                  <a:pt x="170" y="241"/>
                </a:cubicBezTo>
                <a:cubicBezTo>
                  <a:pt x="169" y="244"/>
                  <a:pt x="169" y="248"/>
                  <a:pt x="171" y="251"/>
                </a:cubicBezTo>
                <a:cubicBezTo>
                  <a:pt x="81" y="235"/>
                  <a:pt x="36" y="203"/>
                  <a:pt x="23" y="191"/>
                </a:cubicBezTo>
                <a:lnTo>
                  <a:pt x="35" y="168"/>
                </a:lnTo>
                <a:close/>
                <a:moveTo>
                  <a:pt x="272" y="259"/>
                </a:moveTo>
                <a:cubicBezTo>
                  <a:pt x="272" y="259"/>
                  <a:pt x="271" y="259"/>
                  <a:pt x="270" y="259"/>
                </a:cubicBezTo>
                <a:cubicBezTo>
                  <a:pt x="242" y="259"/>
                  <a:pt x="216" y="257"/>
                  <a:pt x="193" y="254"/>
                </a:cubicBezTo>
                <a:cubicBezTo>
                  <a:pt x="187" y="246"/>
                  <a:pt x="190" y="236"/>
                  <a:pt x="191" y="233"/>
                </a:cubicBezTo>
                <a:cubicBezTo>
                  <a:pt x="196" y="213"/>
                  <a:pt x="199" y="198"/>
                  <a:pt x="191" y="190"/>
                </a:cubicBezTo>
                <a:cubicBezTo>
                  <a:pt x="184" y="182"/>
                  <a:pt x="170" y="184"/>
                  <a:pt x="157" y="186"/>
                </a:cubicBezTo>
                <a:cubicBezTo>
                  <a:pt x="153" y="187"/>
                  <a:pt x="148" y="187"/>
                  <a:pt x="146" y="187"/>
                </a:cubicBezTo>
                <a:cubicBezTo>
                  <a:pt x="137" y="187"/>
                  <a:pt x="131" y="185"/>
                  <a:pt x="124" y="177"/>
                </a:cubicBezTo>
                <a:cubicBezTo>
                  <a:pt x="121" y="175"/>
                  <a:pt x="121" y="174"/>
                  <a:pt x="120" y="172"/>
                </a:cubicBezTo>
                <a:cubicBezTo>
                  <a:pt x="119" y="168"/>
                  <a:pt x="117" y="165"/>
                  <a:pt x="112" y="160"/>
                </a:cubicBezTo>
                <a:cubicBezTo>
                  <a:pt x="105" y="152"/>
                  <a:pt x="87" y="150"/>
                  <a:pt x="46" y="149"/>
                </a:cubicBezTo>
                <a:cubicBezTo>
                  <a:pt x="70" y="105"/>
                  <a:pt x="70" y="105"/>
                  <a:pt x="70" y="105"/>
                </a:cubicBezTo>
                <a:cubicBezTo>
                  <a:pt x="79" y="117"/>
                  <a:pt x="91" y="126"/>
                  <a:pt x="106" y="128"/>
                </a:cubicBezTo>
                <a:cubicBezTo>
                  <a:pt x="110" y="129"/>
                  <a:pt x="113" y="129"/>
                  <a:pt x="117" y="129"/>
                </a:cubicBezTo>
                <a:cubicBezTo>
                  <a:pt x="137" y="129"/>
                  <a:pt x="156" y="119"/>
                  <a:pt x="165" y="108"/>
                </a:cubicBezTo>
                <a:cubicBezTo>
                  <a:pt x="173" y="99"/>
                  <a:pt x="175" y="89"/>
                  <a:pt x="171" y="80"/>
                </a:cubicBezTo>
                <a:cubicBezTo>
                  <a:pt x="165" y="64"/>
                  <a:pt x="196" y="49"/>
                  <a:pt x="197" y="49"/>
                </a:cubicBezTo>
                <a:cubicBezTo>
                  <a:pt x="198" y="49"/>
                  <a:pt x="199" y="48"/>
                  <a:pt x="199" y="47"/>
                </a:cubicBezTo>
                <a:cubicBezTo>
                  <a:pt x="209" y="49"/>
                  <a:pt x="217" y="51"/>
                  <a:pt x="226" y="52"/>
                </a:cubicBezTo>
                <a:cubicBezTo>
                  <a:pt x="222" y="69"/>
                  <a:pt x="216" y="109"/>
                  <a:pt x="235" y="127"/>
                </a:cubicBezTo>
                <a:cubicBezTo>
                  <a:pt x="241" y="132"/>
                  <a:pt x="249" y="135"/>
                  <a:pt x="258" y="135"/>
                </a:cubicBezTo>
                <a:cubicBezTo>
                  <a:pt x="265" y="135"/>
                  <a:pt x="274" y="133"/>
                  <a:pt x="283" y="130"/>
                </a:cubicBezTo>
                <a:cubicBezTo>
                  <a:pt x="344" y="105"/>
                  <a:pt x="352" y="62"/>
                  <a:pt x="353" y="45"/>
                </a:cubicBezTo>
                <a:cubicBezTo>
                  <a:pt x="374" y="40"/>
                  <a:pt x="399" y="33"/>
                  <a:pt x="428" y="23"/>
                </a:cubicBezTo>
                <a:cubicBezTo>
                  <a:pt x="439" y="42"/>
                  <a:pt x="439" y="42"/>
                  <a:pt x="439" y="42"/>
                </a:cubicBezTo>
                <a:cubicBezTo>
                  <a:pt x="417" y="51"/>
                  <a:pt x="404" y="60"/>
                  <a:pt x="398" y="73"/>
                </a:cubicBezTo>
                <a:cubicBezTo>
                  <a:pt x="390" y="89"/>
                  <a:pt x="396" y="104"/>
                  <a:pt x="401" y="118"/>
                </a:cubicBezTo>
                <a:cubicBezTo>
                  <a:pt x="404" y="125"/>
                  <a:pt x="406" y="132"/>
                  <a:pt x="406" y="138"/>
                </a:cubicBezTo>
                <a:cubicBezTo>
                  <a:pt x="406" y="165"/>
                  <a:pt x="377" y="178"/>
                  <a:pt x="309" y="182"/>
                </a:cubicBezTo>
                <a:cubicBezTo>
                  <a:pt x="282" y="183"/>
                  <a:pt x="266" y="191"/>
                  <a:pt x="261" y="206"/>
                </a:cubicBezTo>
                <a:cubicBezTo>
                  <a:pt x="254" y="224"/>
                  <a:pt x="268" y="245"/>
                  <a:pt x="279" y="259"/>
                </a:cubicBezTo>
                <a:cubicBezTo>
                  <a:pt x="277" y="259"/>
                  <a:pt x="275" y="259"/>
                  <a:pt x="273" y="259"/>
                </a:cubicBezTo>
                <a:cubicBezTo>
                  <a:pt x="273" y="259"/>
                  <a:pt x="273" y="259"/>
                  <a:pt x="272" y="259"/>
                </a:cubicBezTo>
                <a:close/>
                <a:moveTo>
                  <a:pt x="307" y="258"/>
                </a:moveTo>
                <a:cubicBezTo>
                  <a:pt x="307" y="257"/>
                  <a:pt x="307" y="257"/>
                  <a:pt x="306" y="256"/>
                </a:cubicBezTo>
                <a:cubicBezTo>
                  <a:pt x="294" y="244"/>
                  <a:pt x="278" y="222"/>
                  <a:pt x="281" y="213"/>
                </a:cubicBezTo>
                <a:cubicBezTo>
                  <a:pt x="283" y="208"/>
                  <a:pt x="294" y="204"/>
                  <a:pt x="310" y="203"/>
                </a:cubicBezTo>
                <a:cubicBezTo>
                  <a:pt x="368" y="200"/>
                  <a:pt x="428" y="190"/>
                  <a:pt x="428" y="138"/>
                </a:cubicBezTo>
                <a:cubicBezTo>
                  <a:pt x="428" y="128"/>
                  <a:pt x="424" y="119"/>
                  <a:pt x="421" y="110"/>
                </a:cubicBezTo>
                <a:cubicBezTo>
                  <a:pt x="417" y="99"/>
                  <a:pt x="414" y="90"/>
                  <a:pt x="417" y="82"/>
                </a:cubicBezTo>
                <a:cubicBezTo>
                  <a:pt x="421" y="75"/>
                  <a:pt x="432" y="68"/>
                  <a:pt x="450" y="62"/>
                </a:cubicBezTo>
                <a:cubicBezTo>
                  <a:pt x="521" y="191"/>
                  <a:pt x="521" y="191"/>
                  <a:pt x="521" y="191"/>
                </a:cubicBezTo>
                <a:cubicBezTo>
                  <a:pt x="504" y="206"/>
                  <a:pt x="437" y="251"/>
                  <a:pt x="307" y="258"/>
                </a:cubicBezTo>
                <a:close/>
              </a:path>
            </a:pathLst>
          </a:custGeom>
          <a:solidFill>
            <a:srgbClr val="C4D600"/>
          </a:solidFill>
          <a:ln>
            <a:noFill/>
          </a:ln>
        </p:spPr>
        <p:txBody>
          <a:bodyPr/>
          <a:lstStyle/>
          <a:p>
            <a:pPr defTabSz="916411">
              <a:defRPr/>
            </a:pPr>
            <a:endParaRPr lang="es-ES" sz="2004" dirty="0">
              <a:solidFill>
                <a:srgbClr val="313131"/>
              </a:solidFill>
              <a:latin typeface="Arial"/>
            </a:endParaRPr>
          </a:p>
        </p:txBody>
      </p:sp>
    </p:spTree>
    <p:extLst>
      <p:ext uri="{BB962C8B-B14F-4D97-AF65-F5344CB8AC3E}">
        <p14:creationId xmlns:p14="http://schemas.microsoft.com/office/powerpoint/2010/main" val="40852847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6139" y="3804340"/>
            <a:ext cx="10750780" cy="1591988"/>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3599" dirty="0"/>
              <a:t>Cyber Risk Elements for Accounting Savvy</a:t>
            </a:r>
          </a:p>
        </p:txBody>
      </p:sp>
    </p:spTree>
    <p:extLst>
      <p:ext uri="{BB962C8B-B14F-4D97-AF65-F5344CB8AC3E}">
        <p14:creationId xmlns:p14="http://schemas.microsoft.com/office/powerpoint/2010/main" val="2491614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Ae8W4muTkmaA6FOkUfbYg"/>
</p:tagLst>
</file>

<file path=ppt/theme/theme1.xml><?xml version="1.0" encoding="utf-8"?>
<a:theme xmlns:a="http://schemas.openxmlformats.org/drawingml/2006/main" name="Power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TotalTime>
  <Words>2206</Words>
  <Application>Microsoft Office PowerPoint</Application>
  <PresentationFormat>Custom</PresentationFormat>
  <Paragraphs>419</Paragraphs>
  <Slides>24</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Arial</vt:lpstr>
      <vt:lpstr>Calibri</vt:lpstr>
      <vt:lpstr>Cambria</vt:lpstr>
      <vt:lpstr>Geneva</vt:lpstr>
      <vt:lpstr>Open Sans Light</vt:lpstr>
      <vt:lpstr>Segoe UI</vt:lpstr>
      <vt:lpstr>Times</vt:lpstr>
      <vt:lpstr>Univers 65</vt:lpstr>
      <vt:lpstr>Univers 67 CondensedBold</vt:lpstr>
      <vt:lpstr>Verdana</vt:lpstr>
      <vt:lpstr>Wingdings</vt:lpstr>
      <vt:lpstr>Wingdings 2</vt:lpstr>
      <vt:lpstr>PowerPoint</vt:lpstr>
      <vt:lpstr>Cybersecurity in the Accounting Curriculum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 issue continued: potential courses and options</vt:lpstr>
      <vt:lpstr>Information Assurance Syllabus Survey</vt:lpstr>
      <vt:lpstr>Developing Cybersecurity Specialist Programs  </vt:lpstr>
      <vt:lpstr>Structure of the cybersecurity discipline</vt:lpstr>
      <vt:lpstr>Characteristics of a Cybersecurity Program</vt:lpstr>
      <vt:lpstr>CSEC thought model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Eliza Sheu</dc:creator>
  <cp:lastModifiedBy>Darroch, Steven R (US - Raleigh)</cp:lastModifiedBy>
  <cp:revision>101</cp:revision>
  <cp:lastPrinted>2019-05-10T19:57:48Z</cp:lastPrinted>
  <dcterms:created xsi:type="dcterms:W3CDTF">2018-12-06T06:02:00Z</dcterms:created>
  <dcterms:modified xsi:type="dcterms:W3CDTF">2019-05-21T20:03:01Z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