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2.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832" r:id="rId3"/>
  </p:sldMasterIdLst>
  <p:notesMasterIdLst>
    <p:notesMasterId r:id="rId98"/>
  </p:notesMasterIdLst>
  <p:handoutMasterIdLst>
    <p:handoutMasterId r:id="rId99"/>
  </p:handoutMasterIdLst>
  <p:sldIdLst>
    <p:sldId id="258" r:id="rId4"/>
    <p:sldId id="257" r:id="rId5"/>
    <p:sldId id="259" r:id="rId6"/>
    <p:sldId id="29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347" r:id="rId23"/>
    <p:sldId id="346" r:id="rId24"/>
    <p:sldId id="1113" r:id="rId25"/>
    <p:sldId id="1107" r:id="rId26"/>
    <p:sldId id="1109" r:id="rId27"/>
    <p:sldId id="1110" r:id="rId28"/>
    <p:sldId id="1112" r:id="rId29"/>
    <p:sldId id="275" r:id="rId30"/>
    <p:sldId id="276" r:id="rId31"/>
    <p:sldId id="277" r:id="rId32"/>
    <p:sldId id="278" r:id="rId33"/>
    <p:sldId id="279" r:id="rId34"/>
    <p:sldId id="280" r:id="rId35"/>
    <p:sldId id="281" r:id="rId36"/>
    <p:sldId id="282" r:id="rId37"/>
    <p:sldId id="283" r:id="rId38"/>
    <p:sldId id="285" r:id="rId39"/>
    <p:sldId id="286" r:id="rId40"/>
    <p:sldId id="288" r:id="rId41"/>
    <p:sldId id="289" r:id="rId42"/>
    <p:sldId id="291" r:id="rId43"/>
    <p:sldId id="292" r:id="rId44"/>
    <p:sldId id="293" r:id="rId45"/>
    <p:sldId id="294" r:id="rId46"/>
    <p:sldId id="295" r:id="rId47"/>
    <p:sldId id="296" r:id="rId48"/>
    <p:sldId id="287" r:id="rId49"/>
    <p:sldId id="297"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4" r:id="rId65"/>
    <p:sldId id="316" r:id="rId66"/>
    <p:sldId id="313" r:id="rId67"/>
    <p:sldId id="318" r:id="rId68"/>
    <p:sldId id="328" r:id="rId69"/>
    <p:sldId id="322" r:id="rId70"/>
    <p:sldId id="323" r:id="rId71"/>
    <p:sldId id="319" r:id="rId72"/>
    <p:sldId id="317" r:id="rId73"/>
    <p:sldId id="324" r:id="rId74"/>
    <p:sldId id="325" r:id="rId75"/>
    <p:sldId id="326" r:id="rId76"/>
    <p:sldId id="327" r:id="rId77"/>
    <p:sldId id="329" r:id="rId78"/>
    <p:sldId id="330" r:id="rId79"/>
    <p:sldId id="331" r:id="rId80"/>
    <p:sldId id="332" r:id="rId81"/>
    <p:sldId id="333" r:id="rId82"/>
    <p:sldId id="335" r:id="rId83"/>
    <p:sldId id="336" r:id="rId84"/>
    <p:sldId id="348" r:id="rId85"/>
    <p:sldId id="337" r:id="rId86"/>
    <p:sldId id="338" r:id="rId87"/>
    <p:sldId id="334" r:id="rId88"/>
    <p:sldId id="339" r:id="rId89"/>
    <p:sldId id="340" r:id="rId90"/>
    <p:sldId id="341" r:id="rId91"/>
    <p:sldId id="342" r:id="rId92"/>
    <p:sldId id="343" r:id="rId93"/>
    <p:sldId id="344" r:id="rId94"/>
    <p:sldId id="345" r:id="rId95"/>
    <p:sldId id="284" r:id="rId96"/>
    <p:sldId id="349" r:id="rId9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0D332D9-691D-4BB3-96AE-D07F740FE0A8}">
          <p14:sldIdLst>
            <p14:sldId id="258"/>
            <p14:sldId id="257"/>
            <p14:sldId id="259"/>
          </p14:sldIdLst>
        </p14:section>
        <p14:section name="Overview of key terms" id="{05690FC7-1A22-4AA8-95DC-5C7A44F7855E}">
          <p14:sldIdLst>
            <p14:sldId id="298"/>
            <p14:sldId id="260"/>
            <p14:sldId id="261"/>
            <p14:sldId id="262"/>
            <p14:sldId id="263"/>
          </p14:sldIdLst>
        </p14:section>
        <p14:section name="Comparison of SOC for Service Organizations Reports" id="{80A7352C-1923-4F17-86C4-1D7F24CFAD07}">
          <p14:sldIdLst>
            <p14:sldId id="264"/>
            <p14:sldId id="265"/>
            <p14:sldId id="266"/>
            <p14:sldId id="267"/>
            <p14:sldId id="268"/>
            <p14:sldId id="269"/>
            <p14:sldId id="270"/>
            <p14:sldId id="271"/>
            <p14:sldId id="272"/>
            <p14:sldId id="273"/>
            <p14:sldId id="274"/>
            <p14:sldId id="347"/>
            <p14:sldId id="346"/>
          </p14:sldIdLst>
        </p14:section>
        <p14:section name="Peer review common findings" id="{4A922B5F-715F-4F86-BC37-7076804F8A7B}">
          <p14:sldIdLst>
            <p14:sldId id="1113"/>
            <p14:sldId id="1107"/>
            <p14:sldId id="1109"/>
            <p14:sldId id="1110"/>
            <p14:sldId id="1112"/>
          </p14:sldIdLst>
        </p14:section>
        <p14:section name="Applicable guidance" id="{C25D43C0-4558-4710-9DC3-83500FEACA33}">
          <p14:sldIdLst>
            <p14:sldId id="275"/>
            <p14:sldId id="276"/>
            <p14:sldId id="277"/>
            <p14:sldId id="278"/>
            <p14:sldId id="279"/>
            <p14:sldId id="280"/>
            <p14:sldId id="281"/>
            <p14:sldId id="282"/>
            <p14:sldId id="283"/>
          </p14:sldIdLst>
        </p14:section>
        <p14:section name="Planning an engagement" id="{635108C3-84EB-4839-8795-C7390E2E7C38}">
          <p14:sldIdLst>
            <p14:sldId id="285"/>
            <p14:sldId id="286"/>
            <p14:sldId id="288"/>
            <p14:sldId id="289"/>
            <p14:sldId id="291"/>
            <p14:sldId id="292"/>
            <p14:sldId id="293"/>
            <p14:sldId id="294"/>
            <p14:sldId id="295"/>
            <p14:sldId id="296"/>
            <p14:sldId id="287"/>
          </p14:sldIdLst>
        </p14:section>
        <p14:section name="Responsibilities" id="{9B409421-9183-4917-A2EB-96800654F1C6}">
          <p14:sldIdLst>
            <p14:sldId id="297"/>
            <p14:sldId id="299"/>
            <p14:sldId id="300"/>
            <p14:sldId id="301"/>
            <p14:sldId id="302"/>
            <p14:sldId id="303"/>
          </p14:sldIdLst>
        </p14:section>
        <p14:section name="System description" id="{7335C6B9-9A4A-4144-B93B-A58BD3C1BB37}">
          <p14:sldIdLst>
            <p14:sldId id="304"/>
            <p14:sldId id="305"/>
            <p14:sldId id="306"/>
            <p14:sldId id="307"/>
            <p14:sldId id="308"/>
            <p14:sldId id="309"/>
            <p14:sldId id="310"/>
            <p14:sldId id="311"/>
            <p14:sldId id="312"/>
            <p14:sldId id="314"/>
            <p14:sldId id="316"/>
            <p14:sldId id="313"/>
          </p14:sldIdLst>
        </p14:section>
        <p14:section name="Executing procedures" id="{A7588B3E-0356-40D7-9217-3A10EABB8859}">
          <p14:sldIdLst>
            <p14:sldId id="318"/>
            <p14:sldId id="328"/>
            <p14:sldId id="322"/>
            <p14:sldId id="323"/>
            <p14:sldId id="319"/>
            <p14:sldId id="317"/>
            <p14:sldId id="324"/>
            <p14:sldId id="325"/>
            <p14:sldId id="326"/>
            <p14:sldId id="327"/>
            <p14:sldId id="329"/>
            <p14:sldId id="330"/>
            <p14:sldId id="331"/>
            <p14:sldId id="332"/>
            <p14:sldId id="333"/>
            <p14:sldId id="335"/>
            <p14:sldId id="336"/>
            <p14:sldId id="348"/>
            <p14:sldId id="337"/>
          </p14:sldIdLst>
        </p14:section>
        <p14:section name="Reporting on and completing the engagement" id="{4165C207-ED9B-4AEB-B958-1443298B6B36}">
          <p14:sldIdLst>
            <p14:sldId id="338"/>
            <p14:sldId id="334"/>
            <p14:sldId id="339"/>
            <p14:sldId id="340"/>
            <p14:sldId id="341"/>
            <p14:sldId id="342"/>
            <p14:sldId id="343"/>
            <p14:sldId id="344"/>
            <p14:sldId id="345"/>
          </p14:sldIdLst>
        </p14:section>
        <p14:section name="Summary" id="{5A3CEED4-D90A-45F2-91B8-C0AB681EE480}">
          <p14:sldIdLst>
            <p14:sldId id="284"/>
            <p14:sldId id="349"/>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LaBarr" initials="A" lastIdx="4" clrIdx="0"/>
  <p:cmAuthor id="2" name="Nisha Gordhan" initials="NG" lastIdx="92" clrIdx="1">
    <p:extLst>
      <p:ext uri="{19B8F6BF-5375-455C-9EA6-DF929625EA0E}">
        <p15:presenceInfo xmlns:p15="http://schemas.microsoft.com/office/powerpoint/2012/main" userId="S-1-5-21-1214440339-1606980848-682003330-31426" providerId="AD"/>
      </p:ext>
    </p:extLst>
  </p:cmAuthor>
  <p:cmAuthor id="3" name="Patrick Morin" initials="PM" lastIdx="70" clrIdx="2">
    <p:extLst>
      <p:ext uri="{19B8F6BF-5375-455C-9EA6-DF929625EA0E}">
        <p15:presenceInfo xmlns:p15="http://schemas.microsoft.com/office/powerpoint/2012/main" userId="Patrick Morin" providerId="None"/>
      </p:ext>
    </p:extLst>
  </p:cmAuthor>
  <p:cmAuthor id="4" name="Tanya Hale" initials="TH" lastIdx="2" clrIdx="3">
    <p:extLst>
      <p:ext uri="{19B8F6BF-5375-455C-9EA6-DF929625EA0E}">
        <p15:presenceInfo xmlns:p15="http://schemas.microsoft.com/office/powerpoint/2012/main" userId="S-1-5-21-1214440339-1606980848-682003330-73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3074"/>
    <a:srgbClr val="6B2F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DB3FBC-991E-4A2B-8CC2-67BF855E7221}" v="94" dt="2019-05-10T15:03:20.9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61" autoAdjust="0"/>
    <p:restoredTop sz="52720" autoAdjust="0"/>
  </p:normalViewPr>
  <p:slideViewPr>
    <p:cSldViewPr snapToGrid="0">
      <p:cViewPr varScale="1">
        <p:scale>
          <a:sx n="59" d="100"/>
          <a:sy n="59" d="100"/>
        </p:scale>
        <p:origin x="180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commentAuthors" Target="commentAuthors.xml"/><Relationship Id="rId105" Type="http://schemas.microsoft.com/office/2016/11/relationships/changesInfo" Target="changesInfos/changesInfo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microsoft.com/office/2015/10/relationships/revisionInfo" Target="revisionInfo.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handoutMaster" Target="handoutMasters/handoutMaster1.xml"/><Relationship Id="rId10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sha Gordhan" userId="6f681f5d-b8cb-4da4-a538-cf696e056fc5" providerId="ADAL" clId="{A7DB3FBC-991E-4A2B-8CC2-67BF855E7221}"/>
    <pc:docChg chg="addSld modSld">
      <pc:chgData name="Nisha Gordhan" userId="6f681f5d-b8cb-4da4-a538-cf696e056fc5" providerId="ADAL" clId="{A7DB3FBC-991E-4A2B-8CC2-67BF855E7221}" dt="2019-05-10T15:03:17.395" v="88"/>
      <pc:docMkLst>
        <pc:docMk/>
      </pc:docMkLst>
      <pc:sldChg chg="delCm">
        <pc:chgData name="Nisha Gordhan" userId="6f681f5d-b8cb-4da4-a538-cf696e056fc5" providerId="ADAL" clId="{A7DB3FBC-991E-4A2B-8CC2-67BF855E7221}" dt="2019-05-10T15:03:17.395" v="88"/>
        <pc:sldMkLst>
          <pc:docMk/>
          <pc:sldMk cId="1315987794" sldId="257"/>
        </pc:sldMkLst>
      </pc:sldChg>
      <pc:sldChg chg="delCm">
        <pc:chgData name="Nisha Gordhan" userId="6f681f5d-b8cb-4da4-a538-cf696e056fc5" providerId="ADAL" clId="{A7DB3FBC-991E-4A2B-8CC2-67BF855E7221}" dt="2019-05-10T15:03:17.395" v="88"/>
        <pc:sldMkLst>
          <pc:docMk/>
          <pc:sldMk cId="1426780999" sldId="258"/>
        </pc:sldMkLst>
      </pc:sldChg>
      <pc:sldChg chg="delCm">
        <pc:chgData name="Nisha Gordhan" userId="6f681f5d-b8cb-4da4-a538-cf696e056fc5" providerId="ADAL" clId="{A7DB3FBC-991E-4A2B-8CC2-67BF855E7221}" dt="2019-05-10T15:03:17.395" v="88"/>
        <pc:sldMkLst>
          <pc:docMk/>
          <pc:sldMk cId="3619650702" sldId="259"/>
        </pc:sldMkLst>
      </pc:sldChg>
      <pc:sldChg chg="delCm">
        <pc:chgData name="Nisha Gordhan" userId="6f681f5d-b8cb-4da4-a538-cf696e056fc5" providerId="ADAL" clId="{A7DB3FBC-991E-4A2B-8CC2-67BF855E7221}" dt="2019-05-10T15:03:17.395" v="88"/>
        <pc:sldMkLst>
          <pc:docMk/>
          <pc:sldMk cId="3981311662" sldId="260"/>
        </pc:sldMkLst>
      </pc:sldChg>
      <pc:sldChg chg="addSp modSp">
        <pc:chgData name="Nisha Gordhan" userId="6f681f5d-b8cb-4da4-a538-cf696e056fc5" providerId="ADAL" clId="{A7DB3FBC-991E-4A2B-8CC2-67BF855E7221}" dt="2019-05-03T17:21:56.298" v="5"/>
        <pc:sldMkLst>
          <pc:docMk/>
          <pc:sldMk cId="3046770079" sldId="264"/>
        </pc:sldMkLst>
        <pc:spChg chg="add mod">
          <ac:chgData name="Nisha Gordhan" userId="6f681f5d-b8cb-4da4-a538-cf696e056fc5" providerId="ADAL" clId="{A7DB3FBC-991E-4A2B-8CC2-67BF855E7221}" dt="2019-05-03T17:21:56.298" v="5"/>
          <ac:spMkLst>
            <pc:docMk/>
            <pc:sldMk cId="3046770079" sldId="264"/>
            <ac:spMk id="2" creationId="{037958F0-3699-4B23-9BBB-23F2C348D80E}"/>
          </ac:spMkLst>
        </pc:spChg>
      </pc:sldChg>
      <pc:sldChg chg="addSp delSp modSp delCm">
        <pc:chgData name="Nisha Gordhan" userId="6f681f5d-b8cb-4da4-a538-cf696e056fc5" providerId="ADAL" clId="{A7DB3FBC-991E-4A2B-8CC2-67BF855E7221}" dt="2019-05-10T15:03:17.395" v="88"/>
        <pc:sldMkLst>
          <pc:docMk/>
          <pc:sldMk cId="2582125411" sldId="275"/>
        </pc:sldMkLst>
        <pc:spChg chg="add del mod">
          <ac:chgData name="Nisha Gordhan" userId="6f681f5d-b8cb-4da4-a538-cf696e056fc5" providerId="ADAL" clId="{A7DB3FBC-991E-4A2B-8CC2-67BF855E7221}" dt="2019-05-03T17:21:25.645" v="1"/>
          <ac:spMkLst>
            <pc:docMk/>
            <pc:sldMk cId="2582125411" sldId="275"/>
            <ac:spMk id="2" creationId="{D16F9F94-BA25-47FF-B786-8BFCEB4EB3DA}"/>
          </ac:spMkLst>
        </pc:spChg>
        <pc:spChg chg="add del mod">
          <ac:chgData name="Nisha Gordhan" userId="6f681f5d-b8cb-4da4-a538-cf696e056fc5" providerId="ADAL" clId="{A7DB3FBC-991E-4A2B-8CC2-67BF855E7221}" dt="2019-05-03T17:21:35.103" v="3"/>
          <ac:spMkLst>
            <pc:docMk/>
            <pc:sldMk cId="2582125411" sldId="275"/>
            <ac:spMk id="3" creationId="{5CDFA7C4-1F90-473B-84BC-339BA471EDBB}"/>
          </ac:spMkLst>
        </pc:spChg>
        <pc:spChg chg="add mod">
          <ac:chgData name="Nisha Gordhan" userId="6f681f5d-b8cb-4da4-a538-cf696e056fc5" providerId="ADAL" clId="{A7DB3FBC-991E-4A2B-8CC2-67BF855E7221}" dt="2019-05-03T17:21:48.071" v="4"/>
          <ac:spMkLst>
            <pc:docMk/>
            <pc:sldMk cId="2582125411" sldId="275"/>
            <ac:spMk id="4" creationId="{B89BC465-499B-49A3-A633-EA4931FFB76A}"/>
          </ac:spMkLst>
        </pc:spChg>
      </pc:sldChg>
      <pc:sldChg chg="delCm">
        <pc:chgData name="Nisha Gordhan" userId="6f681f5d-b8cb-4da4-a538-cf696e056fc5" providerId="ADAL" clId="{A7DB3FBC-991E-4A2B-8CC2-67BF855E7221}" dt="2019-05-10T15:03:17.395" v="88"/>
        <pc:sldMkLst>
          <pc:docMk/>
          <pc:sldMk cId="1541449728" sldId="284"/>
        </pc:sldMkLst>
      </pc:sldChg>
      <pc:sldChg chg="delCm">
        <pc:chgData name="Nisha Gordhan" userId="6f681f5d-b8cb-4da4-a538-cf696e056fc5" providerId="ADAL" clId="{A7DB3FBC-991E-4A2B-8CC2-67BF855E7221}" dt="2019-05-10T15:03:17.395" v="88"/>
        <pc:sldMkLst>
          <pc:docMk/>
          <pc:sldMk cId="2127135872" sldId="286"/>
        </pc:sldMkLst>
      </pc:sldChg>
      <pc:sldChg chg="delCm">
        <pc:chgData name="Nisha Gordhan" userId="6f681f5d-b8cb-4da4-a538-cf696e056fc5" providerId="ADAL" clId="{A7DB3FBC-991E-4A2B-8CC2-67BF855E7221}" dt="2019-05-10T15:03:17.395" v="88"/>
        <pc:sldMkLst>
          <pc:docMk/>
          <pc:sldMk cId="1210582202" sldId="287"/>
        </pc:sldMkLst>
      </pc:sldChg>
      <pc:sldChg chg="delCm">
        <pc:chgData name="Nisha Gordhan" userId="6f681f5d-b8cb-4da4-a538-cf696e056fc5" providerId="ADAL" clId="{A7DB3FBC-991E-4A2B-8CC2-67BF855E7221}" dt="2019-05-10T15:03:17.395" v="88"/>
        <pc:sldMkLst>
          <pc:docMk/>
          <pc:sldMk cId="2458269606" sldId="288"/>
        </pc:sldMkLst>
      </pc:sldChg>
      <pc:sldChg chg="delCm">
        <pc:chgData name="Nisha Gordhan" userId="6f681f5d-b8cb-4da4-a538-cf696e056fc5" providerId="ADAL" clId="{A7DB3FBC-991E-4A2B-8CC2-67BF855E7221}" dt="2019-05-10T15:03:17.395" v="88"/>
        <pc:sldMkLst>
          <pc:docMk/>
          <pc:sldMk cId="2506109777" sldId="289"/>
        </pc:sldMkLst>
      </pc:sldChg>
      <pc:sldChg chg="delCm">
        <pc:chgData name="Nisha Gordhan" userId="6f681f5d-b8cb-4da4-a538-cf696e056fc5" providerId="ADAL" clId="{A7DB3FBC-991E-4A2B-8CC2-67BF855E7221}" dt="2019-05-10T15:03:17.395" v="88"/>
        <pc:sldMkLst>
          <pc:docMk/>
          <pc:sldMk cId="3905438969" sldId="297"/>
        </pc:sldMkLst>
      </pc:sldChg>
      <pc:sldChg chg="delCm">
        <pc:chgData name="Nisha Gordhan" userId="6f681f5d-b8cb-4da4-a538-cf696e056fc5" providerId="ADAL" clId="{A7DB3FBC-991E-4A2B-8CC2-67BF855E7221}" dt="2019-05-10T15:03:17.395" v="88"/>
        <pc:sldMkLst>
          <pc:docMk/>
          <pc:sldMk cId="2722486734" sldId="298"/>
        </pc:sldMkLst>
      </pc:sldChg>
      <pc:sldChg chg="delCm">
        <pc:chgData name="Nisha Gordhan" userId="6f681f5d-b8cb-4da4-a538-cf696e056fc5" providerId="ADAL" clId="{A7DB3FBC-991E-4A2B-8CC2-67BF855E7221}" dt="2019-05-10T15:03:17.395" v="88"/>
        <pc:sldMkLst>
          <pc:docMk/>
          <pc:sldMk cId="2488282475" sldId="299"/>
        </pc:sldMkLst>
      </pc:sldChg>
      <pc:sldChg chg="delCm">
        <pc:chgData name="Nisha Gordhan" userId="6f681f5d-b8cb-4da4-a538-cf696e056fc5" providerId="ADAL" clId="{A7DB3FBC-991E-4A2B-8CC2-67BF855E7221}" dt="2019-05-10T15:03:17.395" v="88"/>
        <pc:sldMkLst>
          <pc:docMk/>
          <pc:sldMk cId="3522327243" sldId="301"/>
        </pc:sldMkLst>
      </pc:sldChg>
      <pc:sldChg chg="delCm">
        <pc:chgData name="Nisha Gordhan" userId="6f681f5d-b8cb-4da4-a538-cf696e056fc5" providerId="ADAL" clId="{A7DB3FBC-991E-4A2B-8CC2-67BF855E7221}" dt="2019-05-10T15:03:17.395" v="88"/>
        <pc:sldMkLst>
          <pc:docMk/>
          <pc:sldMk cId="2873033477" sldId="306"/>
        </pc:sldMkLst>
      </pc:sldChg>
      <pc:sldChg chg="delCm">
        <pc:chgData name="Nisha Gordhan" userId="6f681f5d-b8cb-4da4-a538-cf696e056fc5" providerId="ADAL" clId="{A7DB3FBC-991E-4A2B-8CC2-67BF855E7221}" dt="2019-05-10T15:03:17.395" v="88"/>
        <pc:sldMkLst>
          <pc:docMk/>
          <pc:sldMk cId="2552560185" sldId="307"/>
        </pc:sldMkLst>
      </pc:sldChg>
      <pc:sldChg chg="delCm">
        <pc:chgData name="Nisha Gordhan" userId="6f681f5d-b8cb-4da4-a538-cf696e056fc5" providerId="ADAL" clId="{A7DB3FBC-991E-4A2B-8CC2-67BF855E7221}" dt="2019-05-10T15:03:17.395" v="88"/>
        <pc:sldMkLst>
          <pc:docMk/>
          <pc:sldMk cId="1292917183" sldId="312"/>
        </pc:sldMkLst>
      </pc:sldChg>
      <pc:sldChg chg="delCm">
        <pc:chgData name="Nisha Gordhan" userId="6f681f5d-b8cb-4da4-a538-cf696e056fc5" providerId="ADAL" clId="{A7DB3FBC-991E-4A2B-8CC2-67BF855E7221}" dt="2019-05-10T15:03:17.395" v="88"/>
        <pc:sldMkLst>
          <pc:docMk/>
          <pc:sldMk cId="1210307385" sldId="313"/>
        </pc:sldMkLst>
      </pc:sldChg>
      <pc:sldChg chg="delCm">
        <pc:chgData name="Nisha Gordhan" userId="6f681f5d-b8cb-4da4-a538-cf696e056fc5" providerId="ADAL" clId="{A7DB3FBC-991E-4A2B-8CC2-67BF855E7221}" dt="2019-05-10T15:03:17.395" v="88"/>
        <pc:sldMkLst>
          <pc:docMk/>
          <pc:sldMk cId="1861728732" sldId="317"/>
        </pc:sldMkLst>
      </pc:sldChg>
      <pc:sldChg chg="delCm">
        <pc:chgData name="Nisha Gordhan" userId="6f681f5d-b8cb-4da4-a538-cf696e056fc5" providerId="ADAL" clId="{A7DB3FBC-991E-4A2B-8CC2-67BF855E7221}" dt="2019-05-10T15:03:17.395" v="88"/>
        <pc:sldMkLst>
          <pc:docMk/>
          <pc:sldMk cId="4214453359" sldId="319"/>
        </pc:sldMkLst>
      </pc:sldChg>
      <pc:sldChg chg="delCm">
        <pc:chgData name="Nisha Gordhan" userId="6f681f5d-b8cb-4da4-a538-cf696e056fc5" providerId="ADAL" clId="{A7DB3FBC-991E-4A2B-8CC2-67BF855E7221}" dt="2019-05-10T15:03:17.395" v="88"/>
        <pc:sldMkLst>
          <pc:docMk/>
          <pc:sldMk cId="1343997735" sldId="322"/>
        </pc:sldMkLst>
      </pc:sldChg>
      <pc:sldChg chg="delCm">
        <pc:chgData name="Nisha Gordhan" userId="6f681f5d-b8cb-4da4-a538-cf696e056fc5" providerId="ADAL" clId="{A7DB3FBC-991E-4A2B-8CC2-67BF855E7221}" dt="2019-05-10T15:03:17.395" v="88"/>
        <pc:sldMkLst>
          <pc:docMk/>
          <pc:sldMk cId="1532440960" sldId="323"/>
        </pc:sldMkLst>
      </pc:sldChg>
      <pc:sldChg chg="delCm">
        <pc:chgData name="Nisha Gordhan" userId="6f681f5d-b8cb-4da4-a538-cf696e056fc5" providerId="ADAL" clId="{A7DB3FBC-991E-4A2B-8CC2-67BF855E7221}" dt="2019-05-10T15:03:17.395" v="88"/>
        <pc:sldMkLst>
          <pc:docMk/>
          <pc:sldMk cId="2022096113" sldId="325"/>
        </pc:sldMkLst>
      </pc:sldChg>
      <pc:sldChg chg="delCm">
        <pc:chgData name="Nisha Gordhan" userId="6f681f5d-b8cb-4da4-a538-cf696e056fc5" providerId="ADAL" clId="{A7DB3FBC-991E-4A2B-8CC2-67BF855E7221}" dt="2019-05-10T15:03:17.395" v="88"/>
        <pc:sldMkLst>
          <pc:docMk/>
          <pc:sldMk cId="3477837660" sldId="326"/>
        </pc:sldMkLst>
      </pc:sldChg>
      <pc:sldChg chg="delCm">
        <pc:chgData name="Nisha Gordhan" userId="6f681f5d-b8cb-4da4-a538-cf696e056fc5" providerId="ADAL" clId="{A7DB3FBC-991E-4A2B-8CC2-67BF855E7221}" dt="2019-05-10T15:03:17.395" v="88"/>
        <pc:sldMkLst>
          <pc:docMk/>
          <pc:sldMk cId="295490655" sldId="328"/>
        </pc:sldMkLst>
      </pc:sldChg>
      <pc:sldChg chg="delCm">
        <pc:chgData name="Nisha Gordhan" userId="6f681f5d-b8cb-4da4-a538-cf696e056fc5" providerId="ADAL" clId="{A7DB3FBC-991E-4A2B-8CC2-67BF855E7221}" dt="2019-05-10T15:03:17.395" v="88"/>
        <pc:sldMkLst>
          <pc:docMk/>
          <pc:sldMk cId="802104431" sldId="340"/>
        </pc:sldMkLst>
      </pc:sldChg>
      <pc:sldChg chg="delCm">
        <pc:chgData name="Nisha Gordhan" userId="6f681f5d-b8cb-4da4-a538-cf696e056fc5" providerId="ADAL" clId="{A7DB3FBC-991E-4A2B-8CC2-67BF855E7221}" dt="2019-05-10T15:03:17.395" v="88"/>
        <pc:sldMkLst>
          <pc:docMk/>
          <pc:sldMk cId="1299745363" sldId="341"/>
        </pc:sldMkLst>
      </pc:sldChg>
      <pc:sldChg chg="delCm">
        <pc:chgData name="Nisha Gordhan" userId="6f681f5d-b8cb-4da4-a538-cf696e056fc5" providerId="ADAL" clId="{A7DB3FBC-991E-4A2B-8CC2-67BF855E7221}" dt="2019-05-10T15:03:17.395" v="88"/>
        <pc:sldMkLst>
          <pc:docMk/>
          <pc:sldMk cId="3258247894" sldId="347"/>
        </pc:sldMkLst>
      </pc:sldChg>
      <pc:sldChg chg="delCm">
        <pc:chgData name="Nisha Gordhan" userId="6f681f5d-b8cb-4da4-a538-cf696e056fc5" providerId="ADAL" clId="{A7DB3FBC-991E-4A2B-8CC2-67BF855E7221}" dt="2019-05-10T15:03:17.395" v="88"/>
        <pc:sldMkLst>
          <pc:docMk/>
          <pc:sldMk cId="190295556" sldId="348"/>
        </pc:sldMkLst>
      </pc:sldChg>
      <pc:sldChg chg="delCm">
        <pc:chgData name="Nisha Gordhan" userId="6f681f5d-b8cb-4da4-a538-cf696e056fc5" providerId="ADAL" clId="{A7DB3FBC-991E-4A2B-8CC2-67BF855E7221}" dt="2019-05-10T15:03:17.395" v="88"/>
        <pc:sldMkLst>
          <pc:docMk/>
          <pc:sldMk cId="1170411188" sldId="1107"/>
        </pc:sldMkLst>
      </pc:sldChg>
      <pc:sldChg chg="modSp delCm">
        <pc:chgData name="Nisha Gordhan" userId="6f681f5d-b8cb-4da4-a538-cf696e056fc5" providerId="ADAL" clId="{A7DB3FBC-991E-4A2B-8CC2-67BF855E7221}" dt="2019-05-10T15:03:17.395" v="88"/>
        <pc:sldMkLst>
          <pc:docMk/>
          <pc:sldMk cId="2277809476" sldId="1109"/>
        </pc:sldMkLst>
        <pc:spChg chg="mod">
          <ac:chgData name="Nisha Gordhan" userId="6f681f5d-b8cb-4da4-a538-cf696e056fc5" providerId="ADAL" clId="{A7DB3FBC-991E-4A2B-8CC2-67BF855E7221}" dt="2019-05-03T17:25:12.793" v="87" actId="20577"/>
          <ac:spMkLst>
            <pc:docMk/>
            <pc:sldMk cId="2277809476" sldId="1109"/>
            <ac:spMk id="3" creationId="{72BE75AC-7E2A-4490-A978-66A6B845E939}"/>
          </ac:spMkLst>
        </pc:spChg>
      </pc:sldChg>
      <pc:sldChg chg="delCm">
        <pc:chgData name="Nisha Gordhan" userId="6f681f5d-b8cb-4da4-a538-cf696e056fc5" providerId="ADAL" clId="{A7DB3FBC-991E-4A2B-8CC2-67BF855E7221}" dt="2019-05-10T15:03:17.395" v="88"/>
        <pc:sldMkLst>
          <pc:docMk/>
          <pc:sldMk cId="1969316430" sldId="1110"/>
        </pc:sldMkLst>
      </pc:sldChg>
      <pc:sldChg chg="delCm">
        <pc:chgData name="Nisha Gordhan" userId="6f681f5d-b8cb-4da4-a538-cf696e056fc5" providerId="ADAL" clId="{A7DB3FBC-991E-4A2B-8CC2-67BF855E7221}" dt="2019-05-10T15:03:17.395" v="88"/>
        <pc:sldMkLst>
          <pc:docMk/>
          <pc:sldMk cId="847465163" sldId="1112"/>
        </pc:sldMkLst>
      </pc:sldChg>
      <pc:sldChg chg="modSp add">
        <pc:chgData name="Nisha Gordhan" userId="6f681f5d-b8cb-4da4-a538-cf696e056fc5" providerId="ADAL" clId="{A7DB3FBC-991E-4A2B-8CC2-67BF855E7221}" dt="2019-05-03T17:22:26.233" v="33" actId="20577"/>
        <pc:sldMkLst>
          <pc:docMk/>
          <pc:sldMk cId="3021788341" sldId="1113"/>
        </pc:sldMkLst>
        <pc:spChg chg="mod">
          <ac:chgData name="Nisha Gordhan" userId="6f681f5d-b8cb-4da4-a538-cf696e056fc5" providerId="ADAL" clId="{A7DB3FBC-991E-4A2B-8CC2-67BF855E7221}" dt="2019-05-03T17:22:26.233" v="33" actId="20577"/>
          <ac:spMkLst>
            <pc:docMk/>
            <pc:sldMk cId="3021788341" sldId="1113"/>
            <ac:spMk id="2" creationId="{ABD7647B-19E1-400D-8F39-82113430ADD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6F54D9-84CA-4EDC-8CCC-9614FB5475CA}"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B720ABE4-62AF-42C4-8F29-6B0C3F02028F}">
      <dgm:prSet phldrT="[Text]" custT="1"/>
      <dgm:spPr/>
      <dgm:t>
        <a:bodyPr/>
        <a:lstStyle/>
        <a:p>
          <a:r>
            <a:rPr lang="en-US" sz="1800" dirty="0"/>
            <a:t>Service organization</a:t>
          </a:r>
        </a:p>
      </dgm:t>
    </dgm:pt>
    <dgm:pt modelId="{FCD269EF-6A6D-4C41-9082-BA11C135D748}" type="parTrans" cxnId="{94B8D082-E30D-474F-BB77-912E77762A3A}">
      <dgm:prSet/>
      <dgm:spPr/>
      <dgm:t>
        <a:bodyPr/>
        <a:lstStyle/>
        <a:p>
          <a:endParaRPr lang="en-US"/>
        </a:p>
      </dgm:t>
    </dgm:pt>
    <dgm:pt modelId="{FD6481B3-208E-4D35-AEF5-4200BBE8D0D7}" type="sibTrans" cxnId="{94B8D082-E30D-474F-BB77-912E77762A3A}">
      <dgm:prSet/>
      <dgm:spPr/>
      <dgm:t>
        <a:bodyPr/>
        <a:lstStyle/>
        <a:p>
          <a:endParaRPr lang="en-US"/>
        </a:p>
      </dgm:t>
    </dgm:pt>
    <dgm:pt modelId="{97D2895B-7DD5-4D2F-A16F-63884B66F8BC}">
      <dgm:prSet phldrT="[Text]" custT="1"/>
      <dgm:spPr/>
      <dgm:t>
        <a:bodyPr/>
        <a:lstStyle/>
        <a:p>
          <a:r>
            <a:rPr lang="en-US" sz="1800" dirty="0"/>
            <a:t>User entity</a:t>
          </a:r>
        </a:p>
      </dgm:t>
    </dgm:pt>
    <dgm:pt modelId="{97DA416D-E946-4D20-93DA-5818E156A219}" type="parTrans" cxnId="{513C3E3A-C541-4E8C-B32C-734511FE1259}">
      <dgm:prSet/>
      <dgm:spPr/>
      <dgm:t>
        <a:bodyPr/>
        <a:lstStyle/>
        <a:p>
          <a:endParaRPr lang="en-US"/>
        </a:p>
      </dgm:t>
    </dgm:pt>
    <dgm:pt modelId="{A47CA9AF-5075-43EC-9257-827C1DB5CCD9}" type="sibTrans" cxnId="{513C3E3A-C541-4E8C-B32C-734511FE1259}">
      <dgm:prSet/>
      <dgm:spPr>
        <a:noFill/>
      </dgm:spPr>
      <dgm:t>
        <a:bodyPr/>
        <a:lstStyle/>
        <a:p>
          <a:endParaRPr lang="en-US"/>
        </a:p>
      </dgm:t>
    </dgm:pt>
    <dgm:pt modelId="{B15310C9-D5E9-46FF-AC6E-7F8047FCDA72}">
      <dgm:prSet phldrT="[Text]" custT="1"/>
      <dgm:spPr/>
      <dgm:t>
        <a:bodyPr/>
        <a:lstStyle/>
        <a:p>
          <a:r>
            <a:rPr lang="en-US" sz="1800" dirty="0"/>
            <a:t>Service auditor</a:t>
          </a:r>
        </a:p>
      </dgm:t>
    </dgm:pt>
    <dgm:pt modelId="{DB59ECA6-055D-4F83-ABCC-E5592E24F6C9}" type="parTrans" cxnId="{A56EA3C1-908E-49E1-A4D1-0EC1A6F5C391}">
      <dgm:prSet/>
      <dgm:spPr/>
      <dgm:t>
        <a:bodyPr/>
        <a:lstStyle/>
        <a:p>
          <a:endParaRPr lang="en-US"/>
        </a:p>
      </dgm:t>
    </dgm:pt>
    <dgm:pt modelId="{F7641D4B-5759-4AC9-9F09-E32B29B340CC}" type="sibTrans" cxnId="{A56EA3C1-908E-49E1-A4D1-0EC1A6F5C391}">
      <dgm:prSet/>
      <dgm:spPr/>
      <dgm:t>
        <a:bodyPr/>
        <a:lstStyle/>
        <a:p>
          <a:endParaRPr lang="en-US"/>
        </a:p>
      </dgm:t>
    </dgm:pt>
    <dgm:pt modelId="{604D94D9-A968-4439-BF82-96EFED26D4A2}" type="pres">
      <dgm:prSet presAssocID="{EE6F54D9-84CA-4EDC-8CCC-9614FB5475CA}" presName="Name0" presStyleCnt="0">
        <dgm:presLayoutVars>
          <dgm:dir/>
          <dgm:resizeHandles val="exact"/>
        </dgm:presLayoutVars>
      </dgm:prSet>
      <dgm:spPr/>
    </dgm:pt>
    <dgm:pt modelId="{A5A57241-C09C-45F4-B9CB-6217FF7FFE7D}" type="pres">
      <dgm:prSet presAssocID="{B720ABE4-62AF-42C4-8F29-6B0C3F02028F}" presName="node" presStyleLbl="node1" presStyleIdx="0" presStyleCnt="3" custScaleX="95112" custScaleY="91966">
        <dgm:presLayoutVars>
          <dgm:bulletEnabled val="1"/>
        </dgm:presLayoutVars>
      </dgm:prSet>
      <dgm:spPr/>
    </dgm:pt>
    <dgm:pt modelId="{74EABD35-4FE9-4906-B4D2-E00900077181}" type="pres">
      <dgm:prSet presAssocID="{FD6481B3-208E-4D35-AEF5-4200BBE8D0D7}" presName="sibTrans" presStyleLbl="sibTrans2D1" presStyleIdx="0" presStyleCnt="3" custAng="21539799" custScaleX="147305" custScaleY="112510" custLinFactY="-82503" custLinFactNeighborX="7028" custLinFactNeighborY="-100000"/>
      <dgm:spPr/>
    </dgm:pt>
    <dgm:pt modelId="{C29F333F-A13D-4B54-B5CC-E111E0C5697E}" type="pres">
      <dgm:prSet presAssocID="{FD6481B3-208E-4D35-AEF5-4200BBE8D0D7}" presName="connectorText" presStyleLbl="sibTrans2D1" presStyleIdx="0" presStyleCnt="3"/>
      <dgm:spPr/>
    </dgm:pt>
    <dgm:pt modelId="{484CE1E4-6295-4FEF-9950-03C5AB232C6F}" type="pres">
      <dgm:prSet presAssocID="{97D2895B-7DD5-4D2F-A16F-63884B66F8BC}" presName="node" presStyleLbl="node1" presStyleIdx="1" presStyleCnt="3" custScaleX="69932" custScaleY="60540" custRadScaleRad="81870" custRadScaleInc="-3407">
        <dgm:presLayoutVars>
          <dgm:bulletEnabled val="1"/>
        </dgm:presLayoutVars>
      </dgm:prSet>
      <dgm:spPr/>
    </dgm:pt>
    <dgm:pt modelId="{FE6B5F4D-00E0-4BB3-99D2-A5AC04CB6BA4}" type="pres">
      <dgm:prSet presAssocID="{A47CA9AF-5075-43EC-9257-827C1DB5CCD9}" presName="sibTrans" presStyleLbl="sibTrans2D1" presStyleIdx="1" presStyleCnt="3" custScaleX="312745" custScaleY="122984"/>
      <dgm:spPr/>
    </dgm:pt>
    <dgm:pt modelId="{AD294E7B-0191-47FA-A123-9EA5BDABE035}" type="pres">
      <dgm:prSet presAssocID="{A47CA9AF-5075-43EC-9257-827C1DB5CCD9}" presName="connectorText" presStyleLbl="sibTrans2D1" presStyleIdx="1" presStyleCnt="3"/>
      <dgm:spPr/>
    </dgm:pt>
    <dgm:pt modelId="{CDD1EB0C-4138-4637-B239-58AE5C28A661}" type="pres">
      <dgm:prSet presAssocID="{B15310C9-D5E9-46FF-AC6E-7F8047FCDA72}" presName="node" presStyleLbl="node1" presStyleIdx="2" presStyleCnt="3" custScaleX="72270" custScaleY="76237" custRadScaleRad="103580" custRadScaleInc="87640">
        <dgm:presLayoutVars>
          <dgm:bulletEnabled val="1"/>
        </dgm:presLayoutVars>
      </dgm:prSet>
      <dgm:spPr/>
    </dgm:pt>
    <dgm:pt modelId="{2581F7D9-C239-4849-941F-4CFADE372FF8}" type="pres">
      <dgm:prSet presAssocID="{F7641D4B-5759-4AC9-9F09-E32B29B340CC}" presName="sibTrans" presStyleLbl="sibTrans2D1" presStyleIdx="2" presStyleCnt="3"/>
      <dgm:spPr/>
    </dgm:pt>
    <dgm:pt modelId="{3F5CB8A7-F64B-4CE8-A4F9-A767EC54AE17}" type="pres">
      <dgm:prSet presAssocID="{F7641D4B-5759-4AC9-9F09-E32B29B340CC}" presName="connectorText" presStyleLbl="sibTrans2D1" presStyleIdx="2" presStyleCnt="3"/>
      <dgm:spPr/>
    </dgm:pt>
  </dgm:ptLst>
  <dgm:cxnLst>
    <dgm:cxn modelId="{984BA50D-8C39-466D-A320-D64AEA278279}" type="presOf" srcId="{F7641D4B-5759-4AC9-9F09-E32B29B340CC}" destId="{3F5CB8A7-F64B-4CE8-A4F9-A767EC54AE17}" srcOrd="1" destOrd="0" presId="urn:microsoft.com/office/officeart/2005/8/layout/cycle7"/>
    <dgm:cxn modelId="{7338E411-25A3-4DAD-81B8-6456ED1EDA5F}" type="presOf" srcId="{A47CA9AF-5075-43EC-9257-827C1DB5CCD9}" destId="{FE6B5F4D-00E0-4BB3-99D2-A5AC04CB6BA4}" srcOrd="0" destOrd="0" presId="urn:microsoft.com/office/officeart/2005/8/layout/cycle7"/>
    <dgm:cxn modelId="{365E0732-3DDA-46DC-9CA8-A1CFAC5698EB}" type="presOf" srcId="{B720ABE4-62AF-42C4-8F29-6B0C3F02028F}" destId="{A5A57241-C09C-45F4-B9CB-6217FF7FFE7D}" srcOrd="0" destOrd="0" presId="urn:microsoft.com/office/officeart/2005/8/layout/cycle7"/>
    <dgm:cxn modelId="{03F82534-7383-47D7-B96F-D3C0069B4105}" type="presOf" srcId="{B15310C9-D5E9-46FF-AC6E-7F8047FCDA72}" destId="{CDD1EB0C-4138-4637-B239-58AE5C28A661}" srcOrd="0" destOrd="0" presId="urn:microsoft.com/office/officeart/2005/8/layout/cycle7"/>
    <dgm:cxn modelId="{513C3E3A-C541-4E8C-B32C-734511FE1259}" srcId="{EE6F54D9-84CA-4EDC-8CCC-9614FB5475CA}" destId="{97D2895B-7DD5-4D2F-A16F-63884B66F8BC}" srcOrd="1" destOrd="0" parTransId="{97DA416D-E946-4D20-93DA-5818E156A219}" sibTransId="{A47CA9AF-5075-43EC-9257-827C1DB5CCD9}"/>
    <dgm:cxn modelId="{2D731A4F-A833-4CF3-AA20-EB8C901DD149}" type="presOf" srcId="{F7641D4B-5759-4AC9-9F09-E32B29B340CC}" destId="{2581F7D9-C239-4849-941F-4CFADE372FF8}" srcOrd="0" destOrd="0" presId="urn:microsoft.com/office/officeart/2005/8/layout/cycle7"/>
    <dgm:cxn modelId="{9DF42154-E403-4EB8-9783-1AE982757E80}" type="presOf" srcId="{EE6F54D9-84CA-4EDC-8CCC-9614FB5475CA}" destId="{604D94D9-A968-4439-BF82-96EFED26D4A2}" srcOrd="0" destOrd="0" presId="urn:microsoft.com/office/officeart/2005/8/layout/cycle7"/>
    <dgm:cxn modelId="{38E6CF81-4F2D-4134-AE70-2F8349BE7BF0}" type="presOf" srcId="{FD6481B3-208E-4D35-AEF5-4200BBE8D0D7}" destId="{74EABD35-4FE9-4906-B4D2-E00900077181}" srcOrd="0" destOrd="0" presId="urn:microsoft.com/office/officeart/2005/8/layout/cycle7"/>
    <dgm:cxn modelId="{94B8D082-E30D-474F-BB77-912E77762A3A}" srcId="{EE6F54D9-84CA-4EDC-8CCC-9614FB5475CA}" destId="{B720ABE4-62AF-42C4-8F29-6B0C3F02028F}" srcOrd="0" destOrd="0" parTransId="{FCD269EF-6A6D-4C41-9082-BA11C135D748}" sibTransId="{FD6481B3-208E-4D35-AEF5-4200BBE8D0D7}"/>
    <dgm:cxn modelId="{CCC4D5B4-1852-4F37-AB1D-05577C143A6E}" type="presOf" srcId="{97D2895B-7DD5-4D2F-A16F-63884B66F8BC}" destId="{484CE1E4-6295-4FEF-9950-03C5AB232C6F}" srcOrd="0" destOrd="0" presId="urn:microsoft.com/office/officeart/2005/8/layout/cycle7"/>
    <dgm:cxn modelId="{DDB1CBBE-9461-437C-A6C4-1FF567CABAE6}" type="presOf" srcId="{A47CA9AF-5075-43EC-9257-827C1DB5CCD9}" destId="{AD294E7B-0191-47FA-A123-9EA5BDABE035}" srcOrd="1" destOrd="0" presId="urn:microsoft.com/office/officeart/2005/8/layout/cycle7"/>
    <dgm:cxn modelId="{A56EA3C1-908E-49E1-A4D1-0EC1A6F5C391}" srcId="{EE6F54D9-84CA-4EDC-8CCC-9614FB5475CA}" destId="{B15310C9-D5E9-46FF-AC6E-7F8047FCDA72}" srcOrd="2" destOrd="0" parTransId="{DB59ECA6-055D-4F83-ABCC-E5592E24F6C9}" sibTransId="{F7641D4B-5759-4AC9-9F09-E32B29B340CC}"/>
    <dgm:cxn modelId="{5AEF1FEF-9E23-45D4-9257-F3E652CF4A55}" type="presOf" srcId="{FD6481B3-208E-4D35-AEF5-4200BBE8D0D7}" destId="{C29F333F-A13D-4B54-B5CC-E111E0C5697E}" srcOrd="1" destOrd="0" presId="urn:microsoft.com/office/officeart/2005/8/layout/cycle7"/>
    <dgm:cxn modelId="{047737F5-1F89-498F-A87E-DA9D49CAABF6}" type="presParOf" srcId="{604D94D9-A968-4439-BF82-96EFED26D4A2}" destId="{A5A57241-C09C-45F4-B9CB-6217FF7FFE7D}" srcOrd="0" destOrd="0" presId="urn:microsoft.com/office/officeart/2005/8/layout/cycle7"/>
    <dgm:cxn modelId="{EF9ED8EB-C906-400E-B45E-1970C04F45CE}" type="presParOf" srcId="{604D94D9-A968-4439-BF82-96EFED26D4A2}" destId="{74EABD35-4FE9-4906-B4D2-E00900077181}" srcOrd="1" destOrd="0" presId="urn:microsoft.com/office/officeart/2005/8/layout/cycle7"/>
    <dgm:cxn modelId="{637E3F81-393D-4859-BC00-2512F503A8E7}" type="presParOf" srcId="{74EABD35-4FE9-4906-B4D2-E00900077181}" destId="{C29F333F-A13D-4B54-B5CC-E111E0C5697E}" srcOrd="0" destOrd="0" presId="urn:microsoft.com/office/officeart/2005/8/layout/cycle7"/>
    <dgm:cxn modelId="{1892BB65-A914-4939-A693-0E001AA86119}" type="presParOf" srcId="{604D94D9-A968-4439-BF82-96EFED26D4A2}" destId="{484CE1E4-6295-4FEF-9950-03C5AB232C6F}" srcOrd="2" destOrd="0" presId="urn:microsoft.com/office/officeart/2005/8/layout/cycle7"/>
    <dgm:cxn modelId="{03B41CF3-B3B8-4789-ADED-68D20D4C2580}" type="presParOf" srcId="{604D94D9-A968-4439-BF82-96EFED26D4A2}" destId="{FE6B5F4D-00E0-4BB3-99D2-A5AC04CB6BA4}" srcOrd="3" destOrd="0" presId="urn:microsoft.com/office/officeart/2005/8/layout/cycle7"/>
    <dgm:cxn modelId="{8A4E19F9-7756-4464-8971-5D3990B4B1A0}" type="presParOf" srcId="{FE6B5F4D-00E0-4BB3-99D2-A5AC04CB6BA4}" destId="{AD294E7B-0191-47FA-A123-9EA5BDABE035}" srcOrd="0" destOrd="0" presId="urn:microsoft.com/office/officeart/2005/8/layout/cycle7"/>
    <dgm:cxn modelId="{8A0DF1EF-AC84-4D8D-9ABB-AA7254E8138F}" type="presParOf" srcId="{604D94D9-A968-4439-BF82-96EFED26D4A2}" destId="{CDD1EB0C-4138-4637-B239-58AE5C28A661}" srcOrd="4" destOrd="0" presId="urn:microsoft.com/office/officeart/2005/8/layout/cycle7"/>
    <dgm:cxn modelId="{9F79F3FD-BF77-4BCB-9632-FC032C30D952}" type="presParOf" srcId="{604D94D9-A968-4439-BF82-96EFED26D4A2}" destId="{2581F7D9-C239-4849-941F-4CFADE372FF8}" srcOrd="5" destOrd="0" presId="urn:microsoft.com/office/officeart/2005/8/layout/cycle7"/>
    <dgm:cxn modelId="{0DFFFCF3-C48E-4815-AE5C-42B622276382}" type="presParOf" srcId="{2581F7D9-C239-4849-941F-4CFADE372FF8}" destId="{3F5CB8A7-F64B-4CE8-A4F9-A767EC54AE17}"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E422EC-5F4A-45A3-A702-3E3F3B6F59BC}" type="doc">
      <dgm:prSet loTypeId="urn:microsoft.com/office/officeart/2005/8/layout/equation2" loCatId="process" qsTypeId="urn:microsoft.com/office/officeart/2005/8/quickstyle/simple1" qsCatId="simple" csTypeId="urn:microsoft.com/office/officeart/2005/8/colors/accent1_2" csCatId="accent1" phldr="1"/>
      <dgm:spPr/>
      <dgm:t>
        <a:bodyPr/>
        <a:lstStyle/>
        <a:p>
          <a:endParaRPr lang="en-US"/>
        </a:p>
      </dgm:t>
    </dgm:pt>
    <dgm:pt modelId="{FFDA9140-9FDA-4EBF-9874-FE5CE48136DC}">
      <dgm:prSet phldrT="[Text]" custT="1"/>
      <dgm:spPr/>
      <dgm:t>
        <a:bodyPr/>
        <a:lstStyle/>
        <a:p>
          <a:r>
            <a:rPr lang="en-US" sz="900" dirty="0"/>
            <a:t>Management’s description of the system(s)</a:t>
          </a:r>
        </a:p>
      </dgm:t>
    </dgm:pt>
    <dgm:pt modelId="{54A77A26-2F44-4E1C-BED7-0B2D5B2C5E9B}" type="parTrans" cxnId="{E5F01C6D-1257-40BC-A165-88697B644057}">
      <dgm:prSet/>
      <dgm:spPr/>
      <dgm:t>
        <a:bodyPr/>
        <a:lstStyle/>
        <a:p>
          <a:endParaRPr lang="en-US"/>
        </a:p>
      </dgm:t>
    </dgm:pt>
    <dgm:pt modelId="{37B90036-7738-466B-B1A1-E305C5AC5FEC}" type="sibTrans" cxnId="{E5F01C6D-1257-40BC-A165-88697B644057}">
      <dgm:prSet/>
      <dgm:spPr/>
      <dgm:t>
        <a:bodyPr/>
        <a:lstStyle/>
        <a:p>
          <a:endParaRPr lang="en-US"/>
        </a:p>
      </dgm:t>
    </dgm:pt>
    <dgm:pt modelId="{F44129D0-889A-40FD-A03A-98EAC720CD42}">
      <dgm:prSet phldrT="[Text]" custT="1"/>
      <dgm:spPr/>
      <dgm:t>
        <a:bodyPr/>
        <a:lstStyle/>
        <a:p>
          <a:r>
            <a:rPr lang="en-US" sz="900" dirty="0"/>
            <a:t>Management’s assertion</a:t>
          </a:r>
        </a:p>
      </dgm:t>
    </dgm:pt>
    <dgm:pt modelId="{AB1F8221-E523-43A1-BDD3-D48FB131C417}" type="parTrans" cxnId="{BECEC30C-543D-4061-96D3-CF1A1465D05E}">
      <dgm:prSet/>
      <dgm:spPr/>
      <dgm:t>
        <a:bodyPr/>
        <a:lstStyle/>
        <a:p>
          <a:endParaRPr lang="en-US"/>
        </a:p>
      </dgm:t>
    </dgm:pt>
    <dgm:pt modelId="{05AF6893-D733-4AA1-AF02-8C299909630E}" type="sibTrans" cxnId="{BECEC30C-543D-4061-96D3-CF1A1465D05E}">
      <dgm:prSet/>
      <dgm:spPr/>
      <dgm:t>
        <a:bodyPr/>
        <a:lstStyle/>
        <a:p>
          <a:endParaRPr lang="en-US"/>
        </a:p>
      </dgm:t>
    </dgm:pt>
    <dgm:pt modelId="{F78C8770-C7B8-44F9-9E25-F2E5776E1F29}">
      <dgm:prSet phldrT="[Text]" custT="1"/>
      <dgm:spPr/>
      <dgm:t>
        <a:bodyPr/>
        <a:lstStyle/>
        <a:p>
          <a:r>
            <a:rPr lang="en-US" sz="900" dirty="0"/>
            <a:t>Service auditor’s report</a:t>
          </a:r>
        </a:p>
      </dgm:t>
    </dgm:pt>
    <dgm:pt modelId="{180E9B8B-254B-44C9-B00A-63B34644806B}" type="parTrans" cxnId="{82894F2C-507A-4B39-8A61-66F1D822B2A1}">
      <dgm:prSet/>
      <dgm:spPr/>
      <dgm:t>
        <a:bodyPr/>
        <a:lstStyle/>
        <a:p>
          <a:endParaRPr lang="en-US"/>
        </a:p>
      </dgm:t>
    </dgm:pt>
    <dgm:pt modelId="{07CAA431-3BCB-4748-911C-0218B889DED2}" type="sibTrans" cxnId="{82894F2C-507A-4B39-8A61-66F1D822B2A1}">
      <dgm:prSet/>
      <dgm:spPr/>
      <dgm:t>
        <a:bodyPr/>
        <a:lstStyle/>
        <a:p>
          <a:endParaRPr lang="en-US"/>
        </a:p>
      </dgm:t>
    </dgm:pt>
    <dgm:pt modelId="{8FC5D7BB-5248-49A4-BBDE-42C4EC8AFB90}">
      <dgm:prSet phldrT="[Text]"/>
      <dgm:spPr/>
      <dgm:t>
        <a:bodyPr/>
        <a:lstStyle/>
        <a:p>
          <a:r>
            <a:rPr lang="en-US" dirty="0"/>
            <a:t>SOC Report</a:t>
          </a:r>
        </a:p>
      </dgm:t>
    </dgm:pt>
    <dgm:pt modelId="{7E313372-E151-45D1-9E01-83FC0F39D410}" type="parTrans" cxnId="{0F4D63D7-ADF4-44C2-B948-50314537676B}">
      <dgm:prSet/>
      <dgm:spPr/>
      <dgm:t>
        <a:bodyPr/>
        <a:lstStyle/>
        <a:p>
          <a:endParaRPr lang="en-US"/>
        </a:p>
      </dgm:t>
    </dgm:pt>
    <dgm:pt modelId="{F9E2980E-720B-48B8-93D6-60C3803DC811}" type="sibTrans" cxnId="{0F4D63D7-ADF4-44C2-B948-50314537676B}">
      <dgm:prSet/>
      <dgm:spPr/>
      <dgm:t>
        <a:bodyPr/>
        <a:lstStyle/>
        <a:p>
          <a:endParaRPr lang="en-US"/>
        </a:p>
      </dgm:t>
    </dgm:pt>
    <dgm:pt modelId="{1B70C07E-CE88-4813-8CCB-B5D767B8A3C8}" type="pres">
      <dgm:prSet presAssocID="{86E422EC-5F4A-45A3-A702-3E3F3B6F59BC}" presName="Name0" presStyleCnt="0">
        <dgm:presLayoutVars>
          <dgm:dir/>
          <dgm:resizeHandles val="exact"/>
        </dgm:presLayoutVars>
      </dgm:prSet>
      <dgm:spPr/>
    </dgm:pt>
    <dgm:pt modelId="{DF428A53-F68F-40E3-B777-FC9E89F0EE41}" type="pres">
      <dgm:prSet presAssocID="{86E422EC-5F4A-45A3-A702-3E3F3B6F59BC}" presName="vNodes" presStyleCnt="0"/>
      <dgm:spPr/>
    </dgm:pt>
    <dgm:pt modelId="{9DF30711-D41B-46A5-9FF8-3C8F67049F63}" type="pres">
      <dgm:prSet presAssocID="{FFDA9140-9FDA-4EBF-9874-FE5CE48136DC}" presName="node" presStyleLbl="node1" presStyleIdx="0" presStyleCnt="4" custScaleX="206214" custScaleY="171845">
        <dgm:presLayoutVars>
          <dgm:bulletEnabled val="1"/>
        </dgm:presLayoutVars>
      </dgm:prSet>
      <dgm:spPr/>
    </dgm:pt>
    <dgm:pt modelId="{1ADD0AD4-2D96-4289-B988-0B1463DBB619}" type="pres">
      <dgm:prSet presAssocID="{37B90036-7738-466B-B1A1-E305C5AC5FEC}" presName="spacerT" presStyleCnt="0"/>
      <dgm:spPr/>
    </dgm:pt>
    <dgm:pt modelId="{AF33E1C6-C6EA-4F54-9447-51099CA0F999}" type="pres">
      <dgm:prSet presAssocID="{37B90036-7738-466B-B1A1-E305C5AC5FEC}" presName="sibTrans" presStyleLbl="sibTrans2D1" presStyleIdx="0" presStyleCnt="3"/>
      <dgm:spPr/>
    </dgm:pt>
    <dgm:pt modelId="{499F8E11-F95B-4EBA-A931-5C95CDA6F559}" type="pres">
      <dgm:prSet presAssocID="{37B90036-7738-466B-B1A1-E305C5AC5FEC}" presName="spacerB" presStyleCnt="0"/>
      <dgm:spPr/>
    </dgm:pt>
    <dgm:pt modelId="{B657D8AB-CD6D-4642-8037-CD3268E72B2C}" type="pres">
      <dgm:prSet presAssocID="{F44129D0-889A-40FD-A03A-98EAC720CD42}" presName="node" presStyleLbl="node1" presStyleIdx="1" presStyleCnt="4" custScaleX="206214" custScaleY="168471">
        <dgm:presLayoutVars>
          <dgm:bulletEnabled val="1"/>
        </dgm:presLayoutVars>
      </dgm:prSet>
      <dgm:spPr/>
    </dgm:pt>
    <dgm:pt modelId="{FE8FE0CA-C632-45B8-96FB-9A02A3C6DC63}" type="pres">
      <dgm:prSet presAssocID="{05AF6893-D733-4AA1-AF02-8C299909630E}" presName="spacerT" presStyleCnt="0"/>
      <dgm:spPr/>
    </dgm:pt>
    <dgm:pt modelId="{E10ABABC-18A7-4FD0-BEEE-033B2613EC50}" type="pres">
      <dgm:prSet presAssocID="{05AF6893-D733-4AA1-AF02-8C299909630E}" presName="sibTrans" presStyleLbl="sibTrans2D1" presStyleIdx="1" presStyleCnt="3"/>
      <dgm:spPr/>
    </dgm:pt>
    <dgm:pt modelId="{99079D34-0967-4587-B4B1-EC6124A61E42}" type="pres">
      <dgm:prSet presAssocID="{05AF6893-D733-4AA1-AF02-8C299909630E}" presName="spacerB" presStyleCnt="0"/>
      <dgm:spPr/>
    </dgm:pt>
    <dgm:pt modelId="{7C40266C-9512-4782-A37C-DB92E59121F9}" type="pres">
      <dgm:prSet presAssocID="{F78C8770-C7B8-44F9-9E25-F2E5776E1F29}" presName="node" presStyleLbl="node1" presStyleIdx="2" presStyleCnt="4" custScaleX="206214" custScaleY="171202">
        <dgm:presLayoutVars>
          <dgm:bulletEnabled val="1"/>
        </dgm:presLayoutVars>
      </dgm:prSet>
      <dgm:spPr/>
    </dgm:pt>
    <dgm:pt modelId="{B860F7C1-9BBF-42B6-85D0-950ABEC37DB5}" type="pres">
      <dgm:prSet presAssocID="{86E422EC-5F4A-45A3-A702-3E3F3B6F59BC}" presName="sibTransLast" presStyleLbl="sibTrans2D1" presStyleIdx="2" presStyleCnt="3"/>
      <dgm:spPr/>
    </dgm:pt>
    <dgm:pt modelId="{CE87A60E-86CD-4182-86F2-9478D7923A3B}" type="pres">
      <dgm:prSet presAssocID="{86E422EC-5F4A-45A3-A702-3E3F3B6F59BC}" presName="connectorText" presStyleLbl="sibTrans2D1" presStyleIdx="2" presStyleCnt="3"/>
      <dgm:spPr/>
    </dgm:pt>
    <dgm:pt modelId="{7396C909-D017-4EFE-B6E0-874879DB16D2}" type="pres">
      <dgm:prSet presAssocID="{86E422EC-5F4A-45A3-A702-3E3F3B6F59BC}" presName="lastNode" presStyleLbl="node1" presStyleIdx="3" presStyleCnt="4">
        <dgm:presLayoutVars>
          <dgm:bulletEnabled val="1"/>
        </dgm:presLayoutVars>
      </dgm:prSet>
      <dgm:spPr/>
    </dgm:pt>
  </dgm:ptLst>
  <dgm:cxnLst>
    <dgm:cxn modelId="{BECEC30C-543D-4061-96D3-CF1A1465D05E}" srcId="{86E422EC-5F4A-45A3-A702-3E3F3B6F59BC}" destId="{F44129D0-889A-40FD-A03A-98EAC720CD42}" srcOrd="1" destOrd="0" parTransId="{AB1F8221-E523-43A1-BDD3-D48FB131C417}" sibTransId="{05AF6893-D733-4AA1-AF02-8C299909630E}"/>
    <dgm:cxn modelId="{A162A40E-F6B0-41C2-87E9-1559B6DF362A}" type="presOf" srcId="{F44129D0-889A-40FD-A03A-98EAC720CD42}" destId="{B657D8AB-CD6D-4642-8037-CD3268E72B2C}" srcOrd="0" destOrd="0" presId="urn:microsoft.com/office/officeart/2005/8/layout/equation2"/>
    <dgm:cxn modelId="{82894F2C-507A-4B39-8A61-66F1D822B2A1}" srcId="{86E422EC-5F4A-45A3-A702-3E3F3B6F59BC}" destId="{F78C8770-C7B8-44F9-9E25-F2E5776E1F29}" srcOrd="2" destOrd="0" parTransId="{180E9B8B-254B-44C9-B00A-63B34644806B}" sibTransId="{07CAA431-3BCB-4748-911C-0218B889DED2}"/>
    <dgm:cxn modelId="{72931239-ACF6-4F52-BF0B-E4AC91A17528}" type="presOf" srcId="{37B90036-7738-466B-B1A1-E305C5AC5FEC}" destId="{AF33E1C6-C6EA-4F54-9447-51099CA0F999}" srcOrd="0" destOrd="0" presId="urn:microsoft.com/office/officeart/2005/8/layout/equation2"/>
    <dgm:cxn modelId="{A2EDA13C-8526-46C7-AECC-A85E3F499D6C}" type="presOf" srcId="{07CAA431-3BCB-4748-911C-0218B889DED2}" destId="{B860F7C1-9BBF-42B6-85D0-950ABEC37DB5}" srcOrd="0" destOrd="0" presId="urn:microsoft.com/office/officeart/2005/8/layout/equation2"/>
    <dgm:cxn modelId="{D075293E-D07C-4E18-A32B-6333F02B9D11}" type="presOf" srcId="{05AF6893-D733-4AA1-AF02-8C299909630E}" destId="{E10ABABC-18A7-4FD0-BEEE-033B2613EC50}" srcOrd="0" destOrd="0" presId="urn:microsoft.com/office/officeart/2005/8/layout/equation2"/>
    <dgm:cxn modelId="{E5F01C6D-1257-40BC-A165-88697B644057}" srcId="{86E422EC-5F4A-45A3-A702-3E3F3B6F59BC}" destId="{FFDA9140-9FDA-4EBF-9874-FE5CE48136DC}" srcOrd="0" destOrd="0" parTransId="{54A77A26-2F44-4E1C-BED7-0B2D5B2C5E9B}" sibTransId="{37B90036-7738-466B-B1A1-E305C5AC5FEC}"/>
    <dgm:cxn modelId="{A384F99E-4B7E-4684-90B8-7388FD5E169A}" type="presOf" srcId="{FFDA9140-9FDA-4EBF-9874-FE5CE48136DC}" destId="{9DF30711-D41B-46A5-9FF8-3C8F67049F63}" srcOrd="0" destOrd="0" presId="urn:microsoft.com/office/officeart/2005/8/layout/equation2"/>
    <dgm:cxn modelId="{3FADC1A1-FCFE-45CF-810C-DA90BCA48E26}" type="presOf" srcId="{86E422EC-5F4A-45A3-A702-3E3F3B6F59BC}" destId="{1B70C07E-CE88-4813-8CCB-B5D767B8A3C8}" srcOrd="0" destOrd="0" presId="urn:microsoft.com/office/officeart/2005/8/layout/equation2"/>
    <dgm:cxn modelId="{C65195C0-CBBF-4972-B7FC-4BFD59432519}" type="presOf" srcId="{F78C8770-C7B8-44F9-9E25-F2E5776E1F29}" destId="{7C40266C-9512-4782-A37C-DB92E59121F9}" srcOrd="0" destOrd="0" presId="urn:microsoft.com/office/officeart/2005/8/layout/equation2"/>
    <dgm:cxn modelId="{0F4D63D7-ADF4-44C2-B948-50314537676B}" srcId="{86E422EC-5F4A-45A3-A702-3E3F3B6F59BC}" destId="{8FC5D7BB-5248-49A4-BBDE-42C4EC8AFB90}" srcOrd="3" destOrd="0" parTransId="{7E313372-E151-45D1-9E01-83FC0F39D410}" sibTransId="{F9E2980E-720B-48B8-93D6-60C3803DC811}"/>
    <dgm:cxn modelId="{45FCD5D8-4929-4ABD-9245-DCC112203EB4}" type="presOf" srcId="{8FC5D7BB-5248-49A4-BBDE-42C4EC8AFB90}" destId="{7396C909-D017-4EFE-B6E0-874879DB16D2}" srcOrd="0" destOrd="0" presId="urn:microsoft.com/office/officeart/2005/8/layout/equation2"/>
    <dgm:cxn modelId="{278E50DF-C79A-4C84-B7D6-9925CBB97406}" type="presOf" srcId="{07CAA431-3BCB-4748-911C-0218B889DED2}" destId="{CE87A60E-86CD-4182-86F2-9478D7923A3B}" srcOrd="1" destOrd="0" presId="urn:microsoft.com/office/officeart/2005/8/layout/equation2"/>
    <dgm:cxn modelId="{2CB217DC-8715-4AA8-AECB-2A9F32A77990}" type="presParOf" srcId="{1B70C07E-CE88-4813-8CCB-B5D767B8A3C8}" destId="{DF428A53-F68F-40E3-B777-FC9E89F0EE41}" srcOrd="0" destOrd="0" presId="urn:microsoft.com/office/officeart/2005/8/layout/equation2"/>
    <dgm:cxn modelId="{64446244-1CAC-4452-AD08-301EF9697A17}" type="presParOf" srcId="{DF428A53-F68F-40E3-B777-FC9E89F0EE41}" destId="{9DF30711-D41B-46A5-9FF8-3C8F67049F63}" srcOrd="0" destOrd="0" presId="urn:microsoft.com/office/officeart/2005/8/layout/equation2"/>
    <dgm:cxn modelId="{EB62B573-0EDA-494F-AFC0-2A22382E6E10}" type="presParOf" srcId="{DF428A53-F68F-40E3-B777-FC9E89F0EE41}" destId="{1ADD0AD4-2D96-4289-B988-0B1463DBB619}" srcOrd="1" destOrd="0" presId="urn:microsoft.com/office/officeart/2005/8/layout/equation2"/>
    <dgm:cxn modelId="{FDCAF714-907C-4194-974C-03506A956F70}" type="presParOf" srcId="{DF428A53-F68F-40E3-B777-FC9E89F0EE41}" destId="{AF33E1C6-C6EA-4F54-9447-51099CA0F999}" srcOrd="2" destOrd="0" presId="urn:microsoft.com/office/officeart/2005/8/layout/equation2"/>
    <dgm:cxn modelId="{95A7A6F2-D666-4817-9BEE-4834E5BE0FAD}" type="presParOf" srcId="{DF428A53-F68F-40E3-B777-FC9E89F0EE41}" destId="{499F8E11-F95B-4EBA-A931-5C95CDA6F559}" srcOrd="3" destOrd="0" presId="urn:microsoft.com/office/officeart/2005/8/layout/equation2"/>
    <dgm:cxn modelId="{FAF7D912-9E77-438A-88AD-01E29FA70162}" type="presParOf" srcId="{DF428A53-F68F-40E3-B777-FC9E89F0EE41}" destId="{B657D8AB-CD6D-4642-8037-CD3268E72B2C}" srcOrd="4" destOrd="0" presId="urn:microsoft.com/office/officeart/2005/8/layout/equation2"/>
    <dgm:cxn modelId="{94EE9200-A2CC-4E5B-9E00-FC466E317CA4}" type="presParOf" srcId="{DF428A53-F68F-40E3-B777-FC9E89F0EE41}" destId="{FE8FE0CA-C632-45B8-96FB-9A02A3C6DC63}" srcOrd="5" destOrd="0" presId="urn:microsoft.com/office/officeart/2005/8/layout/equation2"/>
    <dgm:cxn modelId="{27F35189-DA4C-4F9B-9AA3-71191D008646}" type="presParOf" srcId="{DF428A53-F68F-40E3-B777-FC9E89F0EE41}" destId="{E10ABABC-18A7-4FD0-BEEE-033B2613EC50}" srcOrd="6" destOrd="0" presId="urn:microsoft.com/office/officeart/2005/8/layout/equation2"/>
    <dgm:cxn modelId="{135C8736-FB0F-4589-9FB3-B1B7F3286B78}" type="presParOf" srcId="{DF428A53-F68F-40E3-B777-FC9E89F0EE41}" destId="{99079D34-0967-4587-B4B1-EC6124A61E42}" srcOrd="7" destOrd="0" presId="urn:microsoft.com/office/officeart/2005/8/layout/equation2"/>
    <dgm:cxn modelId="{2D62C1B6-DB82-4E18-B907-CC41836C43AC}" type="presParOf" srcId="{DF428A53-F68F-40E3-B777-FC9E89F0EE41}" destId="{7C40266C-9512-4782-A37C-DB92E59121F9}" srcOrd="8" destOrd="0" presId="urn:microsoft.com/office/officeart/2005/8/layout/equation2"/>
    <dgm:cxn modelId="{58D8CD12-B003-4011-AD71-C80EE67DB918}" type="presParOf" srcId="{1B70C07E-CE88-4813-8CCB-B5D767B8A3C8}" destId="{B860F7C1-9BBF-42B6-85D0-950ABEC37DB5}" srcOrd="1" destOrd="0" presId="urn:microsoft.com/office/officeart/2005/8/layout/equation2"/>
    <dgm:cxn modelId="{3EBBD454-8744-41B7-B256-F6AAEE297AEF}" type="presParOf" srcId="{B860F7C1-9BBF-42B6-85D0-950ABEC37DB5}" destId="{CE87A60E-86CD-4182-86F2-9478D7923A3B}" srcOrd="0" destOrd="0" presId="urn:microsoft.com/office/officeart/2005/8/layout/equation2"/>
    <dgm:cxn modelId="{019D178F-A6F8-4608-9562-46EB0ED1209F}" type="presParOf" srcId="{1B70C07E-CE88-4813-8CCB-B5D767B8A3C8}" destId="{7396C909-D017-4EFE-B6E0-874879DB16D2}"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A0FF68-A6B9-4688-ACD2-F06AD4BB1B5B}" type="doc">
      <dgm:prSet loTypeId="urn:microsoft.com/office/officeart/2005/8/layout/vList6" loCatId="process" qsTypeId="urn:microsoft.com/office/officeart/2005/8/quickstyle/simple3" qsCatId="simple" csTypeId="urn:microsoft.com/office/officeart/2005/8/colors/accent1_2" csCatId="accent1" phldr="1"/>
      <dgm:spPr/>
      <dgm:t>
        <a:bodyPr/>
        <a:lstStyle/>
        <a:p>
          <a:endParaRPr lang="en-US"/>
        </a:p>
      </dgm:t>
    </dgm:pt>
    <dgm:pt modelId="{8B0A2BAC-D0E9-40D0-B5AD-06D851E0C215}">
      <dgm:prSet phldrT="[Text]" custT="1"/>
      <dgm:spPr/>
      <dgm:t>
        <a:bodyPr/>
        <a:lstStyle/>
        <a:p>
          <a:r>
            <a:rPr lang="en-US" sz="1600" dirty="0"/>
            <a:t>Type 1</a:t>
          </a:r>
        </a:p>
      </dgm:t>
    </dgm:pt>
    <dgm:pt modelId="{BF615233-C8E4-4191-BC22-4E96DD38B896}" type="parTrans" cxnId="{E597A53D-2B8E-4517-837A-3774C98A61C7}">
      <dgm:prSet/>
      <dgm:spPr/>
      <dgm:t>
        <a:bodyPr/>
        <a:lstStyle/>
        <a:p>
          <a:endParaRPr lang="en-US"/>
        </a:p>
      </dgm:t>
    </dgm:pt>
    <dgm:pt modelId="{6F89E6A2-386F-485A-87CD-148A316922E6}" type="sibTrans" cxnId="{E597A53D-2B8E-4517-837A-3774C98A61C7}">
      <dgm:prSet/>
      <dgm:spPr/>
      <dgm:t>
        <a:bodyPr/>
        <a:lstStyle/>
        <a:p>
          <a:endParaRPr lang="en-US"/>
        </a:p>
      </dgm:t>
    </dgm:pt>
    <dgm:pt modelId="{3BE3979A-DC75-41D7-B543-1C2B252F7324}">
      <dgm:prSet phldrT="[Text]" custT="1"/>
      <dgm:spPr/>
      <dgm:t>
        <a:bodyPr/>
        <a:lstStyle/>
        <a:p>
          <a:r>
            <a:rPr lang="en-US" sz="900" dirty="0"/>
            <a:t>Design</a:t>
          </a:r>
        </a:p>
      </dgm:t>
    </dgm:pt>
    <dgm:pt modelId="{DC648C9C-78C9-4883-8E67-79A23D170B31}" type="parTrans" cxnId="{D33C1BEB-3B08-46C1-878C-431434A311FD}">
      <dgm:prSet/>
      <dgm:spPr/>
      <dgm:t>
        <a:bodyPr/>
        <a:lstStyle/>
        <a:p>
          <a:endParaRPr lang="en-US"/>
        </a:p>
      </dgm:t>
    </dgm:pt>
    <dgm:pt modelId="{78B132F3-8D54-4E69-859A-815E75924BD3}" type="sibTrans" cxnId="{D33C1BEB-3B08-46C1-878C-431434A311FD}">
      <dgm:prSet/>
      <dgm:spPr/>
      <dgm:t>
        <a:bodyPr/>
        <a:lstStyle/>
        <a:p>
          <a:endParaRPr lang="en-US"/>
        </a:p>
      </dgm:t>
    </dgm:pt>
    <dgm:pt modelId="{E1E75849-F0E2-43FE-A066-BD5DBF4C8130}">
      <dgm:prSet phldrT="[Text]" custT="1"/>
      <dgm:spPr/>
      <dgm:t>
        <a:bodyPr/>
        <a:lstStyle/>
        <a:p>
          <a:r>
            <a:rPr lang="en-US" sz="1600" dirty="0"/>
            <a:t>Type 2</a:t>
          </a:r>
        </a:p>
      </dgm:t>
    </dgm:pt>
    <dgm:pt modelId="{D0CE441F-8B72-4E57-A487-2F19BD6E40AF}" type="parTrans" cxnId="{95077D73-2AC4-497F-AE43-7629DDD853FD}">
      <dgm:prSet/>
      <dgm:spPr/>
      <dgm:t>
        <a:bodyPr/>
        <a:lstStyle/>
        <a:p>
          <a:endParaRPr lang="en-US"/>
        </a:p>
      </dgm:t>
    </dgm:pt>
    <dgm:pt modelId="{3A84718E-1A2E-4953-BE81-A0A6B6561B07}" type="sibTrans" cxnId="{95077D73-2AC4-497F-AE43-7629DDD853FD}">
      <dgm:prSet/>
      <dgm:spPr/>
      <dgm:t>
        <a:bodyPr/>
        <a:lstStyle/>
        <a:p>
          <a:endParaRPr lang="en-US"/>
        </a:p>
      </dgm:t>
    </dgm:pt>
    <dgm:pt modelId="{2241A462-EAD4-4524-9B41-C6FD7CFF882C}">
      <dgm:prSet phldrT="[Text]" custT="1"/>
      <dgm:spPr/>
      <dgm:t>
        <a:bodyPr/>
        <a:lstStyle/>
        <a:p>
          <a:r>
            <a:rPr lang="en-US" sz="900" dirty="0"/>
            <a:t>Design</a:t>
          </a:r>
        </a:p>
      </dgm:t>
    </dgm:pt>
    <dgm:pt modelId="{85B12FEB-E5C4-438C-868B-5393B670E37C}" type="parTrans" cxnId="{2222DA13-62EF-4CA8-A636-E30A8D259226}">
      <dgm:prSet/>
      <dgm:spPr/>
      <dgm:t>
        <a:bodyPr/>
        <a:lstStyle/>
        <a:p>
          <a:endParaRPr lang="en-US"/>
        </a:p>
      </dgm:t>
    </dgm:pt>
    <dgm:pt modelId="{540BFF65-6227-4F84-918C-F6AB0990EEA1}" type="sibTrans" cxnId="{2222DA13-62EF-4CA8-A636-E30A8D259226}">
      <dgm:prSet/>
      <dgm:spPr/>
      <dgm:t>
        <a:bodyPr/>
        <a:lstStyle/>
        <a:p>
          <a:endParaRPr lang="en-US"/>
        </a:p>
      </dgm:t>
    </dgm:pt>
    <dgm:pt modelId="{8F7B3628-BA8A-450E-B0E6-6C5EC59F5DAC}">
      <dgm:prSet phldrT="[Text]" custT="1"/>
      <dgm:spPr/>
      <dgm:t>
        <a:bodyPr/>
        <a:lstStyle/>
        <a:p>
          <a:r>
            <a:rPr lang="en-US" sz="900" dirty="0"/>
            <a:t>Implementation</a:t>
          </a:r>
        </a:p>
      </dgm:t>
    </dgm:pt>
    <dgm:pt modelId="{6501F889-046A-4365-8689-8A94FBC4623C}" type="parTrans" cxnId="{5D57FC68-85C1-4E8B-BD33-D7D88D81F509}">
      <dgm:prSet/>
      <dgm:spPr/>
      <dgm:t>
        <a:bodyPr/>
        <a:lstStyle/>
        <a:p>
          <a:endParaRPr lang="en-US"/>
        </a:p>
      </dgm:t>
    </dgm:pt>
    <dgm:pt modelId="{6DA9FE7F-0382-468C-BC3C-0DA5838FB946}" type="sibTrans" cxnId="{5D57FC68-85C1-4E8B-BD33-D7D88D81F509}">
      <dgm:prSet/>
      <dgm:spPr/>
      <dgm:t>
        <a:bodyPr/>
        <a:lstStyle/>
        <a:p>
          <a:endParaRPr lang="en-US"/>
        </a:p>
      </dgm:t>
    </dgm:pt>
    <dgm:pt modelId="{912F8DA3-071A-4E57-9B09-E3CC0F132AD2}">
      <dgm:prSet phldrT="[Text]" custT="1"/>
      <dgm:spPr/>
      <dgm:t>
        <a:bodyPr/>
        <a:lstStyle/>
        <a:p>
          <a:r>
            <a:rPr lang="en-US" sz="900" dirty="0"/>
            <a:t>Implementation</a:t>
          </a:r>
        </a:p>
      </dgm:t>
    </dgm:pt>
    <dgm:pt modelId="{AA637400-D593-4812-8823-F033892D5C3A}" type="parTrans" cxnId="{24CEB1CD-0E37-4445-952F-CCD48C1E3878}">
      <dgm:prSet/>
      <dgm:spPr/>
      <dgm:t>
        <a:bodyPr/>
        <a:lstStyle/>
        <a:p>
          <a:endParaRPr lang="en-US"/>
        </a:p>
      </dgm:t>
    </dgm:pt>
    <dgm:pt modelId="{B9688977-1A07-49F7-A2F5-423BB35B0C4A}" type="sibTrans" cxnId="{24CEB1CD-0E37-4445-952F-CCD48C1E3878}">
      <dgm:prSet/>
      <dgm:spPr/>
      <dgm:t>
        <a:bodyPr/>
        <a:lstStyle/>
        <a:p>
          <a:endParaRPr lang="en-US"/>
        </a:p>
      </dgm:t>
    </dgm:pt>
    <dgm:pt modelId="{094184AF-61DB-4DE8-B6F5-BA8FC0F7AC16}">
      <dgm:prSet phldrT="[Text]" custT="1"/>
      <dgm:spPr/>
      <dgm:t>
        <a:bodyPr/>
        <a:lstStyle/>
        <a:p>
          <a:r>
            <a:rPr lang="en-US" sz="900" dirty="0"/>
            <a:t>Operating effectiveness</a:t>
          </a:r>
        </a:p>
      </dgm:t>
    </dgm:pt>
    <dgm:pt modelId="{B2CA84BA-2382-4B1D-9CE8-1DCBA3905621}" type="parTrans" cxnId="{5F058EEC-01A2-49D9-B4CE-0B0C0FF1A26A}">
      <dgm:prSet/>
      <dgm:spPr/>
      <dgm:t>
        <a:bodyPr/>
        <a:lstStyle/>
        <a:p>
          <a:endParaRPr lang="en-US"/>
        </a:p>
      </dgm:t>
    </dgm:pt>
    <dgm:pt modelId="{AC2ABD7E-6FB2-4BA7-B968-357E5EA4C023}" type="sibTrans" cxnId="{5F058EEC-01A2-49D9-B4CE-0B0C0FF1A26A}">
      <dgm:prSet/>
      <dgm:spPr/>
      <dgm:t>
        <a:bodyPr/>
        <a:lstStyle/>
        <a:p>
          <a:endParaRPr lang="en-US"/>
        </a:p>
      </dgm:t>
    </dgm:pt>
    <dgm:pt modelId="{9A79AD9F-3642-4AEF-B045-E961AF83BB67}" type="pres">
      <dgm:prSet presAssocID="{80A0FF68-A6B9-4688-ACD2-F06AD4BB1B5B}" presName="Name0" presStyleCnt="0">
        <dgm:presLayoutVars>
          <dgm:dir/>
          <dgm:animLvl val="lvl"/>
          <dgm:resizeHandles/>
        </dgm:presLayoutVars>
      </dgm:prSet>
      <dgm:spPr/>
    </dgm:pt>
    <dgm:pt modelId="{DC4DE0C3-FD20-44A3-8BEE-6903FE3ABFA6}" type="pres">
      <dgm:prSet presAssocID="{8B0A2BAC-D0E9-40D0-B5AD-06D851E0C215}" presName="linNode" presStyleCnt="0"/>
      <dgm:spPr/>
    </dgm:pt>
    <dgm:pt modelId="{A49EFD2B-2384-40B9-B456-31F17D0B5C15}" type="pres">
      <dgm:prSet presAssocID="{8B0A2BAC-D0E9-40D0-B5AD-06D851E0C215}" presName="parentShp" presStyleLbl="node1" presStyleIdx="0" presStyleCnt="2" custScaleX="127529">
        <dgm:presLayoutVars>
          <dgm:bulletEnabled val="1"/>
        </dgm:presLayoutVars>
      </dgm:prSet>
      <dgm:spPr/>
    </dgm:pt>
    <dgm:pt modelId="{4802347D-FAE5-43B8-9ACE-1E6757C40EE8}" type="pres">
      <dgm:prSet presAssocID="{8B0A2BAC-D0E9-40D0-B5AD-06D851E0C215}" presName="childShp" presStyleLbl="bgAccFollowNode1" presStyleIdx="0" presStyleCnt="2">
        <dgm:presLayoutVars>
          <dgm:bulletEnabled val="1"/>
        </dgm:presLayoutVars>
      </dgm:prSet>
      <dgm:spPr/>
    </dgm:pt>
    <dgm:pt modelId="{9B61D9E4-A50F-4E66-8091-4E8AD58EE1EC}" type="pres">
      <dgm:prSet presAssocID="{6F89E6A2-386F-485A-87CD-148A316922E6}" presName="spacing" presStyleCnt="0"/>
      <dgm:spPr/>
    </dgm:pt>
    <dgm:pt modelId="{FE65B4B6-F173-4B7D-B98F-870CB09B2944}" type="pres">
      <dgm:prSet presAssocID="{E1E75849-F0E2-43FE-A066-BD5DBF4C8130}" presName="linNode" presStyleCnt="0"/>
      <dgm:spPr/>
    </dgm:pt>
    <dgm:pt modelId="{792B86D1-227B-46D3-9739-99599D509394}" type="pres">
      <dgm:prSet presAssocID="{E1E75849-F0E2-43FE-A066-BD5DBF4C8130}" presName="parentShp" presStyleLbl="node1" presStyleIdx="1" presStyleCnt="2" custScaleX="125897">
        <dgm:presLayoutVars>
          <dgm:bulletEnabled val="1"/>
        </dgm:presLayoutVars>
      </dgm:prSet>
      <dgm:spPr/>
    </dgm:pt>
    <dgm:pt modelId="{A9E9A2CD-352C-4127-93A8-9E1AD8FC3E97}" type="pres">
      <dgm:prSet presAssocID="{E1E75849-F0E2-43FE-A066-BD5DBF4C8130}" presName="childShp" presStyleLbl="bgAccFollowNode1" presStyleIdx="1" presStyleCnt="2">
        <dgm:presLayoutVars>
          <dgm:bulletEnabled val="1"/>
        </dgm:presLayoutVars>
      </dgm:prSet>
      <dgm:spPr/>
    </dgm:pt>
  </dgm:ptLst>
  <dgm:cxnLst>
    <dgm:cxn modelId="{2222DA13-62EF-4CA8-A636-E30A8D259226}" srcId="{E1E75849-F0E2-43FE-A066-BD5DBF4C8130}" destId="{2241A462-EAD4-4524-9B41-C6FD7CFF882C}" srcOrd="0" destOrd="0" parTransId="{85B12FEB-E5C4-438C-868B-5393B670E37C}" sibTransId="{540BFF65-6227-4F84-918C-F6AB0990EEA1}"/>
    <dgm:cxn modelId="{3916363D-ECC5-4008-A7FD-3162F70F5BBF}" type="presOf" srcId="{912F8DA3-071A-4E57-9B09-E3CC0F132AD2}" destId="{A9E9A2CD-352C-4127-93A8-9E1AD8FC3E97}" srcOrd="0" destOrd="1" presId="urn:microsoft.com/office/officeart/2005/8/layout/vList6"/>
    <dgm:cxn modelId="{E597A53D-2B8E-4517-837A-3774C98A61C7}" srcId="{80A0FF68-A6B9-4688-ACD2-F06AD4BB1B5B}" destId="{8B0A2BAC-D0E9-40D0-B5AD-06D851E0C215}" srcOrd="0" destOrd="0" parTransId="{BF615233-C8E4-4191-BC22-4E96DD38B896}" sibTransId="{6F89E6A2-386F-485A-87CD-148A316922E6}"/>
    <dgm:cxn modelId="{88A9505B-AB3F-4EA7-B07A-BBE88E470A45}" type="presOf" srcId="{80A0FF68-A6B9-4688-ACD2-F06AD4BB1B5B}" destId="{9A79AD9F-3642-4AEF-B045-E961AF83BB67}" srcOrd="0" destOrd="0" presId="urn:microsoft.com/office/officeart/2005/8/layout/vList6"/>
    <dgm:cxn modelId="{5D57FC68-85C1-4E8B-BD33-D7D88D81F509}" srcId="{8B0A2BAC-D0E9-40D0-B5AD-06D851E0C215}" destId="{8F7B3628-BA8A-450E-B0E6-6C5EC59F5DAC}" srcOrd="1" destOrd="0" parTransId="{6501F889-046A-4365-8689-8A94FBC4623C}" sibTransId="{6DA9FE7F-0382-468C-BC3C-0DA5838FB946}"/>
    <dgm:cxn modelId="{95077D73-2AC4-497F-AE43-7629DDD853FD}" srcId="{80A0FF68-A6B9-4688-ACD2-F06AD4BB1B5B}" destId="{E1E75849-F0E2-43FE-A066-BD5DBF4C8130}" srcOrd="1" destOrd="0" parTransId="{D0CE441F-8B72-4E57-A487-2F19BD6E40AF}" sibTransId="{3A84718E-1A2E-4953-BE81-A0A6B6561B07}"/>
    <dgm:cxn modelId="{326D98AD-6E2E-4BD2-81ED-26550EA869FC}" type="presOf" srcId="{8F7B3628-BA8A-450E-B0E6-6C5EC59F5DAC}" destId="{4802347D-FAE5-43B8-9ACE-1E6757C40EE8}" srcOrd="0" destOrd="1" presId="urn:microsoft.com/office/officeart/2005/8/layout/vList6"/>
    <dgm:cxn modelId="{1833DBB6-6D85-4974-8417-868031B84863}" type="presOf" srcId="{2241A462-EAD4-4524-9B41-C6FD7CFF882C}" destId="{A9E9A2CD-352C-4127-93A8-9E1AD8FC3E97}" srcOrd="0" destOrd="0" presId="urn:microsoft.com/office/officeart/2005/8/layout/vList6"/>
    <dgm:cxn modelId="{7166ECC4-038D-469D-9155-25A810AAE32E}" type="presOf" srcId="{3BE3979A-DC75-41D7-B543-1C2B252F7324}" destId="{4802347D-FAE5-43B8-9ACE-1E6757C40EE8}" srcOrd="0" destOrd="0" presId="urn:microsoft.com/office/officeart/2005/8/layout/vList6"/>
    <dgm:cxn modelId="{E5C209CA-40CC-4A58-9369-CBAE77241AB1}" type="presOf" srcId="{E1E75849-F0E2-43FE-A066-BD5DBF4C8130}" destId="{792B86D1-227B-46D3-9739-99599D509394}" srcOrd="0" destOrd="0" presId="urn:microsoft.com/office/officeart/2005/8/layout/vList6"/>
    <dgm:cxn modelId="{24CEB1CD-0E37-4445-952F-CCD48C1E3878}" srcId="{E1E75849-F0E2-43FE-A066-BD5DBF4C8130}" destId="{912F8DA3-071A-4E57-9B09-E3CC0F132AD2}" srcOrd="1" destOrd="0" parTransId="{AA637400-D593-4812-8823-F033892D5C3A}" sibTransId="{B9688977-1A07-49F7-A2F5-423BB35B0C4A}"/>
    <dgm:cxn modelId="{FF92A7D2-A3F5-4922-A1D7-9C833B1A49A1}" type="presOf" srcId="{8B0A2BAC-D0E9-40D0-B5AD-06D851E0C215}" destId="{A49EFD2B-2384-40B9-B456-31F17D0B5C15}" srcOrd="0" destOrd="0" presId="urn:microsoft.com/office/officeart/2005/8/layout/vList6"/>
    <dgm:cxn modelId="{D33C1BEB-3B08-46C1-878C-431434A311FD}" srcId="{8B0A2BAC-D0E9-40D0-B5AD-06D851E0C215}" destId="{3BE3979A-DC75-41D7-B543-1C2B252F7324}" srcOrd="0" destOrd="0" parTransId="{DC648C9C-78C9-4883-8E67-79A23D170B31}" sibTransId="{78B132F3-8D54-4E69-859A-815E75924BD3}"/>
    <dgm:cxn modelId="{5F058EEC-01A2-49D9-B4CE-0B0C0FF1A26A}" srcId="{E1E75849-F0E2-43FE-A066-BD5DBF4C8130}" destId="{094184AF-61DB-4DE8-B6F5-BA8FC0F7AC16}" srcOrd="2" destOrd="0" parTransId="{B2CA84BA-2382-4B1D-9CE8-1DCBA3905621}" sibTransId="{AC2ABD7E-6FB2-4BA7-B968-357E5EA4C023}"/>
    <dgm:cxn modelId="{F6BBDCEF-9FE9-4CB5-8982-38557515B826}" type="presOf" srcId="{094184AF-61DB-4DE8-B6F5-BA8FC0F7AC16}" destId="{A9E9A2CD-352C-4127-93A8-9E1AD8FC3E97}" srcOrd="0" destOrd="2" presId="urn:microsoft.com/office/officeart/2005/8/layout/vList6"/>
    <dgm:cxn modelId="{38174AB9-2148-4EA9-A8DB-29C8921E277A}" type="presParOf" srcId="{9A79AD9F-3642-4AEF-B045-E961AF83BB67}" destId="{DC4DE0C3-FD20-44A3-8BEE-6903FE3ABFA6}" srcOrd="0" destOrd="0" presId="urn:microsoft.com/office/officeart/2005/8/layout/vList6"/>
    <dgm:cxn modelId="{F953F6FE-E083-4658-A2C9-26FEF0F0D7E5}" type="presParOf" srcId="{DC4DE0C3-FD20-44A3-8BEE-6903FE3ABFA6}" destId="{A49EFD2B-2384-40B9-B456-31F17D0B5C15}" srcOrd="0" destOrd="0" presId="urn:microsoft.com/office/officeart/2005/8/layout/vList6"/>
    <dgm:cxn modelId="{82295451-A829-43D2-955F-E962C5FFA58B}" type="presParOf" srcId="{DC4DE0C3-FD20-44A3-8BEE-6903FE3ABFA6}" destId="{4802347D-FAE5-43B8-9ACE-1E6757C40EE8}" srcOrd="1" destOrd="0" presId="urn:microsoft.com/office/officeart/2005/8/layout/vList6"/>
    <dgm:cxn modelId="{1C957C54-36B3-4E9B-A630-DE6C02254EAC}" type="presParOf" srcId="{9A79AD9F-3642-4AEF-B045-E961AF83BB67}" destId="{9B61D9E4-A50F-4E66-8091-4E8AD58EE1EC}" srcOrd="1" destOrd="0" presId="urn:microsoft.com/office/officeart/2005/8/layout/vList6"/>
    <dgm:cxn modelId="{2E937863-C034-4901-8486-EE26AA6DE553}" type="presParOf" srcId="{9A79AD9F-3642-4AEF-B045-E961AF83BB67}" destId="{FE65B4B6-F173-4B7D-B98F-870CB09B2944}" srcOrd="2" destOrd="0" presId="urn:microsoft.com/office/officeart/2005/8/layout/vList6"/>
    <dgm:cxn modelId="{D3289B4E-4CAA-46B8-B02D-6F235E399592}" type="presParOf" srcId="{FE65B4B6-F173-4B7D-B98F-870CB09B2944}" destId="{792B86D1-227B-46D3-9739-99599D509394}" srcOrd="0" destOrd="0" presId="urn:microsoft.com/office/officeart/2005/8/layout/vList6"/>
    <dgm:cxn modelId="{42D1B803-7395-40A1-9590-5697D6A5311A}" type="presParOf" srcId="{FE65B4B6-F173-4B7D-B98F-870CB09B2944}" destId="{A9E9A2CD-352C-4127-93A8-9E1AD8FC3E97}" srcOrd="1" destOrd="0" presId="urn:microsoft.com/office/officeart/2005/8/layout/vList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AAAE97-3519-4FF4-804D-3DFB29CDA443}"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C776F5E4-5CD1-45A7-A375-F94D54C39C97}">
      <dgm:prSet phldrT="[Text]"/>
      <dgm:spPr/>
      <dgm:t>
        <a:bodyPr/>
        <a:lstStyle/>
        <a:p>
          <a:r>
            <a:rPr lang="en-US" dirty="0"/>
            <a:t>Inclusive method</a:t>
          </a:r>
        </a:p>
      </dgm:t>
    </dgm:pt>
    <dgm:pt modelId="{A18E1BA6-73CA-493D-9B25-4CB9FEF956C0}" type="parTrans" cxnId="{4FA38B2E-354B-41A9-8DB9-2D32945D42E0}">
      <dgm:prSet/>
      <dgm:spPr/>
      <dgm:t>
        <a:bodyPr/>
        <a:lstStyle/>
        <a:p>
          <a:endParaRPr lang="en-US"/>
        </a:p>
      </dgm:t>
    </dgm:pt>
    <dgm:pt modelId="{C5C660B4-ECBD-4161-A19F-84BE50215EC4}" type="sibTrans" cxnId="{4FA38B2E-354B-41A9-8DB9-2D32945D42E0}">
      <dgm:prSet/>
      <dgm:spPr/>
      <dgm:t>
        <a:bodyPr/>
        <a:lstStyle/>
        <a:p>
          <a:endParaRPr lang="en-US"/>
        </a:p>
      </dgm:t>
    </dgm:pt>
    <dgm:pt modelId="{30C85D51-E33D-428A-8B1D-5E8A6EE9C34B}">
      <dgm:prSet phldrT="[Text]" custT="1"/>
      <dgm:spPr/>
      <dgm:t>
        <a:bodyPr/>
        <a:lstStyle/>
        <a:p>
          <a:r>
            <a:rPr lang="en-US" sz="1400" dirty="0"/>
            <a:t>Services provided</a:t>
          </a:r>
        </a:p>
      </dgm:t>
    </dgm:pt>
    <dgm:pt modelId="{C22D7951-D084-4926-BB31-B720E985724D}" type="parTrans" cxnId="{8BC1234B-4511-44CC-A1D1-4B90DD873486}">
      <dgm:prSet/>
      <dgm:spPr/>
      <dgm:t>
        <a:bodyPr/>
        <a:lstStyle/>
        <a:p>
          <a:endParaRPr lang="en-US"/>
        </a:p>
      </dgm:t>
    </dgm:pt>
    <dgm:pt modelId="{A0F107AD-3AD4-44E1-9401-6AF401BD303B}" type="sibTrans" cxnId="{8BC1234B-4511-44CC-A1D1-4B90DD873486}">
      <dgm:prSet/>
      <dgm:spPr/>
      <dgm:t>
        <a:bodyPr/>
        <a:lstStyle/>
        <a:p>
          <a:endParaRPr lang="en-US"/>
        </a:p>
      </dgm:t>
    </dgm:pt>
    <dgm:pt modelId="{53C3D73C-91CE-4BE1-B6DC-5D5C3CC14736}">
      <dgm:prSet phldrT="[Text]" custT="1"/>
      <dgm:spPr/>
      <dgm:t>
        <a:bodyPr/>
        <a:lstStyle/>
        <a:p>
          <a:r>
            <a:rPr lang="en-US" sz="1800" dirty="0">
              <a:solidFill>
                <a:schemeClr val="tx1"/>
              </a:solidFill>
            </a:rPr>
            <a:t>Management’s </a:t>
          </a:r>
        </a:p>
        <a:p>
          <a:r>
            <a:rPr lang="en-US" sz="1800" dirty="0">
              <a:solidFill>
                <a:schemeClr val="tx1"/>
              </a:solidFill>
            </a:rPr>
            <a:t>description</a:t>
          </a:r>
        </a:p>
      </dgm:t>
    </dgm:pt>
    <dgm:pt modelId="{DD3D6D93-90D9-4584-AE6C-7030043E4628}" type="parTrans" cxnId="{433E783B-3E3E-44F9-AB5E-9A594727E785}">
      <dgm:prSet/>
      <dgm:spPr/>
      <dgm:t>
        <a:bodyPr/>
        <a:lstStyle/>
        <a:p>
          <a:endParaRPr lang="en-US"/>
        </a:p>
      </dgm:t>
    </dgm:pt>
    <dgm:pt modelId="{63EB1700-F7CA-4D49-ADD8-5EC1C6F1A734}" type="sibTrans" cxnId="{433E783B-3E3E-44F9-AB5E-9A594727E785}">
      <dgm:prSet/>
      <dgm:spPr/>
      <dgm:t>
        <a:bodyPr/>
        <a:lstStyle/>
        <a:p>
          <a:endParaRPr lang="en-US"/>
        </a:p>
      </dgm:t>
    </dgm:pt>
    <dgm:pt modelId="{A724F09C-F3E3-47D2-8FEE-D0CF6353DB90}">
      <dgm:prSet phldrT="[Text]"/>
      <dgm:spPr/>
      <dgm:t>
        <a:bodyPr/>
        <a:lstStyle/>
        <a:p>
          <a:r>
            <a:rPr lang="en-US" dirty="0"/>
            <a:t>Carve-out method</a:t>
          </a:r>
        </a:p>
      </dgm:t>
    </dgm:pt>
    <dgm:pt modelId="{7D911664-9759-4BC6-89B0-251B401E990C}" type="parTrans" cxnId="{F647B5DA-6871-4AC6-AFFF-6BA796A1E428}">
      <dgm:prSet/>
      <dgm:spPr/>
      <dgm:t>
        <a:bodyPr/>
        <a:lstStyle/>
        <a:p>
          <a:endParaRPr lang="en-US"/>
        </a:p>
      </dgm:t>
    </dgm:pt>
    <dgm:pt modelId="{5626814D-CE2C-4907-A52B-B60E8A83C8E4}" type="sibTrans" cxnId="{F647B5DA-6871-4AC6-AFFF-6BA796A1E428}">
      <dgm:prSet/>
      <dgm:spPr/>
      <dgm:t>
        <a:bodyPr/>
        <a:lstStyle/>
        <a:p>
          <a:endParaRPr lang="en-US"/>
        </a:p>
      </dgm:t>
    </dgm:pt>
    <dgm:pt modelId="{E55A8BC8-E8E9-4E3A-BEA3-5B097585CB28}">
      <dgm:prSet phldrT="[Text]" custT="1"/>
      <dgm:spPr/>
      <dgm:t>
        <a:bodyPr/>
        <a:lstStyle/>
        <a:p>
          <a:r>
            <a:rPr lang="en-US" sz="1400" dirty="0"/>
            <a:t>Services provided</a:t>
          </a:r>
        </a:p>
      </dgm:t>
    </dgm:pt>
    <dgm:pt modelId="{0293E9E7-997F-4586-8CA3-67B8C1F5491C}" type="parTrans" cxnId="{97BD3BDE-CDA0-406C-B22F-7FFA92D5A715}">
      <dgm:prSet/>
      <dgm:spPr/>
      <dgm:t>
        <a:bodyPr/>
        <a:lstStyle/>
        <a:p>
          <a:endParaRPr lang="en-US"/>
        </a:p>
      </dgm:t>
    </dgm:pt>
    <dgm:pt modelId="{5B6D4721-24A6-4DC1-A73F-ED5D987A38ED}" type="sibTrans" cxnId="{97BD3BDE-CDA0-406C-B22F-7FFA92D5A715}">
      <dgm:prSet/>
      <dgm:spPr/>
      <dgm:t>
        <a:bodyPr/>
        <a:lstStyle/>
        <a:p>
          <a:endParaRPr lang="en-US"/>
        </a:p>
      </dgm:t>
    </dgm:pt>
    <dgm:pt modelId="{CEBA5D70-C470-48FF-87A4-633D76C9F475}">
      <dgm:prSet phldrT="[Text]" custT="1"/>
      <dgm:spPr/>
      <dgm:t>
        <a:bodyPr/>
        <a:lstStyle/>
        <a:p>
          <a:r>
            <a:rPr lang="en-US" sz="1400" dirty="0"/>
            <a:t>Controls objectives and related controls </a:t>
          </a:r>
        </a:p>
      </dgm:t>
    </dgm:pt>
    <dgm:pt modelId="{257C83B9-95B1-46EB-9E79-78635364C8D6}" type="parTrans" cxnId="{B3E9A377-6A65-4E7A-AB0B-A0857EA4D8D1}">
      <dgm:prSet/>
      <dgm:spPr/>
      <dgm:t>
        <a:bodyPr/>
        <a:lstStyle/>
        <a:p>
          <a:endParaRPr lang="en-US"/>
        </a:p>
      </dgm:t>
    </dgm:pt>
    <dgm:pt modelId="{60B2FEBC-82B4-40DF-8B1E-8FA3EEFCA858}" type="sibTrans" cxnId="{B3E9A377-6A65-4E7A-AB0B-A0857EA4D8D1}">
      <dgm:prSet/>
      <dgm:spPr/>
      <dgm:t>
        <a:bodyPr/>
        <a:lstStyle/>
        <a:p>
          <a:endParaRPr lang="en-US"/>
        </a:p>
      </dgm:t>
    </dgm:pt>
    <dgm:pt modelId="{CC278E3E-3BE6-40F8-AB1C-B5A98F17F5A1}">
      <dgm:prSet phldrT="[Text]" custT="1"/>
      <dgm:spPr/>
      <dgm:t>
        <a:bodyPr/>
        <a:lstStyle/>
        <a:p>
          <a:r>
            <a:rPr lang="en-US" sz="1400" dirty="0"/>
            <a:t>Relevant CSOCs</a:t>
          </a:r>
        </a:p>
      </dgm:t>
    </dgm:pt>
    <dgm:pt modelId="{64949819-6A48-4B4E-AB00-A4EE5B3D5C3A}" type="parTrans" cxnId="{34886E07-E100-40D4-805B-AF4DDE4D5BD1}">
      <dgm:prSet/>
      <dgm:spPr/>
    </dgm:pt>
    <dgm:pt modelId="{C883E586-369C-4485-87E4-65A23F14360C}" type="sibTrans" cxnId="{34886E07-E100-40D4-805B-AF4DDE4D5BD1}">
      <dgm:prSet/>
      <dgm:spPr/>
    </dgm:pt>
    <dgm:pt modelId="{72FB4439-CC24-4C50-9FED-684E95CFC983}" type="pres">
      <dgm:prSet presAssocID="{60AAAE97-3519-4FF4-804D-3DFB29CDA443}" presName="composite" presStyleCnt="0">
        <dgm:presLayoutVars>
          <dgm:chMax val="5"/>
          <dgm:dir/>
          <dgm:animLvl val="ctr"/>
          <dgm:resizeHandles val="exact"/>
        </dgm:presLayoutVars>
      </dgm:prSet>
      <dgm:spPr/>
    </dgm:pt>
    <dgm:pt modelId="{3BE96766-3643-41C8-B9F2-315D05F9B838}" type="pres">
      <dgm:prSet presAssocID="{60AAAE97-3519-4FF4-804D-3DFB29CDA443}" presName="cycle" presStyleCnt="0"/>
      <dgm:spPr/>
    </dgm:pt>
    <dgm:pt modelId="{0138A204-EA76-4025-BB0A-0FFB60FB29DB}" type="pres">
      <dgm:prSet presAssocID="{60AAAE97-3519-4FF4-804D-3DFB29CDA443}" presName="centerShape" presStyleCnt="0"/>
      <dgm:spPr/>
    </dgm:pt>
    <dgm:pt modelId="{B5AE621A-2409-46F6-9743-2AC51B669D7C}" type="pres">
      <dgm:prSet presAssocID="{60AAAE97-3519-4FF4-804D-3DFB29CDA443}" presName="connSite" presStyleLbl="node1" presStyleIdx="0" presStyleCnt="4"/>
      <dgm:spPr/>
    </dgm:pt>
    <dgm:pt modelId="{BF90B246-0C64-4B3E-A12E-1794E92251F1}" type="pres">
      <dgm:prSet presAssocID="{60AAAE97-3519-4FF4-804D-3DFB29CDA443}" presName="visible" presStyleLbl="node1" presStyleIdx="0" presStyleCnt="4" custScaleX="146080" custScaleY="80401" custLinFactNeighborX="-17211" custLinFactNeighborY="-1965"/>
      <dgm:spPr/>
    </dgm:pt>
    <dgm:pt modelId="{6717917C-146F-4A3E-9CA2-CF4B5CF78C91}" type="pres">
      <dgm:prSet presAssocID="{A18E1BA6-73CA-493D-9B25-4CB9FEF956C0}" presName="Name25" presStyleLbl="parChTrans1D1" presStyleIdx="0" presStyleCnt="3"/>
      <dgm:spPr/>
    </dgm:pt>
    <dgm:pt modelId="{59D1E201-5AF5-46E9-8F28-D0FF4AEAABE2}" type="pres">
      <dgm:prSet presAssocID="{C776F5E4-5CD1-45A7-A375-F94D54C39C97}" presName="node" presStyleCnt="0"/>
      <dgm:spPr/>
    </dgm:pt>
    <dgm:pt modelId="{C91833AE-E6C0-43F8-A71A-9A8B6DAA4EEE}" type="pres">
      <dgm:prSet presAssocID="{C776F5E4-5CD1-45A7-A375-F94D54C39C97}" presName="parentNode" presStyleLbl="node1" presStyleIdx="1" presStyleCnt="4">
        <dgm:presLayoutVars>
          <dgm:chMax val="1"/>
          <dgm:bulletEnabled val="1"/>
        </dgm:presLayoutVars>
      </dgm:prSet>
      <dgm:spPr/>
    </dgm:pt>
    <dgm:pt modelId="{5EACB158-CEBD-4C48-9F9B-2EE96EBEA823}" type="pres">
      <dgm:prSet presAssocID="{C776F5E4-5CD1-45A7-A375-F94D54C39C97}" presName="childNode" presStyleLbl="revTx" presStyleIdx="0" presStyleCnt="2">
        <dgm:presLayoutVars>
          <dgm:bulletEnabled val="1"/>
        </dgm:presLayoutVars>
      </dgm:prSet>
      <dgm:spPr/>
    </dgm:pt>
    <dgm:pt modelId="{52638C50-89BF-4DA8-833E-88D64B2767B3}" type="pres">
      <dgm:prSet presAssocID="{DD3D6D93-90D9-4584-AE6C-7030043E4628}" presName="Name25" presStyleLbl="parChTrans1D1" presStyleIdx="1" presStyleCnt="3"/>
      <dgm:spPr/>
    </dgm:pt>
    <dgm:pt modelId="{2CE7F3D2-E1E2-4386-9C3E-8EABF60E0BCC}" type="pres">
      <dgm:prSet presAssocID="{53C3D73C-91CE-4BE1-B6DC-5D5C3CC14736}" presName="node" presStyleCnt="0"/>
      <dgm:spPr/>
    </dgm:pt>
    <dgm:pt modelId="{5D605BA9-039B-485B-8CF7-5145CCEC4107}" type="pres">
      <dgm:prSet presAssocID="{53C3D73C-91CE-4BE1-B6DC-5D5C3CC14736}" presName="parentNode" presStyleLbl="node1" presStyleIdx="2" presStyleCnt="4" custScaleX="257849" custScaleY="128665">
        <dgm:presLayoutVars>
          <dgm:chMax val="1"/>
          <dgm:bulletEnabled val="1"/>
        </dgm:presLayoutVars>
      </dgm:prSet>
      <dgm:spPr/>
    </dgm:pt>
    <dgm:pt modelId="{F7EE50F1-EA3E-4022-9F5F-9B463D2E2A1E}" type="pres">
      <dgm:prSet presAssocID="{53C3D73C-91CE-4BE1-B6DC-5D5C3CC14736}" presName="childNode" presStyleLbl="revTx" presStyleIdx="0" presStyleCnt="2">
        <dgm:presLayoutVars>
          <dgm:bulletEnabled val="1"/>
        </dgm:presLayoutVars>
      </dgm:prSet>
      <dgm:spPr/>
    </dgm:pt>
    <dgm:pt modelId="{2C86EDEE-71BC-4ABA-BE45-5120AF3BB5C8}" type="pres">
      <dgm:prSet presAssocID="{7D911664-9759-4BC6-89B0-251B401E990C}" presName="Name25" presStyleLbl="parChTrans1D1" presStyleIdx="2" presStyleCnt="3"/>
      <dgm:spPr/>
    </dgm:pt>
    <dgm:pt modelId="{45CED305-B7FF-4AE2-B59C-A41D465BD98C}" type="pres">
      <dgm:prSet presAssocID="{A724F09C-F3E3-47D2-8FEE-D0CF6353DB90}" presName="node" presStyleCnt="0"/>
      <dgm:spPr/>
    </dgm:pt>
    <dgm:pt modelId="{37DD5F7B-6F0D-44AD-8B08-9A39E6FB05F3}" type="pres">
      <dgm:prSet presAssocID="{A724F09C-F3E3-47D2-8FEE-D0CF6353DB90}" presName="parentNode" presStyleLbl="node1" presStyleIdx="3" presStyleCnt="4">
        <dgm:presLayoutVars>
          <dgm:chMax val="1"/>
          <dgm:bulletEnabled val="1"/>
        </dgm:presLayoutVars>
      </dgm:prSet>
      <dgm:spPr/>
    </dgm:pt>
    <dgm:pt modelId="{5DF5501B-2482-417E-9E0A-0344E87DDCDA}" type="pres">
      <dgm:prSet presAssocID="{A724F09C-F3E3-47D2-8FEE-D0CF6353DB90}" presName="childNode" presStyleLbl="revTx" presStyleIdx="1" presStyleCnt="2">
        <dgm:presLayoutVars>
          <dgm:bulletEnabled val="1"/>
        </dgm:presLayoutVars>
      </dgm:prSet>
      <dgm:spPr/>
    </dgm:pt>
  </dgm:ptLst>
  <dgm:cxnLst>
    <dgm:cxn modelId="{34886E07-E100-40D4-805B-AF4DDE4D5BD1}" srcId="{A724F09C-F3E3-47D2-8FEE-D0CF6353DB90}" destId="{CC278E3E-3BE6-40F8-AB1C-B5A98F17F5A1}" srcOrd="1" destOrd="0" parTransId="{64949819-6A48-4B4E-AB00-A4EE5B3D5C3A}" sibTransId="{C883E586-369C-4485-87E4-65A23F14360C}"/>
    <dgm:cxn modelId="{1508CD08-FDBA-470A-8DE2-A5310C438628}" type="presOf" srcId="{A18E1BA6-73CA-493D-9B25-4CB9FEF956C0}" destId="{6717917C-146F-4A3E-9CA2-CF4B5CF78C91}" srcOrd="0" destOrd="0" presId="urn:microsoft.com/office/officeart/2005/8/layout/radial2"/>
    <dgm:cxn modelId="{42D0F31B-01C9-47C0-AB8B-2F1B6A46FA17}" type="presOf" srcId="{E55A8BC8-E8E9-4E3A-BEA3-5B097585CB28}" destId="{5DF5501B-2482-417E-9E0A-0344E87DDCDA}" srcOrd="0" destOrd="0" presId="urn:microsoft.com/office/officeart/2005/8/layout/radial2"/>
    <dgm:cxn modelId="{4FA38B2E-354B-41A9-8DB9-2D32945D42E0}" srcId="{60AAAE97-3519-4FF4-804D-3DFB29CDA443}" destId="{C776F5E4-5CD1-45A7-A375-F94D54C39C97}" srcOrd="0" destOrd="0" parTransId="{A18E1BA6-73CA-493D-9B25-4CB9FEF956C0}" sibTransId="{C5C660B4-ECBD-4161-A19F-84BE50215EC4}"/>
    <dgm:cxn modelId="{433E783B-3E3E-44F9-AB5E-9A594727E785}" srcId="{60AAAE97-3519-4FF4-804D-3DFB29CDA443}" destId="{53C3D73C-91CE-4BE1-B6DC-5D5C3CC14736}" srcOrd="1" destOrd="0" parTransId="{DD3D6D93-90D9-4584-AE6C-7030043E4628}" sibTransId="{63EB1700-F7CA-4D49-ADD8-5EC1C6F1A734}"/>
    <dgm:cxn modelId="{3C029B41-F685-4156-AA29-E4F25F38325C}" type="presOf" srcId="{CEBA5D70-C470-48FF-87A4-633D76C9F475}" destId="{5EACB158-CEBD-4C48-9F9B-2EE96EBEA823}" srcOrd="0" destOrd="1" presId="urn:microsoft.com/office/officeart/2005/8/layout/radial2"/>
    <dgm:cxn modelId="{8BC1234B-4511-44CC-A1D1-4B90DD873486}" srcId="{C776F5E4-5CD1-45A7-A375-F94D54C39C97}" destId="{30C85D51-E33D-428A-8B1D-5E8A6EE9C34B}" srcOrd="0" destOrd="0" parTransId="{C22D7951-D084-4926-BB31-B720E985724D}" sibTransId="{A0F107AD-3AD4-44E1-9401-6AF401BD303B}"/>
    <dgm:cxn modelId="{152D7175-D908-4BF3-92FF-B01A012A1944}" type="presOf" srcId="{A724F09C-F3E3-47D2-8FEE-D0CF6353DB90}" destId="{37DD5F7B-6F0D-44AD-8B08-9A39E6FB05F3}" srcOrd="0" destOrd="0" presId="urn:microsoft.com/office/officeart/2005/8/layout/radial2"/>
    <dgm:cxn modelId="{49314A56-AA3A-4716-9487-8830CB06A61C}" type="presOf" srcId="{CC278E3E-3BE6-40F8-AB1C-B5A98F17F5A1}" destId="{5DF5501B-2482-417E-9E0A-0344E87DDCDA}" srcOrd="0" destOrd="1" presId="urn:microsoft.com/office/officeart/2005/8/layout/radial2"/>
    <dgm:cxn modelId="{B3E9A377-6A65-4E7A-AB0B-A0857EA4D8D1}" srcId="{C776F5E4-5CD1-45A7-A375-F94D54C39C97}" destId="{CEBA5D70-C470-48FF-87A4-633D76C9F475}" srcOrd="1" destOrd="0" parTransId="{257C83B9-95B1-46EB-9E79-78635364C8D6}" sibTransId="{60B2FEBC-82B4-40DF-8B1E-8FA3EEFCA858}"/>
    <dgm:cxn modelId="{F7C98F7D-768E-4721-9C5C-FBEF00328B6C}" type="presOf" srcId="{60AAAE97-3519-4FF4-804D-3DFB29CDA443}" destId="{72FB4439-CC24-4C50-9FED-684E95CFC983}" srcOrd="0" destOrd="0" presId="urn:microsoft.com/office/officeart/2005/8/layout/radial2"/>
    <dgm:cxn modelId="{632AC891-C9CE-48C8-86EA-218269091F56}" type="presOf" srcId="{7D911664-9759-4BC6-89B0-251B401E990C}" destId="{2C86EDEE-71BC-4ABA-BE45-5120AF3BB5C8}" srcOrd="0" destOrd="0" presId="urn:microsoft.com/office/officeart/2005/8/layout/radial2"/>
    <dgm:cxn modelId="{CB2062C2-A40A-4CE6-9897-C5A39CCE7DBB}" type="presOf" srcId="{30C85D51-E33D-428A-8B1D-5E8A6EE9C34B}" destId="{5EACB158-CEBD-4C48-9F9B-2EE96EBEA823}" srcOrd="0" destOrd="0" presId="urn:microsoft.com/office/officeart/2005/8/layout/radial2"/>
    <dgm:cxn modelId="{803AF9C3-ABFE-4041-80E5-989336AD32F1}" type="presOf" srcId="{53C3D73C-91CE-4BE1-B6DC-5D5C3CC14736}" destId="{5D605BA9-039B-485B-8CF7-5145CCEC4107}" srcOrd="0" destOrd="0" presId="urn:microsoft.com/office/officeart/2005/8/layout/radial2"/>
    <dgm:cxn modelId="{D63D41D8-46CF-45C6-8D56-A6AC8DED9A4C}" type="presOf" srcId="{DD3D6D93-90D9-4584-AE6C-7030043E4628}" destId="{52638C50-89BF-4DA8-833E-88D64B2767B3}" srcOrd="0" destOrd="0" presId="urn:microsoft.com/office/officeart/2005/8/layout/radial2"/>
    <dgm:cxn modelId="{F647B5DA-6871-4AC6-AFFF-6BA796A1E428}" srcId="{60AAAE97-3519-4FF4-804D-3DFB29CDA443}" destId="{A724F09C-F3E3-47D2-8FEE-D0CF6353DB90}" srcOrd="2" destOrd="0" parTransId="{7D911664-9759-4BC6-89B0-251B401E990C}" sibTransId="{5626814D-CE2C-4907-A52B-B60E8A83C8E4}"/>
    <dgm:cxn modelId="{0C5BC1DB-B14C-46A6-98E3-5FAC699EF2CF}" type="presOf" srcId="{C776F5E4-5CD1-45A7-A375-F94D54C39C97}" destId="{C91833AE-E6C0-43F8-A71A-9A8B6DAA4EEE}" srcOrd="0" destOrd="0" presId="urn:microsoft.com/office/officeart/2005/8/layout/radial2"/>
    <dgm:cxn modelId="{97BD3BDE-CDA0-406C-B22F-7FFA92D5A715}" srcId="{A724F09C-F3E3-47D2-8FEE-D0CF6353DB90}" destId="{E55A8BC8-E8E9-4E3A-BEA3-5B097585CB28}" srcOrd="0" destOrd="0" parTransId="{0293E9E7-997F-4586-8CA3-67B8C1F5491C}" sibTransId="{5B6D4721-24A6-4DC1-A73F-ED5D987A38ED}"/>
    <dgm:cxn modelId="{ABDC8235-71AB-4C25-97B9-B36147B14FF5}" type="presParOf" srcId="{72FB4439-CC24-4C50-9FED-684E95CFC983}" destId="{3BE96766-3643-41C8-B9F2-315D05F9B838}" srcOrd="0" destOrd="0" presId="urn:microsoft.com/office/officeart/2005/8/layout/radial2"/>
    <dgm:cxn modelId="{185CB327-C9AA-456E-8DB4-ACD0102DFDAD}" type="presParOf" srcId="{3BE96766-3643-41C8-B9F2-315D05F9B838}" destId="{0138A204-EA76-4025-BB0A-0FFB60FB29DB}" srcOrd="0" destOrd="0" presId="urn:microsoft.com/office/officeart/2005/8/layout/radial2"/>
    <dgm:cxn modelId="{87D461A1-4A8D-4CA0-A17C-5C304373563E}" type="presParOf" srcId="{0138A204-EA76-4025-BB0A-0FFB60FB29DB}" destId="{B5AE621A-2409-46F6-9743-2AC51B669D7C}" srcOrd="0" destOrd="0" presId="urn:microsoft.com/office/officeart/2005/8/layout/radial2"/>
    <dgm:cxn modelId="{E68EAD5E-C405-4160-8973-3F0238373E9B}" type="presParOf" srcId="{0138A204-EA76-4025-BB0A-0FFB60FB29DB}" destId="{BF90B246-0C64-4B3E-A12E-1794E92251F1}" srcOrd="1" destOrd="0" presId="urn:microsoft.com/office/officeart/2005/8/layout/radial2"/>
    <dgm:cxn modelId="{B73FD87E-7BC0-44CB-A1F0-1A41614D431C}" type="presParOf" srcId="{3BE96766-3643-41C8-B9F2-315D05F9B838}" destId="{6717917C-146F-4A3E-9CA2-CF4B5CF78C91}" srcOrd="1" destOrd="0" presId="urn:microsoft.com/office/officeart/2005/8/layout/radial2"/>
    <dgm:cxn modelId="{1B2BC0C1-4E9B-4DD4-9126-DC1A20AD1ECD}" type="presParOf" srcId="{3BE96766-3643-41C8-B9F2-315D05F9B838}" destId="{59D1E201-5AF5-46E9-8F28-D0FF4AEAABE2}" srcOrd="2" destOrd="0" presId="urn:microsoft.com/office/officeart/2005/8/layout/radial2"/>
    <dgm:cxn modelId="{C347A103-8171-4663-9D60-1303C8331DA1}" type="presParOf" srcId="{59D1E201-5AF5-46E9-8F28-D0FF4AEAABE2}" destId="{C91833AE-E6C0-43F8-A71A-9A8B6DAA4EEE}" srcOrd="0" destOrd="0" presId="urn:microsoft.com/office/officeart/2005/8/layout/radial2"/>
    <dgm:cxn modelId="{53D85AC4-4154-4943-AC88-8C0A32E3598D}" type="presParOf" srcId="{59D1E201-5AF5-46E9-8F28-D0FF4AEAABE2}" destId="{5EACB158-CEBD-4C48-9F9B-2EE96EBEA823}" srcOrd="1" destOrd="0" presId="urn:microsoft.com/office/officeart/2005/8/layout/radial2"/>
    <dgm:cxn modelId="{2CC94E08-D241-4821-B92C-5EDECCE0287B}" type="presParOf" srcId="{3BE96766-3643-41C8-B9F2-315D05F9B838}" destId="{52638C50-89BF-4DA8-833E-88D64B2767B3}" srcOrd="3" destOrd="0" presId="urn:microsoft.com/office/officeart/2005/8/layout/radial2"/>
    <dgm:cxn modelId="{9335627D-EB96-4F9C-AA4F-59BB5E33D272}" type="presParOf" srcId="{3BE96766-3643-41C8-B9F2-315D05F9B838}" destId="{2CE7F3D2-E1E2-4386-9C3E-8EABF60E0BCC}" srcOrd="4" destOrd="0" presId="urn:microsoft.com/office/officeart/2005/8/layout/radial2"/>
    <dgm:cxn modelId="{61A85AAC-CFAC-44E9-98A8-2D8F9CFB2242}" type="presParOf" srcId="{2CE7F3D2-E1E2-4386-9C3E-8EABF60E0BCC}" destId="{5D605BA9-039B-485B-8CF7-5145CCEC4107}" srcOrd="0" destOrd="0" presId="urn:microsoft.com/office/officeart/2005/8/layout/radial2"/>
    <dgm:cxn modelId="{7F30245F-10BF-4081-81A0-6E5213139B13}" type="presParOf" srcId="{2CE7F3D2-E1E2-4386-9C3E-8EABF60E0BCC}" destId="{F7EE50F1-EA3E-4022-9F5F-9B463D2E2A1E}" srcOrd="1" destOrd="0" presId="urn:microsoft.com/office/officeart/2005/8/layout/radial2"/>
    <dgm:cxn modelId="{4FB331B5-9C76-414E-8C06-0FFEC3B0AEB1}" type="presParOf" srcId="{3BE96766-3643-41C8-B9F2-315D05F9B838}" destId="{2C86EDEE-71BC-4ABA-BE45-5120AF3BB5C8}" srcOrd="5" destOrd="0" presId="urn:microsoft.com/office/officeart/2005/8/layout/radial2"/>
    <dgm:cxn modelId="{306F7BFE-0FBE-4C59-B66C-DC501A2D99E0}" type="presParOf" srcId="{3BE96766-3643-41C8-B9F2-315D05F9B838}" destId="{45CED305-B7FF-4AE2-B59C-A41D465BD98C}" srcOrd="6" destOrd="0" presId="urn:microsoft.com/office/officeart/2005/8/layout/radial2"/>
    <dgm:cxn modelId="{8640443E-883F-4A73-8A04-3BB8EF437411}" type="presParOf" srcId="{45CED305-B7FF-4AE2-B59C-A41D465BD98C}" destId="{37DD5F7B-6F0D-44AD-8B08-9A39E6FB05F3}" srcOrd="0" destOrd="0" presId="urn:microsoft.com/office/officeart/2005/8/layout/radial2"/>
    <dgm:cxn modelId="{7252FEBA-0D8F-4C55-9013-BE789C4B5311}" type="presParOf" srcId="{45CED305-B7FF-4AE2-B59C-A41D465BD98C}" destId="{5DF5501B-2482-417E-9E0A-0344E87DDCDA}"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CDB6FA-F21A-4F99-B822-60F05BCFCCF9}" type="doc">
      <dgm:prSet loTypeId="urn:microsoft.com/office/officeart/2005/8/layout/list1" loCatId="list" qsTypeId="urn:microsoft.com/office/officeart/2005/8/quickstyle/3d3" qsCatId="3D" csTypeId="urn:microsoft.com/office/officeart/2005/8/colors/accent3_2" csCatId="accent3" phldr="1"/>
      <dgm:spPr/>
      <dgm:t>
        <a:bodyPr/>
        <a:lstStyle/>
        <a:p>
          <a:endParaRPr lang="en-US"/>
        </a:p>
      </dgm:t>
    </dgm:pt>
    <dgm:pt modelId="{B8219BE7-B503-4CF6-AA7A-851FC65F9603}">
      <dgm:prSet phldrT="[Text]" custT="1"/>
      <dgm:spPr>
        <a:solidFill>
          <a:schemeClr val="tx2"/>
        </a:solidFill>
      </dgm:spPr>
      <dgm:t>
        <a:bodyPr/>
        <a:lstStyle/>
        <a:p>
          <a:r>
            <a:rPr lang="en-US" sz="2400" dirty="0">
              <a:latin typeface="Arial" panose="020B0604020202020204" pitchFamily="34" charset="0"/>
              <a:cs typeface="Arial" panose="020B0604020202020204" pitchFamily="34" charset="0"/>
            </a:rPr>
            <a:t>Security</a:t>
          </a:r>
        </a:p>
      </dgm:t>
    </dgm:pt>
    <dgm:pt modelId="{C578B10F-20CC-4DBC-8AEC-54691D90E358}" type="parTrans" cxnId="{ED043E9F-42DC-4BFC-B706-E7D88760D7E9}">
      <dgm:prSet/>
      <dgm:spPr/>
      <dgm:t>
        <a:bodyPr/>
        <a:lstStyle/>
        <a:p>
          <a:endParaRPr lang="en-US">
            <a:latin typeface="Arial" panose="020B0604020202020204" pitchFamily="34" charset="0"/>
            <a:cs typeface="Arial" panose="020B0604020202020204" pitchFamily="34" charset="0"/>
          </a:endParaRPr>
        </a:p>
      </dgm:t>
    </dgm:pt>
    <dgm:pt modelId="{30F5EC6F-E8E0-49B6-9E3C-EC31D3FEDB26}" type="sibTrans" cxnId="{ED043E9F-42DC-4BFC-B706-E7D88760D7E9}">
      <dgm:prSet/>
      <dgm:spPr/>
      <dgm:t>
        <a:bodyPr/>
        <a:lstStyle/>
        <a:p>
          <a:endParaRPr lang="en-US">
            <a:latin typeface="Arial" panose="020B0604020202020204" pitchFamily="34" charset="0"/>
            <a:cs typeface="Arial" panose="020B0604020202020204" pitchFamily="34" charset="0"/>
          </a:endParaRPr>
        </a:p>
      </dgm:t>
    </dgm:pt>
    <dgm:pt modelId="{689391F6-6802-4AF7-BEB1-B0231B41752B}">
      <dgm:prSet phldrT="[Text]" custT="1"/>
      <dgm:spPr>
        <a:solidFill>
          <a:schemeClr val="tx2"/>
        </a:solidFill>
      </dgm:spPr>
      <dgm:t>
        <a:bodyPr/>
        <a:lstStyle/>
        <a:p>
          <a:r>
            <a:rPr lang="en-US" sz="2400" dirty="0">
              <a:latin typeface="Arial" panose="020B0604020202020204" pitchFamily="34" charset="0"/>
              <a:cs typeface="Arial" panose="020B0604020202020204" pitchFamily="34" charset="0"/>
            </a:rPr>
            <a:t>Availability</a:t>
          </a:r>
        </a:p>
      </dgm:t>
    </dgm:pt>
    <dgm:pt modelId="{85B79FE3-3196-43D5-AD19-368D4812172B}" type="parTrans" cxnId="{72BDA2E6-5B84-447B-A860-EF6B48964434}">
      <dgm:prSet/>
      <dgm:spPr/>
      <dgm:t>
        <a:bodyPr/>
        <a:lstStyle/>
        <a:p>
          <a:endParaRPr lang="en-US">
            <a:latin typeface="Arial" panose="020B0604020202020204" pitchFamily="34" charset="0"/>
            <a:cs typeface="Arial" panose="020B0604020202020204" pitchFamily="34" charset="0"/>
          </a:endParaRPr>
        </a:p>
      </dgm:t>
    </dgm:pt>
    <dgm:pt modelId="{B752E595-F812-435E-872E-C8F0ED56DEDE}" type="sibTrans" cxnId="{72BDA2E6-5B84-447B-A860-EF6B48964434}">
      <dgm:prSet/>
      <dgm:spPr/>
      <dgm:t>
        <a:bodyPr/>
        <a:lstStyle/>
        <a:p>
          <a:endParaRPr lang="en-US">
            <a:latin typeface="Arial" panose="020B0604020202020204" pitchFamily="34" charset="0"/>
            <a:cs typeface="Arial" panose="020B0604020202020204" pitchFamily="34" charset="0"/>
          </a:endParaRPr>
        </a:p>
      </dgm:t>
    </dgm:pt>
    <dgm:pt modelId="{F2240A16-C9AA-42D6-9CBC-48EA6EF03425}">
      <dgm:prSet phldrT="[Text]" custT="1"/>
      <dgm:spPr>
        <a:solidFill>
          <a:schemeClr val="tx2"/>
        </a:solidFill>
      </dgm:spPr>
      <dgm:t>
        <a:bodyPr/>
        <a:lstStyle/>
        <a:p>
          <a:r>
            <a:rPr lang="en-US" sz="2400" dirty="0">
              <a:latin typeface="Arial" panose="020B0604020202020204" pitchFamily="34" charset="0"/>
              <a:cs typeface="Arial" panose="020B0604020202020204" pitchFamily="34" charset="0"/>
            </a:rPr>
            <a:t>Processing integrity</a:t>
          </a:r>
        </a:p>
      </dgm:t>
    </dgm:pt>
    <dgm:pt modelId="{1F57291F-2B32-4CA3-86E5-F2D3E3DD0B66}" type="parTrans" cxnId="{7C3AD5C5-E08D-4111-AE8F-9BA62D0BAC6B}">
      <dgm:prSet/>
      <dgm:spPr/>
      <dgm:t>
        <a:bodyPr/>
        <a:lstStyle/>
        <a:p>
          <a:endParaRPr lang="en-US">
            <a:latin typeface="Arial" panose="020B0604020202020204" pitchFamily="34" charset="0"/>
            <a:cs typeface="Arial" panose="020B0604020202020204" pitchFamily="34" charset="0"/>
          </a:endParaRPr>
        </a:p>
      </dgm:t>
    </dgm:pt>
    <dgm:pt modelId="{2442BFC9-D3FC-4F88-A4A7-FC45363BDBAD}" type="sibTrans" cxnId="{7C3AD5C5-E08D-4111-AE8F-9BA62D0BAC6B}">
      <dgm:prSet/>
      <dgm:spPr/>
      <dgm:t>
        <a:bodyPr/>
        <a:lstStyle/>
        <a:p>
          <a:endParaRPr lang="en-US">
            <a:latin typeface="Arial" panose="020B0604020202020204" pitchFamily="34" charset="0"/>
            <a:cs typeface="Arial" panose="020B0604020202020204" pitchFamily="34" charset="0"/>
          </a:endParaRPr>
        </a:p>
      </dgm:t>
    </dgm:pt>
    <dgm:pt modelId="{6BD3A146-57A7-4ADB-A38F-4469559FB949}">
      <dgm:prSet custT="1"/>
      <dgm:spPr>
        <a:solidFill>
          <a:schemeClr val="tx2"/>
        </a:solidFill>
      </dgm:spPr>
      <dgm:t>
        <a:bodyPr/>
        <a:lstStyle/>
        <a:p>
          <a:r>
            <a:rPr lang="en-US" sz="2400" dirty="0">
              <a:latin typeface="Arial" panose="020B0604020202020204" pitchFamily="34" charset="0"/>
              <a:cs typeface="Arial" panose="020B0604020202020204" pitchFamily="34" charset="0"/>
            </a:rPr>
            <a:t>Confidentiality</a:t>
          </a:r>
        </a:p>
      </dgm:t>
    </dgm:pt>
    <dgm:pt modelId="{27A940B5-53A0-4299-BAD9-7C4D63B2756A}" type="parTrans" cxnId="{8F525863-2651-4DE1-B277-0972682E899E}">
      <dgm:prSet/>
      <dgm:spPr/>
      <dgm:t>
        <a:bodyPr/>
        <a:lstStyle/>
        <a:p>
          <a:endParaRPr lang="en-US">
            <a:latin typeface="Arial" panose="020B0604020202020204" pitchFamily="34" charset="0"/>
            <a:cs typeface="Arial" panose="020B0604020202020204" pitchFamily="34" charset="0"/>
          </a:endParaRPr>
        </a:p>
      </dgm:t>
    </dgm:pt>
    <dgm:pt modelId="{68070116-C649-404C-B157-D28C5232C0E6}" type="sibTrans" cxnId="{8F525863-2651-4DE1-B277-0972682E899E}">
      <dgm:prSet/>
      <dgm:spPr/>
      <dgm:t>
        <a:bodyPr/>
        <a:lstStyle/>
        <a:p>
          <a:endParaRPr lang="en-US">
            <a:latin typeface="Arial" panose="020B0604020202020204" pitchFamily="34" charset="0"/>
            <a:cs typeface="Arial" panose="020B0604020202020204" pitchFamily="34" charset="0"/>
          </a:endParaRPr>
        </a:p>
      </dgm:t>
    </dgm:pt>
    <dgm:pt modelId="{8E32172C-6E8E-46A3-A331-6A4270CFB6B2}">
      <dgm:prSet custT="1"/>
      <dgm:spPr>
        <a:solidFill>
          <a:schemeClr val="tx2"/>
        </a:solidFill>
      </dgm:spPr>
      <dgm:t>
        <a:bodyPr/>
        <a:lstStyle/>
        <a:p>
          <a:r>
            <a:rPr lang="en-US" sz="2400" dirty="0">
              <a:latin typeface="Arial" panose="020B0604020202020204" pitchFamily="34" charset="0"/>
              <a:cs typeface="Arial" panose="020B0604020202020204" pitchFamily="34" charset="0"/>
            </a:rPr>
            <a:t>Privacy</a:t>
          </a:r>
          <a:endParaRPr lang="en-US" sz="1900" dirty="0">
            <a:latin typeface="Arial" panose="020B0604020202020204" pitchFamily="34" charset="0"/>
            <a:cs typeface="Arial" panose="020B0604020202020204" pitchFamily="34" charset="0"/>
          </a:endParaRPr>
        </a:p>
      </dgm:t>
    </dgm:pt>
    <dgm:pt modelId="{D3CB03FE-1214-4FF0-92D0-C86DD632E0D4}" type="parTrans" cxnId="{F6CD331F-1673-4F89-8081-E29ACC21DDCE}">
      <dgm:prSet/>
      <dgm:spPr/>
      <dgm:t>
        <a:bodyPr/>
        <a:lstStyle/>
        <a:p>
          <a:endParaRPr lang="en-US">
            <a:latin typeface="Arial" panose="020B0604020202020204" pitchFamily="34" charset="0"/>
            <a:cs typeface="Arial" panose="020B0604020202020204" pitchFamily="34" charset="0"/>
          </a:endParaRPr>
        </a:p>
      </dgm:t>
    </dgm:pt>
    <dgm:pt modelId="{BC29EBDF-F8F0-4D5F-AEE1-E0CA40317A20}" type="sibTrans" cxnId="{F6CD331F-1673-4F89-8081-E29ACC21DDCE}">
      <dgm:prSet/>
      <dgm:spPr/>
      <dgm:t>
        <a:bodyPr/>
        <a:lstStyle/>
        <a:p>
          <a:endParaRPr lang="en-US">
            <a:latin typeface="Arial" panose="020B0604020202020204" pitchFamily="34" charset="0"/>
            <a:cs typeface="Arial" panose="020B0604020202020204" pitchFamily="34" charset="0"/>
          </a:endParaRPr>
        </a:p>
      </dgm:t>
    </dgm:pt>
    <dgm:pt modelId="{D16BFBC8-293D-493E-B799-8B81B51B4E06}" type="pres">
      <dgm:prSet presAssocID="{04CDB6FA-F21A-4F99-B822-60F05BCFCCF9}" presName="linear" presStyleCnt="0">
        <dgm:presLayoutVars>
          <dgm:dir/>
          <dgm:animLvl val="lvl"/>
          <dgm:resizeHandles val="exact"/>
        </dgm:presLayoutVars>
      </dgm:prSet>
      <dgm:spPr/>
    </dgm:pt>
    <dgm:pt modelId="{86AEC8FD-9741-49DD-A0EA-AD77652DB1D9}" type="pres">
      <dgm:prSet presAssocID="{B8219BE7-B503-4CF6-AA7A-851FC65F9603}" presName="parentLin" presStyleCnt="0"/>
      <dgm:spPr/>
    </dgm:pt>
    <dgm:pt modelId="{909A1FE2-E250-4B47-B719-5B6E692AC130}" type="pres">
      <dgm:prSet presAssocID="{B8219BE7-B503-4CF6-AA7A-851FC65F9603}" presName="parentLeftMargin" presStyleLbl="node1" presStyleIdx="0" presStyleCnt="5"/>
      <dgm:spPr/>
    </dgm:pt>
    <dgm:pt modelId="{819D5A1D-CD8C-44FA-9A97-E588BB8EFC2E}" type="pres">
      <dgm:prSet presAssocID="{B8219BE7-B503-4CF6-AA7A-851FC65F9603}" presName="parentText" presStyleLbl="node1" presStyleIdx="0" presStyleCnt="5">
        <dgm:presLayoutVars>
          <dgm:chMax val="0"/>
          <dgm:bulletEnabled val="1"/>
        </dgm:presLayoutVars>
      </dgm:prSet>
      <dgm:spPr/>
    </dgm:pt>
    <dgm:pt modelId="{6B146B29-3961-41FC-83CE-C99C23FA1CBB}" type="pres">
      <dgm:prSet presAssocID="{B8219BE7-B503-4CF6-AA7A-851FC65F9603}" presName="negativeSpace" presStyleCnt="0"/>
      <dgm:spPr/>
    </dgm:pt>
    <dgm:pt modelId="{EF9F1383-CECC-4A0B-9E46-F4E66E3F67A6}" type="pres">
      <dgm:prSet presAssocID="{B8219BE7-B503-4CF6-AA7A-851FC65F9603}" presName="childText" presStyleLbl="conFgAcc1" presStyleIdx="0" presStyleCnt="5">
        <dgm:presLayoutVars>
          <dgm:bulletEnabled val="1"/>
        </dgm:presLayoutVars>
      </dgm:prSet>
      <dgm:spPr/>
    </dgm:pt>
    <dgm:pt modelId="{4FA75455-DED6-44BE-846B-12007C20615E}" type="pres">
      <dgm:prSet presAssocID="{30F5EC6F-E8E0-49B6-9E3C-EC31D3FEDB26}" presName="spaceBetweenRectangles" presStyleCnt="0"/>
      <dgm:spPr/>
    </dgm:pt>
    <dgm:pt modelId="{CFC4BCA5-8841-46C3-98D7-5E8C9C0F7780}" type="pres">
      <dgm:prSet presAssocID="{689391F6-6802-4AF7-BEB1-B0231B41752B}" presName="parentLin" presStyleCnt="0"/>
      <dgm:spPr/>
    </dgm:pt>
    <dgm:pt modelId="{165F0FA4-B5D5-483C-8C27-0453A9705504}" type="pres">
      <dgm:prSet presAssocID="{689391F6-6802-4AF7-BEB1-B0231B41752B}" presName="parentLeftMargin" presStyleLbl="node1" presStyleIdx="0" presStyleCnt="5"/>
      <dgm:spPr/>
    </dgm:pt>
    <dgm:pt modelId="{16A95A55-5847-48C5-B291-E3BC4E5EEB70}" type="pres">
      <dgm:prSet presAssocID="{689391F6-6802-4AF7-BEB1-B0231B41752B}" presName="parentText" presStyleLbl="node1" presStyleIdx="1" presStyleCnt="5">
        <dgm:presLayoutVars>
          <dgm:chMax val="0"/>
          <dgm:bulletEnabled val="1"/>
        </dgm:presLayoutVars>
      </dgm:prSet>
      <dgm:spPr/>
    </dgm:pt>
    <dgm:pt modelId="{50CD9C8F-AB4A-4553-BCAB-24E365E96DB1}" type="pres">
      <dgm:prSet presAssocID="{689391F6-6802-4AF7-BEB1-B0231B41752B}" presName="negativeSpace" presStyleCnt="0"/>
      <dgm:spPr/>
    </dgm:pt>
    <dgm:pt modelId="{C73D10B4-88D4-43BC-8233-35E82EE1F214}" type="pres">
      <dgm:prSet presAssocID="{689391F6-6802-4AF7-BEB1-B0231B41752B}" presName="childText" presStyleLbl="conFgAcc1" presStyleIdx="1" presStyleCnt="5">
        <dgm:presLayoutVars>
          <dgm:bulletEnabled val="1"/>
        </dgm:presLayoutVars>
      </dgm:prSet>
      <dgm:spPr/>
    </dgm:pt>
    <dgm:pt modelId="{5209672C-9E29-46EC-8978-4832D26726E1}" type="pres">
      <dgm:prSet presAssocID="{B752E595-F812-435E-872E-C8F0ED56DEDE}" presName="spaceBetweenRectangles" presStyleCnt="0"/>
      <dgm:spPr/>
    </dgm:pt>
    <dgm:pt modelId="{B1AC726C-0C44-44E9-81F8-1DD7F7564E78}" type="pres">
      <dgm:prSet presAssocID="{F2240A16-C9AA-42D6-9CBC-48EA6EF03425}" presName="parentLin" presStyleCnt="0"/>
      <dgm:spPr/>
    </dgm:pt>
    <dgm:pt modelId="{5F8131A8-71C7-4770-A20A-6B329E7CEC8F}" type="pres">
      <dgm:prSet presAssocID="{F2240A16-C9AA-42D6-9CBC-48EA6EF03425}" presName="parentLeftMargin" presStyleLbl="node1" presStyleIdx="1" presStyleCnt="5"/>
      <dgm:spPr/>
    </dgm:pt>
    <dgm:pt modelId="{1442DB78-84DA-4B0B-9E48-00B2F598A0A3}" type="pres">
      <dgm:prSet presAssocID="{F2240A16-C9AA-42D6-9CBC-48EA6EF03425}" presName="parentText" presStyleLbl="node1" presStyleIdx="2" presStyleCnt="5">
        <dgm:presLayoutVars>
          <dgm:chMax val="0"/>
          <dgm:bulletEnabled val="1"/>
        </dgm:presLayoutVars>
      </dgm:prSet>
      <dgm:spPr/>
    </dgm:pt>
    <dgm:pt modelId="{E2589660-D554-4BAD-9E20-508C65F1D085}" type="pres">
      <dgm:prSet presAssocID="{F2240A16-C9AA-42D6-9CBC-48EA6EF03425}" presName="negativeSpace" presStyleCnt="0"/>
      <dgm:spPr/>
    </dgm:pt>
    <dgm:pt modelId="{FDF31EBE-F659-4B89-B964-2DF86F304813}" type="pres">
      <dgm:prSet presAssocID="{F2240A16-C9AA-42D6-9CBC-48EA6EF03425}" presName="childText" presStyleLbl="conFgAcc1" presStyleIdx="2" presStyleCnt="5">
        <dgm:presLayoutVars>
          <dgm:bulletEnabled val="1"/>
        </dgm:presLayoutVars>
      </dgm:prSet>
      <dgm:spPr/>
    </dgm:pt>
    <dgm:pt modelId="{2A6034AF-C816-4702-A14D-E4695DBAE2BC}" type="pres">
      <dgm:prSet presAssocID="{2442BFC9-D3FC-4F88-A4A7-FC45363BDBAD}" presName="spaceBetweenRectangles" presStyleCnt="0"/>
      <dgm:spPr/>
    </dgm:pt>
    <dgm:pt modelId="{F068A500-730E-4310-B78A-601221A5E180}" type="pres">
      <dgm:prSet presAssocID="{6BD3A146-57A7-4ADB-A38F-4469559FB949}" presName="parentLin" presStyleCnt="0"/>
      <dgm:spPr/>
    </dgm:pt>
    <dgm:pt modelId="{20D3C842-D408-4B55-BE7F-DE20F1CC37EF}" type="pres">
      <dgm:prSet presAssocID="{6BD3A146-57A7-4ADB-A38F-4469559FB949}" presName="parentLeftMargin" presStyleLbl="node1" presStyleIdx="2" presStyleCnt="5"/>
      <dgm:spPr/>
    </dgm:pt>
    <dgm:pt modelId="{BFEC21CA-71E0-4E34-8FF1-14E705E86CDB}" type="pres">
      <dgm:prSet presAssocID="{6BD3A146-57A7-4ADB-A38F-4469559FB949}" presName="parentText" presStyleLbl="node1" presStyleIdx="3" presStyleCnt="5">
        <dgm:presLayoutVars>
          <dgm:chMax val="0"/>
          <dgm:bulletEnabled val="1"/>
        </dgm:presLayoutVars>
      </dgm:prSet>
      <dgm:spPr/>
    </dgm:pt>
    <dgm:pt modelId="{D17F2AF3-8F5C-4B92-AAB3-A24EA2FEAB0F}" type="pres">
      <dgm:prSet presAssocID="{6BD3A146-57A7-4ADB-A38F-4469559FB949}" presName="negativeSpace" presStyleCnt="0"/>
      <dgm:spPr/>
    </dgm:pt>
    <dgm:pt modelId="{EE56C73D-9DD5-41F0-813E-3942623AF6B2}" type="pres">
      <dgm:prSet presAssocID="{6BD3A146-57A7-4ADB-A38F-4469559FB949}" presName="childText" presStyleLbl="conFgAcc1" presStyleIdx="3" presStyleCnt="5">
        <dgm:presLayoutVars>
          <dgm:bulletEnabled val="1"/>
        </dgm:presLayoutVars>
      </dgm:prSet>
      <dgm:spPr/>
    </dgm:pt>
    <dgm:pt modelId="{91A12FB8-71F3-4D84-84B7-C693CE650772}" type="pres">
      <dgm:prSet presAssocID="{68070116-C649-404C-B157-D28C5232C0E6}" presName="spaceBetweenRectangles" presStyleCnt="0"/>
      <dgm:spPr/>
    </dgm:pt>
    <dgm:pt modelId="{186AB270-3C4F-42D9-A270-7F4EC0C3B10C}" type="pres">
      <dgm:prSet presAssocID="{8E32172C-6E8E-46A3-A331-6A4270CFB6B2}" presName="parentLin" presStyleCnt="0"/>
      <dgm:spPr/>
    </dgm:pt>
    <dgm:pt modelId="{2A643741-AB5D-451C-8ACA-C5AB4A6BF1F2}" type="pres">
      <dgm:prSet presAssocID="{8E32172C-6E8E-46A3-A331-6A4270CFB6B2}" presName="parentLeftMargin" presStyleLbl="node1" presStyleIdx="3" presStyleCnt="5"/>
      <dgm:spPr/>
    </dgm:pt>
    <dgm:pt modelId="{EDA7FD54-148D-4DE5-81AD-B221BFBCDBB6}" type="pres">
      <dgm:prSet presAssocID="{8E32172C-6E8E-46A3-A331-6A4270CFB6B2}" presName="parentText" presStyleLbl="node1" presStyleIdx="4" presStyleCnt="5">
        <dgm:presLayoutVars>
          <dgm:chMax val="0"/>
          <dgm:bulletEnabled val="1"/>
        </dgm:presLayoutVars>
      </dgm:prSet>
      <dgm:spPr/>
    </dgm:pt>
    <dgm:pt modelId="{A77AA7F2-F2C8-4E58-B378-1ED5A7B0FC14}" type="pres">
      <dgm:prSet presAssocID="{8E32172C-6E8E-46A3-A331-6A4270CFB6B2}" presName="negativeSpace" presStyleCnt="0"/>
      <dgm:spPr/>
    </dgm:pt>
    <dgm:pt modelId="{39B49561-6289-4E09-A381-A80B517D8108}" type="pres">
      <dgm:prSet presAssocID="{8E32172C-6E8E-46A3-A331-6A4270CFB6B2}" presName="childText" presStyleLbl="conFgAcc1" presStyleIdx="4" presStyleCnt="5">
        <dgm:presLayoutVars>
          <dgm:bulletEnabled val="1"/>
        </dgm:presLayoutVars>
      </dgm:prSet>
      <dgm:spPr/>
    </dgm:pt>
  </dgm:ptLst>
  <dgm:cxnLst>
    <dgm:cxn modelId="{15390708-D418-4E5A-B6CB-558FCE753A0D}" type="presOf" srcId="{F2240A16-C9AA-42D6-9CBC-48EA6EF03425}" destId="{1442DB78-84DA-4B0B-9E48-00B2F598A0A3}" srcOrd="1" destOrd="0" presId="urn:microsoft.com/office/officeart/2005/8/layout/list1"/>
    <dgm:cxn modelId="{F6CD331F-1673-4F89-8081-E29ACC21DDCE}" srcId="{04CDB6FA-F21A-4F99-B822-60F05BCFCCF9}" destId="{8E32172C-6E8E-46A3-A331-6A4270CFB6B2}" srcOrd="4" destOrd="0" parTransId="{D3CB03FE-1214-4FF0-92D0-C86DD632E0D4}" sibTransId="{BC29EBDF-F8F0-4D5F-AEE1-E0CA40317A20}"/>
    <dgm:cxn modelId="{736D893F-712B-4749-AA67-E08036201340}" type="presOf" srcId="{B8219BE7-B503-4CF6-AA7A-851FC65F9603}" destId="{909A1FE2-E250-4B47-B719-5B6E692AC130}" srcOrd="0" destOrd="0" presId="urn:microsoft.com/office/officeart/2005/8/layout/list1"/>
    <dgm:cxn modelId="{1A24B33F-81C6-47EE-B38E-37FBBB5582D0}" type="presOf" srcId="{8E32172C-6E8E-46A3-A331-6A4270CFB6B2}" destId="{EDA7FD54-148D-4DE5-81AD-B221BFBCDBB6}" srcOrd="1" destOrd="0" presId="urn:microsoft.com/office/officeart/2005/8/layout/list1"/>
    <dgm:cxn modelId="{5752CF5E-5912-46BC-90EC-61A4898D490C}" type="presOf" srcId="{04CDB6FA-F21A-4F99-B822-60F05BCFCCF9}" destId="{D16BFBC8-293D-493E-B799-8B81B51B4E06}" srcOrd="0" destOrd="0" presId="urn:microsoft.com/office/officeart/2005/8/layout/list1"/>
    <dgm:cxn modelId="{FCFB6363-76F9-4C78-AA9A-32A566E88BBB}" type="presOf" srcId="{689391F6-6802-4AF7-BEB1-B0231B41752B}" destId="{16A95A55-5847-48C5-B291-E3BC4E5EEB70}" srcOrd="1" destOrd="0" presId="urn:microsoft.com/office/officeart/2005/8/layout/list1"/>
    <dgm:cxn modelId="{14447443-DD52-4465-8C95-3128A35D61AD}" type="presOf" srcId="{B8219BE7-B503-4CF6-AA7A-851FC65F9603}" destId="{819D5A1D-CD8C-44FA-9A97-E588BB8EFC2E}" srcOrd="1" destOrd="0" presId="urn:microsoft.com/office/officeart/2005/8/layout/list1"/>
    <dgm:cxn modelId="{8F525863-2651-4DE1-B277-0972682E899E}" srcId="{04CDB6FA-F21A-4F99-B822-60F05BCFCCF9}" destId="{6BD3A146-57A7-4ADB-A38F-4469559FB949}" srcOrd="3" destOrd="0" parTransId="{27A940B5-53A0-4299-BAD9-7C4D63B2756A}" sibTransId="{68070116-C649-404C-B157-D28C5232C0E6}"/>
    <dgm:cxn modelId="{B5622D6C-B89D-49E0-9FD9-904A86DA2246}" type="presOf" srcId="{6BD3A146-57A7-4ADB-A38F-4469559FB949}" destId="{BFEC21CA-71E0-4E34-8FF1-14E705E86CDB}" srcOrd="1" destOrd="0" presId="urn:microsoft.com/office/officeart/2005/8/layout/list1"/>
    <dgm:cxn modelId="{EFC36B77-0D82-4825-8655-066CAE421D2B}" type="presOf" srcId="{689391F6-6802-4AF7-BEB1-B0231B41752B}" destId="{165F0FA4-B5D5-483C-8C27-0453A9705504}" srcOrd="0" destOrd="0" presId="urn:microsoft.com/office/officeart/2005/8/layout/list1"/>
    <dgm:cxn modelId="{ED043E9F-42DC-4BFC-B706-E7D88760D7E9}" srcId="{04CDB6FA-F21A-4F99-B822-60F05BCFCCF9}" destId="{B8219BE7-B503-4CF6-AA7A-851FC65F9603}" srcOrd="0" destOrd="0" parTransId="{C578B10F-20CC-4DBC-8AEC-54691D90E358}" sibTransId="{30F5EC6F-E8E0-49B6-9E3C-EC31D3FEDB26}"/>
    <dgm:cxn modelId="{9D8C66A7-25EC-4F82-B7E4-F39C0F4889AB}" type="presOf" srcId="{8E32172C-6E8E-46A3-A331-6A4270CFB6B2}" destId="{2A643741-AB5D-451C-8ACA-C5AB4A6BF1F2}" srcOrd="0" destOrd="0" presId="urn:microsoft.com/office/officeart/2005/8/layout/list1"/>
    <dgm:cxn modelId="{7C3AD5C5-E08D-4111-AE8F-9BA62D0BAC6B}" srcId="{04CDB6FA-F21A-4F99-B822-60F05BCFCCF9}" destId="{F2240A16-C9AA-42D6-9CBC-48EA6EF03425}" srcOrd="2" destOrd="0" parTransId="{1F57291F-2B32-4CA3-86E5-F2D3E3DD0B66}" sibTransId="{2442BFC9-D3FC-4F88-A4A7-FC45363BDBAD}"/>
    <dgm:cxn modelId="{6B1E6AE0-F649-4AA7-BB44-DB0A7BE6B605}" type="presOf" srcId="{F2240A16-C9AA-42D6-9CBC-48EA6EF03425}" destId="{5F8131A8-71C7-4770-A20A-6B329E7CEC8F}" srcOrd="0" destOrd="0" presId="urn:microsoft.com/office/officeart/2005/8/layout/list1"/>
    <dgm:cxn modelId="{72BDA2E6-5B84-447B-A860-EF6B48964434}" srcId="{04CDB6FA-F21A-4F99-B822-60F05BCFCCF9}" destId="{689391F6-6802-4AF7-BEB1-B0231B41752B}" srcOrd="1" destOrd="0" parTransId="{85B79FE3-3196-43D5-AD19-368D4812172B}" sibTransId="{B752E595-F812-435E-872E-C8F0ED56DEDE}"/>
    <dgm:cxn modelId="{1F6D4DEF-09FE-493D-B207-23EBB31E9CA3}" type="presOf" srcId="{6BD3A146-57A7-4ADB-A38F-4469559FB949}" destId="{20D3C842-D408-4B55-BE7F-DE20F1CC37EF}" srcOrd="0" destOrd="0" presId="urn:microsoft.com/office/officeart/2005/8/layout/list1"/>
    <dgm:cxn modelId="{D80ED6BA-E86D-4B64-A112-D56A86F490FD}" type="presParOf" srcId="{D16BFBC8-293D-493E-B799-8B81B51B4E06}" destId="{86AEC8FD-9741-49DD-A0EA-AD77652DB1D9}" srcOrd="0" destOrd="0" presId="urn:microsoft.com/office/officeart/2005/8/layout/list1"/>
    <dgm:cxn modelId="{6231FE00-93E2-4178-AE9C-54B3C84A84B6}" type="presParOf" srcId="{86AEC8FD-9741-49DD-A0EA-AD77652DB1D9}" destId="{909A1FE2-E250-4B47-B719-5B6E692AC130}" srcOrd="0" destOrd="0" presId="urn:microsoft.com/office/officeart/2005/8/layout/list1"/>
    <dgm:cxn modelId="{D814342A-4E97-4F87-8C52-2053A9D840CE}" type="presParOf" srcId="{86AEC8FD-9741-49DD-A0EA-AD77652DB1D9}" destId="{819D5A1D-CD8C-44FA-9A97-E588BB8EFC2E}" srcOrd="1" destOrd="0" presId="urn:microsoft.com/office/officeart/2005/8/layout/list1"/>
    <dgm:cxn modelId="{15F6656B-D531-4375-8176-603737A9BFBB}" type="presParOf" srcId="{D16BFBC8-293D-493E-B799-8B81B51B4E06}" destId="{6B146B29-3961-41FC-83CE-C99C23FA1CBB}" srcOrd="1" destOrd="0" presId="urn:microsoft.com/office/officeart/2005/8/layout/list1"/>
    <dgm:cxn modelId="{DDFF390F-7443-4755-B098-516C3B48EF62}" type="presParOf" srcId="{D16BFBC8-293D-493E-B799-8B81B51B4E06}" destId="{EF9F1383-CECC-4A0B-9E46-F4E66E3F67A6}" srcOrd="2" destOrd="0" presId="urn:microsoft.com/office/officeart/2005/8/layout/list1"/>
    <dgm:cxn modelId="{F2509AE6-67A8-46F3-9C34-4091569C7D3A}" type="presParOf" srcId="{D16BFBC8-293D-493E-B799-8B81B51B4E06}" destId="{4FA75455-DED6-44BE-846B-12007C20615E}" srcOrd="3" destOrd="0" presId="urn:microsoft.com/office/officeart/2005/8/layout/list1"/>
    <dgm:cxn modelId="{570E6C98-EFBF-4C65-A250-6EF3D8888473}" type="presParOf" srcId="{D16BFBC8-293D-493E-B799-8B81B51B4E06}" destId="{CFC4BCA5-8841-46C3-98D7-5E8C9C0F7780}" srcOrd="4" destOrd="0" presId="urn:microsoft.com/office/officeart/2005/8/layout/list1"/>
    <dgm:cxn modelId="{254D8786-B0D0-4998-9D7C-19AE1F7FD443}" type="presParOf" srcId="{CFC4BCA5-8841-46C3-98D7-5E8C9C0F7780}" destId="{165F0FA4-B5D5-483C-8C27-0453A9705504}" srcOrd="0" destOrd="0" presId="urn:microsoft.com/office/officeart/2005/8/layout/list1"/>
    <dgm:cxn modelId="{3C9A7E64-738D-4BE7-B5DF-1E163001962E}" type="presParOf" srcId="{CFC4BCA5-8841-46C3-98D7-5E8C9C0F7780}" destId="{16A95A55-5847-48C5-B291-E3BC4E5EEB70}" srcOrd="1" destOrd="0" presId="urn:microsoft.com/office/officeart/2005/8/layout/list1"/>
    <dgm:cxn modelId="{B47189F9-D925-4A73-8D13-E6D6E03F44CA}" type="presParOf" srcId="{D16BFBC8-293D-493E-B799-8B81B51B4E06}" destId="{50CD9C8F-AB4A-4553-BCAB-24E365E96DB1}" srcOrd="5" destOrd="0" presId="urn:microsoft.com/office/officeart/2005/8/layout/list1"/>
    <dgm:cxn modelId="{6B5238BB-5201-4FA4-B59D-2F98E23E5B0B}" type="presParOf" srcId="{D16BFBC8-293D-493E-B799-8B81B51B4E06}" destId="{C73D10B4-88D4-43BC-8233-35E82EE1F214}" srcOrd="6" destOrd="0" presId="urn:microsoft.com/office/officeart/2005/8/layout/list1"/>
    <dgm:cxn modelId="{FC0B110C-8E24-4CE1-8A35-F339E9997206}" type="presParOf" srcId="{D16BFBC8-293D-493E-B799-8B81B51B4E06}" destId="{5209672C-9E29-46EC-8978-4832D26726E1}" srcOrd="7" destOrd="0" presId="urn:microsoft.com/office/officeart/2005/8/layout/list1"/>
    <dgm:cxn modelId="{55B800B6-5C66-4A7A-8899-1C505A473FF9}" type="presParOf" srcId="{D16BFBC8-293D-493E-B799-8B81B51B4E06}" destId="{B1AC726C-0C44-44E9-81F8-1DD7F7564E78}" srcOrd="8" destOrd="0" presId="urn:microsoft.com/office/officeart/2005/8/layout/list1"/>
    <dgm:cxn modelId="{322D63C2-0202-45A7-8D37-D1204C7F33F5}" type="presParOf" srcId="{B1AC726C-0C44-44E9-81F8-1DD7F7564E78}" destId="{5F8131A8-71C7-4770-A20A-6B329E7CEC8F}" srcOrd="0" destOrd="0" presId="urn:microsoft.com/office/officeart/2005/8/layout/list1"/>
    <dgm:cxn modelId="{341A1ABE-C526-4404-8349-3359579A2C3D}" type="presParOf" srcId="{B1AC726C-0C44-44E9-81F8-1DD7F7564E78}" destId="{1442DB78-84DA-4B0B-9E48-00B2F598A0A3}" srcOrd="1" destOrd="0" presId="urn:microsoft.com/office/officeart/2005/8/layout/list1"/>
    <dgm:cxn modelId="{7C95C2B2-35B8-4906-BAC6-30FD99677B0C}" type="presParOf" srcId="{D16BFBC8-293D-493E-B799-8B81B51B4E06}" destId="{E2589660-D554-4BAD-9E20-508C65F1D085}" srcOrd="9" destOrd="0" presId="urn:microsoft.com/office/officeart/2005/8/layout/list1"/>
    <dgm:cxn modelId="{C8A41FD9-1F6A-4E0F-B89B-43F8B231ED89}" type="presParOf" srcId="{D16BFBC8-293D-493E-B799-8B81B51B4E06}" destId="{FDF31EBE-F659-4B89-B964-2DF86F304813}" srcOrd="10" destOrd="0" presId="urn:microsoft.com/office/officeart/2005/8/layout/list1"/>
    <dgm:cxn modelId="{349D6DA4-5015-414C-BBC8-83A893069D91}" type="presParOf" srcId="{D16BFBC8-293D-493E-B799-8B81B51B4E06}" destId="{2A6034AF-C816-4702-A14D-E4695DBAE2BC}" srcOrd="11" destOrd="0" presId="urn:microsoft.com/office/officeart/2005/8/layout/list1"/>
    <dgm:cxn modelId="{A94E8FB9-0DD7-4A6D-8BE1-853DB58B0053}" type="presParOf" srcId="{D16BFBC8-293D-493E-B799-8B81B51B4E06}" destId="{F068A500-730E-4310-B78A-601221A5E180}" srcOrd="12" destOrd="0" presId="urn:microsoft.com/office/officeart/2005/8/layout/list1"/>
    <dgm:cxn modelId="{14CFAD91-40D7-486D-A885-72089EC7CB29}" type="presParOf" srcId="{F068A500-730E-4310-B78A-601221A5E180}" destId="{20D3C842-D408-4B55-BE7F-DE20F1CC37EF}" srcOrd="0" destOrd="0" presId="urn:microsoft.com/office/officeart/2005/8/layout/list1"/>
    <dgm:cxn modelId="{0BE4C7B7-21B8-4D9B-9CB0-EACBD0B24F25}" type="presParOf" srcId="{F068A500-730E-4310-B78A-601221A5E180}" destId="{BFEC21CA-71E0-4E34-8FF1-14E705E86CDB}" srcOrd="1" destOrd="0" presId="urn:microsoft.com/office/officeart/2005/8/layout/list1"/>
    <dgm:cxn modelId="{7AE64766-423F-4150-AACC-B9591D2C50F1}" type="presParOf" srcId="{D16BFBC8-293D-493E-B799-8B81B51B4E06}" destId="{D17F2AF3-8F5C-4B92-AAB3-A24EA2FEAB0F}" srcOrd="13" destOrd="0" presId="urn:microsoft.com/office/officeart/2005/8/layout/list1"/>
    <dgm:cxn modelId="{C1D49626-3B39-416C-8003-4455383D15EB}" type="presParOf" srcId="{D16BFBC8-293D-493E-B799-8B81B51B4E06}" destId="{EE56C73D-9DD5-41F0-813E-3942623AF6B2}" srcOrd="14" destOrd="0" presId="urn:microsoft.com/office/officeart/2005/8/layout/list1"/>
    <dgm:cxn modelId="{E97E8872-47F6-4F81-B596-5E2BF4410ADA}" type="presParOf" srcId="{D16BFBC8-293D-493E-B799-8B81B51B4E06}" destId="{91A12FB8-71F3-4D84-84B7-C693CE650772}" srcOrd="15" destOrd="0" presId="urn:microsoft.com/office/officeart/2005/8/layout/list1"/>
    <dgm:cxn modelId="{5A7C541D-62D7-49CE-AC1D-43BB0F8ED5D1}" type="presParOf" srcId="{D16BFBC8-293D-493E-B799-8B81B51B4E06}" destId="{186AB270-3C4F-42D9-A270-7F4EC0C3B10C}" srcOrd="16" destOrd="0" presId="urn:microsoft.com/office/officeart/2005/8/layout/list1"/>
    <dgm:cxn modelId="{683D5969-5911-4CE7-860A-4E87B703AA30}" type="presParOf" srcId="{186AB270-3C4F-42D9-A270-7F4EC0C3B10C}" destId="{2A643741-AB5D-451C-8ACA-C5AB4A6BF1F2}" srcOrd="0" destOrd="0" presId="urn:microsoft.com/office/officeart/2005/8/layout/list1"/>
    <dgm:cxn modelId="{3F72895C-908F-47CE-89F6-0C1BA426072A}" type="presParOf" srcId="{186AB270-3C4F-42D9-A270-7F4EC0C3B10C}" destId="{EDA7FD54-148D-4DE5-81AD-B221BFBCDBB6}" srcOrd="1" destOrd="0" presId="urn:microsoft.com/office/officeart/2005/8/layout/list1"/>
    <dgm:cxn modelId="{A1AF6A3B-38C2-4E7F-8B0B-C47535BB0107}" type="presParOf" srcId="{D16BFBC8-293D-493E-B799-8B81B51B4E06}" destId="{A77AA7F2-F2C8-4E58-B378-1ED5A7B0FC14}" srcOrd="17" destOrd="0" presId="urn:microsoft.com/office/officeart/2005/8/layout/list1"/>
    <dgm:cxn modelId="{4835F2E5-FB79-4896-9DDF-EC769105EA4A}" type="presParOf" srcId="{D16BFBC8-293D-493E-B799-8B81B51B4E06}" destId="{39B49561-6289-4E09-A381-A80B517D8108}"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EE7315-BB67-4EBC-864D-067DD02D1D6A}" type="doc">
      <dgm:prSet loTypeId="urn:microsoft.com/office/officeart/2005/8/layout/list1" loCatId="list" qsTypeId="urn:microsoft.com/office/officeart/2005/8/quickstyle/simple1" qsCatId="simple" csTypeId="urn:microsoft.com/office/officeart/2005/8/colors/accent3_2" csCatId="accent3" phldr="1"/>
      <dgm:spPr/>
      <dgm:t>
        <a:bodyPr/>
        <a:lstStyle/>
        <a:p>
          <a:endParaRPr lang="en-US"/>
        </a:p>
      </dgm:t>
    </dgm:pt>
    <dgm:pt modelId="{A0ABD02A-28BC-446A-AE9C-55B5108B145A}">
      <dgm:prSet phldrT="[Text]" custT="1"/>
      <dgm:spPr>
        <a:solidFill>
          <a:schemeClr val="tx2"/>
        </a:solidFill>
        <a:scene3d>
          <a:camera prst="orthographicFront"/>
          <a:lightRig rig="threePt" dir="t"/>
        </a:scene3d>
        <a:sp3d>
          <a:bevelT/>
          <a:bevelB/>
        </a:sp3d>
      </dgm:spPr>
      <dgm:t>
        <a:bodyPr/>
        <a:lstStyle/>
        <a:p>
          <a:r>
            <a:rPr lang="en-US" sz="1800" dirty="0">
              <a:latin typeface="Arial" pitchFamily="34" charset="0"/>
              <a:cs typeface="Arial" pitchFamily="34" charset="0"/>
            </a:rPr>
            <a:t>1. Preparing the description</a:t>
          </a:r>
        </a:p>
      </dgm:t>
    </dgm:pt>
    <dgm:pt modelId="{59887A21-AA9A-49F1-AC57-D323A65B10C0}" type="parTrans" cxnId="{621FC69B-17A6-447F-9A45-D1868436943E}">
      <dgm:prSet/>
      <dgm:spPr/>
      <dgm:t>
        <a:bodyPr/>
        <a:lstStyle/>
        <a:p>
          <a:endParaRPr lang="en-US"/>
        </a:p>
      </dgm:t>
    </dgm:pt>
    <dgm:pt modelId="{1D24D430-C26A-4EB6-B421-47CE53AB3447}" type="sibTrans" cxnId="{621FC69B-17A6-447F-9A45-D1868436943E}">
      <dgm:prSet/>
      <dgm:spPr/>
      <dgm:t>
        <a:bodyPr/>
        <a:lstStyle/>
        <a:p>
          <a:endParaRPr lang="en-US"/>
        </a:p>
      </dgm:t>
    </dgm:pt>
    <dgm:pt modelId="{4CBA7549-5E10-4033-90ED-C966149CDBFF}">
      <dgm:prSet phldrT="[Text]" custT="1"/>
      <dgm:spPr>
        <a:solidFill>
          <a:schemeClr val="tx2"/>
        </a:solidFill>
        <a:scene3d>
          <a:camera prst="orthographicFront"/>
          <a:lightRig rig="threePt" dir="t"/>
        </a:scene3d>
        <a:sp3d>
          <a:bevelT/>
          <a:bevelB/>
        </a:sp3d>
      </dgm:spPr>
      <dgm:t>
        <a:bodyPr/>
        <a:lstStyle/>
        <a:p>
          <a:r>
            <a:rPr lang="en-US" sz="1800" dirty="0">
              <a:latin typeface="Arial" pitchFamily="34" charset="0"/>
              <a:cs typeface="Arial" pitchFamily="34" charset="0"/>
            </a:rPr>
            <a:t>2. Content of the description</a:t>
          </a:r>
        </a:p>
      </dgm:t>
    </dgm:pt>
    <dgm:pt modelId="{2C3B9026-DBEB-450D-B841-B5C02A661DE2}" type="parTrans" cxnId="{FBB9072C-2EE7-4981-B2F5-7377FF0E7884}">
      <dgm:prSet/>
      <dgm:spPr/>
      <dgm:t>
        <a:bodyPr/>
        <a:lstStyle/>
        <a:p>
          <a:endParaRPr lang="en-US"/>
        </a:p>
      </dgm:t>
    </dgm:pt>
    <dgm:pt modelId="{CD794DFD-9F97-4374-AFC6-5DCBAC6C695C}" type="sibTrans" cxnId="{FBB9072C-2EE7-4981-B2F5-7377FF0E7884}">
      <dgm:prSet/>
      <dgm:spPr/>
      <dgm:t>
        <a:bodyPr/>
        <a:lstStyle/>
        <a:p>
          <a:endParaRPr lang="en-US"/>
        </a:p>
      </dgm:t>
    </dgm:pt>
    <dgm:pt modelId="{E374FF22-08E8-4F79-BFDE-754EBFC2A389}" type="pres">
      <dgm:prSet presAssocID="{8CEE7315-BB67-4EBC-864D-067DD02D1D6A}" presName="linear" presStyleCnt="0">
        <dgm:presLayoutVars>
          <dgm:dir/>
          <dgm:animLvl val="lvl"/>
          <dgm:resizeHandles val="exact"/>
        </dgm:presLayoutVars>
      </dgm:prSet>
      <dgm:spPr/>
    </dgm:pt>
    <dgm:pt modelId="{839F88F7-C77B-4608-A443-384AAE0A7782}" type="pres">
      <dgm:prSet presAssocID="{A0ABD02A-28BC-446A-AE9C-55B5108B145A}" presName="parentLin" presStyleCnt="0"/>
      <dgm:spPr/>
    </dgm:pt>
    <dgm:pt modelId="{DF6CE506-24C4-48B5-97EE-62E7D519626A}" type="pres">
      <dgm:prSet presAssocID="{A0ABD02A-28BC-446A-AE9C-55B5108B145A}" presName="parentLeftMargin" presStyleLbl="node1" presStyleIdx="0" presStyleCnt="2"/>
      <dgm:spPr/>
    </dgm:pt>
    <dgm:pt modelId="{C22D0AAF-6D74-4B05-B42B-17374786A75A}" type="pres">
      <dgm:prSet presAssocID="{A0ABD02A-28BC-446A-AE9C-55B5108B145A}" presName="parentText" presStyleLbl="node1" presStyleIdx="0" presStyleCnt="2" custScaleX="107031">
        <dgm:presLayoutVars>
          <dgm:chMax val="0"/>
          <dgm:bulletEnabled val="1"/>
        </dgm:presLayoutVars>
      </dgm:prSet>
      <dgm:spPr/>
    </dgm:pt>
    <dgm:pt modelId="{72520FF7-D4E1-4561-9931-B437BC4D830D}" type="pres">
      <dgm:prSet presAssocID="{A0ABD02A-28BC-446A-AE9C-55B5108B145A}" presName="negativeSpace" presStyleCnt="0"/>
      <dgm:spPr/>
    </dgm:pt>
    <dgm:pt modelId="{AF8EB73C-67AA-4AD7-8979-9622A69FB745}" type="pres">
      <dgm:prSet presAssocID="{A0ABD02A-28BC-446A-AE9C-55B5108B145A}" presName="childText" presStyleLbl="conFgAcc1" presStyleIdx="0" presStyleCnt="2">
        <dgm:presLayoutVars>
          <dgm:bulletEnabled val="1"/>
        </dgm:presLayoutVars>
      </dgm:prSet>
      <dgm:spPr/>
    </dgm:pt>
    <dgm:pt modelId="{2A34BF8E-96F9-400A-9931-0AD9219F8246}" type="pres">
      <dgm:prSet presAssocID="{1D24D430-C26A-4EB6-B421-47CE53AB3447}" presName="spaceBetweenRectangles" presStyleCnt="0"/>
      <dgm:spPr/>
    </dgm:pt>
    <dgm:pt modelId="{6566A7CD-9E54-47BF-AD0E-C790877402F0}" type="pres">
      <dgm:prSet presAssocID="{4CBA7549-5E10-4033-90ED-C966149CDBFF}" presName="parentLin" presStyleCnt="0"/>
      <dgm:spPr/>
    </dgm:pt>
    <dgm:pt modelId="{D91E9354-F6CA-40C6-A9D0-A834874B9F7F}" type="pres">
      <dgm:prSet presAssocID="{4CBA7549-5E10-4033-90ED-C966149CDBFF}" presName="parentLeftMargin" presStyleLbl="node1" presStyleIdx="0" presStyleCnt="2"/>
      <dgm:spPr/>
    </dgm:pt>
    <dgm:pt modelId="{BCB8D49B-486D-46F6-A9C1-31CC7F270CBA}" type="pres">
      <dgm:prSet presAssocID="{4CBA7549-5E10-4033-90ED-C966149CDBFF}" presName="parentText" presStyleLbl="node1" presStyleIdx="1" presStyleCnt="2" custScaleX="106886">
        <dgm:presLayoutVars>
          <dgm:chMax val="0"/>
          <dgm:bulletEnabled val="1"/>
        </dgm:presLayoutVars>
      </dgm:prSet>
      <dgm:spPr/>
    </dgm:pt>
    <dgm:pt modelId="{F6514C06-7BCA-4F8C-8C14-1A08573E5ED7}" type="pres">
      <dgm:prSet presAssocID="{4CBA7549-5E10-4033-90ED-C966149CDBFF}" presName="negativeSpace" presStyleCnt="0"/>
      <dgm:spPr/>
    </dgm:pt>
    <dgm:pt modelId="{79CFCDE0-6558-40FB-BE9A-39DD86CC18FC}" type="pres">
      <dgm:prSet presAssocID="{4CBA7549-5E10-4033-90ED-C966149CDBFF}" presName="childText" presStyleLbl="conFgAcc1" presStyleIdx="1" presStyleCnt="2">
        <dgm:presLayoutVars>
          <dgm:bulletEnabled val="1"/>
        </dgm:presLayoutVars>
      </dgm:prSet>
      <dgm:spPr/>
    </dgm:pt>
  </dgm:ptLst>
  <dgm:cxnLst>
    <dgm:cxn modelId="{22CF5316-7573-46C4-BFEA-3BD9E518E059}" type="presOf" srcId="{4CBA7549-5E10-4033-90ED-C966149CDBFF}" destId="{BCB8D49B-486D-46F6-A9C1-31CC7F270CBA}" srcOrd="1" destOrd="0" presId="urn:microsoft.com/office/officeart/2005/8/layout/list1"/>
    <dgm:cxn modelId="{FBB9072C-2EE7-4981-B2F5-7377FF0E7884}" srcId="{8CEE7315-BB67-4EBC-864D-067DD02D1D6A}" destId="{4CBA7549-5E10-4033-90ED-C966149CDBFF}" srcOrd="1" destOrd="0" parTransId="{2C3B9026-DBEB-450D-B841-B5C02A661DE2}" sibTransId="{CD794DFD-9F97-4374-AFC6-5DCBAC6C695C}"/>
    <dgm:cxn modelId="{8CE9D843-4823-453A-B09A-1240FE32A3C3}" type="presOf" srcId="{A0ABD02A-28BC-446A-AE9C-55B5108B145A}" destId="{DF6CE506-24C4-48B5-97EE-62E7D519626A}" srcOrd="0" destOrd="0" presId="urn:microsoft.com/office/officeart/2005/8/layout/list1"/>
    <dgm:cxn modelId="{EECB0A73-B2A7-4BD7-9BD9-5778373ECDE1}" type="presOf" srcId="{8CEE7315-BB67-4EBC-864D-067DD02D1D6A}" destId="{E374FF22-08E8-4F79-BFDE-754EBFC2A389}" srcOrd="0" destOrd="0" presId="urn:microsoft.com/office/officeart/2005/8/layout/list1"/>
    <dgm:cxn modelId="{8F0DB391-61C4-4A50-98B8-9A29A68FCF27}" type="presOf" srcId="{A0ABD02A-28BC-446A-AE9C-55B5108B145A}" destId="{C22D0AAF-6D74-4B05-B42B-17374786A75A}" srcOrd="1" destOrd="0" presId="urn:microsoft.com/office/officeart/2005/8/layout/list1"/>
    <dgm:cxn modelId="{621FC69B-17A6-447F-9A45-D1868436943E}" srcId="{8CEE7315-BB67-4EBC-864D-067DD02D1D6A}" destId="{A0ABD02A-28BC-446A-AE9C-55B5108B145A}" srcOrd="0" destOrd="0" parTransId="{59887A21-AA9A-49F1-AC57-D323A65B10C0}" sibTransId="{1D24D430-C26A-4EB6-B421-47CE53AB3447}"/>
    <dgm:cxn modelId="{445D58B5-9DA7-4B39-BD78-93A6FBE755FC}" type="presOf" srcId="{4CBA7549-5E10-4033-90ED-C966149CDBFF}" destId="{D91E9354-F6CA-40C6-A9D0-A834874B9F7F}" srcOrd="0" destOrd="0" presId="urn:microsoft.com/office/officeart/2005/8/layout/list1"/>
    <dgm:cxn modelId="{220541C3-9C3B-433E-873A-D8DED98E0BFF}" type="presParOf" srcId="{E374FF22-08E8-4F79-BFDE-754EBFC2A389}" destId="{839F88F7-C77B-4608-A443-384AAE0A7782}" srcOrd="0" destOrd="0" presId="urn:microsoft.com/office/officeart/2005/8/layout/list1"/>
    <dgm:cxn modelId="{D027FA1C-C55D-4AFB-B7C3-8EC62EA29F8A}" type="presParOf" srcId="{839F88F7-C77B-4608-A443-384AAE0A7782}" destId="{DF6CE506-24C4-48B5-97EE-62E7D519626A}" srcOrd="0" destOrd="0" presId="urn:microsoft.com/office/officeart/2005/8/layout/list1"/>
    <dgm:cxn modelId="{964F6031-9C59-4224-A81F-F29A5B632C8E}" type="presParOf" srcId="{839F88F7-C77B-4608-A443-384AAE0A7782}" destId="{C22D0AAF-6D74-4B05-B42B-17374786A75A}" srcOrd="1" destOrd="0" presId="urn:microsoft.com/office/officeart/2005/8/layout/list1"/>
    <dgm:cxn modelId="{318629EB-7DF2-4B46-AD74-D9768096C314}" type="presParOf" srcId="{E374FF22-08E8-4F79-BFDE-754EBFC2A389}" destId="{72520FF7-D4E1-4561-9931-B437BC4D830D}" srcOrd="1" destOrd="0" presId="urn:microsoft.com/office/officeart/2005/8/layout/list1"/>
    <dgm:cxn modelId="{C0EFFCC4-A871-4D8F-B23E-AC1AE8FBA8C2}" type="presParOf" srcId="{E374FF22-08E8-4F79-BFDE-754EBFC2A389}" destId="{AF8EB73C-67AA-4AD7-8979-9622A69FB745}" srcOrd="2" destOrd="0" presId="urn:microsoft.com/office/officeart/2005/8/layout/list1"/>
    <dgm:cxn modelId="{8FB02905-9F47-4CA5-BF72-320A4F357A40}" type="presParOf" srcId="{E374FF22-08E8-4F79-BFDE-754EBFC2A389}" destId="{2A34BF8E-96F9-400A-9931-0AD9219F8246}" srcOrd="3" destOrd="0" presId="urn:microsoft.com/office/officeart/2005/8/layout/list1"/>
    <dgm:cxn modelId="{CC35F907-C172-4506-B351-21CD111C16E3}" type="presParOf" srcId="{E374FF22-08E8-4F79-BFDE-754EBFC2A389}" destId="{6566A7CD-9E54-47BF-AD0E-C790877402F0}" srcOrd="4" destOrd="0" presId="urn:microsoft.com/office/officeart/2005/8/layout/list1"/>
    <dgm:cxn modelId="{CD4773D4-E4D2-40BA-9EC5-467394C70A68}" type="presParOf" srcId="{6566A7CD-9E54-47BF-AD0E-C790877402F0}" destId="{D91E9354-F6CA-40C6-A9D0-A834874B9F7F}" srcOrd="0" destOrd="0" presId="urn:microsoft.com/office/officeart/2005/8/layout/list1"/>
    <dgm:cxn modelId="{EEDD6A89-353F-410B-8463-76548F80F3EF}" type="presParOf" srcId="{6566A7CD-9E54-47BF-AD0E-C790877402F0}" destId="{BCB8D49B-486D-46F6-A9C1-31CC7F270CBA}" srcOrd="1" destOrd="0" presId="urn:microsoft.com/office/officeart/2005/8/layout/list1"/>
    <dgm:cxn modelId="{1039FFF8-9E92-4CC8-9D8F-6351A40AA735}" type="presParOf" srcId="{E374FF22-08E8-4F79-BFDE-754EBFC2A389}" destId="{F6514C06-7BCA-4F8C-8C14-1A08573E5ED7}" srcOrd="5" destOrd="0" presId="urn:microsoft.com/office/officeart/2005/8/layout/list1"/>
    <dgm:cxn modelId="{7D583E2E-BD86-47AE-B70C-EB3CF538B578}" type="presParOf" srcId="{E374FF22-08E8-4F79-BFDE-754EBFC2A389}" destId="{79CFCDE0-6558-40FB-BE9A-39DD86CC18FC}"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EE7315-BB67-4EBC-864D-067DD02D1D6A}" type="doc">
      <dgm:prSet loTypeId="urn:microsoft.com/office/officeart/2005/8/layout/list1" loCatId="list" qsTypeId="urn:microsoft.com/office/officeart/2005/8/quickstyle/simple1" qsCatId="simple" csTypeId="urn:microsoft.com/office/officeart/2005/8/colors/accent3_2" csCatId="accent3" phldr="1"/>
      <dgm:spPr/>
      <dgm:t>
        <a:bodyPr/>
        <a:lstStyle/>
        <a:p>
          <a:endParaRPr lang="en-US"/>
        </a:p>
      </dgm:t>
    </dgm:pt>
    <dgm:pt modelId="{A0ABD02A-28BC-446A-AE9C-55B5108B145A}">
      <dgm:prSet phldrT="[Text]" custT="1"/>
      <dgm:spPr>
        <a:solidFill>
          <a:schemeClr val="tx2"/>
        </a:solidFill>
        <a:scene3d>
          <a:camera prst="orthographicFront"/>
          <a:lightRig rig="threePt" dir="t"/>
        </a:scene3d>
        <a:sp3d>
          <a:bevelT w="152400" h="50800" prst="softRound"/>
          <a:bevelB w="152400" h="50800" prst="softRound"/>
        </a:sp3d>
      </dgm:spPr>
      <dgm:t>
        <a:bodyPr/>
        <a:lstStyle/>
        <a:p>
          <a:r>
            <a:rPr lang="en-US" sz="1500" dirty="0">
              <a:latin typeface="Arial" pitchFamily="34" charset="0"/>
              <a:cs typeface="Arial" pitchFamily="34" charset="0"/>
            </a:rPr>
            <a:t>Control environment</a:t>
          </a:r>
        </a:p>
      </dgm:t>
    </dgm:pt>
    <dgm:pt modelId="{59887A21-AA9A-49F1-AC57-D323A65B10C0}" type="parTrans" cxnId="{621FC69B-17A6-447F-9A45-D1868436943E}">
      <dgm:prSet/>
      <dgm:spPr/>
      <dgm:t>
        <a:bodyPr/>
        <a:lstStyle/>
        <a:p>
          <a:endParaRPr lang="en-US"/>
        </a:p>
      </dgm:t>
    </dgm:pt>
    <dgm:pt modelId="{1D24D430-C26A-4EB6-B421-47CE53AB3447}" type="sibTrans" cxnId="{621FC69B-17A6-447F-9A45-D1868436943E}">
      <dgm:prSet/>
      <dgm:spPr/>
      <dgm:t>
        <a:bodyPr/>
        <a:lstStyle/>
        <a:p>
          <a:endParaRPr lang="en-US"/>
        </a:p>
      </dgm:t>
    </dgm:pt>
    <dgm:pt modelId="{4CBA7549-5E10-4033-90ED-C966149CDBFF}">
      <dgm:prSet phldrT="[Text]" custT="1"/>
      <dgm:spPr>
        <a:solidFill>
          <a:schemeClr val="tx2"/>
        </a:solidFill>
        <a:scene3d>
          <a:camera prst="orthographicFront"/>
          <a:lightRig rig="threePt" dir="t"/>
        </a:scene3d>
        <a:sp3d>
          <a:bevelT w="152400" h="50800" prst="softRound"/>
          <a:bevelB w="152400" h="50800" prst="softRound"/>
        </a:sp3d>
      </dgm:spPr>
      <dgm:t>
        <a:bodyPr/>
        <a:lstStyle/>
        <a:p>
          <a:r>
            <a:rPr lang="en-US" sz="1500" dirty="0">
              <a:latin typeface="Arial" pitchFamily="34" charset="0"/>
              <a:cs typeface="Arial" pitchFamily="34" charset="0"/>
            </a:rPr>
            <a:t>Risk assessment process</a:t>
          </a:r>
        </a:p>
      </dgm:t>
    </dgm:pt>
    <dgm:pt modelId="{2C3B9026-DBEB-450D-B841-B5C02A661DE2}" type="parTrans" cxnId="{FBB9072C-2EE7-4981-B2F5-7377FF0E7884}">
      <dgm:prSet/>
      <dgm:spPr/>
      <dgm:t>
        <a:bodyPr/>
        <a:lstStyle/>
        <a:p>
          <a:endParaRPr lang="en-US"/>
        </a:p>
      </dgm:t>
    </dgm:pt>
    <dgm:pt modelId="{CD794DFD-9F97-4374-AFC6-5DCBAC6C695C}" type="sibTrans" cxnId="{FBB9072C-2EE7-4981-B2F5-7377FF0E7884}">
      <dgm:prSet/>
      <dgm:spPr/>
      <dgm:t>
        <a:bodyPr/>
        <a:lstStyle/>
        <a:p>
          <a:endParaRPr lang="en-US"/>
        </a:p>
      </dgm:t>
    </dgm:pt>
    <dgm:pt modelId="{95B2A3F2-252D-4348-B8F6-E9C2D16079DE}">
      <dgm:prSet custT="1"/>
      <dgm:spPr>
        <a:solidFill>
          <a:schemeClr val="tx2"/>
        </a:solidFill>
        <a:scene3d>
          <a:camera prst="orthographicFront"/>
          <a:lightRig rig="threePt" dir="t"/>
        </a:scene3d>
        <a:sp3d>
          <a:bevelT w="152400" h="50800" prst="softRound"/>
          <a:bevelB w="152400" h="50800" prst="softRound"/>
        </a:sp3d>
      </dgm:spPr>
      <dgm:t>
        <a:bodyPr/>
        <a:lstStyle/>
        <a:p>
          <a:r>
            <a:rPr lang="en-US" sz="1500" dirty="0">
              <a:latin typeface="Arial" pitchFamily="34" charset="0"/>
              <a:cs typeface="Arial" pitchFamily="34" charset="0"/>
            </a:rPr>
            <a:t>Information and communication systems</a:t>
          </a:r>
        </a:p>
      </dgm:t>
    </dgm:pt>
    <dgm:pt modelId="{32B6CA8D-73C9-4A30-9068-10BAF98811C4}" type="parTrans" cxnId="{F32650C0-A0B0-4BEE-BF5A-E4EBB50574F1}">
      <dgm:prSet/>
      <dgm:spPr/>
      <dgm:t>
        <a:bodyPr/>
        <a:lstStyle/>
        <a:p>
          <a:endParaRPr lang="en-US"/>
        </a:p>
      </dgm:t>
    </dgm:pt>
    <dgm:pt modelId="{2C6E4990-C89C-4750-A59E-6A5D6E7AEB1C}" type="sibTrans" cxnId="{F32650C0-A0B0-4BEE-BF5A-E4EBB50574F1}">
      <dgm:prSet/>
      <dgm:spPr/>
      <dgm:t>
        <a:bodyPr/>
        <a:lstStyle/>
        <a:p>
          <a:endParaRPr lang="en-US"/>
        </a:p>
      </dgm:t>
    </dgm:pt>
    <dgm:pt modelId="{6F57E183-C24C-4A1E-A46A-896B52AB6A74}">
      <dgm:prSet custT="1"/>
      <dgm:spPr>
        <a:solidFill>
          <a:schemeClr val="tx2"/>
        </a:solidFill>
        <a:scene3d>
          <a:camera prst="orthographicFront"/>
          <a:lightRig rig="threePt" dir="t"/>
        </a:scene3d>
        <a:sp3d>
          <a:bevelT w="152400" h="50800" prst="softRound"/>
          <a:bevelB w="152400" h="50800" prst="softRound"/>
        </a:sp3d>
      </dgm:spPr>
      <dgm:t>
        <a:bodyPr/>
        <a:lstStyle/>
        <a:p>
          <a:r>
            <a:rPr lang="en-US" sz="1500" dirty="0">
              <a:latin typeface="Arial" pitchFamily="34" charset="0"/>
              <a:cs typeface="Arial" pitchFamily="34" charset="0"/>
            </a:rPr>
            <a:t>Control activities</a:t>
          </a:r>
        </a:p>
      </dgm:t>
    </dgm:pt>
    <dgm:pt modelId="{138C5324-4193-42F1-80B4-537A5451DF1C}" type="parTrans" cxnId="{CC422A56-9DAE-4E88-A1C9-B8E6768368B9}">
      <dgm:prSet/>
      <dgm:spPr/>
      <dgm:t>
        <a:bodyPr/>
        <a:lstStyle/>
        <a:p>
          <a:endParaRPr lang="en-US"/>
        </a:p>
      </dgm:t>
    </dgm:pt>
    <dgm:pt modelId="{2564BE0F-2861-4F6E-8163-CBD697236355}" type="sibTrans" cxnId="{CC422A56-9DAE-4E88-A1C9-B8E6768368B9}">
      <dgm:prSet/>
      <dgm:spPr/>
      <dgm:t>
        <a:bodyPr/>
        <a:lstStyle/>
        <a:p>
          <a:endParaRPr lang="en-US"/>
        </a:p>
      </dgm:t>
    </dgm:pt>
    <dgm:pt modelId="{F6D283DD-6020-40ED-AF8F-322B75725EEE}">
      <dgm:prSet custT="1"/>
      <dgm:spPr>
        <a:solidFill>
          <a:schemeClr val="tx2"/>
        </a:solidFill>
        <a:scene3d>
          <a:camera prst="orthographicFront"/>
          <a:lightRig rig="threePt" dir="t"/>
        </a:scene3d>
        <a:sp3d>
          <a:bevelT w="152400" h="50800" prst="softRound"/>
          <a:bevelB w="152400" h="50800" prst="softRound"/>
        </a:sp3d>
      </dgm:spPr>
      <dgm:t>
        <a:bodyPr/>
        <a:lstStyle/>
        <a:p>
          <a:r>
            <a:rPr lang="en-US" sz="1500" dirty="0">
              <a:latin typeface="Arial" pitchFamily="34" charset="0"/>
              <a:cs typeface="Arial" pitchFamily="34" charset="0"/>
            </a:rPr>
            <a:t>Monitoring controls</a:t>
          </a:r>
        </a:p>
      </dgm:t>
    </dgm:pt>
    <dgm:pt modelId="{CBDA422A-20D3-4A7F-B5C2-72EF3458445A}" type="parTrans" cxnId="{FE2C68D9-83C9-46AB-8C6F-4D2F2F3CBAFD}">
      <dgm:prSet/>
      <dgm:spPr/>
      <dgm:t>
        <a:bodyPr/>
        <a:lstStyle/>
        <a:p>
          <a:endParaRPr lang="en-US"/>
        </a:p>
      </dgm:t>
    </dgm:pt>
    <dgm:pt modelId="{AA038D70-1CF9-4528-813E-30B234269193}" type="sibTrans" cxnId="{FE2C68D9-83C9-46AB-8C6F-4D2F2F3CBAFD}">
      <dgm:prSet/>
      <dgm:spPr/>
      <dgm:t>
        <a:bodyPr/>
        <a:lstStyle/>
        <a:p>
          <a:endParaRPr lang="en-US"/>
        </a:p>
      </dgm:t>
    </dgm:pt>
    <dgm:pt modelId="{E374FF22-08E8-4F79-BFDE-754EBFC2A389}" type="pres">
      <dgm:prSet presAssocID="{8CEE7315-BB67-4EBC-864D-067DD02D1D6A}" presName="linear" presStyleCnt="0">
        <dgm:presLayoutVars>
          <dgm:dir/>
          <dgm:animLvl val="lvl"/>
          <dgm:resizeHandles val="exact"/>
        </dgm:presLayoutVars>
      </dgm:prSet>
      <dgm:spPr/>
    </dgm:pt>
    <dgm:pt modelId="{839F88F7-C77B-4608-A443-384AAE0A7782}" type="pres">
      <dgm:prSet presAssocID="{A0ABD02A-28BC-446A-AE9C-55B5108B145A}" presName="parentLin" presStyleCnt="0"/>
      <dgm:spPr/>
    </dgm:pt>
    <dgm:pt modelId="{DF6CE506-24C4-48B5-97EE-62E7D519626A}" type="pres">
      <dgm:prSet presAssocID="{A0ABD02A-28BC-446A-AE9C-55B5108B145A}" presName="parentLeftMargin" presStyleLbl="node1" presStyleIdx="0" presStyleCnt="5"/>
      <dgm:spPr/>
    </dgm:pt>
    <dgm:pt modelId="{C22D0AAF-6D74-4B05-B42B-17374786A75A}" type="pres">
      <dgm:prSet presAssocID="{A0ABD02A-28BC-446A-AE9C-55B5108B145A}" presName="parentText" presStyleLbl="node1" presStyleIdx="0" presStyleCnt="5" custScaleX="109502">
        <dgm:presLayoutVars>
          <dgm:chMax val="0"/>
          <dgm:bulletEnabled val="1"/>
        </dgm:presLayoutVars>
      </dgm:prSet>
      <dgm:spPr/>
    </dgm:pt>
    <dgm:pt modelId="{72520FF7-D4E1-4561-9931-B437BC4D830D}" type="pres">
      <dgm:prSet presAssocID="{A0ABD02A-28BC-446A-AE9C-55B5108B145A}" presName="negativeSpace" presStyleCnt="0"/>
      <dgm:spPr/>
    </dgm:pt>
    <dgm:pt modelId="{AF8EB73C-67AA-4AD7-8979-9622A69FB745}" type="pres">
      <dgm:prSet presAssocID="{A0ABD02A-28BC-446A-AE9C-55B5108B145A}" presName="childText" presStyleLbl="conFgAcc1" presStyleIdx="0" presStyleCnt="5">
        <dgm:presLayoutVars>
          <dgm:bulletEnabled val="1"/>
        </dgm:presLayoutVars>
      </dgm:prSet>
      <dgm:spPr/>
    </dgm:pt>
    <dgm:pt modelId="{2A34BF8E-96F9-400A-9931-0AD9219F8246}" type="pres">
      <dgm:prSet presAssocID="{1D24D430-C26A-4EB6-B421-47CE53AB3447}" presName="spaceBetweenRectangles" presStyleCnt="0"/>
      <dgm:spPr/>
    </dgm:pt>
    <dgm:pt modelId="{6566A7CD-9E54-47BF-AD0E-C790877402F0}" type="pres">
      <dgm:prSet presAssocID="{4CBA7549-5E10-4033-90ED-C966149CDBFF}" presName="parentLin" presStyleCnt="0"/>
      <dgm:spPr/>
    </dgm:pt>
    <dgm:pt modelId="{D91E9354-F6CA-40C6-A9D0-A834874B9F7F}" type="pres">
      <dgm:prSet presAssocID="{4CBA7549-5E10-4033-90ED-C966149CDBFF}" presName="parentLeftMargin" presStyleLbl="node1" presStyleIdx="0" presStyleCnt="5"/>
      <dgm:spPr/>
    </dgm:pt>
    <dgm:pt modelId="{BCB8D49B-486D-46F6-A9C1-31CC7F270CBA}" type="pres">
      <dgm:prSet presAssocID="{4CBA7549-5E10-4033-90ED-C966149CDBFF}" presName="parentText" presStyleLbl="node1" presStyleIdx="1" presStyleCnt="5" custScaleX="108207">
        <dgm:presLayoutVars>
          <dgm:chMax val="0"/>
          <dgm:bulletEnabled val="1"/>
        </dgm:presLayoutVars>
      </dgm:prSet>
      <dgm:spPr/>
    </dgm:pt>
    <dgm:pt modelId="{F6514C06-7BCA-4F8C-8C14-1A08573E5ED7}" type="pres">
      <dgm:prSet presAssocID="{4CBA7549-5E10-4033-90ED-C966149CDBFF}" presName="negativeSpace" presStyleCnt="0"/>
      <dgm:spPr/>
    </dgm:pt>
    <dgm:pt modelId="{79CFCDE0-6558-40FB-BE9A-39DD86CC18FC}" type="pres">
      <dgm:prSet presAssocID="{4CBA7549-5E10-4033-90ED-C966149CDBFF}" presName="childText" presStyleLbl="conFgAcc1" presStyleIdx="1" presStyleCnt="5">
        <dgm:presLayoutVars>
          <dgm:bulletEnabled val="1"/>
        </dgm:presLayoutVars>
      </dgm:prSet>
      <dgm:spPr/>
    </dgm:pt>
    <dgm:pt modelId="{10294026-3516-4363-AB08-D9CD458C82C1}" type="pres">
      <dgm:prSet presAssocID="{CD794DFD-9F97-4374-AFC6-5DCBAC6C695C}" presName="spaceBetweenRectangles" presStyleCnt="0"/>
      <dgm:spPr/>
    </dgm:pt>
    <dgm:pt modelId="{72FF27F5-D07B-4D16-9935-5D0763FF9717}" type="pres">
      <dgm:prSet presAssocID="{95B2A3F2-252D-4348-B8F6-E9C2D16079DE}" presName="parentLin" presStyleCnt="0"/>
      <dgm:spPr/>
    </dgm:pt>
    <dgm:pt modelId="{AE59DE1B-E9A8-41D9-A0E9-6D10D94C85F6}" type="pres">
      <dgm:prSet presAssocID="{95B2A3F2-252D-4348-B8F6-E9C2D16079DE}" presName="parentLeftMargin" presStyleLbl="node1" presStyleIdx="1" presStyleCnt="5"/>
      <dgm:spPr/>
    </dgm:pt>
    <dgm:pt modelId="{8FABFF18-9ABE-435C-9B71-E1869CC5C976}" type="pres">
      <dgm:prSet presAssocID="{95B2A3F2-252D-4348-B8F6-E9C2D16079DE}" presName="parentText" presStyleLbl="node1" presStyleIdx="2" presStyleCnt="5" custScaleX="110000">
        <dgm:presLayoutVars>
          <dgm:chMax val="0"/>
          <dgm:bulletEnabled val="1"/>
        </dgm:presLayoutVars>
      </dgm:prSet>
      <dgm:spPr/>
    </dgm:pt>
    <dgm:pt modelId="{746D0592-E44C-42CC-B5CC-947FD8424626}" type="pres">
      <dgm:prSet presAssocID="{95B2A3F2-252D-4348-B8F6-E9C2D16079DE}" presName="negativeSpace" presStyleCnt="0"/>
      <dgm:spPr/>
    </dgm:pt>
    <dgm:pt modelId="{2F8D449E-A256-43D2-9EEA-90021E7885DB}" type="pres">
      <dgm:prSet presAssocID="{95B2A3F2-252D-4348-B8F6-E9C2D16079DE}" presName="childText" presStyleLbl="conFgAcc1" presStyleIdx="2" presStyleCnt="5">
        <dgm:presLayoutVars>
          <dgm:bulletEnabled val="1"/>
        </dgm:presLayoutVars>
      </dgm:prSet>
      <dgm:spPr/>
    </dgm:pt>
    <dgm:pt modelId="{DFF067EF-7630-47EF-8771-F81083004911}" type="pres">
      <dgm:prSet presAssocID="{2C6E4990-C89C-4750-A59E-6A5D6E7AEB1C}" presName="spaceBetweenRectangles" presStyleCnt="0"/>
      <dgm:spPr/>
    </dgm:pt>
    <dgm:pt modelId="{4181A766-9DFB-4F4A-8F32-C7571D0BFD3C}" type="pres">
      <dgm:prSet presAssocID="{6F57E183-C24C-4A1E-A46A-896B52AB6A74}" presName="parentLin" presStyleCnt="0"/>
      <dgm:spPr/>
    </dgm:pt>
    <dgm:pt modelId="{C2EE2D4D-D143-4917-BA42-702C33C57018}" type="pres">
      <dgm:prSet presAssocID="{6F57E183-C24C-4A1E-A46A-896B52AB6A74}" presName="parentLeftMargin" presStyleLbl="node1" presStyleIdx="2" presStyleCnt="5"/>
      <dgm:spPr/>
    </dgm:pt>
    <dgm:pt modelId="{D7864F6E-A2DB-4279-BA39-6D5F0DA3D5A1}" type="pres">
      <dgm:prSet presAssocID="{6F57E183-C24C-4A1E-A46A-896B52AB6A74}" presName="parentText" presStyleLbl="node1" presStyleIdx="3" presStyleCnt="5" custScaleX="110000">
        <dgm:presLayoutVars>
          <dgm:chMax val="0"/>
          <dgm:bulletEnabled val="1"/>
        </dgm:presLayoutVars>
      </dgm:prSet>
      <dgm:spPr/>
    </dgm:pt>
    <dgm:pt modelId="{DC69C016-2715-4BDD-8D19-584831C4C4DD}" type="pres">
      <dgm:prSet presAssocID="{6F57E183-C24C-4A1E-A46A-896B52AB6A74}" presName="negativeSpace" presStyleCnt="0"/>
      <dgm:spPr/>
    </dgm:pt>
    <dgm:pt modelId="{67FB8C90-D410-4828-8F8C-CF3B73919F10}" type="pres">
      <dgm:prSet presAssocID="{6F57E183-C24C-4A1E-A46A-896B52AB6A74}" presName="childText" presStyleLbl="conFgAcc1" presStyleIdx="3" presStyleCnt="5">
        <dgm:presLayoutVars>
          <dgm:bulletEnabled val="1"/>
        </dgm:presLayoutVars>
      </dgm:prSet>
      <dgm:spPr/>
    </dgm:pt>
    <dgm:pt modelId="{05EB81A0-31AD-4788-A6AC-4763D9D6089A}" type="pres">
      <dgm:prSet presAssocID="{2564BE0F-2861-4F6E-8163-CBD697236355}" presName="spaceBetweenRectangles" presStyleCnt="0"/>
      <dgm:spPr/>
    </dgm:pt>
    <dgm:pt modelId="{B797A353-A0FF-4052-B4D2-6CCF54E23115}" type="pres">
      <dgm:prSet presAssocID="{F6D283DD-6020-40ED-AF8F-322B75725EEE}" presName="parentLin" presStyleCnt="0"/>
      <dgm:spPr/>
    </dgm:pt>
    <dgm:pt modelId="{EBF54916-E120-4430-9F94-6B95B3D40C99}" type="pres">
      <dgm:prSet presAssocID="{F6D283DD-6020-40ED-AF8F-322B75725EEE}" presName="parentLeftMargin" presStyleLbl="node1" presStyleIdx="3" presStyleCnt="5"/>
      <dgm:spPr/>
    </dgm:pt>
    <dgm:pt modelId="{EEC842AC-B5BD-4AE0-92FA-18273AF50657}" type="pres">
      <dgm:prSet presAssocID="{F6D283DD-6020-40ED-AF8F-322B75725EEE}" presName="parentText" presStyleLbl="node1" presStyleIdx="4" presStyleCnt="5" custScaleX="110000">
        <dgm:presLayoutVars>
          <dgm:chMax val="0"/>
          <dgm:bulletEnabled val="1"/>
        </dgm:presLayoutVars>
      </dgm:prSet>
      <dgm:spPr/>
    </dgm:pt>
    <dgm:pt modelId="{68F3F7E6-D891-44DD-B643-57410EA0B103}" type="pres">
      <dgm:prSet presAssocID="{F6D283DD-6020-40ED-AF8F-322B75725EEE}" presName="negativeSpace" presStyleCnt="0"/>
      <dgm:spPr/>
    </dgm:pt>
    <dgm:pt modelId="{4F122DCF-F722-4EEF-8903-4279DBEEF796}" type="pres">
      <dgm:prSet presAssocID="{F6D283DD-6020-40ED-AF8F-322B75725EEE}" presName="childText" presStyleLbl="conFgAcc1" presStyleIdx="4" presStyleCnt="5">
        <dgm:presLayoutVars>
          <dgm:bulletEnabled val="1"/>
        </dgm:presLayoutVars>
      </dgm:prSet>
      <dgm:spPr/>
    </dgm:pt>
  </dgm:ptLst>
  <dgm:cxnLst>
    <dgm:cxn modelId="{17873D0D-C8FD-405A-81DB-F0CD78758CE6}" type="presOf" srcId="{F6D283DD-6020-40ED-AF8F-322B75725EEE}" destId="{EEC842AC-B5BD-4AE0-92FA-18273AF50657}" srcOrd="1" destOrd="0" presId="urn:microsoft.com/office/officeart/2005/8/layout/list1"/>
    <dgm:cxn modelId="{A0051417-4295-4220-BC56-E892723663D0}" type="presOf" srcId="{A0ABD02A-28BC-446A-AE9C-55B5108B145A}" destId="{DF6CE506-24C4-48B5-97EE-62E7D519626A}" srcOrd="0" destOrd="0" presId="urn:microsoft.com/office/officeart/2005/8/layout/list1"/>
    <dgm:cxn modelId="{D183E51B-E658-47B8-A059-DB88B2D4F4AE}" type="presOf" srcId="{4CBA7549-5E10-4033-90ED-C966149CDBFF}" destId="{D91E9354-F6CA-40C6-A9D0-A834874B9F7F}" srcOrd="0" destOrd="0" presId="urn:microsoft.com/office/officeart/2005/8/layout/list1"/>
    <dgm:cxn modelId="{FBB9072C-2EE7-4981-B2F5-7377FF0E7884}" srcId="{8CEE7315-BB67-4EBC-864D-067DD02D1D6A}" destId="{4CBA7549-5E10-4033-90ED-C966149CDBFF}" srcOrd="1" destOrd="0" parTransId="{2C3B9026-DBEB-450D-B841-B5C02A661DE2}" sibTransId="{CD794DFD-9F97-4374-AFC6-5DCBAC6C695C}"/>
    <dgm:cxn modelId="{39EA4940-C40B-487E-A77E-1F47FA75346D}" type="presOf" srcId="{F6D283DD-6020-40ED-AF8F-322B75725EEE}" destId="{EBF54916-E120-4430-9F94-6B95B3D40C99}" srcOrd="0" destOrd="0" presId="urn:microsoft.com/office/officeart/2005/8/layout/list1"/>
    <dgm:cxn modelId="{6AB67660-89BE-486F-830B-D6B3045737C3}" type="presOf" srcId="{6F57E183-C24C-4A1E-A46A-896B52AB6A74}" destId="{C2EE2D4D-D143-4917-BA42-702C33C57018}" srcOrd="0" destOrd="0" presId="urn:microsoft.com/office/officeart/2005/8/layout/list1"/>
    <dgm:cxn modelId="{30FA254C-6368-40F6-9D3B-0211ED5A2240}" type="presOf" srcId="{95B2A3F2-252D-4348-B8F6-E9C2D16079DE}" destId="{AE59DE1B-E9A8-41D9-A0E9-6D10D94C85F6}" srcOrd="0" destOrd="0" presId="urn:microsoft.com/office/officeart/2005/8/layout/list1"/>
    <dgm:cxn modelId="{33BB694C-5ED8-4168-80C5-32CB4B70F29E}" type="presOf" srcId="{6F57E183-C24C-4A1E-A46A-896B52AB6A74}" destId="{D7864F6E-A2DB-4279-BA39-6D5F0DA3D5A1}" srcOrd="1" destOrd="0" presId="urn:microsoft.com/office/officeart/2005/8/layout/list1"/>
    <dgm:cxn modelId="{CC422A56-9DAE-4E88-A1C9-B8E6768368B9}" srcId="{8CEE7315-BB67-4EBC-864D-067DD02D1D6A}" destId="{6F57E183-C24C-4A1E-A46A-896B52AB6A74}" srcOrd="3" destOrd="0" parTransId="{138C5324-4193-42F1-80B4-537A5451DF1C}" sibTransId="{2564BE0F-2861-4F6E-8163-CBD697236355}"/>
    <dgm:cxn modelId="{621FC69B-17A6-447F-9A45-D1868436943E}" srcId="{8CEE7315-BB67-4EBC-864D-067DD02D1D6A}" destId="{A0ABD02A-28BC-446A-AE9C-55B5108B145A}" srcOrd="0" destOrd="0" parTransId="{59887A21-AA9A-49F1-AC57-D323A65B10C0}" sibTransId="{1D24D430-C26A-4EB6-B421-47CE53AB3447}"/>
    <dgm:cxn modelId="{FB1D1EA4-4F0C-4B76-A642-F559F8D83B5B}" type="presOf" srcId="{8CEE7315-BB67-4EBC-864D-067DD02D1D6A}" destId="{E374FF22-08E8-4F79-BFDE-754EBFC2A389}" srcOrd="0" destOrd="0" presId="urn:microsoft.com/office/officeart/2005/8/layout/list1"/>
    <dgm:cxn modelId="{F32650C0-A0B0-4BEE-BF5A-E4EBB50574F1}" srcId="{8CEE7315-BB67-4EBC-864D-067DD02D1D6A}" destId="{95B2A3F2-252D-4348-B8F6-E9C2D16079DE}" srcOrd="2" destOrd="0" parTransId="{32B6CA8D-73C9-4A30-9068-10BAF98811C4}" sibTransId="{2C6E4990-C89C-4750-A59E-6A5D6E7AEB1C}"/>
    <dgm:cxn modelId="{93E59ACB-623A-4A8F-BE1E-AB3CF9F2FD95}" type="presOf" srcId="{95B2A3F2-252D-4348-B8F6-E9C2D16079DE}" destId="{8FABFF18-9ABE-435C-9B71-E1869CC5C976}" srcOrd="1" destOrd="0" presId="urn:microsoft.com/office/officeart/2005/8/layout/list1"/>
    <dgm:cxn modelId="{FE2C68D9-83C9-46AB-8C6F-4D2F2F3CBAFD}" srcId="{8CEE7315-BB67-4EBC-864D-067DD02D1D6A}" destId="{F6D283DD-6020-40ED-AF8F-322B75725EEE}" srcOrd="4" destOrd="0" parTransId="{CBDA422A-20D3-4A7F-B5C2-72EF3458445A}" sibTransId="{AA038D70-1CF9-4528-813E-30B234269193}"/>
    <dgm:cxn modelId="{2F005AE6-EB09-407D-9653-E38C6AEEB52A}" type="presOf" srcId="{A0ABD02A-28BC-446A-AE9C-55B5108B145A}" destId="{C22D0AAF-6D74-4B05-B42B-17374786A75A}" srcOrd="1" destOrd="0" presId="urn:microsoft.com/office/officeart/2005/8/layout/list1"/>
    <dgm:cxn modelId="{934FF4F8-23C0-4DDB-8B90-339A8419B57A}" type="presOf" srcId="{4CBA7549-5E10-4033-90ED-C966149CDBFF}" destId="{BCB8D49B-486D-46F6-A9C1-31CC7F270CBA}" srcOrd="1" destOrd="0" presId="urn:microsoft.com/office/officeart/2005/8/layout/list1"/>
    <dgm:cxn modelId="{EDCC427E-1F96-4C88-BC34-B609C60745A8}" type="presParOf" srcId="{E374FF22-08E8-4F79-BFDE-754EBFC2A389}" destId="{839F88F7-C77B-4608-A443-384AAE0A7782}" srcOrd="0" destOrd="0" presId="urn:microsoft.com/office/officeart/2005/8/layout/list1"/>
    <dgm:cxn modelId="{1CCCCF1B-CC68-4772-A2BF-3BE74D616B1B}" type="presParOf" srcId="{839F88F7-C77B-4608-A443-384AAE0A7782}" destId="{DF6CE506-24C4-48B5-97EE-62E7D519626A}" srcOrd="0" destOrd="0" presId="urn:microsoft.com/office/officeart/2005/8/layout/list1"/>
    <dgm:cxn modelId="{CF6951E6-1F92-4976-A26B-7B2D095AA5B9}" type="presParOf" srcId="{839F88F7-C77B-4608-A443-384AAE0A7782}" destId="{C22D0AAF-6D74-4B05-B42B-17374786A75A}" srcOrd="1" destOrd="0" presId="urn:microsoft.com/office/officeart/2005/8/layout/list1"/>
    <dgm:cxn modelId="{1521F5A0-BE5E-49B4-8F31-676E8B9CC2B5}" type="presParOf" srcId="{E374FF22-08E8-4F79-BFDE-754EBFC2A389}" destId="{72520FF7-D4E1-4561-9931-B437BC4D830D}" srcOrd="1" destOrd="0" presId="urn:microsoft.com/office/officeart/2005/8/layout/list1"/>
    <dgm:cxn modelId="{B8D1586D-B070-4DFF-B128-61682608E8AB}" type="presParOf" srcId="{E374FF22-08E8-4F79-BFDE-754EBFC2A389}" destId="{AF8EB73C-67AA-4AD7-8979-9622A69FB745}" srcOrd="2" destOrd="0" presId="urn:microsoft.com/office/officeart/2005/8/layout/list1"/>
    <dgm:cxn modelId="{1C73DBC5-51F5-479A-9F6B-173D9063E7D8}" type="presParOf" srcId="{E374FF22-08E8-4F79-BFDE-754EBFC2A389}" destId="{2A34BF8E-96F9-400A-9931-0AD9219F8246}" srcOrd="3" destOrd="0" presId="urn:microsoft.com/office/officeart/2005/8/layout/list1"/>
    <dgm:cxn modelId="{D96DA990-B214-440B-BDF6-1982CDD6CC1E}" type="presParOf" srcId="{E374FF22-08E8-4F79-BFDE-754EBFC2A389}" destId="{6566A7CD-9E54-47BF-AD0E-C790877402F0}" srcOrd="4" destOrd="0" presId="urn:microsoft.com/office/officeart/2005/8/layout/list1"/>
    <dgm:cxn modelId="{CC42C20B-844F-4125-81FB-3D7391035425}" type="presParOf" srcId="{6566A7CD-9E54-47BF-AD0E-C790877402F0}" destId="{D91E9354-F6CA-40C6-A9D0-A834874B9F7F}" srcOrd="0" destOrd="0" presId="urn:microsoft.com/office/officeart/2005/8/layout/list1"/>
    <dgm:cxn modelId="{E7A28A5E-E9A6-4A64-8A79-26B7AE1C4640}" type="presParOf" srcId="{6566A7CD-9E54-47BF-AD0E-C790877402F0}" destId="{BCB8D49B-486D-46F6-A9C1-31CC7F270CBA}" srcOrd="1" destOrd="0" presId="urn:microsoft.com/office/officeart/2005/8/layout/list1"/>
    <dgm:cxn modelId="{C29CDB6D-0BC2-4F59-B064-D0A8FBF59050}" type="presParOf" srcId="{E374FF22-08E8-4F79-BFDE-754EBFC2A389}" destId="{F6514C06-7BCA-4F8C-8C14-1A08573E5ED7}" srcOrd="5" destOrd="0" presId="urn:microsoft.com/office/officeart/2005/8/layout/list1"/>
    <dgm:cxn modelId="{506CD046-1AEA-4E26-B179-476634A604C8}" type="presParOf" srcId="{E374FF22-08E8-4F79-BFDE-754EBFC2A389}" destId="{79CFCDE0-6558-40FB-BE9A-39DD86CC18FC}" srcOrd="6" destOrd="0" presId="urn:microsoft.com/office/officeart/2005/8/layout/list1"/>
    <dgm:cxn modelId="{18467AF6-4549-44B4-8805-E21E32F4DF57}" type="presParOf" srcId="{E374FF22-08E8-4F79-BFDE-754EBFC2A389}" destId="{10294026-3516-4363-AB08-D9CD458C82C1}" srcOrd="7" destOrd="0" presId="urn:microsoft.com/office/officeart/2005/8/layout/list1"/>
    <dgm:cxn modelId="{C1903B42-DE53-4FC3-AB0B-858FDB93CEB2}" type="presParOf" srcId="{E374FF22-08E8-4F79-BFDE-754EBFC2A389}" destId="{72FF27F5-D07B-4D16-9935-5D0763FF9717}" srcOrd="8" destOrd="0" presId="urn:microsoft.com/office/officeart/2005/8/layout/list1"/>
    <dgm:cxn modelId="{FAA283E5-AE72-4BA7-831A-C8877A511E3C}" type="presParOf" srcId="{72FF27F5-D07B-4D16-9935-5D0763FF9717}" destId="{AE59DE1B-E9A8-41D9-A0E9-6D10D94C85F6}" srcOrd="0" destOrd="0" presId="urn:microsoft.com/office/officeart/2005/8/layout/list1"/>
    <dgm:cxn modelId="{DB83698A-CC96-4BED-B192-569DD61E807D}" type="presParOf" srcId="{72FF27F5-D07B-4D16-9935-5D0763FF9717}" destId="{8FABFF18-9ABE-435C-9B71-E1869CC5C976}" srcOrd="1" destOrd="0" presId="urn:microsoft.com/office/officeart/2005/8/layout/list1"/>
    <dgm:cxn modelId="{5DE689FB-91CA-47E9-8EDF-16657331CDFD}" type="presParOf" srcId="{E374FF22-08E8-4F79-BFDE-754EBFC2A389}" destId="{746D0592-E44C-42CC-B5CC-947FD8424626}" srcOrd="9" destOrd="0" presId="urn:microsoft.com/office/officeart/2005/8/layout/list1"/>
    <dgm:cxn modelId="{FA5F18DC-5647-40CE-9FEC-6560FBC5AEF0}" type="presParOf" srcId="{E374FF22-08E8-4F79-BFDE-754EBFC2A389}" destId="{2F8D449E-A256-43D2-9EEA-90021E7885DB}" srcOrd="10" destOrd="0" presId="urn:microsoft.com/office/officeart/2005/8/layout/list1"/>
    <dgm:cxn modelId="{C3D98F4B-003E-4EF4-A084-6EBC110B1335}" type="presParOf" srcId="{E374FF22-08E8-4F79-BFDE-754EBFC2A389}" destId="{DFF067EF-7630-47EF-8771-F81083004911}" srcOrd="11" destOrd="0" presId="urn:microsoft.com/office/officeart/2005/8/layout/list1"/>
    <dgm:cxn modelId="{C78B2ACB-2756-4AEB-A6F6-4987ED0F62DD}" type="presParOf" srcId="{E374FF22-08E8-4F79-BFDE-754EBFC2A389}" destId="{4181A766-9DFB-4F4A-8F32-C7571D0BFD3C}" srcOrd="12" destOrd="0" presId="urn:microsoft.com/office/officeart/2005/8/layout/list1"/>
    <dgm:cxn modelId="{93FF6EE9-B9D3-45F2-9D4E-42ACCE678565}" type="presParOf" srcId="{4181A766-9DFB-4F4A-8F32-C7571D0BFD3C}" destId="{C2EE2D4D-D143-4917-BA42-702C33C57018}" srcOrd="0" destOrd="0" presId="urn:microsoft.com/office/officeart/2005/8/layout/list1"/>
    <dgm:cxn modelId="{7D3F172D-CFD8-41A9-B75B-0540B818CE7F}" type="presParOf" srcId="{4181A766-9DFB-4F4A-8F32-C7571D0BFD3C}" destId="{D7864F6E-A2DB-4279-BA39-6D5F0DA3D5A1}" srcOrd="1" destOrd="0" presId="urn:microsoft.com/office/officeart/2005/8/layout/list1"/>
    <dgm:cxn modelId="{D0C07342-6D49-4293-9ECD-C7548E0AF37E}" type="presParOf" srcId="{E374FF22-08E8-4F79-BFDE-754EBFC2A389}" destId="{DC69C016-2715-4BDD-8D19-584831C4C4DD}" srcOrd="13" destOrd="0" presId="urn:microsoft.com/office/officeart/2005/8/layout/list1"/>
    <dgm:cxn modelId="{4E863F85-D372-4B51-A1A3-0DD0B1A6CC8F}" type="presParOf" srcId="{E374FF22-08E8-4F79-BFDE-754EBFC2A389}" destId="{67FB8C90-D410-4828-8F8C-CF3B73919F10}" srcOrd="14" destOrd="0" presId="urn:microsoft.com/office/officeart/2005/8/layout/list1"/>
    <dgm:cxn modelId="{8655EEF0-C09A-4260-AD96-AC5616E33EC6}" type="presParOf" srcId="{E374FF22-08E8-4F79-BFDE-754EBFC2A389}" destId="{05EB81A0-31AD-4788-A6AC-4763D9D6089A}" srcOrd="15" destOrd="0" presId="urn:microsoft.com/office/officeart/2005/8/layout/list1"/>
    <dgm:cxn modelId="{2ACAC008-8F22-4ECD-A9FE-4E2078CFD8CA}" type="presParOf" srcId="{E374FF22-08E8-4F79-BFDE-754EBFC2A389}" destId="{B797A353-A0FF-4052-B4D2-6CCF54E23115}" srcOrd="16" destOrd="0" presId="urn:microsoft.com/office/officeart/2005/8/layout/list1"/>
    <dgm:cxn modelId="{EC0873C7-4BCE-417B-8984-44A6DAB0AA89}" type="presParOf" srcId="{B797A353-A0FF-4052-B4D2-6CCF54E23115}" destId="{EBF54916-E120-4430-9F94-6B95B3D40C99}" srcOrd="0" destOrd="0" presId="urn:microsoft.com/office/officeart/2005/8/layout/list1"/>
    <dgm:cxn modelId="{5555FB1D-DE16-48A5-884B-4613E0D8845D}" type="presParOf" srcId="{B797A353-A0FF-4052-B4D2-6CCF54E23115}" destId="{EEC842AC-B5BD-4AE0-92FA-18273AF50657}" srcOrd="1" destOrd="0" presId="urn:microsoft.com/office/officeart/2005/8/layout/list1"/>
    <dgm:cxn modelId="{9704D978-A2CD-4FBD-ACA5-9281DC0166E2}" type="presParOf" srcId="{E374FF22-08E8-4F79-BFDE-754EBFC2A389}" destId="{68F3F7E6-D891-44DD-B643-57410EA0B103}" srcOrd="17" destOrd="0" presId="urn:microsoft.com/office/officeart/2005/8/layout/list1"/>
    <dgm:cxn modelId="{A7354424-BA97-4642-91D5-177D4BF8CC39}" type="presParOf" srcId="{E374FF22-08E8-4F79-BFDE-754EBFC2A389}" destId="{4F122DCF-F722-4EEF-8903-4279DBEEF796}"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A57241-C09C-45F4-B9CB-6217FF7FFE7D}">
      <dsp:nvSpPr>
        <dsp:cNvPr id="0" name=""/>
        <dsp:cNvSpPr/>
      </dsp:nvSpPr>
      <dsp:spPr>
        <a:xfrm>
          <a:off x="2797912" y="123092"/>
          <a:ext cx="2321234" cy="11222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Service organization</a:t>
          </a:r>
        </a:p>
      </dsp:txBody>
      <dsp:txXfrm>
        <a:off x="2830781" y="155961"/>
        <a:ext cx="2255496" cy="1056489"/>
      </dsp:txXfrm>
    </dsp:sp>
    <dsp:sp modelId="{74EABD35-4FE9-4906-B4D2-E00900077181}">
      <dsp:nvSpPr>
        <dsp:cNvPr id="0" name=""/>
        <dsp:cNvSpPr/>
      </dsp:nvSpPr>
      <dsp:spPr>
        <a:xfrm rot="3684320">
          <a:off x="4474684" y="1370846"/>
          <a:ext cx="830392" cy="4805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4618840" y="1466950"/>
        <a:ext cx="542080" cy="288313"/>
      </dsp:txXfrm>
    </dsp:sp>
    <dsp:sp modelId="{484CE1E4-6295-4FEF-9950-03C5AB232C6F}">
      <dsp:nvSpPr>
        <dsp:cNvPr id="0" name=""/>
        <dsp:cNvSpPr/>
      </dsp:nvSpPr>
      <dsp:spPr>
        <a:xfrm>
          <a:off x="4788438" y="3535806"/>
          <a:ext cx="1706709" cy="7387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User entity</a:t>
          </a:r>
        </a:p>
      </dsp:txBody>
      <dsp:txXfrm>
        <a:off x="4810075" y="3557443"/>
        <a:ext cx="1663435" cy="695473"/>
      </dsp:txXfrm>
    </dsp:sp>
    <dsp:sp modelId="{FE6B5F4D-00E0-4BB3-99D2-A5AC04CB6BA4}">
      <dsp:nvSpPr>
        <dsp:cNvPr id="0" name=""/>
        <dsp:cNvSpPr/>
      </dsp:nvSpPr>
      <dsp:spPr>
        <a:xfrm rot="12297315">
          <a:off x="2849682" y="2753440"/>
          <a:ext cx="1763015" cy="525255"/>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rot="10800000">
        <a:off x="3007258" y="2858491"/>
        <a:ext cx="1447862" cy="315153"/>
      </dsp:txXfrm>
    </dsp:sp>
    <dsp:sp modelId="{CDD1EB0C-4138-4637-B239-58AE5C28A661}">
      <dsp:nvSpPr>
        <dsp:cNvPr id="0" name=""/>
        <dsp:cNvSpPr/>
      </dsp:nvSpPr>
      <dsp:spPr>
        <a:xfrm>
          <a:off x="850561" y="1620792"/>
          <a:ext cx="1763768" cy="93029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Service auditor</a:t>
          </a:r>
        </a:p>
      </dsp:txBody>
      <dsp:txXfrm>
        <a:off x="877808" y="1648039"/>
        <a:ext cx="1709274" cy="875798"/>
      </dsp:txXfrm>
    </dsp:sp>
    <dsp:sp modelId="{2581F7D9-C239-4849-941F-4CFADE372FF8}">
      <dsp:nvSpPr>
        <dsp:cNvPr id="0" name=""/>
        <dsp:cNvSpPr/>
      </dsp:nvSpPr>
      <dsp:spPr>
        <a:xfrm rot="19668118">
          <a:off x="2487423" y="1219510"/>
          <a:ext cx="563723" cy="42709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615551" y="1304928"/>
        <a:ext cx="307467" cy="2562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30711-D41B-46A5-9FF8-3C8F67049F63}">
      <dsp:nvSpPr>
        <dsp:cNvPr id="0" name=""/>
        <dsp:cNvSpPr/>
      </dsp:nvSpPr>
      <dsp:spPr>
        <a:xfrm>
          <a:off x="1811425" y="2054"/>
          <a:ext cx="1615019" cy="13458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dirty="0"/>
            <a:t>Management’s description of the system(s)</a:t>
          </a:r>
        </a:p>
      </dsp:txBody>
      <dsp:txXfrm>
        <a:off x="2047939" y="199149"/>
        <a:ext cx="1141991" cy="951659"/>
      </dsp:txXfrm>
    </dsp:sp>
    <dsp:sp modelId="{AF33E1C6-C6EA-4F54-9447-51099CA0F999}">
      <dsp:nvSpPr>
        <dsp:cNvPr id="0" name=""/>
        <dsp:cNvSpPr/>
      </dsp:nvSpPr>
      <dsp:spPr>
        <a:xfrm>
          <a:off x="2391813" y="1411497"/>
          <a:ext cx="454242" cy="454242"/>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2452023" y="1585199"/>
        <a:ext cx="333822" cy="106838"/>
      </dsp:txXfrm>
    </dsp:sp>
    <dsp:sp modelId="{B657D8AB-CD6D-4642-8037-CD3268E72B2C}">
      <dsp:nvSpPr>
        <dsp:cNvPr id="0" name=""/>
        <dsp:cNvSpPr/>
      </dsp:nvSpPr>
      <dsp:spPr>
        <a:xfrm>
          <a:off x="1811425" y="1929333"/>
          <a:ext cx="1615019" cy="131942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dirty="0"/>
            <a:t>Management’s assertion</a:t>
          </a:r>
        </a:p>
      </dsp:txBody>
      <dsp:txXfrm>
        <a:off x="2047939" y="2122558"/>
        <a:ext cx="1141991" cy="932975"/>
      </dsp:txXfrm>
    </dsp:sp>
    <dsp:sp modelId="{E10ABABC-18A7-4FD0-BEEE-033B2613EC50}">
      <dsp:nvSpPr>
        <dsp:cNvPr id="0" name=""/>
        <dsp:cNvSpPr/>
      </dsp:nvSpPr>
      <dsp:spPr>
        <a:xfrm>
          <a:off x="2391813" y="3312352"/>
          <a:ext cx="454242" cy="454242"/>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2452023" y="3486054"/>
        <a:ext cx="333822" cy="106838"/>
      </dsp:txXfrm>
    </dsp:sp>
    <dsp:sp modelId="{7C40266C-9512-4782-A37C-DB92E59121F9}">
      <dsp:nvSpPr>
        <dsp:cNvPr id="0" name=""/>
        <dsp:cNvSpPr/>
      </dsp:nvSpPr>
      <dsp:spPr>
        <a:xfrm>
          <a:off x="1811425" y="3830189"/>
          <a:ext cx="1615019" cy="134081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dirty="0"/>
            <a:t>Service auditor’s report</a:t>
          </a:r>
        </a:p>
      </dsp:txBody>
      <dsp:txXfrm>
        <a:off x="2047939" y="4026547"/>
        <a:ext cx="1141991" cy="948097"/>
      </dsp:txXfrm>
    </dsp:sp>
    <dsp:sp modelId="{B860F7C1-9BBF-42B6-85D0-950ABEC37DB5}">
      <dsp:nvSpPr>
        <dsp:cNvPr id="0" name=""/>
        <dsp:cNvSpPr/>
      </dsp:nvSpPr>
      <dsp:spPr>
        <a:xfrm>
          <a:off x="3543920" y="2440857"/>
          <a:ext cx="249050" cy="2913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3543920" y="2499125"/>
        <a:ext cx="174335" cy="174805"/>
      </dsp:txXfrm>
    </dsp:sp>
    <dsp:sp modelId="{7396C909-D017-4EFE-B6E0-874879DB16D2}">
      <dsp:nvSpPr>
        <dsp:cNvPr id="0" name=""/>
        <dsp:cNvSpPr/>
      </dsp:nvSpPr>
      <dsp:spPr>
        <a:xfrm>
          <a:off x="3896350" y="1803352"/>
          <a:ext cx="1566352" cy="15663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SOC Report</a:t>
          </a:r>
        </a:p>
      </dsp:txBody>
      <dsp:txXfrm>
        <a:off x="4125737" y="2032739"/>
        <a:ext cx="1107578" cy="11075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2347D-FAE5-43B8-9ACE-1E6757C40EE8}">
      <dsp:nvSpPr>
        <dsp:cNvPr id="0" name=""/>
        <dsp:cNvSpPr/>
      </dsp:nvSpPr>
      <dsp:spPr>
        <a:xfrm>
          <a:off x="1966072" y="220"/>
          <a:ext cx="2311338" cy="861468"/>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 tIns="5715" rIns="5715" bIns="5715" numCol="1" spcCol="1270" anchor="t" anchorCtr="0">
          <a:noAutofit/>
        </a:bodyPr>
        <a:lstStyle/>
        <a:p>
          <a:pPr marL="57150" lvl="1" indent="-57150" algn="l" defTabSz="400050">
            <a:lnSpc>
              <a:spcPct val="90000"/>
            </a:lnSpc>
            <a:spcBef>
              <a:spcPct val="0"/>
            </a:spcBef>
            <a:spcAft>
              <a:spcPct val="15000"/>
            </a:spcAft>
            <a:buChar char="•"/>
          </a:pPr>
          <a:r>
            <a:rPr lang="en-US" sz="900" kern="1200" dirty="0"/>
            <a:t>Design</a:t>
          </a:r>
        </a:p>
        <a:p>
          <a:pPr marL="57150" lvl="1" indent="-57150" algn="l" defTabSz="400050">
            <a:lnSpc>
              <a:spcPct val="90000"/>
            </a:lnSpc>
            <a:spcBef>
              <a:spcPct val="0"/>
            </a:spcBef>
            <a:spcAft>
              <a:spcPct val="15000"/>
            </a:spcAft>
            <a:buChar char="•"/>
          </a:pPr>
          <a:r>
            <a:rPr lang="en-US" sz="900" kern="1200" dirty="0"/>
            <a:t>Implementation</a:t>
          </a:r>
        </a:p>
      </dsp:txBody>
      <dsp:txXfrm>
        <a:off x="1966072" y="107904"/>
        <a:ext cx="1988288" cy="646101"/>
      </dsp:txXfrm>
    </dsp:sp>
    <dsp:sp modelId="{A49EFD2B-2384-40B9-B456-31F17D0B5C15}">
      <dsp:nvSpPr>
        <dsp:cNvPr id="0" name=""/>
        <dsp:cNvSpPr/>
      </dsp:nvSpPr>
      <dsp:spPr>
        <a:xfrm>
          <a:off x="988" y="220"/>
          <a:ext cx="1965084" cy="861468"/>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t>Type 1</a:t>
          </a:r>
        </a:p>
      </dsp:txBody>
      <dsp:txXfrm>
        <a:off x="43041" y="42273"/>
        <a:ext cx="1880978" cy="777362"/>
      </dsp:txXfrm>
    </dsp:sp>
    <dsp:sp modelId="{A9E9A2CD-352C-4127-93A8-9E1AD8FC3E97}">
      <dsp:nvSpPr>
        <dsp:cNvPr id="0" name=""/>
        <dsp:cNvSpPr/>
      </dsp:nvSpPr>
      <dsp:spPr>
        <a:xfrm>
          <a:off x="1952491" y="947835"/>
          <a:ext cx="2323872" cy="861468"/>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 tIns="5715" rIns="5715" bIns="5715" numCol="1" spcCol="1270" anchor="t" anchorCtr="0">
          <a:noAutofit/>
        </a:bodyPr>
        <a:lstStyle/>
        <a:p>
          <a:pPr marL="57150" lvl="1" indent="-57150" algn="l" defTabSz="400050">
            <a:lnSpc>
              <a:spcPct val="90000"/>
            </a:lnSpc>
            <a:spcBef>
              <a:spcPct val="0"/>
            </a:spcBef>
            <a:spcAft>
              <a:spcPct val="15000"/>
            </a:spcAft>
            <a:buChar char="•"/>
          </a:pPr>
          <a:r>
            <a:rPr lang="en-US" sz="900" kern="1200" dirty="0"/>
            <a:t>Design</a:t>
          </a:r>
        </a:p>
        <a:p>
          <a:pPr marL="57150" lvl="1" indent="-57150" algn="l" defTabSz="400050">
            <a:lnSpc>
              <a:spcPct val="90000"/>
            </a:lnSpc>
            <a:spcBef>
              <a:spcPct val="0"/>
            </a:spcBef>
            <a:spcAft>
              <a:spcPct val="15000"/>
            </a:spcAft>
            <a:buChar char="•"/>
          </a:pPr>
          <a:r>
            <a:rPr lang="en-US" sz="900" kern="1200" dirty="0"/>
            <a:t>Implementation</a:t>
          </a:r>
        </a:p>
        <a:p>
          <a:pPr marL="57150" lvl="1" indent="-57150" algn="l" defTabSz="400050">
            <a:lnSpc>
              <a:spcPct val="90000"/>
            </a:lnSpc>
            <a:spcBef>
              <a:spcPct val="0"/>
            </a:spcBef>
            <a:spcAft>
              <a:spcPct val="15000"/>
            </a:spcAft>
            <a:buChar char="•"/>
          </a:pPr>
          <a:r>
            <a:rPr lang="en-US" sz="900" kern="1200" dirty="0"/>
            <a:t>Operating effectiveness</a:t>
          </a:r>
        </a:p>
      </dsp:txBody>
      <dsp:txXfrm>
        <a:off x="1952491" y="1055519"/>
        <a:ext cx="2000822" cy="646101"/>
      </dsp:txXfrm>
    </dsp:sp>
    <dsp:sp modelId="{792B86D1-227B-46D3-9739-99599D509394}">
      <dsp:nvSpPr>
        <dsp:cNvPr id="0" name=""/>
        <dsp:cNvSpPr/>
      </dsp:nvSpPr>
      <dsp:spPr>
        <a:xfrm>
          <a:off x="2034" y="947835"/>
          <a:ext cx="1950457" cy="861468"/>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US" sz="1600" kern="1200" dirty="0"/>
            <a:t>Type 2</a:t>
          </a:r>
        </a:p>
      </dsp:txBody>
      <dsp:txXfrm>
        <a:off x="44087" y="989888"/>
        <a:ext cx="1866351" cy="7773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6EDEE-71BC-4ABA-BE45-5120AF3BB5C8}">
      <dsp:nvSpPr>
        <dsp:cNvPr id="0" name=""/>
        <dsp:cNvSpPr/>
      </dsp:nvSpPr>
      <dsp:spPr>
        <a:xfrm rot="2561600">
          <a:off x="2102885" y="3800128"/>
          <a:ext cx="822815" cy="57656"/>
        </a:xfrm>
        <a:custGeom>
          <a:avLst/>
          <a:gdLst/>
          <a:ahLst/>
          <a:cxnLst/>
          <a:rect l="0" t="0" r="0" b="0"/>
          <a:pathLst>
            <a:path>
              <a:moveTo>
                <a:pt x="0" y="28828"/>
              </a:moveTo>
              <a:lnTo>
                <a:pt x="822815" y="2882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638C50-89BF-4DA8-833E-88D64B2767B3}">
      <dsp:nvSpPr>
        <dsp:cNvPr id="0" name=""/>
        <dsp:cNvSpPr/>
      </dsp:nvSpPr>
      <dsp:spPr>
        <a:xfrm rot="10800000">
          <a:off x="1585251" y="2680505"/>
          <a:ext cx="626659" cy="57656"/>
        </a:xfrm>
        <a:custGeom>
          <a:avLst/>
          <a:gdLst/>
          <a:ahLst/>
          <a:cxnLst/>
          <a:rect l="0" t="0" r="0" b="0"/>
          <a:pathLst>
            <a:path>
              <a:moveTo>
                <a:pt x="0" y="28828"/>
              </a:moveTo>
              <a:lnTo>
                <a:pt x="626659" y="2882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17917C-146F-4A3E-9CA2-CF4B5CF78C91}">
      <dsp:nvSpPr>
        <dsp:cNvPr id="0" name=""/>
        <dsp:cNvSpPr/>
      </dsp:nvSpPr>
      <dsp:spPr>
        <a:xfrm rot="19038400">
          <a:off x="2102885" y="1560882"/>
          <a:ext cx="822815" cy="57656"/>
        </a:xfrm>
        <a:custGeom>
          <a:avLst/>
          <a:gdLst/>
          <a:ahLst/>
          <a:cxnLst/>
          <a:rect l="0" t="0" r="0" b="0"/>
          <a:pathLst>
            <a:path>
              <a:moveTo>
                <a:pt x="0" y="28828"/>
              </a:moveTo>
              <a:lnTo>
                <a:pt x="822815" y="2882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90B246-0C64-4B3E-A12E-1794E92251F1}">
      <dsp:nvSpPr>
        <dsp:cNvPr id="0" name=""/>
        <dsp:cNvSpPr/>
      </dsp:nvSpPr>
      <dsp:spPr>
        <a:xfrm>
          <a:off x="-600910" y="1611554"/>
          <a:ext cx="3803192" cy="20932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1833AE-E6C0-43F8-A71A-9A8B6DAA4EEE}">
      <dsp:nvSpPr>
        <dsp:cNvPr id="0" name=""/>
        <dsp:cNvSpPr/>
      </dsp:nvSpPr>
      <dsp:spPr>
        <a:xfrm>
          <a:off x="2609691" y="86"/>
          <a:ext cx="1562100" cy="15621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Inclusive method</a:t>
          </a:r>
        </a:p>
      </dsp:txBody>
      <dsp:txXfrm>
        <a:off x="2838455" y="228850"/>
        <a:ext cx="1104572" cy="1104572"/>
      </dsp:txXfrm>
    </dsp:sp>
    <dsp:sp modelId="{5EACB158-CEBD-4C48-9F9B-2EE96EBEA823}">
      <dsp:nvSpPr>
        <dsp:cNvPr id="0" name=""/>
        <dsp:cNvSpPr/>
      </dsp:nvSpPr>
      <dsp:spPr>
        <a:xfrm>
          <a:off x="4328001" y="86"/>
          <a:ext cx="2343150"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Services provided</a:t>
          </a:r>
        </a:p>
        <a:p>
          <a:pPr marL="114300" lvl="1" indent="-114300" algn="l" defTabSz="622300">
            <a:lnSpc>
              <a:spcPct val="90000"/>
            </a:lnSpc>
            <a:spcBef>
              <a:spcPct val="0"/>
            </a:spcBef>
            <a:spcAft>
              <a:spcPct val="15000"/>
            </a:spcAft>
            <a:buChar char="•"/>
          </a:pPr>
          <a:r>
            <a:rPr lang="en-US" sz="1400" kern="1200" dirty="0"/>
            <a:t>Controls objectives and related controls </a:t>
          </a:r>
        </a:p>
      </dsp:txBody>
      <dsp:txXfrm>
        <a:off x="4328001" y="86"/>
        <a:ext cx="2343150" cy="1562100"/>
      </dsp:txXfrm>
    </dsp:sp>
    <dsp:sp modelId="{5D605BA9-039B-485B-8CF7-5145CCEC4107}">
      <dsp:nvSpPr>
        <dsp:cNvPr id="0" name=""/>
        <dsp:cNvSpPr/>
      </dsp:nvSpPr>
      <dsp:spPr>
        <a:xfrm>
          <a:off x="1585251" y="1704395"/>
          <a:ext cx="4027859" cy="200987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Management’s </a:t>
          </a:r>
        </a:p>
        <a:p>
          <a:pPr marL="0" lvl="0" indent="0" algn="ctr" defTabSz="800100">
            <a:lnSpc>
              <a:spcPct val="90000"/>
            </a:lnSpc>
            <a:spcBef>
              <a:spcPct val="0"/>
            </a:spcBef>
            <a:spcAft>
              <a:spcPct val="35000"/>
            </a:spcAft>
            <a:buNone/>
          </a:pPr>
          <a:r>
            <a:rPr lang="en-US" sz="1800" kern="1200" dirty="0">
              <a:solidFill>
                <a:schemeClr val="tx1"/>
              </a:solidFill>
            </a:rPr>
            <a:t>description</a:t>
          </a:r>
        </a:p>
      </dsp:txBody>
      <dsp:txXfrm>
        <a:off x="2175117" y="1998734"/>
        <a:ext cx="2848127" cy="1421197"/>
      </dsp:txXfrm>
    </dsp:sp>
    <dsp:sp modelId="{37DD5F7B-6F0D-44AD-8B08-9A39E6FB05F3}">
      <dsp:nvSpPr>
        <dsp:cNvPr id="0" name=""/>
        <dsp:cNvSpPr/>
      </dsp:nvSpPr>
      <dsp:spPr>
        <a:xfrm>
          <a:off x="2609691" y="3856480"/>
          <a:ext cx="1562100" cy="15621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Carve-out method</a:t>
          </a:r>
        </a:p>
      </dsp:txBody>
      <dsp:txXfrm>
        <a:off x="2838455" y="4085244"/>
        <a:ext cx="1104572" cy="1104572"/>
      </dsp:txXfrm>
    </dsp:sp>
    <dsp:sp modelId="{5DF5501B-2482-417E-9E0A-0344E87DDCDA}">
      <dsp:nvSpPr>
        <dsp:cNvPr id="0" name=""/>
        <dsp:cNvSpPr/>
      </dsp:nvSpPr>
      <dsp:spPr>
        <a:xfrm>
          <a:off x="4328001" y="3856480"/>
          <a:ext cx="2343150" cy="1562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Services provided</a:t>
          </a:r>
        </a:p>
        <a:p>
          <a:pPr marL="114300" lvl="1" indent="-114300" algn="l" defTabSz="622300">
            <a:lnSpc>
              <a:spcPct val="90000"/>
            </a:lnSpc>
            <a:spcBef>
              <a:spcPct val="0"/>
            </a:spcBef>
            <a:spcAft>
              <a:spcPct val="15000"/>
            </a:spcAft>
            <a:buChar char="•"/>
          </a:pPr>
          <a:r>
            <a:rPr lang="en-US" sz="1400" kern="1200" dirty="0"/>
            <a:t>Relevant CSOCs</a:t>
          </a:r>
        </a:p>
      </dsp:txBody>
      <dsp:txXfrm>
        <a:off x="4328001" y="3856480"/>
        <a:ext cx="2343150" cy="15621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F1383-CECC-4A0B-9E46-F4E66E3F67A6}">
      <dsp:nvSpPr>
        <dsp:cNvPr id="0" name=""/>
        <dsp:cNvSpPr/>
      </dsp:nvSpPr>
      <dsp:spPr>
        <a:xfrm>
          <a:off x="0" y="307606"/>
          <a:ext cx="6391400" cy="478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19D5A1D-CD8C-44FA-9A97-E588BB8EFC2E}">
      <dsp:nvSpPr>
        <dsp:cNvPr id="0" name=""/>
        <dsp:cNvSpPr/>
      </dsp:nvSpPr>
      <dsp:spPr>
        <a:xfrm>
          <a:off x="319570" y="27166"/>
          <a:ext cx="4473980" cy="560880"/>
        </a:xfrm>
        <a:prstGeom prst="roundRect">
          <a:avLst/>
        </a:prstGeom>
        <a:solidFill>
          <a:schemeClr val="tx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9106" tIns="0" rIns="169106"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Security</a:t>
          </a:r>
        </a:p>
      </dsp:txBody>
      <dsp:txXfrm>
        <a:off x="346950" y="54546"/>
        <a:ext cx="4419220" cy="506120"/>
      </dsp:txXfrm>
    </dsp:sp>
    <dsp:sp modelId="{C73D10B4-88D4-43BC-8233-35E82EE1F214}">
      <dsp:nvSpPr>
        <dsp:cNvPr id="0" name=""/>
        <dsp:cNvSpPr/>
      </dsp:nvSpPr>
      <dsp:spPr>
        <a:xfrm>
          <a:off x="0" y="1169446"/>
          <a:ext cx="6391400" cy="478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16A95A55-5847-48C5-B291-E3BC4E5EEB70}">
      <dsp:nvSpPr>
        <dsp:cNvPr id="0" name=""/>
        <dsp:cNvSpPr/>
      </dsp:nvSpPr>
      <dsp:spPr>
        <a:xfrm>
          <a:off x="319570" y="889006"/>
          <a:ext cx="4473980" cy="560880"/>
        </a:xfrm>
        <a:prstGeom prst="roundRect">
          <a:avLst/>
        </a:prstGeom>
        <a:solidFill>
          <a:schemeClr val="tx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9106" tIns="0" rIns="169106"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Availability</a:t>
          </a:r>
        </a:p>
      </dsp:txBody>
      <dsp:txXfrm>
        <a:off x="346950" y="916386"/>
        <a:ext cx="4419220" cy="506120"/>
      </dsp:txXfrm>
    </dsp:sp>
    <dsp:sp modelId="{FDF31EBE-F659-4B89-B964-2DF86F304813}">
      <dsp:nvSpPr>
        <dsp:cNvPr id="0" name=""/>
        <dsp:cNvSpPr/>
      </dsp:nvSpPr>
      <dsp:spPr>
        <a:xfrm>
          <a:off x="0" y="2031286"/>
          <a:ext cx="6391400" cy="478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1442DB78-84DA-4B0B-9E48-00B2F598A0A3}">
      <dsp:nvSpPr>
        <dsp:cNvPr id="0" name=""/>
        <dsp:cNvSpPr/>
      </dsp:nvSpPr>
      <dsp:spPr>
        <a:xfrm>
          <a:off x="319570" y="1750846"/>
          <a:ext cx="4473980" cy="560880"/>
        </a:xfrm>
        <a:prstGeom prst="roundRect">
          <a:avLst/>
        </a:prstGeom>
        <a:solidFill>
          <a:schemeClr val="tx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9106" tIns="0" rIns="169106"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Processing integrity</a:t>
          </a:r>
        </a:p>
      </dsp:txBody>
      <dsp:txXfrm>
        <a:off x="346950" y="1778226"/>
        <a:ext cx="4419220" cy="506120"/>
      </dsp:txXfrm>
    </dsp:sp>
    <dsp:sp modelId="{EE56C73D-9DD5-41F0-813E-3942623AF6B2}">
      <dsp:nvSpPr>
        <dsp:cNvPr id="0" name=""/>
        <dsp:cNvSpPr/>
      </dsp:nvSpPr>
      <dsp:spPr>
        <a:xfrm>
          <a:off x="0" y="2893126"/>
          <a:ext cx="6391400" cy="478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BFEC21CA-71E0-4E34-8FF1-14E705E86CDB}">
      <dsp:nvSpPr>
        <dsp:cNvPr id="0" name=""/>
        <dsp:cNvSpPr/>
      </dsp:nvSpPr>
      <dsp:spPr>
        <a:xfrm>
          <a:off x="319570" y="2612686"/>
          <a:ext cx="4473980" cy="560880"/>
        </a:xfrm>
        <a:prstGeom prst="roundRect">
          <a:avLst/>
        </a:prstGeom>
        <a:solidFill>
          <a:schemeClr val="tx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9106" tIns="0" rIns="169106"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Confidentiality</a:t>
          </a:r>
        </a:p>
      </dsp:txBody>
      <dsp:txXfrm>
        <a:off x="346950" y="2640066"/>
        <a:ext cx="4419220" cy="506120"/>
      </dsp:txXfrm>
    </dsp:sp>
    <dsp:sp modelId="{39B49561-6289-4E09-A381-A80B517D8108}">
      <dsp:nvSpPr>
        <dsp:cNvPr id="0" name=""/>
        <dsp:cNvSpPr/>
      </dsp:nvSpPr>
      <dsp:spPr>
        <a:xfrm>
          <a:off x="0" y="3754966"/>
          <a:ext cx="6391400" cy="478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EDA7FD54-148D-4DE5-81AD-B221BFBCDBB6}">
      <dsp:nvSpPr>
        <dsp:cNvPr id="0" name=""/>
        <dsp:cNvSpPr/>
      </dsp:nvSpPr>
      <dsp:spPr>
        <a:xfrm>
          <a:off x="319570" y="3474526"/>
          <a:ext cx="4473980" cy="560880"/>
        </a:xfrm>
        <a:prstGeom prst="roundRect">
          <a:avLst/>
        </a:prstGeom>
        <a:solidFill>
          <a:schemeClr val="tx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9106" tIns="0" rIns="169106"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panose="020B0604020202020204" pitchFamily="34" charset="0"/>
              <a:cs typeface="Arial" panose="020B0604020202020204" pitchFamily="34" charset="0"/>
            </a:rPr>
            <a:t>Privacy</a:t>
          </a:r>
          <a:endParaRPr lang="en-US" sz="1900" kern="1200" dirty="0">
            <a:latin typeface="Arial" panose="020B0604020202020204" pitchFamily="34" charset="0"/>
            <a:cs typeface="Arial" panose="020B0604020202020204" pitchFamily="34" charset="0"/>
          </a:endParaRPr>
        </a:p>
      </dsp:txBody>
      <dsp:txXfrm>
        <a:off x="346950" y="3501906"/>
        <a:ext cx="4419220" cy="5061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EB73C-67AA-4AD7-8979-9622A69FB745}">
      <dsp:nvSpPr>
        <dsp:cNvPr id="0" name=""/>
        <dsp:cNvSpPr/>
      </dsp:nvSpPr>
      <dsp:spPr>
        <a:xfrm>
          <a:off x="0" y="444805"/>
          <a:ext cx="6280597" cy="756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2D0AAF-6D74-4B05-B42B-17374786A75A}">
      <dsp:nvSpPr>
        <dsp:cNvPr id="0" name=""/>
        <dsp:cNvSpPr/>
      </dsp:nvSpPr>
      <dsp:spPr>
        <a:xfrm>
          <a:off x="314029" y="2005"/>
          <a:ext cx="4705530" cy="885600"/>
        </a:xfrm>
        <a:prstGeom prst="roundRect">
          <a:avLst/>
        </a:prstGeom>
        <a:solidFill>
          <a:schemeClr val="tx2"/>
        </a:solidFill>
        <a:ln w="25400" cap="flat" cmpd="sng" algn="ctr">
          <a:solidFill>
            <a:schemeClr val="lt1">
              <a:hueOff val="0"/>
              <a:satOff val="0"/>
              <a:lumOff val="0"/>
              <a:alphaOff val="0"/>
            </a:schemeClr>
          </a:solidFill>
          <a:prstDash val="solid"/>
        </a:ln>
        <a:effectLst/>
        <a:scene3d>
          <a:camera prst="orthographicFront"/>
          <a:lightRig rig="threePt" dir="t"/>
        </a:scene3d>
        <a:sp3d>
          <a:bevelT/>
          <a:bevelB/>
        </a:sp3d>
      </dsp:spPr>
      <dsp:style>
        <a:lnRef idx="2">
          <a:scrgbClr r="0" g="0" b="0"/>
        </a:lnRef>
        <a:fillRef idx="1">
          <a:scrgbClr r="0" g="0" b="0"/>
        </a:fillRef>
        <a:effectRef idx="0">
          <a:scrgbClr r="0" g="0" b="0"/>
        </a:effectRef>
        <a:fontRef idx="minor">
          <a:schemeClr val="lt1"/>
        </a:fontRef>
      </dsp:style>
      <dsp:txBody>
        <a:bodyPr spcFirstLastPara="0" vert="horz" wrap="square" lIns="166174" tIns="0" rIns="166174" bIns="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Arial" pitchFamily="34" charset="0"/>
              <a:cs typeface="Arial" pitchFamily="34" charset="0"/>
            </a:rPr>
            <a:t>1. Preparing the description</a:t>
          </a:r>
        </a:p>
      </dsp:txBody>
      <dsp:txXfrm>
        <a:off x="357260" y="45236"/>
        <a:ext cx="4619068" cy="799138"/>
      </dsp:txXfrm>
    </dsp:sp>
    <dsp:sp modelId="{79CFCDE0-6558-40FB-BE9A-39DD86CC18FC}">
      <dsp:nvSpPr>
        <dsp:cNvPr id="0" name=""/>
        <dsp:cNvSpPr/>
      </dsp:nvSpPr>
      <dsp:spPr>
        <a:xfrm>
          <a:off x="0" y="1805606"/>
          <a:ext cx="6280597" cy="756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B8D49B-486D-46F6-A9C1-31CC7F270CBA}">
      <dsp:nvSpPr>
        <dsp:cNvPr id="0" name=""/>
        <dsp:cNvSpPr/>
      </dsp:nvSpPr>
      <dsp:spPr>
        <a:xfrm>
          <a:off x="314029" y="1362805"/>
          <a:ext cx="4699155" cy="885600"/>
        </a:xfrm>
        <a:prstGeom prst="roundRect">
          <a:avLst/>
        </a:prstGeom>
        <a:solidFill>
          <a:schemeClr val="tx2"/>
        </a:solidFill>
        <a:ln w="25400" cap="flat" cmpd="sng" algn="ctr">
          <a:solidFill>
            <a:schemeClr val="lt1">
              <a:hueOff val="0"/>
              <a:satOff val="0"/>
              <a:lumOff val="0"/>
              <a:alphaOff val="0"/>
            </a:schemeClr>
          </a:solidFill>
          <a:prstDash val="solid"/>
        </a:ln>
        <a:effectLst/>
        <a:scene3d>
          <a:camera prst="orthographicFront"/>
          <a:lightRig rig="threePt" dir="t"/>
        </a:scene3d>
        <a:sp3d>
          <a:bevelT/>
          <a:bevelB/>
        </a:sp3d>
      </dsp:spPr>
      <dsp:style>
        <a:lnRef idx="2">
          <a:scrgbClr r="0" g="0" b="0"/>
        </a:lnRef>
        <a:fillRef idx="1">
          <a:scrgbClr r="0" g="0" b="0"/>
        </a:fillRef>
        <a:effectRef idx="0">
          <a:scrgbClr r="0" g="0" b="0"/>
        </a:effectRef>
        <a:fontRef idx="minor">
          <a:schemeClr val="lt1"/>
        </a:fontRef>
      </dsp:style>
      <dsp:txBody>
        <a:bodyPr spcFirstLastPara="0" vert="horz" wrap="square" lIns="166174" tIns="0" rIns="166174" bIns="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Arial" pitchFamily="34" charset="0"/>
              <a:cs typeface="Arial" pitchFamily="34" charset="0"/>
            </a:rPr>
            <a:t>2. Content of the description</a:t>
          </a:r>
        </a:p>
      </dsp:txBody>
      <dsp:txXfrm>
        <a:off x="357260" y="1406036"/>
        <a:ext cx="4612693" cy="79913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EB73C-67AA-4AD7-8979-9622A69FB745}">
      <dsp:nvSpPr>
        <dsp:cNvPr id="0" name=""/>
        <dsp:cNvSpPr/>
      </dsp:nvSpPr>
      <dsp:spPr>
        <a:xfrm>
          <a:off x="0" y="331911"/>
          <a:ext cx="6710507" cy="378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2D0AAF-6D74-4B05-B42B-17374786A75A}">
      <dsp:nvSpPr>
        <dsp:cNvPr id="0" name=""/>
        <dsp:cNvSpPr/>
      </dsp:nvSpPr>
      <dsp:spPr>
        <a:xfrm>
          <a:off x="335525" y="110511"/>
          <a:ext cx="5143697" cy="442800"/>
        </a:xfrm>
        <a:prstGeom prst="roundRect">
          <a:avLst/>
        </a:prstGeom>
        <a:solidFill>
          <a:schemeClr val="tx2"/>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h="50800" prst="softRound"/>
          <a:bevelB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77549" tIns="0" rIns="177549" bIns="0" numCol="1" spcCol="1270" anchor="ctr" anchorCtr="0">
          <a:noAutofit/>
        </a:bodyPr>
        <a:lstStyle/>
        <a:p>
          <a:pPr marL="0" lvl="0" indent="0" algn="l" defTabSz="666750">
            <a:lnSpc>
              <a:spcPct val="90000"/>
            </a:lnSpc>
            <a:spcBef>
              <a:spcPct val="0"/>
            </a:spcBef>
            <a:spcAft>
              <a:spcPct val="35000"/>
            </a:spcAft>
            <a:buNone/>
          </a:pPr>
          <a:r>
            <a:rPr lang="en-US" sz="1500" kern="1200" dirty="0">
              <a:latin typeface="Arial" pitchFamily="34" charset="0"/>
              <a:cs typeface="Arial" pitchFamily="34" charset="0"/>
            </a:rPr>
            <a:t>Control environment</a:t>
          </a:r>
        </a:p>
      </dsp:txBody>
      <dsp:txXfrm>
        <a:off x="357141" y="132127"/>
        <a:ext cx="5100465" cy="399568"/>
      </dsp:txXfrm>
    </dsp:sp>
    <dsp:sp modelId="{79CFCDE0-6558-40FB-BE9A-39DD86CC18FC}">
      <dsp:nvSpPr>
        <dsp:cNvPr id="0" name=""/>
        <dsp:cNvSpPr/>
      </dsp:nvSpPr>
      <dsp:spPr>
        <a:xfrm>
          <a:off x="0" y="1012312"/>
          <a:ext cx="6710507" cy="378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B8D49B-486D-46F6-A9C1-31CC7F270CBA}">
      <dsp:nvSpPr>
        <dsp:cNvPr id="0" name=""/>
        <dsp:cNvSpPr/>
      </dsp:nvSpPr>
      <dsp:spPr>
        <a:xfrm>
          <a:off x="335525" y="790911"/>
          <a:ext cx="5082866" cy="442800"/>
        </a:xfrm>
        <a:prstGeom prst="roundRect">
          <a:avLst/>
        </a:prstGeom>
        <a:solidFill>
          <a:schemeClr val="tx2"/>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h="50800" prst="softRound"/>
          <a:bevelB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77549" tIns="0" rIns="177549" bIns="0" numCol="1" spcCol="1270" anchor="ctr" anchorCtr="0">
          <a:noAutofit/>
        </a:bodyPr>
        <a:lstStyle/>
        <a:p>
          <a:pPr marL="0" lvl="0" indent="0" algn="l" defTabSz="666750">
            <a:lnSpc>
              <a:spcPct val="90000"/>
            </a:lnSpc>
            <a:spcBef>
              <a:spcPct val="0"/>
            </a:spcBef>
            <a:spcAft>
              <a:spcPct val="35000"/>
            </a:spcAft>
            <a:buNone/>
          </a:pPr>
          <a:r>
            <a:rPr lang="en-US" sz="1500" kern="1200" dirty="0">
              <a:latin typeface="Arial" pitchFamily="34" charset="0"/>
              <a:cs typeface="Arial" pitchFamily="34" charset="0"/>
            </a:rPr>
            <a:t>Risk assessment process</a:t>
          </a:r>
        </a:p>
      </dsp:txBody>
      <dsp:txXfrm>
        <a:off x="357141" y="812527"/>
        <a:ext cx="5039634" cy="399568"/>
      </dsp:txXfrm>
    </dsp:sp>
    <dsp:sp modelId="{2F8D449E-A256-43D2-9EEA-90021E7885DB}">
      <dsp:nvSpPr>
        <dsp:cNvPr id="0" name=""/>
        <dsp:cNvSpPr/>
      </dsp:nvSpPr>
      <dsp:spPr>
        <a:xfrm>
          <a:off x="0" y="1692712"/>
          <a:ext cx="6710507" cy="378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ABFF18-9ABE-435C-9B71-E1869CC5C976}">
      <dsp:nvSpPr>
        <dsp:cNvPr id="0" name=""/>
        <dsp:cNvSpPr/>
      </dsp:nvSpPr>
      <dsp:spPr>
        <a:xfrm>
          <a:off x="335525" y="1471312"/>
          <a:ext cx="5167090" cy="442800"/>
        </a:xfrm>
        <a:prstGeom prst="roundRect">
          <a:avLst/>
        </a:prstGeom>
        <a:solidFill>
          <a:schemeClr val="tx2"/>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h="50800" prst="softRound"/>
          <a:bevelB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77549" tIns="0" rIns="177549" bIns="0" numCol="1" spcCol="1270" anchor="ctr" anchorCtr="0">
          <a:noAutofit/>
        </a:bodyPr>
        <a:lstStyle/>
        <a:p>
          <a:pPr marL="0" lvl="0" indent="0" algn="l" defTabSz="666750">
            <a:lnSpc>
              <a:spcPct val="90000"/>
            </a:lnSpc>
            <a:spcBef>
              <a:spcPct val="0"/>
            </a:spcBef>
            <a:spcAft>
              <a:spcPct val="35000"/>
            </a:spcAft>
            <a:buNone/>
          </a:pPr>
          <a:r>
            <a:rPr lang="en-US" sz="1500" kern="1200" dirty="0">
              <a:latin typeface="Arial" pitchFamily="34" charset="0"/>
              <a:cs typeface="Arial" pitchFamily="34" charset="0"/>
            </a:rPr>
            <a:t>Information and communication systems</a:t>
          </a:r>
        </a:p>
      </dsp:txBody>
      <dsp:txXfrm>
        <a:off x="357141" y="1492928"/>
        <a:ext cx="5123858" cy="399568"/>
      </dsp:txXfrm>
    </dsp:sp>
    <dsp:sp modelId="{67FB8C90-D410-4828-8F8C-CF3B73919F10}">
      <dsp:nvSpPr>
        <dsp:cNvPr id="0" name=""/>
        <dsp:cNvSpPr/>
      </dsp:nvSpPr>
      <dsp:spPr>
        <a:xfrm>
          <a:off x="0" y="2373112"/>
          <a:ext cx="6710507" cy="378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864F6E-A2DB-4279-BA39-6D5F0DA3D5A1}">
      <dsp:nvSpPr>
        <dsp:cNvPr id="0" name=""/>
        <dsp:cNvSpPr/>
      </dsp:nvSpPr>
      <dsp:spPr>
        <a:xfrm>
          <a:off x="335525" y="2151712"/>
          <a:ext cx="5167090" cy="442800"/>
        </a:xfrm>
        <a:prstGeom prst="roundRect">
          <a:avLst/>
        </a:prstGeom>
        <a:solidFill>
          <a:schemeClr val="tx2"/>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h="50800" prst="softRound"/>
          <a:bevelB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77549" tIns="0" rIns="177549" bIns="0" numCol="1" spcCol="1270" anchor="ctr" anchorCtr="0">
          <a:noAutofit/>
        </a:bodyPr>
        <a:lstStyle/>
        <a:p>
          <a:pPr marL="0" lvl="0" indent="0" algn="l" defTabSz="666750">
            <a:lnSpc>
              <a:spcPct val="90000"/>
            </a:lnSpc>
            <a:spcBef>
              <a:spcPct val="0"/>
            </a:spcBef>
            <a:spcAft>
              <a:spcPct val="35000"/>
            </a:spcAft>
            <a:buNone/>
          </a:pPr>
          <a:r>
            <a:rPr lang="en-US" sz="1500" kern="1200" dirty="0">
              <a:latin typeface="Arial" pitchFamily="34" charset="0"/>
              <a:cs typeface="Arial" pitchFamily="34" charset="0"/>
            </a:rPr>
            <a:t>Control activities</a:t>
          </a:r>
        </a:p>
      </dsp:txBody>
      <dsp:txXfrm>
        <a:off x="357141" y="2173328"/>
        <a:ext cx="5123858" cy="399568"/>
      </dsp:txXfrm>
    </dsp:sp>
    <dsp:sp modelId="{4F122DCF-F722-4EEF-8903-4279DBEEF796}">
      <dsp:nvSpPr>
        <dsp:cNvPr id="0" name=""/>
        <dsp:cNvSpPr/>
      </dsp:nvSpPr>
      <dsp:spPr>
        <a:xfrm>
          <a:off x="0" y="3053512"/>
          <a:ext cx="6710507" cy="378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C842AC-B5BD-4AE0-92FA-18273AF50657}">
      <dsp:nvSpPr>
        <dsp:cNvPr id="0" name=""/>
        <dsp:cNvSpPr/>
      </dsp:nvSpPr>
      <dsp:spPr>
        <a:xfrm>
          <a:off x="335525" y="2832112"/>
          <a:ext cx="5167090" cy="442800"/>
        </a:xfrm>
        <a:prstGeom prst="roundRect">
          <a:avLst/>
        </a:prstGeom>
        <a:solidFill>
          <a:schemeClr val="tx2"/>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h="50800" prst="softRound"/>
          <a:bevelB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77549" tIns="0" rIns="177549" bIns="0" numCol="1" spcCol="1270" anchor="ctr" anchorCtr="0">
          <a:noAutofit/>
        </a:bodyPr>
        <a:lstStyle/>
        <a:p>
          <a:pPr marL="0" lvl="0" indent="0" algn="l" defTabSz="666750">
            <a:lnSpc>
              <a:spcPct val="90000"/>
            </a:lnSpc>
            <a:spcBef>
              <a:spcPct val="0"/>
            </a:spcBef>
            <a:spcAft>
              <a:spcPct val="35000"/>
            </a:spcAft>
            <a:buNone/>
          </a:pPr>
          <a:r>
            <a:rPr lang="en-US" sz="1500" kern="1200" dirty="0">
              <a:latin typeface="Arial" pitchFamily="34" charset="0"/>
              <a:cs typeface="Arial" pitchFamily="34" charset="0"/>
            </a:rPr>
            <a:t>Monitoring controls</a:t>
          </a:r>
        </a:p>
      </dsp:txBody>
      <dsp:txXfrm>
        <a:off x="357141" y="2853728"/>
        <a:ext cx="5123858"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988D5B-ED38-4E40-BDDA-B4F87C0EC186}"/>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12145252-01EB-4A00-B72F-CF87FFFD3D49}"/>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BF21FB6F-D57A-475F-83F1-9F0AF89F9AF3}" type="datetimeFigureOut">
              <a:rPr lang="en-US" smtClean="0"/>
              <a:t>5/13/2019</a:t>
            </a:fld>
            <a:endParaRPr lang="en-US"/>
          </a:p>
        </p:txBody>
      </p:sp>
      <p:sp>
        <p:nvSpPr>
          <p:cNvPr id="4" name="Footer Placeholder 3">
            <a:extLst>
              <a:ext uri="{FF2B5EF4-FFF2-40B4-BE49-F238E27FC236}">
                <a16:creationId xmlns:a16="http://schemas.microsoft.com/office/drawing/2014/main" id="{26C7D80B-A2E4-427D-BCA1-F81BA9D9A5B2}"/>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r>
              <a:rPr lang="en-US"/>
              <a:t>(c) 2018 Association of Internations Certified Professional Accountants. All rights reserved.</a:t>
            </a:r>
          </a:p>
        </p:txBody>
      </p:sp>
      <p:sp>
        <p:nvSpPr>
          <p:cNvPr id="5" name="Slide Number Placeholder 4">
            <a:extLst>
              <a:ext uri="{FF2B5EF4-FFF2-40B4-BE49-F238E27FC236}">
                <a16:creationId xmlns:a16="http://schemas.microsoft.com/office/drawing/2014/main" id="{572825C3-5FAE-44BE-823C-01211BC735B1}"/>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689623C-7BD0-4DAD-8B34-BC1E4DF63B04}" type="slidenum">
              <a:rPr lang="en-US" smtClean="0"/>
              <a:t>‹#›</a:t>
            </a:fld>
            <a:endParaRPr lang="en-US"/>
          </a:p>
        </p:txBody>
      </p:sp>
    </p:spTree>
    <p:extLst>
      <p:ext uri="{BB962C8B-B14F-4D97-AF65-F5344CB8AC3E}">
        <p14:creationId xmlns:p14="http://schemas.microsoft.com/office/powerpoint/2010/main" val="82415381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EBBB78B6-5BDF-40DD-8946-A880808F6580}" type="datetimeFigureOut">
              <a:rPr lang="en-US" smtClean="0"/>
              <a:t>5/13/2019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r>
              <a:rPr lang="en-US"/>
              <a:t>(c) 2018 Association of Internations Certified Professional Accountants. All rights reserved.</a:t>
            </a: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50234AE-9148-4D77-9ECF-1136999B1335}" type="slidenum">
              <a:rPr lang="en-US" smtClean="0"/>
              <a:t>‹#›</a:t>
            </a:fld>
            <a:endParaRPr lang="en-US"/>
          </a:p>
        </p:txBody>
      </p:sp>
    </p:spTree>
    <p:extLst>
      <p:ext uri="{BB962C8B-B14F-4D97-AF65-F5344CB8AC3E}">
        <p14:creationId xmlns:p14="http://schemas.microsoft.com/office/powerpoint/2010/main" val="360929587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aicpa.org/InterestAreas/PeerReview/NewsAndPublications/DownloadableDocuments/PRUpdate1012.pdf"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&lt;Pause&gt;</a:t>
            </a:r>
          </a:p>
          <a:p>
            <a:r>
              <a:rPr lang="en-US" dirty="0"/>
              <a:t>Welcome to the Introduction to SOC for Service Organizations Reporting. </a:t>
            </a:r>
          </a:p>
          <a:p>
            <a:endParaRPr lang="en-US" dirty="0"/>
          </a:p>
          <a:p>
            <a:r>
              <a:rPr lang="en-US" dirty="0"/>
              <a:t>&lt;Pause&gt;</a:t>
            </a:r>
          </a:p>
          <a:p>
            <a:r>
              <a:rPr lang="en-US" dirty="0"/>
              <a:t>Include an introduction</a:t>
            </a:r>
            <a:r>
              <a:rPr lang="en-US" baseline="0" dirty="0"/>
              <a:t> like, “</a:t>
            </a:r>
            <a:r>
              <a:rPr lang="en-US" dirty="0"/>
              <a:t>My name is __________, and I spend considerable time providing SOC-related services to a variety of clients, and  _______________________________.</a:t>
            </a:r>
          </a:p>
          <a:p>
            <a:endParaRPr lang="en-US" dirty="0"/>
          </a:p>
          <a:p>
            <a:r>
              <a:rPr lang="en-US" sz="1200" b="1" i="1" kern="1200" dirty="0">
                <a:solidFill>
                  <a:schemeClr val="tx1"/>
                </a:solidFill>
                <a:effectLst/>
                <a:latin typeface="+mn-lt"/>
                <a:ea typeface="+mn-ea"/>
                <a:cs typeface="+mn-cs"/>
              </a:rPr>
              <a:t>Note: This slide deck is for classroom use only and is not to be distributed without permission from the AICPA.</a:t>
            </a:r>
            <a:endParaRPr lang="en-US" b="1" i="1" dirty="0"/>
          </a:p>
          <a:p>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2A8241BA-8706-499C-A1D7-BF8F7E0FA924}"/>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005999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defTabSz="467454">
              <a:defRPr/>
            </a:pPr>
            <a:endParaRPr lang="en-US" sz="2000" b="1" dirty="0"/>
          </a:p>
          <a:p>
            <a:pPr defTabSz="467454">
              <a:defRPr/>
            </a:pPr>
            <a:r>
              <a:rPr lang="en-US" sz="2000" b="1" dirty="0"/>
              <a:t>As we continue to compare the SOC reports, we note that each has a different purpose.</a:t>
            </a:r>
          </a:p>
          <a:p>
            <a:pPr defTabSz="467454">
              <a:defRPr/>
            </a:pPr>
            <a:endParaRPr lang="en-US" sz="2000" b="1" dirty="0"/>
          </a:p>
          <a:p>
            <a:pPr defTabSz="467454">
              <a:defRPr/>
            </a:pPr>
            <a:r>
              <a:rPr lang="en-US" sz="2000" b="1" dirty="0"/>
              <a:t>SOC1 </a:t>
            </a:r>
            <a:r>
              <a:rPr lang="en-US" sz="2000" dirty="0"/>
              <a:t>reports provide information likely to be relevant to user entities’ internal control over financial reporting. They are used by the user entities to perform due diligence over service organizations as they relate to internal controls over financial reporting, and SOC 1 reports are used by the user entities’ financial statement auditors as part of their audit.</a:t>
            </a:r>
          </a:p>
          <a:p>
            <a:endParaRPr lang="en-US" sz="2000" dirty="0"/>
          </a:p>
          <a:p>
            <a:r>
              <a:rPr lang="en-US" sz="2000" b="1" dirty="0"/>
              <a:t>SOC2 reports provide information to the management of the user entity and other interested parties, potentially including regulators to carry out vendor due diligence and oversight of the </a:t>
            </a:r>
          </a:p>
          <a:p>
            <a:r>
              <a:rPr lang="en-US" sz="2000" b="1" dirty="0"/>
              <a:t>Service organization and its system.</a:t>
            </a:r>
          </a:p>
          <a:p>
            <a:endParaRPr lang="en-US" sz="2000" b="1" dirty="0"/>
          </a:p>
          <a:p>
            <a:r>
              <a:rPr lang="en-US" b="0" dirty="0"/>
              <a:t>SOC 3 reports can be used for marketing purposes,</a:t>
            </a:r>
            <a:r>
              <a:rPr lang="en-US" b="0" baseline="0" dirty="0"/>
              <a:t> allowing a service organization to provide confidence without sharing all the details.</a:t>
            </a:r>
            <a:endParaRPr lang="en-US" b="0" dirty="0"/>
          </a:p>
          <a:p>
            <a:endParaRPr lang="en-US" b="0" dirty="0"/>
          </a:p>
          <a:p>
            <a:endParaRPr lang="en-US" b="1" dirty="0"/>
          </a:p>
          <a:p>
            <a:r>
              <a:rPr lang="en-US" b="1" dirty="0"/>
              <a:t>In a similar way, the subject matter of the respective SOC reports differ.</a:t>
            </a:r>
          </a:p>
          <a:p>
            <a:endParaRPr lang="en-US" b="1" dirty="0"/>
          </a:p>
          <a:p>
            <a:pPr defTabSz="476369">
              <a:defRPr/>
            </a:pPr>
            <a:r>
              <a:rPr lang="en-US" b="1" dirty="0"/>
              <a:t>The subject matter of a SOC 1</a:t>
            </a:r>
            <a:r>
              <a:rPr lang="en-US" b="1" baseline="0" dirty="0"/>
              <a:t> report is the set of </a:t>
            </a:r>
            <a:r>
              <a:rPr lang="en-US" dirty="0"/>
              <a:t>controls relevant to user entities’ internal control over financial reporting that relate to specified control objectives.  Whereas, the subject matter of SOC 2 and SOC 3 reports is the set of controls relevant to the applicable Trust Services Criteria for the trust services categories of security, availability, processing integrity, confidentiality, or privacy; further, SOC 2 and SOC 3 reports </a:t>
            </a:r>
            <a:r>
              <a:rPr lang="en-US" b="0" dirty="0"/>
              <a:t>can be issued on one or multiple of the Trust Services categories.</a:t>
            </a:r>
          </a:p>
          <a:p>
            <a:endParaRPr lang="en-US" b="0" dirty="0"/>
          </a:p>
          <a:p>
            <a:endParaRPr lang="en-US" b="0" dirty="0"/>
          </a:p>
          <a:p>
            <a:endParaRPr lang="en-US" b="0" dirty="0"/>
          </a:p>
          <a:p>
            <a:endParaRPr lang="en-US" b="0" dirty="0"/>
          </a:p>
          <a:p>
            <a:r>
              <a:rPr lang="en-US" b="0" dirty="0"/>
              <a:t>EQ2:</a:t>
            </a:r>
          </a:p>
          <a:p>
            <a:pPr lvl="1"/>
            <a:r>
              <a:rPr lang="en-US" dirty="0"/>
              <a:t>Which SOC for service organizations report’s primary purpose is to support the evaluation of controls relevant to financial statement audits?</a:t>
            </a:r>
          </a:p>
          <a:p>
            <a:pPr lvl="0"/>
            <a:r>
              <a:rPr lang="en-US" dirty="0"/>
              <a:t>SOC 1.</a:t>
            </a:r>
          </a:p>
          <a:p>
            <a:r>
              <a:rPr lang="en-US" b="1" u="sng" dirty="0"/>
              <a:t>Correct</a:t>
            </a:r>
            <a:r>
              <a:rPr lang="en-US" b="1" dirty="0"/>
              <a:t>.</a:t>
            </a:r>
            <a:r>
              <a:rPr lang="en-US" dirty="0"/>
              <a:t> SOC 1 reports contain information on controls that are likely to be relevant to user entities’ internal control over financial reporting.</a:t>
            </a:r>
          </a:p>
          <a:p>
            <a:pPr lvl="0"/>
            <a:r>
              <a:rPr lang="en-US" dirty="0"/>
              <a:t>SOC 2.</a:t>
            </a:r>
          </a:p>
          <a:p>
            <a:r>
              <a:rPr lang="en-US" b="1" dirty="0"/>
              <a:t>Incorrect</a:t>
            </a:r>
            <a:r>
              <a:rPr lang="en-US" dirty="0"/>
              <a:t>. The purpose of SOC 2 reports is to provide due diligence regarding third-party systems designed to meet specified business objectives other than financial reporting.</a:t>
            </a:r>
          </a:p>
          <a:p>
            <a:pPr lvl="0"/>
            <a:r>
              <a:rPr lang="en-US" dirty="0"/>
              <a:t>SOC 3.</a:t>
            </a:r>
          </a:p>
          <a:p>
            <a:r>
              <a:rPr lang="en-US" b="1" dirty="0"/>
              <a:t>Incorrect</a:t>
            </a:r>
            <a:r>
              <a:rPr lang="en-US" dirty="0"/>
              <a:t>. SOC 3 reports are for general use and can be used for marketing purposes. They do not provide support regarding internal controls over financial information.</a:t>
            </a:r>
          </a:p>
          <a:p>
            <a:pPr lvl="0"/>
            <a:r>
              <a:rPr lang="en-US" dirty="0"/>
              <a:t>SOC for service organizations reports do not pertain to financial audits.</a:t>
            </a:r>
          </a:p>
          <a:p>
            <a:r>
              <a:rPr lang="en-US" dirty="0"/>
              <a:t>Incorrect. Some SOC for service organizations reports do contain information pertaining to controls that affect financial reporting.</a:t>
            </a:r>
          </a:p>
          <a:p>
            <a:endParaRPr lang="en-US" b="0" dirty="0"/>
          </a:p>
          <a:p>
            <a:endParaRPr lang="en-US" b="1"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11</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F5286F28-0575-4803-AD84-4BFB1B90BDC7}"/>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853092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Finally, let’s compare the intended users of each report:</a:t>
            </a:r>
          </a:p>
          <a:p>
            <a:endParaRPr lang="en-US" dirty="0"/>
          </a:p>
          <a:p>
            <a:pPr rtl="0" eaLnBrk="1" fontAlgn="b" latinLnBrk="0" hangingPunct="1"/>
            <a:r>
              <a:rPr lang="en-US" b="1" dirty="0"/>
              <a:t>SOC 1 report users include- </a:t>
            </a:r>
            <a:r>
              <a:rPr lang="en-US" dirty="0"/>
              <a:t>Management of the service organization, user entities, and auditors of the user entities’ financial statements</a:t>
            </a:r>
          </a:p>
          <a:p>
            <a:pPr rtl="0" eaLnBrk="1" fontAlgn="b" latinLnBrk="0" hangingPunct="1"/>
            <a:endParaRPr lang="en-US" b="1" dirty="0"/>
          </a:p>
          <a:p>
            <a:pPr rtl="0" eaLnBrk="1" fontAlgn="b" latinLnBrk="0" hangingPunct="1"/>
            <a:r>
              <a:rPr lang="en-US" b="1" dirty="0"/>
              <a:t>SOC 2 report users include- </a:t>
            </a:r>
            <a:r>
              <a:rPr lang="en-US" dirty="0"/>
              <a:t>Management of the service organization, user entities, and other specified parties who have sufficient knowledge and understanding</a:t>
            </a:r>
          </a:p>
          <a:p>
            <a:pPr rtl="0" eaLnBrk="1" fontAlgn="b" latinLnBrk="0" hangingPunct="1"/>
            <a:endParaRPr lang="en-US" dirty="0"/>
          </a:p>
          <a:p>
            <a:pPr defTabSz="476369" fontAlgn="b">
              <a:defRPr/>
            </a:pPr>
            <a:r>
              <a:rPr lang="en-US" b="1" dirty="0"/>
              <a:t>SOC 3</a:t>
            </a:r>
            <a:r>
              <a:rPr lang="en-US" dirty="0"/>
              <a:t> </a:t>
            </a:r>
            <a:r>
              <a:rPr lang="en-US" b="1" dirty="0"/>
              <a:t>report users include </a:t>
            </a:r>
            <a:r>
              <a:rPr lang="en-US" dirty="0"/>
              <a:t>- Any users with need for confidence in the service organization’s controls</a:t>
            </a:r>
          </a:p>
          <a:p>
            <a:endParaRPr lang="en-US" dirty="0"/>
          </a:p>
          <a:p>
            <a:r>
              <a:rPr lang="en-US" dirty="0"/>
              <a:t>EQ5:</a:t>
            </a:r>
          </a:p>
          <a:p>
            <a:r>
              <a:rPr lang="en-US" dirty="0">
                <a:ea typeface="ＭＳ Ｐゴシック" pitchFamily="-112" charset="-128"/>
                <a:cs typeface="ＭＳ Ｐゴシック" pitchFamily="-112" charset="-128"/>
              </a:rPr>
              <a:t>Who are the intended users of a SOC 1 report?</a:t>
            </a:r>
          </a:p>
          <a:p>
            <a:pPr lvl="0"/>
            <a:r>
              <a:rPr lang="en-US" dirty="0">
                <a:ea typeface="ＭＳ Ｐゴシック" pitchFamily="-112" charset="-128"/>
                <a:cs typeface="ＭＳ Ｐゴシック" pitchFamily="-112" charset="-128"/>
              </a:rPr>
              <a:t>Any users with need for confidence in the service organization’s controls.</a:t>
            </a:r>
          </a:p>
          <a:p>
            <a:pPr lvl="0"/>
            <a:r>
              <a:rPr lang="en-US" dirty="0">
                <a:ea typeface="ＭＳ Ｐゴシック" pitchFamily="-112" charset="-128"/>
                <a:cs typeface="ＭＳ Ｐゴシック" pitchFamily="-112" charset="-128"/>
              </a:rPr>
              <a:t>Management of the service organization, user entities, and auditors of the user entities’ financial statements.</a:t>
            </a:r>
          </a:p>
          <a:p>
            <a:pPr lvl="0"/>
            <a:r>
              <a:rPr lang="en-US" dirty="0">
                <a:ea typeface="ＭＳ Ｐゴシック" pitchFamily="-112" charset="-128"/>
                <a:cs typeface="ＭＳ Ｐゴシック" pitchFamily="-112" charset="-128"/>
              </a:rPr>
              <a:t>Management of the service organization and other specified parties who have sufficient knowledge and understanding.</a:t>
            </a:r>
          </a:p>
          <a:p>
            <a:pPr lvl="0"/>
            <a:r>
              <a:rPr lang="en-US" dirty="0">
                <a:ea typeface="ＭＳ Ｐゴシック" pitchFamily="-112" charset="-128"/>
                <a:cs typeface="ＭＳ Ｐゴシック" pitchFamily="-112" charset="-128"/>
              </a:rPr>
              <a:t>Regulators, government agencies, and prospective user entities needing to evaluate the service organization’s compliance activities.</a:t>
            </a:r>
          </a:p>
          <a:p>
            <a:r>
              <a:rPr lang="en-US" dirty="0">
                <a:ea typeface="ＭＳ Ｐゴシック" pitchFamily="-112" charset="-128"/>
                <a:cs typeface="ＭＳ Ｐゴシック" pitchFamily="-112" charset="-128"/>
              </a:rPr>
              <a:t> </a:t>
            </a:r>
          </a:p>
          <a:p>
            <a:r>
              <a:rPr lang="en-US" dirty="0">
                <a:ea typeface="ＭＳ Ｐゴシック" pitchFamily="-112" charset="-128"/>
                <a:cs typeface="ＭＳ Ｐゴシック" pitchFamily="-112" charset="-128"/>
              </a:rPr>
              <a:t> </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12</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A9E554DB-9A56-4242-9E4C-D1B6CB45161C}"/>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186032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dirty="0"/>
              <a:t>As we continue</a:t>
            </a:r>
            <a:r>
              <a:rPr lang="en-US" baseline="0" dirty="0"/>
              <a:t> to consider the users of the report, we should consider what types of service organizations and their user entities might need the different SOC reports.</a:t>
            </a:r>
          </a:p>
          <a:p>
            <a:endParaRPr lang="en-US" baseline="0" dirty="0"/>
          </a:p>
          <a:p>
            <a:r>
              <a:rPr lang="en-US" baseline="0" dirty="0"/>
              <a:t>SOC 1 reports might be needed by:</a:t>
            </a:r>
          </a:p>
          <a:p>
            <a:endParaRPr lang="en-US" baseline="0" dirty="0"/>
          </a:p>
          <a:p>
            <a:pPr marL="357277" indent="-357277">
              <a:spcAft>
                <a:spcPts val="1250"/>
              </a:spcAft>
              <a:buFont typeface="Arial" panose="020B0604020202020204" pitchFamily="34" charset="0"/>
              <a:buChar char="•"/>
            </a:pPr>
            <a:r>
              <a:rPr lang="en-US" dirty="0"/>
              <a:t>Payroll service providers</a:t>
            </a:r>
          </a:p>
          <a:p>
            <a:pPr marL="357277" indent="-357277">
              <a:spcAft>
                <a:spcPts val="1250"/>
              </a:spcAft>
              <a:buFont typeface="Arial" panose="020B0604020202020204" pitchFamily="34" charset="0"/>
              <a:buChar char="•"/>
            </a:pPr>
            <a:r>
              <a:rPr lang="en-US" dirty="0"/>
              <a:t>Trust administrators</a:t>
            </a:r>
          </a:p>
          <a:p>
            <a:pPr marL="357277" indent="-357277">
              <a:spcAft>
                <a:spcPts val="1250"/>
              </a:spcAft>
              <a:buFont typeface="Arial" panose="020B0604020202020204" pitchFamily="34" charset="0"/>
              <a:buChar char="•"/>
            </a:pPr>
            <a:r>
              <a:rPr lang="en-US" dirty="0"/>
              <a:t>Benefit plan administrators</a:t>
            </a:r>
          </a:p>
          <a:p>
            <a:pPr marL="357277" indent="-357277">
              <a:spcAft>
                <a:spcPts val="1250"/>
              </a:spcAft>
              <a:buFont typeface="Arial" panose="020B0604020202020204" pitchFamily="34" charset="0"/>
              <a:buChar char="•"/>
            </a:pPr>
            <a:r>
              <a:rPr lang="en-US" dirty="0"/>
              <a:t>Health care claims management processors; and </a:t>
            </a:r>
          </a:p>
          <a:p>
            <a:pPr marL="357277" indent="-357277">
              <a:spcAft>
                <a:spcPts val="1250"/>
              </a:spcAft>
              <a:buFont typeface="Arial" panose="020B0604020202020204" pitchFamily="34" charset="0"/>
              <a:buChar char="•"/>
            </a:pPr>
            <a:r>
              <a:rPr lang="en-US" dirty="0"/>
              <a:t>Financial reporting system hosting provider</a:t>
            </a:r>
            <a:endParaRPr lang="en-US" dirty="0">
              <a:latin typeface="Arial" panose="020B0604020202020204" pitchFamily="34" charset="0"/>
              <a:cs typeface="Arial" panose="020B0604020202020204" pitchFamily="34" charset="0"/>
            </a:endParaRPr>
          </a:p>
          <a:p>
            <a:endParaRPr lang="en-US" dirty="0"/>
          </a:p>
          <a:p>
            <a:r>
              <a:rPr lang="en-US" dirty="0"/>
              <a:t>Separately, SO2 and SOC 3</a:t>
            </a:r>
            <a:r>
              <a:rPr lang="en-US" baseline="0" dirty="0"/>
              <a:t> reports might be needed by:</a:t>
            </a:r>
          </a:p>
          <a:p>
            <a:endParaRPr lang="en-US" baseline="0" dirty="0"/>
          </a:p>
          <a:p>
            <a:pPr marL="357277" indent="-357277">
              <a:spcAft>
                <a:spcPts val="1250"/>
              </a:spcAft>
              <a:buFont typeface="Arial" panose="020B0604020202020204" pitchFamily="34" charset="0"/>
              <a:buChar char="•"/>
            </a:pPr>
            <a:r>
              <a:rPr lang="en-US" dirty="0"/>
              <a:t>Vendors providing Enterprise IT outsourcing</a:t>
            </a:r>
          </a:p>
          <a:p>
            <a:pPr marL="357277" indent="-357277" defTabSz="476369">
              <a:spcAft>
                <a:spcPts val="1250"/>
              </a:spcAft>
              <a:buFont typeface="Arial" panose="020B0604020202020204" pitchFamily="34" charset="0"/>
              <a:buChar char="•"/>
              <a:defRPr/>
            </a:pPr>
            <a:r>
              <a:rPr lang="en-US" dirty="0"/>
              <a:t>Sales force automation organizations</a:t>
            </a:r>
            <a:endParaRPr lang="en-US" dirty="0">
              <a:latin typeface="Arial" panose="020B0604020202020204" pitchFamily="34" charset="0"/>
              <a:cs typeface="Arial" panose="020B0604020202020204" pitchFamily="34" charset="0"/>
            </a:endParaRPr>
          </a:p>
          <a:p>
            <a:pPr marL="357277" indent="-357277">
              <a:spcAft>
                <a:spcPts val="1250"/>
              </a:spcAft>
              <a:buFont typeface="Arial" panose="020B0604020202020204" pitchFamily="34" charset="0"/>
              <a:buChar char="•"/>
            </a:pPr>
            <a:r>
              <a:rPr lang="en-US" dirty="0"/>
              <a:t>Managed security providers</a:t>
            </a:r>
          </a:p>
          <a:p>
            <a:pPr marL="357277" indent="-357277">
              <a:spcAft>
                <a:spcPts val="1250"/>
              </a:spcAft>
              <a:buFont typeface="Arial" panose="020B0604020202020204" pitchFamily="34" charset="0"/>
              <a:buChar char="•"/>
            </a:pPr>
            <a:r>
              <a:rPr lang="en-US" dirty="0"/>
              <a:t>Vendors that provide customer support services; and</a:t>
            </a:r>
          </a:p>
          <a:p>
            <a:pPr marL="357277" indent="-357277">
              <a:spcAft>
                <a:spcPts val="1250"/>
              </a:spcAft>
              <a:buFont typeface="Arial" panose="020B0604020202020204" pitchFamily="34" charset="0"/>
              <a:buChar char="•"/>
            </a:pPr>
            <a:r>
              <a:rPr lang="en-US" dirty="0"/>
              <a:t>Cloud-based solution providers (SAAS; PAAS)</a:t>
            </a:r>
          </a:p>
          <a:p>
            <a:pPr marL="357277" indent="-357277">
              <a:spcAft>
                <a:spcPts val="1250"/>
              </a:spcAft>
              <a:buFont typeface="Arial" panose="020B0604020202020204" pitchFamily="34" charset="0"/>
              <a:buChar char="•"/>
            </a:pPr>
            <a:endParaRPr lang="en-US" dirty="0"/>
          </a:p>
          <a:p>
            <a:pPr>
              <a:spcAft>
                <a:spcPts val="1250"/>
              </a:spcAft>
            </a:pPr>
            <a:r>
              <a:rPr lang="en-US" dirty="0"/>
              <a:t>This is just a short set of examples of who might need these reports.  Further, in certain circumstances, some service provides may need more than one report; however, that’s a consideration for another course.</a:t>
            </a:r>
          </a:p>
          <a:p>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13</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43740A5-8BC5-4A0A-B646-188C146D1890}"/>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37940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Now, lets discuss</a:t>
            </a:r>
            <a:r>
              <a:rPr lang="en-US" b="1" baseline="0" dirty="0"/>
              <a:t> the main components of the different SOC reports.</a:t>
            </a:r>
          </a:p>
          <a:p>
            <a:endParaRPr lang="en-US" b="1" baseline="0" dirty="0"/>
          </a:p>
          <a:p>
            <a:pPr defTabSz="476369">
              <a:defRPr/>
            </a:pPr>
            <a:r>
              <a:rPr lang="en-US" b="1" baseline="0" dirty="0"/>
              <a:t>The first two components are provided by management of the service organization.</a:t>
            </a:r>
          </a:p>
          <a:p>
            <a:pPr defTabSz="476369">
              <a:defRPr/>
            </a:pPr>
            <a:endParaRPr lang="en-US" b="1" baseline="0" dirty="0"/>
          </a:p>
          <a:p>
            <a:pPr defTabSz="476369">
              <a:defRPr/>
            </a:pPr>
            <a:r>
              <a:rPr lang="en-US" b="1" baseline="0" dirty="0"/>
              <a:t>Both SOC 1 and SOC 2 reports include a</a:t>
            </a:r>
            <a:r>
              <a:rPr lang="en-US" dirty="0">
                <a:latin typeface="Arial" panose="020B0604020202020204" pitchFamily="34" charset="0"/>
                <a:cs typeface="Arial" panose="020B0604020202020204" pitchFamily="34" charset="0"/>
              </a:rPr>
              <a:t> description of the service organization’s system; whereas a SOC 3 report includes a high-level, unaudited system description primarily to delineate the boundaries of the system. </a:t>
            </a:r>
          </a:p>
          <a:p>
            <a:endParaRPr lang="en-US" b="1" dirty="0"/>
          </a:p>
          <a:p>
            <a:r>
              <a:rPr lang="en-US" b="1" dirty="0"/>
              <a:t>The second component</a:t>
            </a:r>
            <a:r>
              <a:rPr lang="en-US" b="1" baseline="0" dirty="0"/>
              <a:t> provided by management is the Management’s assertion. All three SOC reports include an assertion.</a:t>
            </a:r>
          </a:p>
          <a:p>
            <a:endParaRPr lang="en-US" b="1" baseline="0" dirty="0"/>
          </a:p>
          <a:p>
            <a:r>
              <a:rPr lang="en-US" b="1" baseline="0" dirty="0"/>
              <a:t>We will discuss the details of the description and the assertion in Modules 2 and 4 of this course.</a:t>
            </a:r>
          </a:p>
          <a:p>
            <a:endParaRPr lang="en-US" b="1" dirty="0"/>
          </a:p>
          <a:p>
            <a:endParaRPr lang="en-US" b="1"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14</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DAA9AF10-6533-414D-B47E-BC11ED1AC79D}"/>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218658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The next component is the first component provided</a:t>
            </a:r>
            <a:r>
              <a:rPr lang="en-US" b="1" baseline="0" dirty="0"/>
              <a:t> by the service auditor, the service auditor’s report.</a:t>
            </a:r>
          </a:p>
          <a:p>
            <a:endParaRPr lang="en-US" b="1" baseline="0" dirty="0"/>
          </a:p>
          <a:p>
            <a:pPr defTabSz="476369">
              <a:defRPr/>
            </a:pPr>
            <a:r>
              <a:rPr lang="en-US" b="1" baseline="0" dirty="0"/>
              <a:t>The SOC 1 report includes a </a:t>
            </a:r>
            <a:r>
              <a:rPr lang="en-US" dirty="0">
                <a:latin typeface="Arial" panose="020B0604020202020204" pitchFamily="34" charset="0"/>
                <a:cs typeface="Arial" panose="020B0604020202020204" pitchFamily="34" charset="0"/>
              </a:rPr>
              <a:t>service auditor’s report that contains an opinion on the fairness of the presentation of the description of the service organization’s system. Additionally, in a SOC 1 report, the service auditor’s opinion also addresses suitability of the design of the controls to achieve the specified control objectives.</a:t>
            </a:r>
          </a:p>
          <a:p>
            <a:pPr defTabSz="476369">
              <a:defRPr/>
            </a:pPr>
            <a:endParaRPr lang="en-US" dirty="0">
              <a:latin typeface="Arial" panose="020B0604020202020204" pitchFamily="34" charset="0"/>
              <a:cs typeface="Arial" panose="020B0604020202020204" pitchFamily="34" charset="0"/>
            </a:endParaRPr>
          </a:p>
          <a:p>
            <a:pPr defTabSz="476369">
              <a:defRPr/>
            </a:pPr>
            <a:r>
              <a:rPr lang="en-US" b="1" baseline="0" dirty="0"/>
              <a:t>The SOC 2 report includes a </a:t>
            </a:r>
            <a:r>
              <a:rPr lang="en-US" dirty="0">
                <a:latin typeface="Arial" panose="020B0604020202020204" pitchFamily="34" charset="0"/>
                <a:cs typeface="Arial" panose="020B0604020202020204" pitchFamily="34" charset="0"/>
              </a:rPr>
              <a:t>service auditor’s report that contains an opinion on whether the description of the service organization’s system is presented in accordance with the description criteria. Additionally, in a SOC 2 report, the service auditor’s opinion also addresses suitability of the design of the controls to achieve the service organization’s service commitments and system requirements based on the applicable trust services criteria.</a:t>
            </a:r>
          </a:p>
          <a:p>
            <a:pPr defTabSz="476369">
              <a:defRPr/>
            </a:pPr>
            <a:endParaRPr lang="en-US" dirty="0">
              <a:latin typeface="Arial" panose="020B0604020202020204" pitchFamily="34" charset="0"/>
              <a:cs typeface="Arial" panose="020B0604020202020204" pitchFamily="34" charset="0"/>
            </a:endParaRPr>
          </a:p>
          <a:p>
            <a:pPr defTabSz="476369">
              <a:defRPr/>
            </a:pPr>
            <a:r>
              <a:rPr lang="en-US" dirty="0">
                <a:latin typeface="Arial" panose="020B0604020202020204" pitchFamily="34" charset="0"/>
                <a:cs typeface="Arial" panose="020B0604020202020204" pitchFamily="34" charset="0"/>
              </a:rPr>
              <a:t>In the case of a SOC 3, this component is a service auditor’s report on whether the entity maintained effective controls over its system as it relates to the trust services principle(s) being reported on</a:t>
            </a:r>
            <a:endParaRPr lang="en-US" dirty="0">
              <a:ea typeface="ＭＳ Ｐゴシック" pitchFamily="-112" charset="-128"/>
              <a:cs typeface="ＭＳ Ｐゴシック" pitchFamily="-112" charset="-128"/>
            </a:endParaRPr>
          </a:p>
          <a:p>
            <a:endParaRPr lang="en-US" b="0"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15</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9468210D-7B30-4FFD-B23F-66D21A44A6D2}"/>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680550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457168">
              <a:defRPr/>
            </a:pPr>
            <a:r>
              <a:rPr lang="en-US" sz="2000" b="1" dirty="0"/>
              <a:t>For both SOC 1 and SOC 2, there are two types of report.</a:t>
            </a:r>
          </a:p>
          <a:p>
            <a:pPr defTabSz="457168">
              <a:defRPr/>
            </a:pPr>
            <a:endParaRPr lang="en-US" sz="2000" b="1" dirty="0"/>
          </a:p>
          <a:p>
            <a:pPr defTabSz="457168">
              <a:defRPr/>
            </a:pPr>
            <a:r>
              <a:rPr lang="en-US" sz="2000" dirty="0"/>
              <a:t>In type 1 reports, the service auditor provides an opinion, as of a specified date, over management’s description of the service organization’s system as well the suitability in the design of the controls included in the description.  In a type 2 reports, the service auditor provides an opinion throughout the specified period relative to the same information in a type 1 report and includes an opinion on the operating effectiveness of the controls. </a:t>
            </a:r>
          </a:p>
          <a:p>
            <a:pPr defTabSz="457168">
              <a:defRPr/>
            </a:pPr>
            <a:endParaRPr lang="en-US" sz="2000" b="1" dirty="0"/>
          </a:p>
          <a:p>
            <a:r>
              <a:rPr lang="en-US" sz="2000" b="1" dirty="0"/>
              <a:t>--------------------------------------</a:t>
            </a:r>
          </a:p>
          <a:p>
            <a:endParaRPr lang="en-US" sz="2000" b="1" dirty="0"/>
          </a:p>
          <a:p>
            <a:endParaRPr lang="en-US" b="0" dirty="0"/>
          </a:p>
          <a:p>
            <a:r>
              <a:rPr lang="en-US" dirty="0">
                <a:ea typeface="ＭＳ Ｐゴシック" pitchFamily="-112" charset="-128"/>
                <a:cs typeface="ＭＳ Ｐゴシック" pitchFamily="-112" charset="-128"/>
              </a:rPr>
              <a:t>KC3: What element is NOT included in a type 1 report?</a:t>
            </a:r>
          </a:p>
          <a:p>
            <a:pPr lvl="0"/>
            <a:r>
              <a:rPr lang="en-US" dirty="0">
                <a:ea typeface="ＭＳ Ｐゴシック" pitchFamily="-112" charset="-128"/>
                <a:cs typeface="ＭＳ Ｐゴシック" pitchFamily="-112" charset="-128"/>
              </a:rPr>
              <a:t>Management’s description of the service organization’s system.</a:t>
            </a:r>
          </a:p>
          <a:p>
            <a:r>
              <a:rPr lang="en-US" dirty="0">
                <a:ea typeface="ＭＳ Ｐゴシック" pitchFamily="-112" charset="-128"/>
                <a:cs typeface="ＭＳ Ｐゴシック" pitchFamily="-112" charset="-128"/>
              </a:rPr>
              <a:t>Incorrect. Management’s description of the service organization’s system is an element of both type 1 and type 2 reports.</a:t>
            </a:r>
          </a:p>
          <a:p>
            <a:pPr lvl="0"/>
            <a:r>
              <a:rPr lang="en-US" dirty="0">
                <a:ea typeface="ＭＳ Ｐゴシック" pitchFamily="-112" charset="-128"/>
                <a:cs typeface="ＭＳ Ｐゴシック" pitchFamily="-112" charset="-128"/>
              </a:rPr>
              <a:t>A report on the suitability of the design of the controls.</a:t>
            </a:r>
          </a:p>
          <a:p>
            <a:r>
              <a:rPr lang="en-US" dirty="0">
                <a:ea typeface="ＭＳ Ｐゴシック" pitchFamily="-112" charset="-128"/>
                <a:cs typeface="ＭＳ Ｐゴシック" pitchFamily="-112" charset="-128"/>
              </a:rPr>
              <a:t>Incorrect. Reports pertaining to the suitability of the design of the controls can be type 1 or type 2, depending on the time frame of the evaluation.</a:t>
            </a:r>
          </a:p>
          <a:p>
            <a:pPr lvl="0"/>
            <a:r>
              <a:rPr lang="en-US" dirty="0">
                <a:ea typeface="ＭＳ Ｐゴシック" pitchFamily="-112" charset="-128"/>
                <a:cs typeface="ＭＳ Ｐゴシック" pitchFamily="-112" charset="-128"/>
              </a:rPr>
              <a:t>The operating effectiveness of the controls.</a:t>
            </a:r>
          </a:p>
          <a:p>
            <a:r>
              <a:rPr lang="en-US" b="1" dirty="0">
                <a:ea typeface="ＭＳ Ｐゴシック" pitchFamily="-112" charset="-128"/>
                <a:cs typeface="ＭＳ Ｐゴシック" pitchFamily="-112" charset="-128"/>
              </a:rPr>
              <a:t>Correct. </a:t>
            </a:r>
            <a:r>
              <a:rPr lang="en-US" dirty="0">
                <a:ea typeface="ＭＳ Ｐゴシック" pitchFamily="-112" charset="-128"/>
                <a:cs typeface="ＭＳ Ｐゴシック" pitchFamily="-112" charset="-128"/>
              </a:rPr>
              <a:t>An opinion</a:t>
            </a:r>
            <a:r>
              <a:rPr lang="en-US" b="1" dirty="0">
                <a:ea typeface="ＭＳ Ｐゴシック" pitchFamily="-112" charset="-128"/>
                <a:cs typeface="ＭＳ Ｐゴシック" pitchFamily="-112" charset="-128"/>
              </a:rPr>
              <a:t> </a:t>
            </a:r>
            <a:r>
              <a:rPr lang="en-US" dirty="0">
                <a:ea typeface="ＭＳ Ｐゴシック" pitchFamily="-112" charset="-128"/>
                <a:cs typeface="ＭＳ Ｐゴシック" pitchFamily="-112" charset="-128"/>
              </a:rPr>
              <a:t>on the operating effectiveness of the controls is always included in type 2 reports, but not type 1 reports, because the operating effectiveness can only be determined over a period of time.</a:t>
            </a:r>
          </a:p>
          <a:p>
            <a:pPr lvl="0"/>
            <a:r>
              <a:rPr lang="en-US" dirty="0">
                <a:ea typeface="ＭＳ Ｐゴシック" pitchFamily="-112" charset="-128"/>
                <a:cs typeface="ＭＳ Ｐゴシック" pitchFamily="-112" charset="-128"/>
              </a:rPr>
              <a:t>Management’s assertion.</a:t>
            </a:r>
          </a:p>
          <a:p>
            <a:r>
              <a:rPr lang="en-US" dirty="0">
                <a:ea typeface="ＭＳ Ｐゴシック" pitchFamily="-112" charset="-128"/>
                <a:cs typeface="ＭＳ Ｐゴシック" pitchFamily="-112" charset="-128"/>
              </a:rPr>
              <a:t>Incorrect. Management’s assertion is an important part of both type 1 and type 2 reports.</a:t>
            </a:r>
          </a:p>
          <a:p>
            <a:endParaRPr lang="en-US"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a:t>
            </a:r>
          </a:p>
          <a:p>
            <a:endParaRPr lang="en-US" b="0" dirty="0"/>
          </a:p>
          <a:p>
            <a:endParaRPr lang="en-US" b="1"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16</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1CAC844C-FDB2-4CF0-B5C4-DC14FC195921}"/>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8764828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68">
              <a:defRPr/>
            </a:pPr>
            <a:endParaRPr lang="en-US" dirty="0"/>
          </a:p>
          <a:p>
            <a:r>
              <a:rPr lang="en-US" dirty="0"/>
              <a:t>Further, for both SOC 1 and SOC 2, in addition to providing an opinion on the operating effectiveness of the controls, a Type 2 report has a component that provides a </a:t>
            </a:r>
          </a:p>
          <a:p>
            <a:r>
              <a:rPr lang="en-US" dirty="0"/>
              <a:t>description of the service auditor’s tests of the controls and the results of the tests. The service auditor’s tests are not included</a:t>
            </a:r>
            <a:r>
              <a:rPr lang="en-US" baseline="0" dirty="0"/>
              <a:t> in a SOC 3 report.</a:t>
            </a: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17</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46961A2-915E-4568-A266-3E05A2461A67}"/>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446605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7461">
              <a:defRPr/>
            </a:pPr>
            <a:r>
              <a:rPr lang="en-US" b="0" dirty="0">
                <a:solidFill>
                  <a:schemeClr val="tx2"/>
                </a:solidFill>
                <a:latin typeface="Arial" pitchFamily="-64" charset="0"/>
                <a:ea typeface="ＭＳ Ｐゴシック" pitchFamily="-64" charset="-128"/>
              </a:rPr>
              <a:t>As we continue to compare the differences between the</a:t>
            </a:r>
            <a:r>
              <a:rPr lang="en-US" b="0" baseline="0" dirty="0">
                <a:solidFill>
                  <a:schemeClr val="tx2"/>
                </a:solidFill>
                <a:latin typeface="Arial" pitchFamily="-64" charset="0"/>
                <a:ea typeface="ＭＳ Ｐゴシック" pitchFamily="-64" charset="-128"/>
              </a:rPr>
              <a:t> SOC reports, we should look beyond the main components.  As part of the evaluation of  </a:t>
            </a:r>
            <a:r>
              <a:rPr lang="en-US" dirty="0"/>
              <a:t>suitability of the design of the controls, the related r</a:t>
            </a:r>
            <a:r>
              <a:rPr lang="en-US" b="0" dirty="0">
                <a:solidFill>
                  <a:schemeClr val="tx2"/>
                </a:solidFill>
                <a:latin typeface="Arial" pitchFamily="-64" charset="0"/>
                <a:ea typeface="ＭＳ Ｐゴシック" pitchFamily="-64" charset="-128"/>
              </a:rPr>
              <a:t>isk considerations and controls that address identified risks are likely to differ in SOC 1 and SOC 2 reports.</a:t>
            </a:r>
            <a:r>
              <a:rPr lang="en-US" b="0" baseline="0" dirty="0">
                <a:solidFill>
                  <a:schemeClr val="tx2"/>
                </a:solidFill>
                <a:latin typeface="Arial" pitchFamily="-64" charset="0"/>
                <a:ea typeface="ＭＳ Ｐゴシック" pitchFamily="-64" charset="-128"/>
              </a:rPr>
              <a:t>  </a:t>
            </a:r>
          </a:p>
          <a:p>
            <a:pPr defTabSz="467461">
              <a:defRPr/>
            </a:pPr>
            <a:endParaRPr lang="en-US" b="0" baseline="0" dirty="0">
              <a:solidFill>
                <a:schemeClr val="tx2"/>
              </a:solidFill>
              <a:latin typeface="Arial" pitchFamily="-64" charset="0"/>
              <a:ea typeface="ＭＳ Ｐゴシック" pitchFamily="-64" charset="-128"/>
            </a:endParaRPr>
          </a:p>
          <a:p>
            <a:pPr defTabSz="467461">
              <a:defRPr/>
            </a:pPr>
            <a:r>
              <a:rPr lang="en-US" b="0" baseline="0" dirty="0">
                <a:solidFill>
                  <a:schemeClr val="tx2"/>
                </a:solidFill>
                <a:latin typeface="Arial" pitchFamily="-64" charset="0"/>
                <a:ea typeface="ＭＳ Ｐゴシック" pitchFamily="-64" charset="-128"/>
              </a:rPr>
              <a:t>As an example, although both SOC 1 and SOC 2 reports may contain </a:t>
            </a:r>
            <a:r>
              <a:rPr lang="en-US" b="1" baseline="0" dirty="0">
                <a:solidFill>
                  <a:schemeClr val="tx2"/>
                </a:solidFill>
                <a:latin typeface="Arial" pitchFamily="-64" charset="0"/>
                <a:ea typeface="ＭＳ Ｐゴシック" pitchFamily="-64" charset="-128"/>
              </a:rPr>
              <a:t>controls over changes in application software</a:t>
            </a:r>
            <a:r>
              <a:rPr lang="en-US" b="0" baseline="0" dirty="0">
                <a:solidFill>
                  <a:schemeClr val="tx2"/>
                </a:solidFill>
                <a:latin typeface="Arial" pitchFamily="-64" charset="0"/>
                <a:ea typeface="ＭＳ Ｐゴシック" pitchFamily="-64" charset="-128"/>
              </a:rPr>
              <a:t>, the associated risk considerations would differ.  In the case of a SOC 1 report, the </a:t>
            </a:r>
            <a:r>
              <a:rPr lang="en-US" b="1" dirty="0">
                <a:latin typeface="Arial" panose="020B0604020202020204" pitchFamily="34" charset="0"/>
                <a:cs typeface="Arial" panose="020B0604020202020204" pitchFamily="34" charset="0"/>
              </a:rPr>
              <a:t>risk considerations would likely focus on risks affecting the financial reporting process at user entities; however, in the case of a SOC 2 report, the risk considerations might </a:t>
            </a:r>
            <a:r>
              <a:rPr lang="en-US" dirty="0">
                <a:latin typeface="Arial" panose="020B0604020202020204" pitchFamily="34" charset="0"/>
                <a:cs typeface="Arial" panose="020B0604020202020204" pitchFamily="34" charset="0"/>
              </a:rPr>
              <a:t>cover the risks of unauthorized changes to a much broader range of application programs, such as application programs that are not related to financial reporting, but that are</a:t>
            </a:r>
            <a:r>
              <a:rPr lang="en-US" baseline="0" dirty="0">
                <a:latin typeface="Arial" panose="020B0604020202020204" pitchFamily="34" charset="0"/>
                <a:cs typeface="Arial" panose="020B0604020202020204" pitchFamily="34" charset="0"/>
              </a:rPr>
              <a:t> necessary to achieve the service organization’s service commitments and system requirements</a:t>
            </a:r>
            <a:r>
              <a:rPr lang="en-US" dirty="0">
                <a:latin typeface="Arial" panose="020B0604020202020204" pitchFamily="34" charset="0"/>
                <a:cs typeface="Arial" panose="020B0604020202020204" pitchFamily="34" charset="0"/>
              </a:rPr>
              <a:t>.</a:t>
            </a:r>
          </a:p>
          <a:p>
            <a:pPr defTabSz="467461">
              <a:defRPr/>
            </a:pPr>
            <a:endParaRPr lang="en-US" b="1" dirty="0">
              <a:latin typeface="Arial" panose="020B0604020202020204" pitchFamily="34" charset="0"/>
              <a:cs typeface="Arial" panose="020B0604020202020204" pitchFamily="34" charset="0"/>
            </a:endParaRPr>
          </a:p>
          <a:p>
            <a:pPr defTabSz="467461">
              <a:defRPr/>
            </a:pPr>
            <a:endParaRPr lang="en-US" b="0" dirty="0">
              <a:solidFill>
                <a:schemeClr val="tx2"/>
              </a:solidFill>
              <a:latin typeface="Arial" pitchFamily="-64" charset="0"/>
              <a:ea typeface="ＭＳ Ｐゴシック" pitchFamily="-64" charset="-128"/>
            </a:endParaRP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18</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C0C6FEA4-BC87-4998-BE00-0DDE275B8F4E}"/>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88165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7461">
              <a:defRPr/>
            </a:pPr>
            <a:r>
              <a:rPr lang="en-US" b="0" baseline="0" dirty="0">
                <a:solidFill>
                  <a:schemeClr val="tx2"/>
                </a:solidFill>
                <a:latin typeface="Arial" pitchFamily="-64" charset="0"/>
                <a:ea typeface="ＭＳ Ｐゴシック" pitchFamily="-64" charset="-128"/>
              </a:rPr>
              <a:t>Similarly, although both SOC 1 and SOC 2 reports may both contain </a:t>
            </a:r>
            <a:r>
              <a:rPr lang="en-US" dirty="0">
                <a:solidFill>
                  <a:schemeClr val="dk1"/>
                </a:solidFill>
                <a:latin typeface="Arial" panose="020B0604020202020204" pitchFamily="34" charset="0"/>
                <a:cs typeface="Arial" panose="020B0604020202020204" pitchFamily="34" charset="0"/>
              </a:rPr>
              <a:t>Controls Over Protection of the System</a:t>
            </a:r>
            <a:r>
              <a:rPr lang="en-US" b="0" baseline="0" dirty="0">
                <a:solidFill>
                  <a:schemeClr val="tx2"/>
                </a:solidFill>
                <a:latin typeface="Arial" pitchFamily="-64" charset="0"/>
                <a:ea typeface="ＭＳ Ｐゴシック" pitchFamily="-64" charset="-128"/>
              </a:rPr>
              <a:t>, the risk considerations would differ.  In the case of a SOC 1 report, the </a:t>
            </a:r>
            <a:r>
              <a:rPr lang="en-US" b="1" dirty="0">
                <a:latin typeface="Arial" panose="020B0604020202020204" pitchFamily="34" charset="0"/>
                <a:cs typeface="Arial" panose="020B0604020202020204" pitchFamily="34" charset="0"/>
              </a:rPr>
              <a:t>risk considerations would be </a:t>
            </a:r>
            <a:r>
              <a:rPr lang="en-US" dirty="0">
                <a:latin typeface="Arial" panose="020B0604020202020204" pitchFamily="34" charset="0"/>
                <a:cs typeface="Arial" panose="020B0604020202020204" pitchFamily="34" charset="0"/>
              </a:rPr>
              <a:t>on risks affecting the completeness and accuracy (integrity) of financial data</a:t>
            </a:r>
            <a:r>
              <a:rPr lang="en-US" b="1" dirty="0">
                <a:latin typeface="Arial" panose="020B0604020202020204" pitchFamily="34" charset="0"/>
                <a:cs typeface="Arial" panose="020B0604020202020204" pitchFamily="34" charset="0"/>
              </a:rPr>
              <a:t>; however, in the case of a SOC 2 report, the risk considerations might </a:t>
            </a:r>
            <a:r>
              <a:rPr lang="en-US" dirty="0">
                <a:latin typeface="Arial" panose="020B0604020202020204" pitchFamily="34" charset="0"/>
                <a:cs typeface="Arial" panose="020B0604020202020204" pitchFamily="34" charset="0"/>
              </a:rPr>
              <a:t>Cover the risks of loss or unauthorized access to systems and data.</a:t>
            </a:r>
          </a:p>
          <a:p>
            <a:pPr defTabSz="467461">
              <a:defRPr/>
            </a:pPr>
            <a:endParaRPr lang="en-US" dirty="0">
              <a:latin typeface="Arial" panose="020B0604020202020204" pitchFamily="34" charset="0"/>
              <a:cs typeface="Arial" panose="020B0604020202020204" pitchFamily="34" charset="0"/>
            </a:endParaRPr>
          </a:p>
          <a:p>
            <a:pPr defTabSz="467461">
              <a:defRPr/>
            </a:pPr>
            <a:r>
              <a:rPr lang="en-US" dirty="0">
                <a:latin typeface="Arial" panose="020B0604020202020204" pitchFamily="34" charset="0"/>
                <a:cs typeface="Arial" panose="020B0604020202020204" pitchFamily="34" charset="0"/>
              </a:rPr>
              <a:t>Although these differences may be subtle, it is important to understand the purpose and applicability of each of the SOC reports.</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19</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2F2E120-2E87-439B-8F6A-68857408987C}"/>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2432254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r>
              <a:rPr lang="en-US" baseline="0" dirty="0"/>
              <a:t>Exam Question 3.18</a:t>
            </a:r>
          </a:p>
          <a:p>
            <a:endParaRPr lang="en-US" baseline="0" dirty="0"/>
          </a:p>
          <a:p>
            <a:r>
              <a:rPr lang="en-US" b="0" dirty="0">
                <a:solidFill>
                  <a:srgbClr val="1F497D"/>
                </a:solidFill>
              </a:rPr>
              <a:t>A SOC 3 report generally</a:t>
            </a:r>
            <a:r>
              <a:rPr lang="en-US" b="0" baseline="0" dirty="0">
                <a:solidFill>
                  <a:srgbClr val="1F497D"/>
                </a:solidFill>
              </a:rPr>
              <a:t> </a:t>
            </a:r>
            <a:r>
              <a:rPr lang="en-US" b="0" dirty="0">
                <a:solidFill>
                  <a:srgbClr val="1F497D"/>
                </a:solidFill>
              </a:rPr>
              <a:t>consists of three parts </a:t>
            </a:r>
          </a:p>
          <a:p>
            <a:endParaRPr lang="en-US" b="0" dirty="0">
              <a:solidFill>
                <a:srgbClr val="1F497D"/>
              </a:solidFill>
            </a:endParaRPr>
          </a:p>
          <a:p>
            <a:r>
              <a:rPr lang="en-US" b="0" dirty="0">
                <a:solidFill>
                  <a:srgbClr val="1F497D"/>
                </a:solidFill>
              </a:rPr>
              <a:t> - a written assertion; </a:t>
            </a:r>
          </a:p>
          <a:p>
            <a:r>
              <a:rPr lang="en-US" b="0" dirty="0">
                <a:solidFill>
                  <a:srgbClr val="1F497D"/>
                </a:solidFill>
              </a:rPr>
              <a:t> - a description of the system and its boundaries, by management regarding the suitability of the design and operating effectiveness of the controls implemented, and</a:t>
            </a:r>
          </a:p>
          <a:p>
            <a:pPr defTabSz="465887" eaLnBrk="0" fontAlgn="base" hangingPunct="0">
              <a:spcBef>
                <a:spcPct val="30000"/>
              </a:spcBef>
              <a:spcAft>
                <a:spcPct val="0"/>
              </a:spcAft>
              <a:defRPr/>
            </a:pPr>
            <a:r>
              <a:rPr lang="en-US" b="0" dirty="0">
                <a:solidFill>
                  <a:srgbClr val="1F497D"/>
                </a:solidFill>
              </a:rPr>
              <a:t> -  </a:t>
            </a:r>
            <a:r>
              <a:rPr lang="en-US" dirty="0"/>
              <a:t>An opinion by the service auditor on management’s assertion about whether controls were effective to provide reasonable assurance that the service commitments and system requirements were achieved based on the applicable trust services criteria</a:t>
            </a:r>
          </a:p>
          <a:p>
            <a:endParaRPr lang="en-US" b="0" dirty="0">
              <a:solidFill>
                <a:srgbClr val="1F497D"/>
              </a:solidFill>
            </a:endParaRPr>
          </a:p>
          <a:p>
            <a:r>
              <a:rPr lang="en-US" b="0" dirty="0">
                <a:solidFill>
                  <a:srgbClr val="1F497D"/>
                </a:solidFill>
              </a:rPr>
              <a:t>This descriptions generally is brief and does not include the detail provided in a SOC 2 system description.</a:t>
            </a:r>
            <a:br>
              <a:rPr lang="en-US" b="0" dirty="0">
                <a:solidFill>
                  <a:srgbClr val="1F497D"/>
                </a:solidFill>
                <a:latin typeface="Arial" pitchFamily="-64" charset="0"/>
                <a:ea typeface="ＭＳ Ｐゴシック" pitchFamily="-64" charset="-128"/>
              </a:rPr>
            </a:br>
            <a:endParaRPr lang="en-US" b="0" dirty="0">
              <a:solidFill>
                <a:srgbClr val="1F497D"/>
              </a:solidFill>
              <a:latin typeface="Arial" pitchFamily="-64" charset="0"/>
              <a:ea typeface="ＭＳ Ｐゴシック" pitchFamily="-64" charset="-128"/>
            </a:endParaRPr>
          </a:p>
          <a:p>
            <a:r>
              <a:rPr lang="en-US" b="0" dirty="0">
                <a:solidFill>
                  <a:srgbClr val="1F497D"/>
                </a:solidFill>
                <a:latin typeface="Arial" pitchFamily="-64" charset="0"/>
                <a:ea typeface="ＭＳ Ｐゴシック" pitchFamily="-64" charset="-128"/>
              </a:rPr>
              <a:t>SOC 3 reports can be issued on one or multiple Trust Services Categories (security, availability, processing integrity, confidentiality or privacy)</a:t>
            </a:r>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20</a:t>
            </a:fld>
            <a:endParaRPr lang="en-US" dirty="0"/>
          </a:p>
        </p:txBody>
      </p:sp>
    </p:spTree>
    <p:extLst>
      <p:ext uri="{BB962C8B-B14F-4D97-AF65-F5344CB8AC3E}">
        <p14:creationId xmlns:p14="http://schemas.microsoft.com/office/powerpoint/2010/main" val="1965367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eaLnBrk="0" fontAlgn="base" hangingPunct="0">
              <a:spcBef>
                <a:spcPct val="30000"/>
              </a:spcBef>
              <a:spcAft>
                <a:spcPct val="0"/>
              </a:spcAft>
              <a:defRPr/>
            </a:pPr>
            <a:endParaRPr lang="en-US" baseline="0" dirty="0"/>
          </a:p>
          <a:p>
            <a:pPr defTabSz="465887" eaLnBrk="0" fontAlgn="base" hangingPunct="0">
              <a:spcBef>
                <a:spcPct val="30000"/>
              </a:spcBef>
              <a:spcAft>
                <a:spcPct val="0"/>
              </a:spcAft>
              <a:defRPr/>
            </a:pPr>
            <a:r>
              <a:rPr lang="en-US" baseline="0" dirty="0"/>
              <a:t>This course will enable you to:</a:t>
            </a:r>
          </a:p>
          <a:p>
            <a:endParaRPr lang="en-US" dirty="0"/>
          </a:p>
          <a:p>
            <a:r>
              <a:rPr lang="en-US" dirty="0"/>
              <a:t>Distinguish between SOC 1</a:t>
            </a:r>
            <a:r>
              <a:rPr lang="en-US" baseline="30000" dirty="0"/>
              <a:t>®</a:t>
            </a:r>
            <a:r>
              <a:rPr lang="en-US" dirty="0"/>
              <a:t>, SOC 2</a:t>
            </a:r>
            <a:r>
              <a:rPr lang="en-US" baseline="30000" dirty="0"/>
              <a:t>®</a:t>
            </a:r>
            <a:r>
              <a:rPr lang="en-US" dirty="0"/>
              <a:t>, and SOC 3</a:t>
            </a:r>
            <a:r>
              <a:rPr lang="en-US" baseline="30000" dirty="0"/>
              <a:t>®</a:t>
            </a:r>
            <a:r>
              <a:rPr lang="en-US" dirty="0"/>
              <a:t> engagements.</a:t>
            </a:r>
          </a:p>
          <a:p>
            <a:r>
              <a:rPr lang="en-US" dirty="0"/>
              <a:t>Identify guidance applicable to system and organization controls (SOC) for service organizations examinations</a:t>
            </a:r>
          </a:p>
          <a:p>
            <a:pPr lvl="0"/>
            <a:r>
              <a:rPr lang="en-US" dirty="0"/>
              <a:t>Recognize planning considerations in SOC for service organizations examinations.</a:t>
            </a:r>
          </a:p>
          <a:p>
            <a:pPr lvl="0"/>
            <a:r>
              <a:rPr lang="en-US" dirty="0"/>
              <a:t>Recall how to execute procedures in SOC for service organizations examinations.</a:t>
            </a:r>
          </a:p>
          <a:p>
            <a:r>
              <a:rPr lang="en-US" dirty="0"/>
              <a:t>Indicate requirements for reporting on system and organization controls for service organizations.   </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Note: This slide deck is for classroom use only and is not to be distributed without permission from the AICPA.</a:t>
            </a:r>
            <a:endParaRPr lang="en-US" b="1" i="1" dirty="0"/>
          </a:p>
          <a:p>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2</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7E0FECFC-CA09-4A75-A2EC-30F9B36BB7E3}"/>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430103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r>
              <a:rPr lang="en-US" b="0" dirty="0"/>
              <a:t>KC Question 3.12</a:t>
            </a:r>
          </a:p>
          <a:p>
            <a:endParaRPr lang="en-US" b="0" dirty="0"/>
          </a:p>
          <a:p>
            <a:r>
              <a:rPr lang="en-US" b="0" dirty="0"/>
              <a:t>A SOC 3 provides much less detailed information and would probably not meet the needs of users who need a detailed description of controls, types of tests performed, and results of the testing</a:t>
            </a:r>
          </a:p>
          <a:p>
            <a:endParaRPr lang="en-US" b="0" dirty="0"/>
          </a:p>
          <a:p>
            <a:r>
              <a:rPr lang="en-US" b="0" dirty="0"/>
              <a:t>The Opinion and Management Assertion are much more limited (i.e., shorter); the Opinion basically addresses whether Management's Assertion is fairly stated </a:t>
            </a:r>
          </a:p>
          <a:p>
            <a:endParaRPr lang="en-US" b="0" dirty="0"/>
          </a:p>
          <a:p>
            <a:r>
              <a:rPr lang="en-US" b="0" dirty="0"/>
              <a:t>The Management Assertion only covers the suitability of design and operating effectiveness of the controls</a:t>
            </a:r>
          </a:p>
        </p:txBody>
      </p:sp>
      <p:sp>
        <p:nvSpPr>
          <p:cNvPr id="4" name="Slide Number Placeholder 3"/>
          <p:cNvSpPr>
            <a:spLocks noGrp="1"/>
          </p:cNvSpPr>
          <p:nvPr>
            <p:ph type="sldNum" sz="quarter" idx="10"/>
          </p:nvPr>
        </p:nvSpPr>
        <p:spPr/>
        <p:txBody>
          <a:bodyPr/>
          <a:lstStyle/>
          <a:p>
            <a:fld id="{829599AC-CD18-4F14-B469-B034D02387DF}" type="slidenum">
              <a:rPr lang="en-US" smtClean="0"/>
              <a:pPr/>
              <a:t>21</a:t>
            </a:fld>
            <a:endParaRPr lang="en-US" dirty="0"/>
          </a:p>
        </p:txBody>
      </p:sp>
    </p:spTree>
    <p:extLst>
      <p:ext uri="{BB962C8B-B14F-4D97-AF65-F5344CB8AC3E}">
        <p14:creationId xmlns:p14="http://schemas.microsoft.com/office/powerpoint/2010/main" val="2859397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kern="1200" dirty="0">
                <a:solidFill>
                  <a:schemeClr val="tx1"/>
                </a:solidFill>
                <a:effectLst/>
                <a:latin typeface="+mn-lt"/>
                <a:ea typeface="ＭＳ Ｐゴシック" pitchFamily="-112" charset="-128"/>
                <a:cs typeface="ＭＳ Ｐゴシック" pitchFamily="-112" charset="-128"/>
              </a:rPr>
              <a:t>The AICPA’s Enhancing Audit Quality Initiative is a holistic effort to drive high-quality audits in an increasingly complex business environment. The AICPA collects audit data through sources such as peer review and analyzes that data to uncover audit quality trends. For 2019, the AICPA identified System and Organization Controls (SOC) engagements as one of five areas of focus. The SOC Suite of Services includes SOC 1, SOC 2, SOC 3, SOC for Cybersecurity, and SOC for Supply Chain engagements. This document focuses on trends identified in SOC 1 and SOC 2 peer review engagements for the following reasons:</a:t>
            </a:r>
          </a:p>
          <a:p>
            <a:pPr lvl="0"/>
            <a:r>
              <a:rPr lang="en-US" sz="1200" kern="1200" dirty="0">
                <a:solidFill>
                  <a:schemeClr val="tx1"/>
                </a:solidFill>
                <a:effectLst/>
                <a:latin typeface="+mn-lt"/>
                <a:ea typeface="ＭＳ Ｐゴシック" pitchFamily="-112" charset="-128"/>
                <a:cs typeface="ＭＳ Ｐゴシック" pitchFamily="-112" charset="-128"/>
              </a:rPr>
              <a:t>SOC 1 and SOC 2 engagements are more prevalent in the marketplace, resulting in more engagements to select for peer review.</a:t>
            </a:r>
          </a:p>
          <a:p>
            <a:pPr lvl="0"/>
            <a:r>
              <a:rPr lang="en-US" sz="1200" kern="1200" dirty="0">
                <a:solidFill>
                  <a:schemeClr val="tx1"/>
                </a:solidFill>
                <a:effectLst/>
                <a:latin typeface="+mn-lt"/>
                <a:ea typeface="ＭＳ Ｐゴシック" pitchFamily="-112" charset="-128"/>
                <a:cs typeface="ＭＳ Ｐゴシック" pitchFamily="-112" charset="-128"/>
              </a:rPr>
              <a:t>Peer review standards require that at least one SOC 1 or SOC 2 engagement must be selected for review if a firm performs SOC engagements.</a:t>
            </a:r>
          </a:p>
          <a:p>
            <a:pPr lvl="0"/>
            <a:r>
              <a:rPr lang="en-US" sz="1200" kern="1200" dirty="0">
                <a:solidFill>
                  <a:schemeClr val="tx1"/>
                </a:solidFill>
                <a:effectLst/>
                <a:latin typeface="+mn-lt"/>
                <a:ea typeface="ＭＳ Ｐゴシック" pitchFamily="-112" charset="-128"/>
                <a:cs typeface="ＭＳ Ｐゴシック" pitchFamily="-112" charset="-128"/>
              </a:rPr>
              <a:t>Because SOC for Cybersecurity is a new service the AICPA introduced in 2017, very few of these engagements have been performed. Therefore peer review data does not currently exist with respect to SOC for Cybersecurity engagements.</a:t>
            </a:r>
          </a:p>
          <a:p>
            <a:pPr lvl="0"/>
            <a:r>
              <a:rPr lang="en-US" sz="1200" kern="1200" dirty="0">
                <a:solidFill>
                  <a:schemeClr val="tx1"/>
                </a:solidFill>
                <a:effectLst/>
                <a:latin typeface="+mn-lt"/>
                <a:ea typeface="ＭＳ Ｐゴシック" pitchFamily="-112" charset="-128"/>
                <a:cs typeface="ＭＳ Ｐゴシック" pitchFamily="-112" charset="-128"/>
              </a:rPr>
              <a:t>SOC for Supply Chain is still under development. Therefore, no engagements were available for analysis.</a:t>
            </a:r>
          </a:p>
          <a:p>
            <a:pPr lvl="0"/>
            <a:endParaRPr lang="en-US" sz="1200" kern="1200" dirty="0">
              <a:solidFill>
                <a:schemeClr val="tx1"/>
              </a:solidFill>
              <a:effectLst/>
              <a:latin typeface="+mn-lt"/>
              <a:ea typeface="ＭＳ Ｐゴシック" pitchFamily="-112" charset="-128"/>
              <a:cs typeface="ＭＳ Ｐゴシック" pitchFamily="-112" charset="-128"/>
            </a:endParaRPr>
          </a:p>
          <a:p>
            <a:r>
              <a:rPr lang="en-US" sz="1200" kern="1200" dirty="0">
                <a:solidFill>
                  <a:schemeClr val="tx1"/>
                </a:solidFill>
                <a:effectLst/>
                <a:latin typeface="+mn-lt"/>
                <a:ea typeface="ＭＳ Ｐゴシック" pitchFamily="-112" charset="-128"/>
                <a:cs typeface="ＭＳ Ｐゴシック" pitchFamily="-112" charset="-128"/>
              </a:rPr>
              <a:t>Peer review data collected for analysis included Matters for Further Consideration (MFCs) identified by peer reviewers during the period from May 1, 2017 to December 3, 2018.  This data included 56 SOC 1 or SOC 2 engagements that were peer reviewed (39 SOC 1 and 17 SOC 2). 38 of these engagements received MFCs (unable to accurately break down the MFCs between SOC 1 and SOC 2).</a:t>
            </a:r>
          </a:p>
          <a:p>
            <a:r>
              <a:rPr lang="en-US" sz="1200" kern="1200" dirty="0">
                <a:solidFill>
                  <a:schemeClr val="tx1"/>
                </a:solidFill>
                <a:effectLst/>
                <a:latin typeface="+mn-lt"/>
                <a:ea typeface="ＭＳ Ｐゴシック" pitchFamily="-112" charset="-128"/>
                <a:cs typeface="ＭＳ Ｐゴシック" pitchFamily="-112" charset="-128"/>
              </a:rPr>
              <a:t>AT-C 105.06 states quality control systems, policies, and procedures are the responsibility of the firm in conducting its attestation practice. Under QC section 10, </a:t>
            </a:r>
            <a:r>
              <a:rPr lang="en-US" sz="1200" i="1" kern="1200" dirty="0">
                <a:solidFill>
                  <a:schemeClr val="tx1"/>
                </a:solidFill>
                <a:effectLst/>
                <a:latin typeface="+mn-lt"/>
                <a:ea typeface="ＭＳ Ｐゴシック" pitchFamily="-112" charset="-128"/>
                <a:cs typeface="ＭＳ Ｐゴシック" pitchFamily="-112" charset="-128"/>
              </a:rPr>
              <a:t>A Firm’s System of Quality Control</a:t>
            </a:r>
            <a:r>
              <a:rPr lang="en-US" sz="1200" kern="1200" dirty="0">
                <a:solidFill>
                  <a:schemeClr val="tx1"/>
                </a:solidFill>
                <a:effectLst/>
                <a:latin typeface="+mn-lt"/>
                <a:ea typeface="ＭＳ Ｐゴシック" pitchFamily="-112" charset="-128"/>
                <a:cs typeface="ＭＳ Ｐゴシック" pitchFamily="-112" charset="-128"/>
              </a:rPr>
              <a:t> (AICPA, Professional Standards), the firm has an obligation to establish and maintain a system of quality control to provide it with reasonable assurance that </a:t>
            </a:r>
          </a:p>
          <a:p>
            <a:r>
              <a:rPr lang="en-US" sz="1200" kern="1200" dirty="0">
                <a:solidFill>
                  <a:schemeClr val="tx1"/>
                </a:solidFill>
                <a:effectLst/>
                <a:latin typeface="+mn-lt"/>
                <a:ea typeface="ＭＳ Ｐゴシック" pitchFamily="-112" charset="-128"/>
                <a:cs typeface="ＭＳ Ｐゴシック" pitchFamily="-112" charset="-128"/>
              </a:rPr>
              <a:t>a.	the firm and its personnel comply with professional standards and applicable legal and regulatory requirements and</a:t>
            </a:r>
          </a:p>
          <a:p>
            <a:r>
              <a:rPr lang="en-US" sz="1200" kern="1200" dirty="0">
                <a:solidFill>
                  <a:schemeClr val="tx1"/>
                </a:solidFill>
                <a:effectLst/>
                <a:latin typeface="+mn-lt"/>
                <a:ea typeface="ＭＳ Ｐゴシック" pitchFamily="-112" charset="-128"/>
                <a:cs typeface="ＭＳ Ｐゴシック" pitchFamily="-112" charset="-128"/>
              </a:rPr>
              <a:t>b.	practitioners’ reports issued by the firm are appropriate in the circumstances.</a:t>
            </a:r>
          </a:p>
          <a:p>
            <a:r>
              <a:rPr lang="en-US" sz="1200" kern="1200" dirty="0">
                <a:solidFill>
                  <a:schemeClr val="tx1"/>
                </a:solidFill>
                <a:effectLst/>
                <a:latin typeface="+mn-lt"/>
                <a:ea typeface="ＭＳ Ｐゴシック" pitchFamily="-112" charset="-128"/>
                <a:cs typeface="ＭＳ Ｐゴシック" pitchFamily="-112" charset="-128"/>
              </a:rPr>
              <a:t>Summarized below are examples of matters noted in peer review. The majority of the findings related to 3 common themes: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ea typeface="ＭＳ Ｐゴシック" pitchFamily="-112" charset="-128"/>
                <a:cs typeface="ＭＳ Ｐゴシック" pitchFamily="-112" charset="-128"/>
              </a:rPr>
              <a:t>Documentation deficiencies</a:t>
            </a:r>
          </a:p>
          <a:p>
            <a:pPr marL="171450" lvl="0" indent="-171450">
              <a:buFont typeface="Arial" panose="020B0604020202020204" pitchFamily="34" charset="0"/>
              <a:buChar char="•"/>
            </a:pPr>
            <a:r>
              <a:rPr lang="en-US" sz="1200" kern="1200" dirty="0">
                <a:solidFill>
                  <a:schemeClr val="tx1"/>
                </a:solidFill>
                <a:effectLst/>
                <a:latin typeface="+mn-lt"/>
                <a:ea typeface="ＭＳ Ｐゴシック" pitchFamily="-112" charset="-128"/>
                <a:cs typeface="ＭＳ Ｐゴシック" pitchFamily="-112" charset="-128"/>
              </a:rPr>
              <a:t>Competence of engagement team</a:t>
            </a:r>
          </a:p>
          <a:p>
            <a:pPr marL="171450" lvl="0" indent="-171450">
              <a:buFont typeface="Arial" panose="020B0604020202020204" pitchFamily="34" charset="0"/>
              <a:buChar char="•"/>
            </a:pPr>
            <a:r>
              <a:rPr lang="en-US" sz="1200" kern="1200" dirty="0">
                <a:solidFill>
                  <a:schemeClr val="tx1"/>
                </a:solidFill>
                <a:effectLst/>
                <a:latin typeface="+mn-lt"/>
                <a:ea typeface="ＭＳ Ｐゴシック" pitchFamily="-112" charset="-128"/>
                <a:cs typeface="ＭＳ Ｐゴシック" pitchFamily="-112" charset="-128"/>
              </a:rPr>
              <a:t>Report deficiencies</a:t>
            </a:r>
          </a:p>
          <a:p>
            <a:pPr lvl="0"/>
            <a:endParaRPr lang="en-US" sz="1200" kern="1200" dirty="0">
              <a:solidFill>
                <a:schemeClr val="tx1"/>
              </a:solidFill>
              <a:effectLst/>
              <a:latin typeface="+mn-lt"/>
              <a:ea typeface="ＭＳ Ｐゴシック" pitchFamily="-112" charset="-128"/>
              <a:cs typeface="ＭＳ Ｐゴシック" pitchFamily="-112" charset="-128"/>
            </a:endParaRPr>
          </a:p>
          <a:p>
            <a:pPr lvl="0"/>
            <a:endParaRPr lang="en-US" sz="1200" kern="1200" dirty="0">
              <a:solidFill>
                <a:schemeClr val="tx1"/>
              </a:solidFill>
              <a:effectLst/>
              <a:latin typeface="+mn-lt"/>
              <a:ea typeface="ＭＳ Ｐゴシック" pitchFamily="-112" charset="-128"/>
              <a:cs typeface="ＭＳ Ｐゴシック" pitchFamily="-112" charset="-128"/>
            </a:endParaRPr>
          </a:p>
          <a:p>
            <a:pPr lvl="0"/>
            <a:r>
              <a:rPr lang="en-US" sz="1200" kern="1200" dirty="0">
                <a:solidFill>
                  <a:schemeClr val="tx1"/>
                </a:solidFill>
                <a:effectLst/>
                <a:latin typeface="+mn-lt"/>
                <a:ea typeface="ＭＳ Ｐゴシック" pitchFamily="-112" charset="-128"/>
                <a:cs typeface="ＭＳ Ｐゴシック" pitchFamily="-112" charset="-128"/>
              </a:rPr>
              <a:t>Here are some common findings pertaining to SOC 1 and SOC 2 engagements [Use the slide bullets to further explain]</a:t>
            </a:r>
          </a:p>
          <a:p>
            <a:pPr lvl="0"/>
            <a:endParaRPr lang="en-US" sz="1200" kern="1200" dirty="0">
              <a:solidFill>
                <a:schemeClr val="tx1"/>
              </a:solidFill>
              <a:effectLst/>
              <a:latin typeface="+mn-lt"/>
              <a:ea typeface="ＭＳ Ｐゴシック" pitchFamily="-112" charset="-128"/>
              <a:cs typeface="ＭＳ Ｐゴシック" pitchFamily="-112" charset="-128"/>
            </a:endParaRPr>
          </a:p>
          <a:p>
            <a:pPr lvl="0"/>
            <a:endParaRPr lang="en-US" sz="1200" kern="1200" dirty="0">
              <a:solidFill>
                <a:schemeClr val="tx1"/>
              </a:solidFill>
              <a:effectLst/>
              <a:latin typeface="+mn-lt"/>
              <a:ea typeface="ＭＳ Ｐゴシック" pitchFamily="-112" charset="-128"/>
              <a:cs typeface="ＭＳ Ｐゴシック" pitchFamily="-112" charset="-128"/>
            </a:endParaRPr>
          </a:p>
          <a:p>
            <a:endParaRPr lang="en-US" dirty="0"/>
          </a:p>
        </p:txBody>
      </p:sp>
      <p:sp>
        <p:nvSpPr>
          <p:cNvPr id="4" name="Slide Number Placeholder 3"/>
          <p:cNvSpPr>
            <a:spLocks noGrp="1"/>
          </p:cNvSpPr>
          <p:nvPr>
            <p:ph type="sldNum" sz="quarter" idx="5"/>
          </p:nvPr>
        </p:nvSpPr>
        <p:spPr/>
        <p:txBody>
          <a:bodyPr/>
          <a:lstStyle/>
          <a:p>
            <a:fld id="{829599AC-CD18-4F14-B469-B034D02387DF}" type="slidenum">
              <a:rPr lang="en-US" smtClean="0"/>
              <a:pPr/>
              <a:t>23</a:t>
            </a:fld>
            <a:endParaRPr lang="en-US" dirty="0"/>
          </a:p>
        </p:txBody>
      </p:sp>
    </p:spTree>
    <p:extLst>
      <p:ext uri="{BB962C8B-B14F-4D97-AF65-F5344CB8AC3E}">
        <p14:creationId xmlns:p14="http://schemas.microsoft.com/office/powerpoint/2010/main" val="1573247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ＭＳ Ｐゴシック" pitchFamily="-112" charset="-128"/>
                <a:cs typeface="ＭＳ Ｐゴシック" pitchFamily="-112" charset="-128"/>
              </a:rPr>
              <a:t>[Insert information allowed to be shared externally]</a:t>
            </a:r>
          </a:p>
          <a:p>
            <a:r>
              <a:rPr lang="en-US" sz="1200" kern="1200" dirty="0">
                <a:solidFill>
                  <a:schemeClr val="tx1"/>
                </a:solidFill>
                <a:effectLst/>
                <a:latin typeface="+mn-lt"/>
                <a:ea typeface="ＭＳ Ｐゴシック" pitchFamily="-112" charset="-128"/>
                <a:cs typeface="ＭＳ Ｐゴシック" pitchFamily="-112" charset="-128"/>
              </a:rPr>
              <a:t>Instructor to expand on each of these and provide examples based on experience from reviewing staff’s work.</a:t>
            </a:r>
          </a:p>
          <a:p>
            <a:endParaRPr lang="en-US" dirty="0"/>
          </a:p>
        </p:txBody>
      </p:sp>
      <p:sp>
        <p:nvSpPr>
          <p:cNvPr id="4" name="Slide Number Placeholder 3"/>
          <p:cNvSpPr>
            <a:spLocks noGrp="1"/>
          </p:cNvSpPr>
          <p:nvPr>
            <p:ph type="sldNum" sz="quarter" idx="5"/>
          </p:nvPr>
        </p:nvSpPr>
        <p:spPr/>
        <p:txBody>
          <a:bodyPr/>
          <a:lstStyle/>
          <a:p>
            <a:fld id="{829599AC-CD18-4F14-B469-B034D02387DF}" type="slidenum">
              <a:rPr lang="en-US" smtClean="0"/>
              <a:pPr/>
              <a:t>24</a:t>
            </a:fld>
            <a:endParaRPr lang="en-US" dirty="0"/>
          </a:p>
        </p:txBody>
      </p:sp>
    </p:spTree>
    <p:extLst>
      <p:ext uri="{BB962C8B-B14F-4D97-AF65-F5344CB8AC3E}">
        <p14:creationId xmlns:p14="http://schemas.microsoft.com/office/powerpoint/2010/main" val="9443918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ＭＳ Ｐゴシック" pitchFamily="-112" charset="-128"/>
                <a:cs typeface="ＭＳ Ｐゴシック" pitchFamily="-112" charset="-128"/>
              </a:rPr>
              <a:t>[Insert information allowed to be shared externally]</a:t>
            </a:r>
          </a:p>
          <a:p>
            <a:endParaRPr lang="en-US" dirty="0"/>
          </a:p>
        </p:txBody>
      </p:sp>
      <p:sp>
        <p:nvSpPr>
          <p:cNvPr id="4" name="Slide Number Placeholder 3"/>
          <p:cNvSpPr>
            <a:spLocks noGrp="1"/>
          </p:cNvSpPr>
          <p:nvPr>
            <p:ph type="sldNum" sz="quarter" idx="5"/>
          </p:nvPr>
        </p:nvSpPr>
        <p:spPr/>
        <p:txBody>
          <a:bodyPr/>
          <a:lstStyle/>
          <a:p>
            <a:fld id="{829599AC-CD18-4F14-B469-B034D02387DF}" type="slidenum">
              <a:rPr lang="en-US" smtClean="0"/>
              <a:pPr/>
              <a:t>25</a:t>
            </a:fld>
            <a:endParaRPr lang="en-US" dirty="0"/>
          </a:p>
        </p:txBody>
      </p:sp>
    </p:spTree>
    <p:extLst>
      <p:ext uri="{BB962C8B-B14F-4D97-AF65-F5344CB8AC3E}">
        <p14:creationId xmlns:p14="http://schemas.microsoft.com/office/powerpoint/2010/main" val="35079698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ＭＳ Ｐゴシック" pitchFamily="-112" charset="-128"/>
                <a:cs typeface="ＭＳ Ｐゴシック" pitchFamily="-112" charset="-128"/>
              </a:rPr>
              <a:t>[Insert information allowed to be shared externally]</a:t>
            </a:r>
          </a:p>
          <a:p>
            <a:endParaRPr lang="en-US" dirty="0"/>
          </a:p>
        </p:txBody>
      </p:sp>
      <p:sp>
        <p:nvSpPr>
          <p:cNvPr id="4" name="Slide Number Placeholder 3"/>
          <p:cNvSpPr>
            <a:spLocks noGrp="1"/>
          </p:cNvSpPr>
          <p:nvPr>
            <p:ph type="sldNum" sz="quarter" idx="5"/>
          </p:nvPr>
        </p:nvSpPr>
        <p:spPr/>
        <p:txBody>
          <a:bodyPr/>
          <a:lstStyle/>
          <a:p>
            <a:fld id="{829599AC-CD18-4F14-B469-B034D02387DF}" type="slidenum">
              <a:rPr lang="en-US" smtClean="0"/>
              <a:pPr/>
              <a:t>26</a:t>
            </a:fld>
            <a:endParaRPr lang="en-US" dirty="0"/>
          </a:p>
        </p:txBody>
      </p:sp>
    </p:spTree>
    <p:extLst>
      <p:ext uri="{BB962C8B-B14F-4D97-AF65-F5344CB8AC3E}">
        <p14:creationId xmlns:p14="http://schemas.microsoft.com/office/powerpoint/2010/main" val="29132138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27</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DFDF00B1-015E-4DBA-B9A6-C34900BC3782}"/>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953903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a:p>
            <a:pPr defTabSz="467461" eaLnBrk="0" fontAlgn="base" hangingPunct="0">
              <a:spcBef>
                <a:spcPct val="30000"/>
              </a:spcBef>
              <a:spcAft>
                <a:spcPct val="0"/>
              </a:spcAft>
              <a:defRPr/>
            </a:pPr>
            <a:r>
              <a:rPr lang="en-US" b="1" dirty="0"/>
              <a:t>Now that we have covered the differences among the various SOC reports, let’s discuss the related standards and guidance. </a:t>
            </a:r>
            <a:endParaRPr lang="en-US" baseline="0" dirty="0"/>
          </a:p>
          <a:p>
            <a:pPr defTabSz="467461">
              <a:defRPr/>
            </a:pPr>
            <a:endParaRPr lang="en-US" baseline="0" dirty="0"/>
          </a:p>
          <a:p>
            <a:pPr defTabSz="467461">
              <a:defRPr/>
            </a:pPr>
            <a:r>
              <a:rPr lang="en-US" baseline="0" dirty="0"/>
              <a:t>As you conduct your day-to-day SOC related activities, you will likely have to refer to a variety of resources. Let’s go over some of the more common resources.</a:t>
            </a:r>
          </a:p>
          <a:p>
            <a:pPr defTabSz="467461">
              <a:defRPr/>
            </a:pPr>
            <a:endParaRPr lang="en-US" baseline="0" dirty="0"/>
          </a:p>
          <a:p>
            <a:pPr defTabSz="467461">
              <a:defRPr/>
            </a:pPr>
            <a:r>
              <a:rPr lang="en-US" baseline="0" dirty="0"/>
              <a:t>For SOC 1, you should familiarize yourself with &lt;</a:t>
            </a:r>
            <a:r>
              <a:rPr lang="en-US" dirty="0"/>
              <a:t>State the entire name&gt; </a:t>
            </a:r>
          </a:p>
          <a:p>
            <a:pPr defTabSz="467461">
              <a:defRPr/>
            </a:pPr>
            <a:endParaRPr lang="en-US" b="1" dirty="0"/>
          </a:p>
          <a:p>
            <a:pPr defTabSz="467461">
              <a:defRPr/>
            </a:pPr>
            <a:r>
              <a:rPr lang="en-US" b="1" dirty="0"/>
              <a:t>Statement on Standards for Attestation Engagements (SSAE) No. 18, </a:t>
            </a:r>
            <a:r>
              <a:rPr lang="en-US" b="1" i="1" dirty="0"/>
              <a:t>Attestation Standards: Clarification and Recodification</a:t>
            </a:r>
            <a:r>
              <a:rPr lang="en-US" b="1" dirty="0"/>
              <a:t>, </a:t>
            </a:r>
          </a:p>
          <a:p>
            <a:pPr defTabSz="467461">
              <a:defRPr/>
            </a:pPr>
            <a:endParaRPr lang="en-US" b="1" dirty="0"/>
          </a:p>
          <a:p>
            <a:pPr defTabSz="467461">
              <a:defRPr/>
            </a:pPr>
            <a:r>
              <a:rPr lang="en-US" dirty="0"/>
              <a:t>including </a:t>
            </a:r>
          </a:p>
          <a:p>
            <a:pPr defTabSz="467461">
              <a:defRPr/>
            </a:pPr>
            <a:endParaRPr lang="en-US" dirty="0"/>
          </a:p>
          <a:p>
            <a:pPr defTabSz="467461">
              <a:defRPr/>
            </a:pPr>
            <a:r>
              <a:rPr lang="en-US" b="1" dirty="0"/>
              <a:t>AT-C section 320, </a:t>
            </a:r>
            <a:r>
              <a:rPr lang="en-US" b="1" i="1" dirty="0"/>
              <a:t>Reporting on an Examination of Controls at a Service Organization Relevant to User Entities’ Internal Control Over Financial Reporting</a:t>
            </a:r>
            <a:r>
              <a:rPr lang="en-US" dirty="0"/>
              <a:t>, </a:t>
            </a:r>
          </a:p>
          <a:p>
            <a:pPr defTabSz="467461">
              <a:defRPr/>
            </a:pPr>
            <a:endParaRPr lang="en-US" dirty="0"/>
          </a:p>
          <a:p>
            <a:pPr defTabSz="467461">
              <a:defRPr/>
            </a:pPr>
            <a:r>
              <a:rPr lang="en-US" b="1" dirty="0"/>
              <a:t>AT-C section 105, </a:t>
            </a:r>
            <a:r>
              <a:rPr lang="en-US" b="1" i="1" dirty="0"/>
              <a:t>Concepts Common to All Attestation Engagements</a:t>
            </a:r>
            <a:r>
              <a:rPr lang="en-US" b="1" dirty="0"/>
              <a:t>, </a:t>
            </a:r>
            <a:r>
              <a:rPr lang="en-US" dirty="0"/>
              <a:t>and </a:t>
            </a:r>
          </a:p>
          <a:p>
            <a:pPr defTabSz="467461">
              <a:defRPr/>
            </a:pPr>
            <a:endParaRPr lang="en-US" b="1" dirty="0"/>
          </a:p>
          <a:p>
            <a:pPr defTabSz="467461">
              <a:defRPr/>
            </a:pPr>
            <a:r>
              <a:rPr lang="en-US" b="1" dirty="0"/>
              <a:t>AT-C section 205, </a:t>
            </a:r>
            <a:r>
              <a:rPr lang="en-US" b="1" i="1" dirty="0"/>
              <a:t>Examination Engagements</a:t>
            </a:r>
            <a:r>
              <a:rPr lang="en-US" b="1" dirty="0"/>
              <a:t>, in AICPA </a:t>
            </a:r>
            <a:r>
              <a:rPr lang="en-US" b="1" i="1" dirty="0"/>
              <a:t>Professional Standards</a:t>
            </a:r>
          </a:p>
          <a:p>
            <a:pPr defTabSz="467461">
              <a:defRPr/>
            </a:pPr>
            <a:endParaRPr lang="en-US" b="1" i="1" dirty="0"/>
          </a:p>
          <a:p>
            <a:pPr defTabSz="467461">
              <a:defRPr/>
            </a:pPr>
            <a:r>
              <a:rPr lang="en-US" b="0" i="1" dirty="0"/>
              <a:t>Additionally,</a:t>
            </a:r>
            <a:r>
              <a:rPr lang="en-US" b="0" i="1" baseline="0" dirty="0"/>
              <a:t> the AICPA updated its guide for SOC 1 in 2017,  titled, </a:t>
            </a:r>
          </a:p>
          <a:p>
            <a:pPr defTabSz="467461">
              <a:defRPr/>
            </a:pPr>
            <a:endParaRPr lang="en-US" b="1" i="1" dirty="0"/>
          </a:p>
          <a:p>
            <a:pPr defTabSz="476369">
              <a:defRPr/>
            </a:pPr>
            <a:r>
              <a:rPr lang="en-US" b="1" dirty="0"/>
              <a:t>AICPA Guide </a:t>
            </a:r>
            <a:r>
              <a:rPr lang="en-US" b="1" i="1" dirty="0"/>
              <a:t>: Reporting on an Examination of Controls at a Service Organization Relevant to User Entities’ Internal Control Over Financial Reporting</a:t>
            </a:r>
            <a:r>
              <a:rPr lang="en-US" b="1" dirty="0"/>
              <a:t> </a:t>
            </a:r>
            <a:r>
              <a:rPr lang="en-US" b="1" i="1" dirty="0"/>
              <a:t>(SOC 1</a:t>
            </a:r>
            <a:r>
              <a:rPr lang="en-US" b="1" i="1" baseline="30000" dirty="0"/>
              <a:t>®</a:t>
            </a:r>
            <a:r>
              <a:rPr lang="en-US" b="1" i="1" dirty="0"/>
              <a:t>) </a:t>
            </a:r>
          </a:p>
          <a:p>
            <a:pPr defTabSz="476369">
              <a:defRPr/>
            </a:pPr>
            <a:endParaRPr lang="en-US" b="1" i="1" dirty="0"/>
          </a:p>
          <a:p>
            <a:pPr defTabSz="476369">
              <a:defRPr/>
            </a:pPr>
            <a:r>
              <a:rPr lang="en-US" b="0" i="0" dirty="0"/>
              <a:t>The SOC 1</a:t>
            </a:r>
            <a:r>
              <a:rPr lang="en-US" b="0" i="0" baseline="0" dirty="0"/>
              <a:t> guide provides useful guidance for the planning, executing and reporting of SOC 1 examinations, including examples for use in a variety of scenarios.</a:t>
            </a:r>
            <a:endParaRPr lang="en-US" b="0" i="0" dirty="0"/>
          </a:p>
          <a:p>
            <a:pPr defTabSz="476369">
              <a:defRPr/>
            </a:pP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28</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C12555B-DD12-47B7-93C1-99AAD7708E02}"/>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392816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defTabSz="467461">
              <a:defRPr/>
            </a:pPr>
            <a:r>
              <a:rPr lang="en-US" baseline="0" dirty="0"/>
              <a:t>For SOC 2 and SOC 3, the available guidance includes:</a:t>
            </a:r>
          </a:p>
          <a:p>
            <a:pPr defTabSz="467461">
              <a:defRPr/>
            </a:pPr>
            <a:endParaRPr lang="en-US" baseline="0" dirty="0"/>
          </a:p>
          <a:p>
            <a:pPr defTabSz="467461">
              <a:defRPr/>
            </a:pPr>
            <a:r>
              <a:rPr lang="en-US" b="1" dirty="0"/>
              <a:t>Statement on Standards for Attestation Engagements (SSAE) No. 18, </a:t>
            </a:r>
            <a:r>
              <a:rPr lang="en-US" b="1" i="1" dirty="0"/>
              <a:t>Attestation Standards: Clarification and Recodification</a:t>
            </a:r>
            <a:r>
              <a:rPr lang="en-US" b="1" dirty="0"/>
              <a:t>, </a:t>
            </a:r>
          </a:p>
          <a:p>
            <a:pPr defTabSz="467461">
              <a:defRPr/>
            </a:pPr>
            <a:endParaRPr lang="en-US" b="1" dirty="0"/>
          </a:p>
          <a:p>
            <a:pPr defTabSz="467461">
              <a:defRPr/>
            </a:pPr>
            <a:r>
              <a:rPr lang="en-US" dirty="0"/>
              <a:t>including </a:t>
            </a:r>
          </a:p>
          <a:p>
            <a:pPr defTabSz="467461">
              <a:defRPr/>
            </a:pPr>
            <a:endParaRPr lang="en-US" dirty="0"/>
          </a:p>
          <a:p>
            <a:pPr defTabSz="467461">
              <a:defRPr/>
            </a:pPr>
            <a:r>
              <a:rPr lang="en-US" b="1" dirty="0"/>
              <a:t>AT-C section 105, </a:t>
            </a:r>
            <a:r>
              <a:rPr lang="en-US" b="1" i="1" dirty="0"/>
              <a:t>Concepts Common to All Attestation Engagements</a:t>
            </a:r>
            <a:r>
              <a:rPr lang="en-US" b="1" dirty="0"/>
              <a:t>, </a:t>
            </a:r>
            <a:r>
              <a:rPr lang="en-US" dirty="0"/>
              <a:t>and </a:t>
            </a:r>
          </a:p>
          <a:p>
            <a:pPr defTabSz="467461">
              <a:defRPr/>
            </a:pPr>
            <a:endParaRPr lang="en-US" b="1" dirty="0"/>
          </a:p>
          <a:p>
            <a:pPr defTabSz="467461">
              <a:defRPr/>
            </a:pPr>
            <a:r>
              <a:rPr lang="en-US" b="1" dirty="0"/>
              <a:t>AT-C section 205, </a:t>
            </a:r>
            <a:r>
              <a:rPr lang="en-US" b="1" i="1" dirty="0"/>
              <a:t>Examination Engagements</a:t>
            </a:r>
            <a:endParaRPr lang="en-US" b="1" i="0" dirty="0"/>
          </a:p>
          <a:p>
            <a:pPr defTabSz="467461">
              <a:defRPr/>
            </a:pPr>
            <a:endParaRPr lang="en-US" b="1" i="0" dirty="0"/>
          </a:p>
          <a:p>
            <a:pPr defTabSz="467461">
              <a:defRPr/>
            </a:pPr>
            <a:endParaRPr lang="en-US" dirty="0"/>
          </a:p>
          <a:p>
            <a:pPr defTabSz="467461">
              <a:defRPr/>
            </a:pPr>
            <a:r>
              <a:rPr lang="en-US" b="0" i="1" dirty="0"/>
              <a:t>Separately,</a:t>
            </a:r>
            <a:r>
              <a:rPr lang="en-US" b="0" i="1" baseline="0" dirty="0"/>
              <a:t> the AICPA provides the </a:t>
            </a:r>
            <a:r>
              <a:rPr lang="en-US" dirty="0"/>
              <a:t>Trust Services Criteria for Security, Availability, Processing Integrity, Confidentiality, and </a:t>
            </a:r>
            <a:r>
              <a:rPr lang="en-US" dirty="0" err="1"/>
              <a:t>Privacy</a:t>
            </a:r>
            <a:r>
              <a:rPr lang="en-US" b="0" i="1" baseline="0" dirty="0" err="1"/>
              <a:t>as</a:t>
            </a:r>
            <a:r>
              <a:rPr lang="en-US" b="0" i="1" baseline="0" dirty="0"/>
              <a:t> a separate document that includes background and guidance on the application and use of the Trust Services Criteria. </a:t>
            </a:r>
            <a:r>
              <a:rPr lang="en-US" b="0" i="0" baseline="0" dirty="0"/>
              <a:t>We will discuss details of the current and prior set of trust services criteria, which are located as the AICPA’s Trust Services Criteria sections TSP 100 and  100A, respectively, in the next module.</a:t>
            </a:r>
          </a:p>
          <a:p>
            <a:pPr defTabSz="467461">
              <a:defRPr/>
            </a:pPr>
            <a:endParaRPr lang="en-US" b="0" i="0" baseline="0" dirty="0"/>
          </a:p>
          <a:p>
            <a:pPr defTabSz="467461" eaLnBrk="0" fontAlgn="base" hangingPunct="0">
              <a:spcBef>
                <a:spcPct val="30000"/>
              </a:spcBef>
              <a:spcAft>
                <a:spcPct val="0"/>
              </a:spcAft>
              <a:defRPr/>
            </a:pPr>
            <a:r>
              <a:rPr lang="en-US" b="0" i="0" baseline="0" dirty="0"/>
              <a:t>Similarly , </a:t>
            </a:r>
            <a:r>
              <a:rPr lang="en-US" b="0" i="1" baseline="0" dirty="0"/>
              <a:t>the AICPA provides the </a:t>
            </a:r>
            <a:r>
              <a:rPr lang="en-US" dirty="0"/>
              <a:t>Description Criteria for a Description of a Service Organization’s System in a SOC 2® Report</a:t>
            </a:r>
            <a:r>
              <a:rPr lang="en-US" b="0" i="1" baseline="0" dirty="0"/>
              <a:t> </a:t>
            </a:r>
            <a:r>
              <a:rPr lang="en-US" b="0" i="0" baseline="0" dirty="0"/>
              <a:t> as a separate document that includes guidance for the service organization when preparing their system description</a:t>
            </a:r>
            <a:r>
              <a:rPr lang="en-US" b="0" i="1" baseline="0" dirty="0"/>
              <a:t>. </a:t>
            </a:r>
            <a:r>
              <a:rPr lang="en-US" b="0" i="0" baseline="0" dirty="0"/>
              <a:t>We will also discuss details of the current and prior set of description criteria, which are located as the AICPA’s Description Criteria sections DC 200 and DC 200A, respectively, in the next module.</a:t>
            </a:r>
          </a:p>
          <a:p>
            <a:pPr defTabSz="467461">
              <a:defRPr/>
            </a:pPr>
            <a:r>
              <a:rPr lang="en-US" b="0" i="1" baseline="0" dirty="0"/>
              <a:t> </a:t>
            </a:r>
          </a:p>
          <a:p>
            <a:pPr defTabSz="467461">
              <a:defRPr/>
            </a:pPr>
            <a:endParaRPr lang="en-US" b="0" i="1" baseline="0" dirty="0"/>
          </a:p>
          <a:p>
            <a:pPr defTabSz="467461">
              <a:defRPr/>
            </a:pPr>
            <a:r>
              <a:rPr lang="en-US" b="0" i="1" baseline="0" dirty="0"/>
              <a:t>Additionally, audit guidance is available for SOC 2 examinations in </a:t>
            </a:r>
            <a:r>
              <a:rPr lang="en-US" b="1" dirty="0"/>
              <a:t>the AICPA Guide </a:t>
            </a:r>
            <a:r>
              <a:rPr lang="en-US" b="1" i="1" dirty="0"/>
              <a:t>Reporting on Controls at a Service Organization Relevant to Security, Availability, Processing Integrity, Confidentiality, or Privacy (SOC 2</a:t>
            </a:r>
            <a:r>
              <a:rPr lang="en-US" b="1" i="1" baseline="30000" dirty="0"/>
              <a:t>®</a:t>
            </a:r>
            <a:r>
              <a:rPr lang="en-US" b="1" i="1" dirty="0"/>
              <a:t>) </a:t>
            </a:r>
            <a:endParaRPr lang="en-US" b="1" dirty="0"/>
          </a:p>
          <a:p>
            <a:pPr lvl="1"/>
            <a:endParaRPr lang="en-US" dirty="0"/>
          </a:p>
          <a:p>
            <a:pPr lvl="1"/>
            <a:endParaRPr lang="en-US" dirty="0"/>
          </a:p>
          <a:p>
            <a:pPr defTabSz="476369" eaLnBrk="0" fontAlgn="base" hangingPunct="0">
              <a:spcBef>
                <a:spcPct val="30000"/>
              </a:spcBef>
              <a:spcAft>
                <a:spcPct val="0"/>
              </a:spcAft>
              <a:defRPr/>
            </a:pPr>
            <a:r>
              <a:rPr lang="en-US" dirty="0"/>
              <a:t>Similar to the SOC 1</a:t>
            </a:r>
            <a:r>
              <a:rPr lang="en-US" baseline="0" dirty="0"/>
              <a:t> guide, the SOC 2 guide</a:t>
            </a:r>
            <a:r>
              <a:rPr lang="en-US" b="0" i="0" baseline="0" dirty="0"/>
              <a:t> provides useful guidance for the planning, executing and reporting of SOC 2 examinations, including examples for use in a variety of scenarios. We should not that t</a:t>
            </a:r>
            <a:r>
              <a:rPr lang="en-US" dirty="0"/>
              <a:t>he SOC 2® guide includes the Description Criteria and Trust Services Criteria as supplements.</a:t>
            </a:r>
          </a:p>
          <a:p>
            <a:pPr defTabSz="476369">
              <a:defRPr/>
            </a:pPr>
            <a:endParaRPr lang="en-US" b="0" i="0" dirty="0"/>
          </a:p>
          <a:p>
            <a:pPr lvl="0"/>
            <a:endParaRPr lang="en-US" dirty="0"/>
          </a:p>
          <a:p>
            <a:endParaRPr lang="en-US" dirty="0"/>
          </a:p>
          <a:p>
            <a:endParaRPr lang="en-US" dirty="0"/>
          </a:p>
          <a:p>
            <a:endParaRPr lang="en-US" dirty="0"/>
          </a:p>
          <a:p>
            <a:endParaRPr lang="en-US" dirty="0"/>
          </a:p>
          <a:p>
            <a:r>
              <a:rPr lang="en-US" dirty="0"/>
              <a:t>KC2: Which standard or guidance is relevant to SOC 1 reports but not SOC 2 and SOC 3 reports?</a:t>
            </a:r>
          </a:p>
          <a:p>
            <a:pPr lvl="0"/>
            <a:r>
              <a:rPr lang="en-US" dirty="0"/>
              <a:t>AT-C section 320, </a:t>
            </a:r>
            <a:r>
              <a:rPr lang="en-US" i="1" dirty="0"/>
              <a:t>Reporting on an Examination of Controls at a Service Organization Relevant to User Entities’ Internal Control Over Financial Reporting </a:t>
            </a:r>
            <a:r>
              <a:rPr lang="en-US" dirty="0"/>
              <a:t>(AICPA,</a:t>
            </a:r>
            <a:r>
              <a:rPr lang="en-US" i="1" dirty="0"/>
              <a:t> Professional Standards</a:t>
            </a:r>
            <a:r>
              <a:rPr lang="en-US" dirty="0"/>
              <a:t>)</a:t>
            </a:r>
            <a:r>
              <a:rPr lang="en-US" i="1" dirty="0"/>
              <a:t>.</a:t>
            </a:r>
            <a:endParaRPr lang="en-US" dirty="0"/>
          </a:p>
          <a:p>
            <a:r>
              <a:rPr lang="en-US" b="1" dirty="0"/>
              <a:t>Correct.</a:t>
            </a:r>
            <a:r>
              <a:rPr lang="en-US" dirty="0"/>
              <a:t> AT-C Section 320 is only relevant to SOC 1 reports.</a:t>
            </a:r>
          </a:p>
          <a:p>
            <a:pPr lvl="0"/>
            <a:r>
              <a:rPr lang="en-US" dirty="0"/>
              <a:t>AICPA’s Trust Services Principles and Criteria.</a:t>
            </a:r>
          </a:p>
          <a:p>
            <a:r>
              <a:rPr lang="en-US" dirty="0"/>
              <a:t>Incorrect. AICPA’s </a:t>
            </a:r>
            <a:r>
              <a:rPr lang="en-US" i="1" dirty="0"/>
              <a:t>Trust Services Principles and Criteria for Security, Availability, Processing Integrity, Confidentiality, and Privacy</a:t>
            </a:r>
            <a:r>
              <a:rPr lang="en-US" dirty="0"/>
              <a:t> relates to both SOC 2 and SOC 3 reports. It was revised and issued as </a:t>
            </a:r>
            <a:r>
              <a:rPr lang="en-US" i="1" dirty="0"/>
              <a:t>Trust Services Criteria for Security, Availability, Processing Integrity, Confidentiality, and Privacy</a:t>
            </a:r>
            <a:r>
              <a:rPr lang="en-US" dirty="0"/>
              <a:t>  in 2017. The revised criteria are effective for reports issued after December 2018, with early implementation allowed.  </a:t>
            </a:r>
          </a:p>
          <a:p>
            <a:pPr lvl="0"/>
            <a:r>
              <a:rPr lang="en-US" dirty="0"/>
              <a:t>AICPA Guide </a:t>
            </a:r>
            <a:r>
              <a:rPr lang="en-US" i="1" dirty="0"/>
              <a:t>Reporting on Controls at a Service Organization Relevant to Security, Availability, Processing Integrity, Confidentiality, or Privacy</a:t>
            </a:r>
            <a:r>
              <a:rPr lang="en-US" dirty="0"/>
              <a:t>.</a:t>
            </a:r>
          </a:p>
          <a:p>
            <a:r>
              <a:rPr lang="en-US" dirty="0"/>
              <a:t>Incorrect. This AICPA guide relates only to SOC 2 reports, which give opinions regarding the operating effectiveness of controls to achieve applicable trust services criteria.</a:t>
            </a:r>
          </a:p>
          <a:p>
            <a:pPr lvl="0"/>
            <a:r>
              <a:rPr lang="en-US" dirty="0"/>
              <a:t>AICPA Audit Guide </a:t>
            </a:r>
            <a:r>
              <a:rPr lang="en-US" i="1" dirty="0"/>
              <a:t>Audit Sampling</a:t>
            </a:r>
            <a:r>
              <a:rPr lang="en-US" dirty="0"/>
              <a:t>.</a:t>
            </a:r>
          </a:p>
          <a:p>
            <a:r>
              <a:rPr lang="en-US" dirty="0"/>
              <a:t>Incorrect. The AICPA audit sampling guide provides guidance in applying sampling when testing the controls specified in SOC reports, but is not specific to SOC 1 reporting.</a:t>
            </a:r>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29</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C29323FA-29B1-48A4-8F46-C8D24FD0F7A1}"/>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4556778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t>EA updated – service auditor </a:t>
            </a:r>
          </a:p>
          <a:p>
            <a:r>
              <a:rPr lang="en-US" dirty="0"/>
              <a:t>Other available guidance</a:t>
            </a:r>
            <a:r>
              <a:rPr lang="en-US" baseline="0" dirty="0"/>
              <a:t> includes the information at</a:t>
            </a:r>
          </a:p>
          <a:p>
            <a:endParaRPr lang="en-US" baseline="0" dirty="0"/>
          </a:p>
          <a:p>
            <a:r>
              <a:rPr lang="en-US" baseline="0" dirty="0"/>
              <a:t>the </a:t>
            </a:r>
            <a:r>
              <a:rPr lang="en-US" b="1" dirty="0"/>
              <a:t>System and Organization Controls: SOC Suite of Services section</a:t>
            </a:r>
            <a:r>
              <a:rPr lang="en-US" b="1" baseline="0" dirty="0"/>
              <a:t> of the AICPA’s web site.  This section contains various SOC-related white paper and toolkits for service auditors.  </a:t>
            </a:r>
          </a:p>
          <a:p>
            <a:endParaRPr lang="en-US" b="1" baseline="0" dirty="0"/>
          </a:p>
          <a:p>
            <a:r>
              <a:rPr lang="en-US" b="1" baseline="0" dirty="0"/>
              <a:t>Separately, service auditors can find SOC-related peer review tools within the Peer Review section of the AICPA’s web site.  The available checklists can provide service auditors with guidance when planning and reviewing their SOC examinations.</a:t>
            </a:r>
          </a:p>
          <a:p>
            <a:endParaRPr lang="en-US" b="1" baseline="0" dirty="0"/>
          </a:p>
          <a:p>
            <a:r>
              <a:rPr lang="en-US" b="1" baseline="0" dirty="0"/>
              <a:t>And finally, the AICPA </a:t>
            </a:r>
            <a:r>
              <a:rPr lang="en-US" dirty="0"/>
              <a:t>Audit Guide </a:t>
            </a:r>
            <a:r>
              <a:rPr lang="en-US" i="1" dirty="0"/>
              <a:t>Audit Sampling can provide guidance</a:t>
            </a:r>
            <a:r>
              <a:rPr lang="en-US" i="1" baseline="0" dirty="0"/>
              <a:t> on the application of sampling when performing sample-based testing in the course of a SOC examination.</a:t>
            </a: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30</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7BE2AAEB-CF0B-4473-8133-AE9647A22C9B}"/>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1392211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Let’s take a break for a quick exercise.</a:t>
            </a:r>
          </a:p>
          <a:p>
            <a:endParaRPr lang="en-US" dirty="0"/>
          </a:p>
          <a:p>
            <a:r>
              <a:rPr lang="en-US" dirty="0"/>
              <a:t>Can you identify which SOC reports each of the following are applicable to?</a:t>
            </a:r>
          </a:p>
          <a:p>
            <a:endParaRPr lang="en-US" dirty="0"/>
          </a:p>
          <a:p>
            <a:r>
              <a:rPr lang="en-US" dirty="0"/>
              <a:t>&lt;Pause mute</a:t>
            </a:r>
            <a:r>
              <a:rPr lang="en-US" baseline="0" dirty="0"/>
              <a:t> phone for 2 minutes&gt;</a:t>
            </a: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31</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78B7684-D36A-4378-BD21-C5E407343BB8}"/>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456010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topics covered to meet the learning objectives include:</a:t>
            </a:r>
          </a:p>
          <a:p>
            <a:r>
              <a:rPr lang="en-US" dirty="0"/>
              <a:t>An Overview of key terms</a:t>
            </a:r>
          </a:p>
          <a:p>
            <a:r>
              <a:rPr lang="en-US" dirty="0"/>
              <a:t>A Comparison of the types of SOC for service organizations reports</a:t>
            </a:r>
          </a:p>
          <a:p>
            <a:r>
              <a:rPr lang="en-US" dirty="0"/>
              <a:t>Guidance that is relevant and applicable to SOC for service organizations examinations, and</a:t>
            </a:r>
          </a:p>
          <a:p>
            <a:r>
              <a:rPr lang="en-US" dirty="0"/>
              <a:t>Considerations related to planning, performing and reporting on SOC for service organizations examinations</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Note: This slide deck is for classroom use only and is not to be distributed without permission from the AICPA.</a:t>
            </a:r>
            <a:endParaRPr lang="en-US" b="1" i="1" dirty="0"/>
          </a:p>
          <a:p>
            <a:endParaRPr lang="en-US" b="1"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3</a:t>
            </a:fld>
            <a:endParaRPr lang="en-US"/>
          </a:p>
        </p:txBody>
      </p:sp>
      <p:sp>
        <p:nvSpPr>
          <p:cNvPr id="5" name="Footer Placeholder 4">
            <a:extLst>
              <a:ext uri="{FF2B5EF4-FFF2-40B4-BE49-F238E27FC236}">
                <a16:creationId xmlns:a16="http://schemas.microsoft.com/office/drawing/2014/main" id="{9882FE64-ED9B-462C-A09A-59781F4ADD7F}"/>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9332244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eaLnBrk="0" fontAlgn="base" hangingPunct="0">
              <a:spcBef>
                <a:spcPct val="30000"/>
              </a:spcBef>
              <a:spcAft>
                <a:spcPct val="0"/>
              </a:spcAft>
              <a:defRPr/>
            </a:pPr>
            <a:r>
              <a:rPr lang="en-US" dirty="0"/>
              <a:t>Just ad lib from the slide.</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32</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3C7E275-CD52-4DDB-94D3-8109D2CFC0A0}"/>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02047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dirty="0"/>
              <a:t>Among the revised guidance</a:t>
            </a:r>
            <a:r>
              <a:rPr lang="en-US" baseline="0" dirty="0"/>
              <a:t> provide by  SSAE 18 is specific guidance when </a:t>
            </a:r>
            <a:r>
              <a:rPr lang="en-US" b="1" dirty="0"/>
              <a:t>Evaluating the Reliability of Information Produced by the Entity </a:t>
            </a:r>
          </a:p>
          <a:p>
            <a:endParaRPr lang="en-US" b="1" dirty="0"/>
          </a:p>
          <a:p>
            <a:r>
              <a:rPr lang="en-US" dirty="0"/>
              <a:t>When using information produced by the entity, such as a service organization, the service auditor should evaluate whether the</a:t>
            </a:r>
          </a:p>
          <a:p>
            <a:r>
              <a:rPr lang="en-US" dirty="0"/>
              <a:t>information is sufficiently reliable for the service auditor’s purposes, including</a:t>
            </a:r>
          </a:p>
          <a:p>
            <a:endParaRPr lang="en-US" dirty="0"/>
          </a:p>
          <a:p>
            <a:pPr marL="238185" indent="-238185">
              <a:buAutoNum type="alphaLcPeriod"/>
            </a:pPr>
            <a:r>
              <a:rPr lang="en-US" dirty="0"/>
              <a:t>Obtaining evidence about the accuracy and completeness of the information; and</a:t>
            </a:r>
          </a:p>
          <a:p>
            <a:pPr marL="238185" indent="-238185">
              <a:buAutoNum type="alphaLcPeriod"/>
            </a:pPr>
            <a:endParaRPr lang="en-US" dirty="0"/>
          </a:p>
          <a:p>
            <a:r>
              <a:rPr lang="en-US" i="1" dirty="0"/>
              <a:t>b. </a:t>
            </a:r>
            <a:r>
              <a:rPr lang="en-US" dirty="0"/>
              <a:t>Evaluating whether the information is sufficiently precise and detailed for the</a:t>
            </a:r>
            <a:r>
              <a:rPr lang="en-US" baseline="0" dirty="0"/>
              <a:t> service auditor</a:t>
            </a:r>
            <a:r>
              <a:rPr lang="en-US" dirty="0"/>
              <a:t>’s purposes</a:t>
            </a:r>
          </a:p>
          <a:p>
            <a:endParaRPr lang="en-US" dirty="0"/>
          </a:p>
          <a:p>
            <a:r>
              <a:rPr lang="en-US" dirty="0"/>
              <a:t>Sufficient appropriate evidence is necessary to support the service auditor’s opinion and</a:t>
            </a:r>
          </a:p>
          <a:p>
            <a:r>
              <a:rPr lang="en-US" dirty="0"/>
              <a:t>report. Evidence is primarily obtained from procedures performed during the</a:t>
            </a:r>
          </a:p>
          <a:p>
            <a:r>
              <a:rPr lang="en-US" dirty="0"/>
              <a:t>course of the engagement,</a:t>
            </a:r>
            <a:r>
              <a:rPr lang="en-US" baseline="0" dirty="0"/>
              <a:t> but may come from other sources as well.  </a:t>
            </a:r>
          </a:p>
          <a:p>
            <a:endParaRPr lang="en-US" i="1" baseline="0" dirty="0"/>
          </a:p>
          <a:p>
            <a:r>
              <a:rPr lang="en-US" i="1" dirty="0"/>
              <a:t>Evidence </a:t>
            </a:r>
            <a:r>
              <a:rPr lang="en-US" dirty="0"/>
              <a:t>comprises information that supports and corroborates aspects of the subject matter, </a:t>
            </a:r>
          </a:p>
          <a:p>
            <a:r>
              <a:rPr lang="en-US" dirty="0"/>
              <a:t>and the sufficiency and appropriateness of evidence are interrelated. </a:t>
            </a:r>
          </a:p>
          <a:p>
            <a:endParaRPr lang="en-US" dirty="0"/>
          </a:p>
          <a:p>
            <a:r>
              <a:rPr lang="en-US" b="1" dirty="0"/>
              <a:t>Sufficiency</a:t>
            </a:r>
            <a:r>
              <a:rPr lang="en-US" dirty="0"/>
              <a:t> of evidence is the measure of its quantity, which can</a:t>
            </a:r>
            <a:r>
              <a:rPr lang="en-US" baseline="0" dirty="0"/>
              <a:t> vary based on the</a:t>
            </a:r>
            <a:endParaRPr lang="en-US" dirty="0"/>
          </a:p>
          <a:p>
            <a:r>
              <a:rPr lang="en-US" dirty="0"/>
              <a:t>risks of material misstatement and also by the quality of the evidence.</a:t>
            </a:r>
          </a:p>
          <a:p>
            <a:endParaRPr lang="en-US" dirty="0"/>
          </a:p>
          <a:p>
            <a:r>
              <a:rPr lang="en-US" b="1" dirty="0"/>
              <a:t>The  a</a:t>
            </a:r>
            <a:r>
              <a:rPr lang="en-US" b="1" i="1" dirty="0"/>
              <a:t>ppropriateness of evidence</a:t>
            </a:r>
            <a:r>
              <a:rPr lang="en-US" i="1" dirty="0"/>
              <a:t> </a:t>
            </a:r>
            <a:r>
              <a:rPr lang="en-US" dirty="0"/>
              <a:t>is the measure of the quality of evidence;</a:t>
            </a:r>
            <a:r>
              <a:rPr lang="en-US" baseline="0" dirty="0"/>
              <a:t> or in other words, </a:t>
            </a:r>
          </a:p>
          <a:p>
            <a:r>
              <a:rPr lang="en-US" baseline="0" dirty="0"/>
              <a:t>it</a:t>
            </a:r>
            <a:r>
              <a:rPr lang="en-US" dirty="0"/>
              <a:t>s relevance and reliability in providing support for the service auditor’s opinion. </a:t>
            </a:r>
          </a:p>
          <a:p>
            <a:endParaRPr lang="en-US" dirty="0"/>
          </a:p>
          <a:p>
            <a:r>
              <a:rPr lang="en-US" dirty="0"/>
              <a:t>The reliability of evidence is </a:t>
            </a:r>
          </a:p>
          <a:p>
            <a:r>
              <a:rPr lang="en-US" dirty="0"/>
              <a:t> - influenced by its source and nature,</a:t>
            </a:r>
          </a:p>
          <a:p>
            <a:r>
              <a:rPr lang="en-US" dirty="0"/>
              <a:t>    and is dependent on the individual circumstances under which it is obtained. </a:t>
            </a:r>
          </a:p>
          <a:p>
            <a:endParaRPr lang="en-US" dirty="0"/>
          </a:p>
          <a:p>
            <a:r>
              <a:rPr lang="en-US" dirty="0"/>
              <a:t>In general, evidence</a:t>
            </a:r>
            <a:r>
              <a:rPr lang="en-US" baseline="0" dirty="0"/>
              <a:t> is more reliable when it is</a:t>
            </a:r>
            <a:endParaRPr lang="en-US" dirty="0"/>
          </a:p>
          <a:p>
            <a:endParaRPr lang="en-US" dirty="0"/>
          </a:p>
          <a:p>
            <a:pPr defTabSz="476369">
              <a:defRPr/>
            </a:pPr>
            <a:r>
              <a:rPr lang="en-US" dirty="0"/>
              <a:t> - generated internally and the related controls are effective;</a:t>
            </a:r>
            <a:r>
              <a:rPr lang="en-US" baseline="0" dirty="0"/>
              <a:t> or</a:t>
            </a:r>
            <a:endParaRPr lang="en-US" dirty="0"/>
          </a:p>
          <a:p>
            <a:r>
              <a:rPr lang="en-US" dirty="0"/>
              <a:t> - obtained from independent sources; or</a:t>
            </a:r>
          </a:p>
          <a:p>
            <a:r>
              <a:rPr lang="en-US" dirty="0"/>
              <a:t> </a:t>
            </a:r>
            <a:r>
              <a:rPr lang="en-US" baseline="0" dirty="0"/>
              <a:t>- </a:t>
            </a:r>
            <a:r>
              <a:rPr lang="en-US" dirty="0"/>
              <a:t>obtained directly by the service auditor (for example, observation of the</a:t>
            </a:r>
          </a:p>
          <a:p>
            <a:r>
              <a:rPr lang="en-US" dirty="0"/>
              <a:t>    application of a control) rather than evidence obtained indirectly </a:t>
            </a:r>
          </a:p>
          <a:p>
            <a:r>
              <a:rPr lang="en-US" dirty="0"/>
              <a:t>    (for example, inquiry about the application of a control).</a:t>
            </a:r>
          </a:p>
          <a:p>
            <a:endParaRPr lang="en-US" dirty="0"/>
          </a:p>
          <a:p>
            <a:r>
              <a:rPr lang="en-US" dirty="0"/>
              <a:t>	</a:t>
            </a:r>
            <a:r>
              <a:rPr lang="en-US" i="1" dirty="0"/>
              <a:t>When</a:t>
            </a:r>
            <a:r>
              <a:rPr lang="en-US" i="1" baseline="0" dirty="0"/>
              <a:t> planning to collect evidence directly, the service auditor will need to coordinate closely with service organization management, </a:t>
            </a:r>
          </a:p>
          <a:p>
            <a:r>
              <a:rPr lang="en-US" i="1" baseline="0" dirty="0"/>
              <a:t>	particularly when the evidence must be collected during the examination period based on its nature. For instance, obtaining a current </a:t>
            </a:r>
          </a:p>
          <a:p>
            <a:r>
              <a:rPr lang="en-US" i="1" baseline="0" dirty="0"/>
              <a:t>	list of system users directly from the system subject to the examination.</a:t>
            </a:r>
            <a:endParaRPr lang="en-US" i="1" dirty="0"/>
          </a:p>
          <a:p>
            <a:endParaRPr lang="en-US" dirty="0"/>
          </a:p>
          <a:p>
            <a:endParaRPr lang="en-US" dirty="0"/>
          </a:p>
          <a:p>
            <a:r>
              <a:rPr lang="en-US" dirty="0"/>
              <a:t>Also, evidence is more reliable when it exists in documentary form, whether paper,</a:t>
            </a:r>
          </a:p>
          <a:p>
            <a:r>
              <a:rPr lang="en-US" dirty="0"/>
              <a:t>electronic, or other media (for example, a contemporaneously written record of a</a:t>
            </a:r>
          </a:p>
          <a:p>
            <a:r>
              <a:rPr lang="en-US" dirty="0"/>
              <a:t>meeting is ordinarily more reliable than a subsequent oral representation of what was</a:t>
            </a:r>
          </a:p>
          <a:p>
            <a:r>
              <a:rPr lang="en-US" dirty="0"/>
              <a:t>discussed).</a:t>
            </a:r>
          </a:p>
          <a:p>
            <a:endParaRPr lang="en-US" dirty="0"/>
          </a:p>
          <a:p>
            <a:r>
              <a:rPr lang="en-US" dirty="0"/>
              <a:t>Once evidence has been obtained,</a:t>
            </a:r>
            <a:r>
              <a:rPr lang="en-US" baseline="0" dirty="0"/>
              <a:t> the service auditor should evaluate whether the information is</a:t>
            </a:r>
          </a:p>
          <a:p>
            <a:r>
              <a:rPr lang="en-US" baseline="0" dirty="0"/>
              <a:t>sufficiently precise and detailed for the intended purpose.</a:t>
            </a:r>
            <a:endParaRPr lang="en-US" dirty="0"/>
          </a:p>
          <a:p>
            <a:endParaRPr lang="en-US" dirty="0"/>
          </a:p>
          <a:p>
            <a:r>
              <a:rPr lang="en-US" dirty="0"/>
              <a:t>EQ 3</a:t>
            </a:r>
          </a:p>
          <a:p>
            <a:pPr lvl="1"/>
            <a:r>
              <a:rPr lang="en-US" dirty="0"/>
              <a:t>What is one way a service auditor can evaluate whether information provided by the service organization to support evidence of related controls is sufficiently reliable?</a:t>
            </a:r>
          </a:p>
          <a:p>
            <a:pPr lvl="0"/>
            <a:r>
              <a:rPr lang="en-US" dirty="0"/>
              <a:t>Reviewing scanned or photocopied documents.</a:t>
            </a:r>
          </a:p>
          <a:p>
            <a:r>
              <a:rPr lang="en-US" dirty="0"/>
              <a:t>Incorrect. Original documents are much more reliable than copies because copies can easily be manipulated.</a:t>
            </a:r>
          </a:p>
          <a:p>
            <a:pPr lvl="0"/>
            <a:r>
              <a:rPr lang="en-US" dirty="0"/>
              <a:t>Obtaining evidence directly by means of observation.</a:t>
            </a:r>
          </a:p>
          <a:p>
            <a:r>
              <a:rPr lang="en-US" b="1" dirty="0"/>
              <a:t>Correct. </a:t>
            </a:r>
            <a:r>
              <a:rPr lang="en-US" dirty="0"/>
              <a:t>Evidence obtained directly by the service auditor is more reliable than indirectly obtained evidence because it enables the service auditor to see a process and draw conclusions.</a:t>
            </a:r>
          </a:p>
          <a:p>
            <a:pPr lvl="0"/>
            <a:r>
              <a:rPr lang="en-US" dirty="0"/>
              <a:t>Obtaining verbal evidence through inquiry.</a:t>
            </a:r>
          </a:p>
          <a:p>
            <a:r>
              <a:rPr lang="en-US" dirty="0"/>
              <a:t>Incorrect. Documented evidence is typically more reliable than an oral confirmation.</a:t>
            </a:r>
          </a:p>
          <a:p>
            <a:pPr lvl="0"/>
            <a:r>
              <a:rPr lang="en-US" dirty="0"/>
              <a:t>Reviewing externally generated documents.</a:t>
            </a:r>
          </a:p>
          <a:p>
            <a:r>
              <a:rPr lang="en-US" dirty="0"/>
              <a:t>Incorrect. Internally generated documents provide reliable evidence that the related controls are effective.</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33</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1958A1AA-BDEC-4015-A742-714640484622}"/>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7535499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457168">
              <a:defRPr/>
            </a:pPr>
            <a:r>
              <a:rPr lang="en-US" dirty="0"/>
              <a:t>The service auditor’s firm has a responsibility to adopt a system of quality control in the conduct of its attest practice. The service auditor should follow its firm’s established quality control policies and procedures to provide reasonable assurance that the service auditor complies with AT section 801 and other applicable professional standards.</a:t>
            </a:r>
          </a:p>
          <a:p>
            <a:endParaRPr lang="en-US" dirty="0"/>
          </a:p>
          <a:p>
            <a:pPr defTabSz="457174">
              <a:defRPr/>
            </a:pPr>
            <a:r>
              <a:rPr lang="en-US" dirty="0"/>
              <a:t>Of the six (6) elements of a system of quality control identified in QC section 10 of Statements on Quality Control Standards, A firm’s system of quality control (AICPA, Professional Standards), the “Engagement Performance” element is particularly relevant to the service auditor.</a:t>
            </a:r>
          </a:p>
          <a:p>
            <a:endParaRPr lang="en-US" dirty="0"/>
          </a:p>
          <a:p>
            <a:endParaRPr lang="en-US" dirty="0"/>
          </a:p>
          <a:p>
            <a:pPr rtl="0" eaLnBrk="1" fontAlgn="ctr" latinLnBrk="0" hangingPunct="1"/>
            <a:r>
              <a:rPr lang="en-US" b="1" dirty="0"/>
              <a:t>Points to Consider</a:t>
            </a:r>
            <a:endParaRPr lang="en-US" dirty="0"/>
          </a:p>
          <a:p>
            <a:pPr rtl="0" eaLnBrk="1" fontAlgn="auto" latinLnBrk="0" hangingPunct="1"/>
            <a:r>
              <a:rPr lang="en-US" dirty="0"/>
              <a:t>Engagement performance (for example: processes for complying with applicable engagement standards)</a:t>
            </a:r>
          </a:p>
          <a:p>
            <a:pPr rtl="0" eaLnBrk="1" fontAlgn="auto" latinLnBrk="0" hangingPunct="1"/>
            <a:r>
              <a:rPr lang="en-US" dirty="0"/>
              <a:t>Supervision responsibilities (for example: considering whether sufficient time exists to complete the engagement)</a:t>
            </a:r>
          </a:p>
          <a:p>
            <a:pPr rtl="0" eaLnBrk="1" fontAlgn="auto" latinLnBrk="0" hangingPunct="1"/>
            <a:r>
              <a:rPr lang="en-US" dirty="0"/>
              <a:t>Review responsibilities (for example: considering whether the work performed supports the conclusions reached and is appropriately documented, whether evidence obtained is sufficient and appropriate to support the report, and whether objectives of the engagement procedures have been achieved)</a:t>
            </a:r>
          </a:p>
          <a:p>
            <a:pPr defTabSz="465887" eaLnBrk="0" fontAlgn="base" hangingPunct="0">
              <a:spcBef>
                <a:spcPct val="30000"/>
              </a:spcBef>
              <a:spcAft>
                <a:spcPct val="0"/>
              </a:spcAft>
              <a:defRPr/>
            </a:pPr>
            <a:r>
              <a:rPr lang="en-US" dirty="0"/>
              <a:t>Paying</a:t>
            </a:r>
            <a:r>
              <a:rPr lang="en-US" baseline="0" dirty="0"/>
              <a:t> attention to these and the remaining quality control standard elements will help ensure the quality of the service auditor’s SOC engagement.</a:t>
            </a: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34</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084E4C7D-4E2A-4D74-B73E-CF9DA15841D4}"/>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8922372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Closely related</a:t>
            </a:r>
            <a:r>
              <a:rPr lang="en-US" b="1" baseline="0" dirty="0"/>
              <a:t> to engagement quality is </a:t>
            </a:r>
            <a:r>
              <a:rPr lang="en-US" b="1" dirty="0"/>
              <a:t>Peer Review</a:t>
            </a:r>
          </a:p>
          <a:p>
            <a:r>
              <a:rPr lang="en-US" dirty="0"/>
              <a:t>The AICPA Peer Review Board recently approved SOC 1</a:t>
            </a:r>
            <a:r>
              <a:rPr lang="en-US" baseline="30000" dirty="0"/>
              <a:t>® </a:t>
            </a:r>
            <a:r>
              <a:rPr lang="en-US" dirty="0"/>
              <a:t>and 2</a:t>
            </a:r>
            <a:r>
              <a:rPr lang="en-US" baseline="30000" dirty="0"/>
              <a:t>®</a:t>
            </a:r>
            <a:r>
              <a:rPr lang="en-US" dirty="0"/>
              <a:t> engagements as must select engagements.  This means that if a firm performs SOC 1</a:t>
            </a:r>
            <a:r>
              <a:rPr lang="en-US" baseline="30000" dirty="0"/>
              <a:t>®</a:t>
            </a:r>
            <a:r>
              <a:rPr lang="en-US" dirty="0"/>
              <a:t> or 2</a:t>
            </a:r>
            <a:r>
              <a:rPr lang="en-US" baseline="30000" dirty="0"/>
              <a:t>®</a:t>
            </a:r>
            <a:r>
              <a:rPr lang="en-US" dirty="0"/>
              <a:t> engagements, at least one such engagement should be selected during its peer review.  Further, someone on the peer review team should have corresponding SOC 1</a:t>
            </a:r>
            <a:r>
              <a:rPr lang="en-US" baseline="30000" dirty="0"/>
              <a:t>®</a:t>
            </a:r>
            <a:r>
              <a:rPr lang="en-US" dirty="0"/>
              <a:t> or 2</a:t>
            </a:r>
            <a:r>
              <a:rPr lang="en-US" baseline="30000" dirty="0"/>
              <a:t>®</a:t>
            </a:r>
            <a:r>
              <a:rPr lang="en-US" dirty="0"/>
              <a:t> experience.  Refer to </a:t>
            </a:r>
            <a:r>
              <a:rPr lang="en-US" u="sng" dirty="0">
                <a:hlinkClick r:id="rId3"/>
              </a:rPr>
              <a:t>Peer Review Alert 12-04</a:t>
            </a:r>
            <a:r>
              <a:rPr lang="en-US" dirty="0"/>
              <a:t> regarding the treatment of SOC engagements in a peer review.</a:t>
            </a:r>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35</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A8E9C37-EB91-4C76-B479-E5E7F06F8C2E}"/>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9436202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eaLnBrk="0" fontAlgn="base" hangingPunct="0">
              <a:spcBef>
                <a:spcPct val="30000"/>
              </a:spcBef>
              <a:spcAft>
                <a:spcPct val="0"/>
              </a:spcAft>
              <a:defRPr/>
            </a:pPr>
            <a:r>
              <a:rPr lang="en-US" dirty="0"/>
              <a:t>Let’s start with</a:t>
            </a:r>
            <a:r>
              <a:rPr lang="en-US" baseline="0" dirty="0"/>
              <a:t> planning the engagement.</a:t>
            </a: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36</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EC09E8F7-1FAE-48A9-BE54-CC6F77AC6D5E}"/>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1324503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lstStyle/>
          <a:p>
            <a:r>
              <a:rPr lang="en-US" dirty="0"/>
              <a:t>This series of slides identifies the responsibilities of management of the service organization and the service auditor and the matters to be considered and procedures to be performed in planning a service organization control engagement. </a:t>
            </a:r>
          </a:p>
          <a:p>
            <a:endParaRPr lang="en-US" dirty="0"/>
          </a:p>
          <a:p>
            <a:r>
              <a:rPr lang="en-US" dirty="0"/>
              <a:t>It also identifies the required elements of management’s description of a service organization’s system and the written assertion.</a:t>
            </a:r>
          </a:p>
          <a:p>
            <a:endParaRPr lang="en-US" dirty="0"/>
          </a:p>
          <a:p>
            <a:endParaRPr lang="en-US" dirty="0"/>
          </a:p>
          <a:p>
            <a:r>
              <a:rPr lang="en-US" dirty="0"/>
              <a:t>KC QUESTION</a:t>
            </a:r>
            <a:r>
              <a:rPr lang="en-US" baseline="0" dirty="0"/>
              <a:t> 2.1</a:t>
            </a:r>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37</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3BB71B95-6DED-473D-875C-7108F1649F25}"/>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5946323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lstStyle/>
          <a:p>
            <a:r>
              <a:rPr lang="en-US" b="0" dirty="0">
                <a:solidFill>
                  <a:schemeClr val="tx2"/>
                </a:solidFill>
              </a:rPr>
              <a:t>Management of the service organization considers which services, business units, functional areas, or applications are likely to be relevant to its user entities’ internal control over financial reporting (ICFR).</a:t>
            </a:r>
            <a:endParaRPr lang="en-US" dirty="0">
              <a:solidFill>
                <a:schemeClr val="tx2"/>
              </a:solidFill>
            </a:endParaRPr>
          </a:p>
          <a:p>
            <a:endParaRPr lang="en-US" b="0" dirty="0">
              <a:solidFill>
                <a:schemeClr val="tx2"/>
              </a:solidFill>
            </a:endParaRPr>
          </a:p>
          <a:p>
            <a:r>
              <a:rPr lang="en-US" b="0" dirty="0">
                <a:solidFill>
                  <a:schemeClr val="tx2"/>
                </a:solidFill>
              </a:rPr>
              <a:t>Management also considers whether the service organization has any contractual obligations to provide the service auditor’s report to one or more of its user entities</a:t>
            </a:r>
            <a:r>
              <a:rPr lang="en-US" b="0" baseline="0" dirty="0">
                <a:solidFill>
                  <a:schemeClr val="tx2"/>
                </a:solidFill>
              </a:rPr>
              <a:t> and, if such obligations exist, the frequency with which it must provide reports</a:t>
            </a:r>
            <a:r>
              <a:rPr lang="en-US" b="0" dirty="0">
                <a:solidFill>
                  <a:schemeClr val="tx2"/>
                </a:solidFill>
              </a:rPr>
              <a:t>.</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38</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492948A0-A8DF-4F0B-8E2F-F6AB5DCA9070}"/>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7460616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85000" lnSpcReduction="20000"/>
          </a:bodyPr>
          <a:lstStyle/>
          <a:p>
            <a:r>
              <a:rPr lang="en-US" dirty="0">
                <a:ea typeface="ＭＳ Ｐゴシック" pitchFamily="-112" charset="-128"/>
                <a:cs typeface="ＭＳ Ｐゴシック" pitchFamily="-112" charset="-128"/>
              </a:rPr>
              <a:t>Many organizations function more efficiently and profitably by outsourcing tasks or entire</a:t>
            </a:r>
          </a:p>
          <a:p>
            <a:r>
              <a:rPr lang="en-US" dirty="0">
                <a:ea typeface="ＭＳ Ｐゴシック" pitchFamily="-112" charset="-128"/>
                <a:cs typeface="ＭＳ Ｐゴシック" pitchFamily="-112" charset="-128"/>
              </a:rPr>
              <a:t>functions to other organizations (or service organizations) that have the personnel, expertise, equipment, or technology to</a:t>
            </a:r>
          </a:p>
          <a:p>
            <a:r>
              <a:rPr lang="en-US" sz="1000" dirty="0">
                <a:ea typeface="ＭＳ Ｐゴシック" pitchFamily="-112" charset="-128"/>
                <a:cs typeface="ＭＳ Ｐゴシック" pitchFamily="-112" charset="-128"/>
              </a:rPr>
              <a:t>accomplish these tasks or functions.  As a reminder, </a:t>
            </a:r>
            <a:r>
              <a:rPr lang="en-US" dirty="0">
                <a:ea typeface="ＭＳ Ｐゴシック" pitchFamily="-112" charset="-128"/>
                <a:cs typeface="ＭＳ Ｐゴシック" pitchFamily="-112" charset="-128"/>
              </a:rPr>
              <a:t>organizations that use the services of service organizations are known as </a:t>
            </a:r>
            <a:r>
              <a:rPr lang="en-US" i="1" dirty="0">
                <a:ea typeface="ＭＳ Ｐゴシック" pitchFamily="-112" charset="-128"/>
                <a:cs typeface="ＭＳ Ｐゴシック" pitchFamily="-112" charset="-128"/>
              </a:rPr>
              <a:t>user</a:t>
            </a:r>
          </a:p>
          <a:p>
            <a:r>
              <a:rPr lang="en-US" i="1" dirty="0">
                <a:ea typeface="ＭＳ Ｐゴシック" pitchFamily="-112" charset="-128"/>
                <a:cs typeface="ＭＳ Ｐゴシック" pitchFamily="-112" charset="-128"/>
              </a:rPr>
              <a:t>entities</a:t>
            </a:r>
            <a:r>
              <a:rPr lang="en-US" dirty="0">
                <a:ea typeface="ＭＳ Ｐゴシック" pitchFamily="-112" charset="-128"/>
                <a:cs typeface="ＭＳ Ｐゴシック" pitchFamily="-112" charset="-128"/>
              </a:rPr>
              <a:t>.</a:t>
            </a:r>
          </a:p>
          <a:p>
            <a:endParaRPr lang="en-US"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When a user entity engages a service organization, the user entity exposes itself to additional risks</a:t>
            </a:r>
          </a:p>
          <a:p>
            <a:r>
              <a:rPr lang="en-US" dirty="0">
                <a:ea typeface="ＭＳ Ｐゴシック" pitchFamily="-112" charset="-128"/>
                <a:cs typeface="ＭＳ Ｐゴシック" pitchFamily="-112" charset="-128"/>
              </a:rPr>
              <a:t>related to the service organization’s system. To assess the risks associated with an outsourced service, </a:t>
            </a:r>
          </a:p>
          <a:p>
            <a:r>
              <a:rPr lang="en-US" dirty="0">
                <a:ea typeface="ＭＳ Ｐゴシック" pitchFamily="-112" charset="-128"/>
                <a:cs typeface="ＭＳ Ｐゴシック" pitchFamily="-112" charset="-128"/>
              </a:rPr>
              <a:t>management of the user entity needs information about the service organization’s controls over its system used</a:t>
            </a:r>
          </a:p>
          <a:p>
            <a:r>
              <a:rPr lang="en-US" dirty="0">
                <a:ea typeface="ＭＳ Ｐゴシック" pitchFamily="-112" charset="-128"/>
                <a:cs typeface="ＭＳ Ｐゴシック" pitchFamily="-112" charset="-128"/>
              </a:rPr>
              <a:t>to provide the services. For instance, management of a user entity may ask the service organization for a </a:t>
            </a:r>
          </a:p>
          <a:p>
            <a:r>
              <a:rPr lang="en-US" dirty="0">
                <a:ea typeface="ＭＳ Ｐゴシック" pitchFamily="-112" charset="-128"/>
                <a:cs typeface="ＭＳ Ｐゴシック" pitchFamily="-112" charset="-128"/>
              </a:rPr>
              <a:t>service auditor’s report on a description of the service organization’s system and the design and operating effectiveness of controls over the service organization’s system. Obtaining a service auditor’s report (as in a SOC 2 report) from a service</a:t>
            </a:r>
          </a:p>
          <a:p>
            <a:r>
              <a:rPr lang="en-US" dirty="0">
                <a:ea typeface="ＭＳ Ｐゴシック" pitchFamily="-112" charset="-128"/>
                <a:cs typeface="ＭＳ Ｐゴシック" pitchFamily="-112" charset="-128"/>
              </a:rPr>
              <a:t>organization provides management of the user entity with information that may be useful in</a:t>
            </a:r>
          </a:p>
          <a:p>
            <a:r>
              <a:rPr lang="en-US" dirty="0">
                <a:ea typeface="ＭＳ Ｐゴシック" pitchFamily="-112" charset="-128"/>
                <a:cs typeface="ＭＳ Ｐゴシック" pitchFamily="-112" charset="-128"/>
              </a:rPr>
              <a:t>assessing risk when carrying out its vendor oversight and due diligence.</a:t>
            </a:r>
            <a:endParaRPr lang="en-US" sz="1000" dirty="0">
              <a:ea typeface="ＭＳ Ｐゴシック" pitchFamily="-112" charset="-128"/>
              <a:cs typeface="ＭＳ Ｐゴシック" pitchFamily="-112" charset="-128"/>
            </a:endParaRPr>
          </a:p>
          <a:p>
            <a:endParaRPr lang="en-US" sz="1000" dirty="0">
              <a:ea typeface="ＭＳ Ｐゴシック" pitchFamily="-112" charset="-128"/>
            </a:endParaRPr>
          </a:p>
          <a:p>
            <a:r>
              <a:rPr lang="en-US" dirty="0"/>
              <a:t>As a reminder, the system consists of the five key components that</a:t>
            </a:r>
            <a:r>
              <a:rPr lang="en-US" baseline="0" dirty="0"/>
              <a:t> we mentioned in Module 3.  They are:</a:t>
            </a:r>
          </a:p>
          <a:p>
            <a:endParaRPr lang="en-US" dirty="0"/>
          </a:p>
          <a:p>
            <a:r>
              <a:rPr lang="en-US" dirty="0"/>
              <a:t>Infrastructure - </a:t>
            </a:r>
            <a:r>
              <a:rPr lang="en-US" dirty="0">
                <a:ea typeface="ＭＳ Ｐゴシック" pitchFamily="-112" charset="-128"/>
                <a:cs typeface="ＭＳ Ｐゴシック" pitchFamily="-112" charset="-128"/>
              </a:rPr>
              <a:t>The physical structures, IT, and other hardware</a:t>
            </a:r>
            <a:br>
              <a:rPr lang="en-US" dirty="0">
                <a:ea typeface="ＭＳ Ｐゴシック" pitchFamily="-112" charset="-128"/>
                <a:cs typeface="ＭＳ Ｐゴシック" pitchFamily="-112" charset="-128"/>
              </a:rPr>
            </a:br>
            <a:endParaRPr lang="en-US" dirty="0"/>
          </a:p>
          <a:p>
            <a:r>
              <a:rPr lang="en-US" i="1" dirty="0">
                <a:ea typeface="ＭＳ Ｐゴシック" pitchFamily="-112" charset="-128"/>
                <a:cs typeface="ＭＳ Ｐゴシック" pitchFamily="-112" charset="-128"/>
              </a:rPr>
              <a:t>Software</a:t>
            </a:r>
            <a:r>
              <a:rPr lang="en-US" dirty="0">
                <a:ea typeface="ＭＳ Ｐゴシック" pitchFamily="-112" charset="-128"/>
                <a:cs typeface="ＭＳ Ｐゴシック" pitchFamily="-112" charset="-128"/>
              </a:rPr>
              <a:t>.  - The application programs and the supporting IT system software</a:t>
            </a:r>
          </a:p>
          <a:p>
            <a:r>
              <a:rPr lang="en-US" i="1" dirty="0">
                <a:ea typeface="ＭＳ Ｐゴシック" pitchFamily="-112" charset="-128"/>
                <a:cs typeface="ＭＳ Ｐゴシック" pitchFamily="-112" charset="-128"/>
              </a:rPr>
              <a:t>People</a:t>
            </a:r>
            <a:r>
              <a:rPr lang="en-US" dirty="0">
                <a:ea typeface="ＭＳ Ｐゴシック" pitchFamily="-112" charset="-128"/>
                <a:cs typeface="ＭＳ Ｐゴシック" pitchFamily="-112" charset="-128"/>
              </a:rPr>
              <a:t>. -  The personnel involved in the governance, operation, and use of a system</a:t>
            </a:r>
          </a:p>
          <a:p>
            <a:r>
              <a:rPr lang="en-US" i="1" dirty="0">
                <a:ea typeface="ＭＳ Ｐゴシック" pitchFamily="-112" charset="-128"/>
                <a:cs typeface="ＭＳ Ｐゴシック" pitchFamily="-112" charset="-128"/>
              </a:rPr>
              <a:t>Processes</a:t>
            </a:r>
            <a:r>
              <a:rPr lang="en-US" dirty="0">
                <a:ea typeface="ＭＳ Ｐゴシック" pitchFamily="-112" charset="-128"/>
                <a:cs typeface="ＭＳ Ｐゴシック" pitchFamily="-112" charset="-128"/>
              </a:rPr>
              <a:t>. The automated and manual procedures.</a:t>
            </a:r>
          </a:p>
          <a:p>
            <a:r>
              <a:rPr lang="en-US" i="1" dirty="0">
                <a:ea typeface="ＭＳ Ｐゴシック" pitchFamily="-112" charset="-128"/>
                <a:cs typeface="ＭＳ Ｐゴシック" pitchFamily="-112" charset="-128"/>
              </a:rPr>
              <a:t>Data</a:t>
            </a:r>
            <a:r>
              <a:rPr lang="en-US" dirty="0">
                <a:ea typeface="ＭＳ Ｐゴシック" pitchFamily="-112" charset="-128"/>
                <a:cs typeface="ＭＳ Ｐゴシック" pitchFamily="-112" charset="-128"/>
              </a:rPr>
              <a:t>. </a:t>
            </a:r>
            <a:r>
              <a:rPr lang="en-US">
                <a:ea typeface="ＭＳ Ｐゴシック" pitchFamily="-112" charset="-128"/>
                <a:cs typeface="ＭＳ Ｐゴシック" pitchFamily="-112" charset="-128"/>
              </a:rPr>
              <a:t>The systems Transactions, files, databases, and output</a:t>
            </a:r>
            <a:endParaRPr lang="en-US" sz="1700" b="1"/>
          </a:p>
          <a:p>
            <a:pPr lvl="1"/>
            <a:endParaRPr lang="en-US" sz="1700" b="1"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39</a:t>
            </a:fld>
            <a:endParaRPr lang="en-US" dirty="0">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88F163E5-906C-45B6-8FC6-FEE16670FBCE}"/>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4791659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85000" lnSpcReduction="10000"/>
          </a:bodyPr>
          <a:lstStyle/>
          <a:p>
            <a:endParaRPr lang="en-US" dirty="0"/>
          </a:p>
          <a:p>
            <a:r>
              <a:rPr lang="en-US" b="0" dirty="0">
                <a:solidFill>
                  <a:schemeClr val="tx2"/>
                </a:solidFill>
              </a:rPr>
              <a:t>When defining the scope of the system to be included in a SOC 2 report, management of the service organization considers which services, business units, functional areas, or applications are likely to be relevant to its user entities’ for the </a:t>
            </a:r>
            <a:r>
              <a:rPr lang="en-US" dirty="0">
                <a:ea typeface="ＭＳ Ｐゴシック" pitchFamily="-112" charset="-128"/>
                <a:cs typeface="ＭＳ Ｐゴシック" pitchFamily="-112" charset="-128"/>
              </a:rPr>
              <a:t>functions they have outsourced and engaged the service organization to provide.  In the case of a SOC 2 report, the service organization will need to determine which of the trust services categories are applicable, which we will discuss on the next slide. </a:t>
            </a:r>
          </a:p>
          <a:p>
            <a:endParaRPr lang="en-US"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Management of the service organization will also need to identify whether any subservice organizations are relevant to its system and determine whether to report them following the inclusive or carve-out method.</a:t>
            </a:r>
          </a:p>
          <a:p>
            <a:endParaRPr lang="en-US" b="0" dirty="0">
              <a:solidFill>
                <a:schemeClr val="tx2"/>
              </a:solidFill>
            </a:endParaRP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Evaluation Context:  A system of internal control is evaluated using the trust services criteria within the context of the entity’s ability to achieve its business objectives and sub-objectives. When a service organization provides services to user entities, its objectives and sub-objectives relate primarily to the achievement of </a:t>
            </a:r>
            <a:r>
              <a:rPr lang="en-US" b="1" dirty="0">
                <a:ea typeface="ＭＳ Ｐゴシック" pitchFamily="-112" charset="-128"/>
                <a:cs typeface="ＭＳ Ｐゴシック" pitchFamily="-112" charset="-128"/>
              </a:rPr>
              <a:t>the service commitments </a:t>
            </a:r>
            <a:r>
              <a:rPr lang="en-US" dirty="0">
                <a:ea typeface="ＭＳ Ｐゴシック" pitchFamily="-112" charset="-128"/>
                <a:cs typeface="ＭＳ Ｐゴシック" pitchFamily="-112" charset="-128"/>
              </a:rPr>
              <a:t>made to user entities related to the system used to provide the services </a:t>
            </a:r>
            <a:r>
              <a:rPr lang="en-US" b="1" dirty="0">
                <a:ea typeface="ＭＳ Ｐゴシック" pitchFamily="-112" charset="-128"/>
                <a:cs typeface="ＭＳ Ｐゴシック" pitchFamily="-112" charset="-128"/>
              </a:rPr>
              <a:t>and the system requirements necessary </a:t>
            </a:r>
            <a:r>
              <a:rPr lang="en-US" dirty="0">
                <a:ea typeface="ＭＳ Ｐゴシック" pitchFamily="-112" charset="-128"/>
                <a:cs typeface="ＭＳ Ｐゴシック" pitchFamily="-112" charset="-128"/>
              </a:rPr>
              <a:t>to achieve those commitments and the compliance with laws and regulations regarding the provision of the services by the system</a:t>
            </a:r>
          </a:p>
          <a:p>
            <a:endParaRPr lang="en-US" b="0" dirty="0">
              <a:solidFill>
                <a:schemeClr val="tx2"/>
              </a:solidFill>
            </a:endParaRPr>
          </a:p>
          <a:p>
            <a:r>
              <a:rPr lang="en-US" b="0" dirty="0">
                <a:solidFill>
                  <a:schemeClr val="tx2"/>
                </a:solidFill>
              </a:rPr>
              <a:t>Management also considers whether the service organization has any contractual obligations to provide the service auditor’s report to one or more of its user entities</a:t>
            </a:r>
            <a:r>
              <a:rPr lang="en-US" b="0" baseline="0" dirty="0">
                <a:solidFill>
                  <a:schemeClr val="tx2"/>
                </a:solidFill>
              </a:rPr>
              <a:t> and, if such obligations exist, the frequency with which it must provide reports</a:t>
            </a:r>
            <a:r>
              <a:rPr lang="en-US" b="0" dirty="0">
                <a:solidFill>
                  <a:schemeClr val="tx2"/>
                </a:solidFill>
              </a:rPr>
              <a:t>. Further, management should determine whether additional criteria should be included in the scope</a:t>
            </a:r>
            <a:r>
              <a:rPr lang="en-US" b="0" baseline="0" dirty="0">
                <a:solidFill>
                  <a:schemeClr val="tx2"/>
                </a:solidFill>
              </a:rPr>
              <a:t> of the SOC 2 report.  For example, organizations who provide outsourced services to healthcare organizations may need to include additional criteria related to HIPAA, which are the regulatory requirements for the privacy and security over protected health information.</a:t>
            </a:r>
            <a:endParaRPr lang="en-US" b="0" dirty="0">
              <a:solidFill>
                <a:schemeClr val="tx2"/>
              </a:solidFill>
            </a:endParaRPr>
          </a:p>
          <a:p>
            <a:endParaRPr lang="en-US" dirty="0">
              <a:ea typeface="ＭＳ Ｐゴシック" pitchFamily="-112" charset="-128"/>
              <a:cs typeface="ＭＳ Ｐゴシック" pitchFamily="-112" charset="-128"/>
            </a:endParaRP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40</a:t>
            </a:fld>
            <a:endParaRPr lang="en-US" dirty="0">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9AA775D9-A10F-43E0-B182-DA03F99C028D}"/>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9521048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a:t>SOC 2 reports specifically address one or more of these</a:t>
            </a:r>
            <a:r>
              <a:rPr lang="en-US" baseline="0" dirty="0"/>
              <a:t> f</a:t>
            </a:r>
            <a:r>
              <a:rPr lang="en-US" dirty="0"/>
              <a:t>ive key system attributes, or </a:t>
            </a:r>
            <a:r>
              <a:rPr lang="en-US" baseline="0" dirty="0"/>
              <a:t>trust services categories within the trust services criteria.  Let’s briefly revisit their descriptions:</a:t>
            </a:r>
          </a:p>
          <a:p>
            <a:endParaRPr lang="en-US" baseline="0" dirty="0"/>
          </a:p>
          <a:p>
            <a:r>
              <a:rPr lang="en-US" dirty="0"/>
              <a:t>Security. Information and systems are protected against unauthorized access, unauthorized disclosure of information, and damage to systems that could compromise the availability, integrity, confidentiality, and privacy of information or systems and affect the entity’s ability to meet its objectives.</a:t>
            </a:r>
          </a:p>
          <a:p>
            <a:endParaRPr lang="en-US" dirty="0"/>
          </a:p>
          <a:p>
            <a:r>
              <a:rPr lang="en-US" dirty="0"/>
              <a:t>Availability. Information and systems are available for operation and use to meet the entity’s objectives.</a:t>
            </a:r>
          </a:p>
          <a:p>
            <a:endParaRPr lang="en-US" dirty="0"/>
          </a:p>
          <a:p>
            <a:r>
              <a:rPr lang="en-US" dirty="0"/>
              <a:t>Confidentiality. Information designated as confidential is protected to meet the entity’s objectives.</a:t>
            </a:r>
          </a:p>
          <a:p>
            <a:endParaRPr lang="en-US" dirty="0"/>
          </a:p>
          <a:p>
            <a:r>
              <a:rPr lang="en-US" dirty="0"/>
              <a:t>Processing integrity. System processing is complete, valid, accurate, timely, and authorized to meet the entity’s objectives.</a:t>
            </a:r>
          </a:p>
          <a:p>
            <a:endParaRPr lang="en-US" dirty="0"/>
          </a:p>
          <a:p>
            <a:r>
              <a:rPr lang="en-US" dirty="0"/>
              <a:t>Privacy. Personal information is collected, used, retained, disclosed, and disposed to meet the entity’s objectives.</a:t>
            </a:r>
          </a:p>
          <a:p>
            <a:r>
              <a:rPr lang="en-US" dirty="0"/>
              <a:t>Although the confidentiality applies to various types of sensitive information, privacy applies only to personal information. </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41</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2B8B03D8-3F3B-4FD4-9AAB-31063518C66C}"/>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844018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let’s cover some key terms</a:t>
            </a:r>
          </a:p>
          <a:p>
            <a:endParaRPr lang="en-US" dirty="0"/>
          </a:p>
          <a:p>
            <a:endParaRPr lang="en-US" dirty="0"/>
          </a:p>
          <a:p>
            <a:endParaRPr lang="en-US" dirty="0"/>
          </a:p>
        </p:txBody>
      </p:sp>
      <p:sp>
        <p:nvSpPr>
          <p:cNvPr id="4" name="Footer Placeholder 3"/>
          <p:cNvSpPr>
            <a:spLocks noGrp="1"/>
          </p:cNvSpPr>
          <p:nvPr>
            <p:ph type="ftr" sz="quarter" idx="10"/>
          </p:nvPr>
        </p:nvSpPr>
        <p:spPr/>
        <p:txBody>
          <a:bodyPr/>
          <a:lstStyle/>
          <a:p>
            <a:r>
              <a:rPr lang="en-US"/>
              <a:t>(c) 2018 Association of Internations Certified Professional Accountants. All rights reserved.</a:t>
            </a:r>
          </a:p>
        </p:txBody>
      </p:sp>
      <p:sp>
        <p:nvSpPr>
          <p:cNvPr id="5" name="Slide Number Placeholder 4"/>
          <p:cNvSpPr>
            <a:spLocks noGrp="1"/>
          </p:cNvSpPr>
          <p:nvPr>
            <p:ph type="sldNum" sz="quarter" idx="11"/>
          </p:nvPr>
        </p:nvSpPr>
        <p:spPr/>
        <p:txBody>
          <a:bodyPr/>
          <a:lstStyle/>
          <a:p>
            <a:fld id="{B50234AE-9148-4D77-9ECF-1136999B1335}" type="slidenum">
              <a:rPr lang="en-US" smtClean="0"/>
              <a:t>4</a:t>
            </a:fld>
            <a:endParaRPr lang="en-US"/>
          </a:p>
        </p:txBody>
      </p:sp>
    </p:spTree>
    <p:extLst>
      <p:ext uri="{BB962C8B-B14F-4D97-AF65-F5344CB8AC3E}">
        <p14:creationId xmlns:p14="http://schemas.microsoft.com/office/powerpoint/2010/main" val="18621752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pitchFamily="-112" charset="-128"/>
                <a:cs typeface="ＭＳ Ｐゴシック" pitchFamily="-112" charset="-128"/>
              </a:rPr>
              <a:t>When performing a SOC 2 engagement, the boundaries of a system addressed by a SOC 2® report need to be clearly</a:t>
            </a: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understood, defined, and communicated to report users. </a:t>
            </a:r>
            <a:r>
              <a:rPr lang="en-US" b="1" dirty="0">
                <a:ea typeface="ＭＳ Ｐゴシック" pitchFamily="-112" charset="-128"/>
                <a:cs typeface="ＭＳ Ｐゴシック" pitchFamily="-112" charset="-128"/>
              </a:rPr>
              <a:t>The system boundaries should also consider </a:t>
            </a:r>
            <a:r>
              <a:rPr lang="en-US" dirty="0">
                <a:ea typeface="ＭＳ Ｐゴシック" pitchFamily="-112" charset="-128"/>
                <a:cs typeface="ＭＳ Ｐゴシック" pitchFamily="-112" charset="-128"/>
              </a:rPr>
              <a:t>ad hoc procedures, such as periodically contacting third parties, as well as the use of any other business units or geographical locations.</a:t>
            </a:r>
            <a:endParaRPr lang="en-US" dirty="0"/>
          </a:p>
          <a:p>
            <a:endParaRPr lang="en-US" dirty="0">
              <a:ea typeface="ＭＳ Ｐゴシック" pitchFamily="-112" charset="-128"/>
              <a:cs typeface="ＭＳ Ｐゴシック" pitchFamily="-112" charset="-128"/>
            </a:endParaRPr>
          </a:p>
          <a:p>
            <a:r>
              <a:rPr lang="en-US" dirty="0"/>
              <a:t>For example, The boundaries of a system related to processing integrity (system processing is complete, accurate, timely, and authorized) </a:t>
            </a:r>
            <a:r>
              <a:rPr lang="en-US" dirty="0">
                <a:ea typeface="ＭＳ Ｐゴシック" pitchFamily="-112" charset="-128"/>
                <a:cs typeface="ＭＳ Ｐゴシック" pitchFamily="-112" charset="-128"/>
              </a:rPr>
              <a:t>may include the service organization’s primary applications, infrastructure and data, but due to the roles of certain people involved in</a:t>
            </a:r>
          </a:p>
          <a:p>
            <a:r>
              <a:rPr lang="en-US" dirty="0">
                <a:ea typeface="ＭＳ Ｐゴシック" pitchFamily="-112" charset="-128"/>
                <a:cs typeface="ＭＳ Ｐゴシック" pitchFamily="-112" charset="-128"/>
              </a:rPr>
              <a:t>operating the system, the boundaries may extend </a:t>
            </a:r>
            <a:r>
              <a:rPr lang="en-US" dirty="0"/>
              <a:t> to other operations (for example: processes at customer call centers).</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42</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07ADB9A9-72BD-4AD4-A3DA-8FAAF5775691}"/>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9004874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r>
              <a:rPr lang="en-US" baseline="0" dirty="0"/>
              <a:t>Exam Question 3.2 and 3.3</a:t>
            </a:r>
          </a:p>
          <a:p>
            <a:endParaRPr lang="en-US" baseline="0" dirty="0"/>
          </a:p>
          <a:p>
            <a:pPr defTabSz="465887" eaLnBrk="0" fontAlgn="base" hangingPunct="0">
              <a:spcBef>
                <a:spcPct val="30000"/>
              </a:spcBef>
              <a:spcAft>
                <a:spcPct val="0"/>
              </a:spcAft>
              <a:defRPr/>
            </a:pPr>
            <a:r>
              <a:rPr lang="en-US" dirty="0"/>
              <a:t>When the privacy criteria category is addressed in a SOC 2 engagement, the system boundaries cover at minimum, all system components, as they relate to the personal information life cycle, which consists of: </a:t>
            </a:r>
          </a:p>
          <a:p>
            <a:pPr defTabSz="465887" eaLnBrk="0" fontAlgn="base" hangingPunct="0">
              <a:spcBef>
                <a:spcPct val="30000"/>
              </a:spcBef>
              <a:spcAft>
                <a:spcPct val="0"/>
              </a:spcAft>
              <a:defRPr/>
            </a:pPr>
            <a:endParaRPr lang="en-US" dirty="0"/>
          </a:p>
          <a:p>
            <a:pPr lvl="1" rtl="0" eaLnBrk="1" fontAlgn="auto" latinLnBrk="0" hangingPunct="1"/>
            <a:r>
              <a:rPr lang="en-US" dirty="0">
                <a:ea typeface="ＭＳ Ｐゴシック" pitchFamily="-112" charset="-128"/>
                <a:cs typeface="ＭＳ Ｐゴシック" pitchFamily="-112" charset="-128"/>
              </a:rPr>
              <a:t>Collection,</a:t>
            </a:r>
          </a:p>
          <a:p>
            <a:pPr lvl="1" rtl="0" eaLnBrk="1" fontAlgn="t" latinLnBrk="0" hangingPunct="1"/>
            <a:r>
              <a:rPr lang="en-US" dirty="0">
                <a:ea typeface="ＭＳ Ｐゴシック" pitchFamily="-112" charset="-128"/>
                <a:cs typeface="ＭＳ Ｐゴシック" pitchFamily="-112" charset="-128"/>
              </a:rPr>
              <a:t>Use,</a:t>
            </a:r>
          </a:p>
          <a:p>
            <a:pPr lvl="1" rtl="0" eaLnBrk="1" fontAlgn="t" latinLnBrk="0" hangingPunct="1"/>
            <a:r>
              <a:rPr lang="en-US" dirty="0">
                <a:ea typeface="ＭＳ Ｐゴシック" pitchFamily="-112" charset="-128"/>
                <a:cs typeface="ＭＳ Ｐゴシック" pitchFamily="-112" charset="-128"/>
              </a:rPr>
              <a:t>Retention,</a:t>
            </a:r>
          </a:p>
          <a:p>
            <a:pPr lvl="1" rtl="0" eaLnBrk="1" fontAlgn="auto" latinLnBrk="0" hangingPunct="1"/>
            <a:r>
              <a:rPr lang="en-US" dirty="0">
                <a:ea typeface="ＭＳ Ｐゴシック" pitchFamily="-112" charset="-128"/>
                <a:cs typeface="ＭＳ Ｐゴシック" pitchFamily="-112" charset="-128"/>
              </a:rPr>
              <a:t>Disclosure, and</a:t>
            </a:r>
          </a:p>
          <a:p>
            <a:pPr lvl="1" rtl="0" eaLnBrk="1" fontAlgn="t" latinLnBrk="0" hangingPunct="1"/>
            <a:r>
              <a:rPr lang="en-US" dirty="0">
                <a:ea typeface="ＭＳ Ｐゴシック" pitchFamily="-112" charset="-128"/>
                <a:cs typeface="ＭＳ Ｐゴシック" pitchFamily="-112" charset="-128"/>
              </a:rPr>
              <a:t>Disposal or Anonymization of Personal Information</a:t>
            </a:r>
          </a:p>
          <a:p>
            <a:pPr defTabSz="465887" eaLnBrk="0" fontAlgn="base" hangingPunct="0">
              <a:spcBef>
                <a:spcPct val="30000"/>
              </a:spcBef>
              <a:spcAft>
                <a:spcPct val="0"/>
              </a:spcAft>
              <a:defRPr/>
            </a:pP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43</a:t>
            </a:fld>
            <a:endParaRPr lang="en-US" dirty="0">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F452A2BA-7033-4C7E-893B-9C5643F09E17}"/>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6083075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eaLnBrk="0" fontAlgn="base" hangingPunct="0">
              <a:spcBef>
                <a:spcPct val="30000"/>
              </a:spcBef>
              <a:spcAft>
                <a:spcPct val="0"/>
              </a:spcAft>
              <a:defRPr/>
            </a:pPr>
            <a:r>
              <a:rPr lang="en-US" dirty="0"/>
              <a:t>Further, when considering the boundaries</a:t>
            </a:r>
            <a:r>
              <a:rPr lang="en-US" baseline="0" dirty="0"/>
              <a:t> of the system relative to the privacy category, </a:t>
            </a:r>
            <a:r>
              <a:rPr lang="en-US" dirty="0"/>
              <a:t>the system boundaries would also include instances in which the personal information is combined with other information (for example: in a database or system), a process that would not otherwise cause the other information to be included in the scope of the engagement.</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44</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09E966F4-1927-4FAB-A5F8-A3282DE7D159}"/>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7243155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considering</a:t>
            </a:r>
            <a:r>
              <a:rPr lang="en-US" baseline="0" dirty="0"/>
              <a:t> additional criteria, such as the HIPAA considerations mentioned earlier,</a:t>
            </a:r>
          </a:p>
          <a:p>
            <a:pPr defTabSz="465887" eaLnBrk="0" fontAlgn="base" hangingPunct="0">
              <a:spcBef>
                <a:spcPct val="30000"/>
              </a:spcBef>
              <a:spcAft>
                <a:spcPct val="0"/>
              </a:spcAft>
              <a:defRPr/>
            </a:pPr>
            <a:r>
              <a:rPr lang="en-US" dirty="0"/>
              <a:t>user entities may specifically</a:t>
            </a:r>
            <a:r>
              <a:rPr lang="en-US" baseline="0" dirty="0"/>
              <a:t> </a:t>
            </a:r>
            <a:r>
              <a:rPr lang="en-US" dirty="0"/>
              <a:t>request that service organization add additional criteria not included </a:t>
            </a:r>
          </a:p>
          <a:p>
            <a:pPr defTabSz="465887" eaLnBrk="0" fontAlgn="base" hangingPunct="0">
              <a:spcBef>
                <a:spcPct val="30000"/>
              </a:spcBef>
              <a:spcAft>
                <a:spcPct val="0"/>
              </a:spcAft>
              <a:defRPr/>
            </a:pPr>
            <a:r>
              <a:rPr lang="en-US" dirty="0"/>
              <a:t>in the TSC being reported on, for example, criteria related to regulatory requirements such as HIPAA, </a:t>
            </a:r>
          </a:p>
          <a:p>
            <a:pPr defTabSz="465887" eaLnBrk="0" fontAlgn="base" hangingPunct="0">
              <a:spcBef>
                <a:spcPct val="30000"/>
              </a:spcBef>
              <a:spcAft>
                <a:spcPct val="0"/>
              </a:spcAft>
              <a:defRPr/>
            </a:pPr>
            <a:r>
              <a:rPr lang="en-US" dirty="0"/>
              <a:t>or,</a:t>
            </a:r>
            <a:r>
              <a:rPr lang="en-US" baseline="0" dirty="0"/>
              <a:t> perhaps the controls related to achieving specific</a:t>
            </a:r>
            <a:r>
              <a:rPr lang="en-US" dirty="0"/>
              <a:t> service level agreements.	</a:t>
            </a:r>
          </a:p>
          <a:p>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45</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FD32D794-AF9E-43F2-BD43-166168C09B85}"/>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7562260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fontScale="92500" lnSpcReduction="20000"/>
          </a:bodyPr>
          <a:lstStyle/>
          <a:p>
            <a:pPr defTabSz="457168">
              <a:defRPr/>
            </a:pPr>
            <a:r>
              <a:rPr lang="en-US" b="0" dirty="0">
                <a:solidFill>
                  <a:schemeClr val="tx2"/>
                </a:solidFill>
              </a:rPr>
              <a:t>Type 2 reports commonly cover a twelve month period, but can often be less.</a:t>
            </a:r>
            <a:r>
              <a:rPr lang="en-US" b="0" baseline="0" dirty="0">
                <a:solidFill>
                  <a:schemeClr val="tx2"/>
                </a:solidFill>
              </a:rPr>
              <a:t> </a:t>
            </a:r>
            <a:r>
              <a:rPr lang="en-US" b="1" baseline="0" dirty="0">
                <a:solidFill>
                  <a:schemeClr val="tx2"/>
                </a:solidFill>
              </a:rPr>
              <a:t>For SOC 1 reports</a:t>
            </a:r>
            <a:r>
              <a:rPr lang="en-US" b="0" baseline="0" dirty="0">
                <a:solidFill>
                  <a:schemeClr val="tx2"/>
                </a:solidFill>
              </a:rPr>
              <a:t>, </a:t>
            </a:r>
            <a:r>
              <a:rPr lang="en-US" b="0" dirty="0">
                <a:solidFill>
                  <a:schemeClr val="tx2"/>
                </a:solidFill>
              </a:rPr>
              <a:t>AT-C section 320 states that a type 2 report is most useful to user entities and their auditors when it covers a substantial portion of the period covered by the user entity’s financial statements being audited. </a:t>
            </a:r>
            <a:r>
              <a:rPr lang="en-US" b="1" dirty="0">
                <a:solidFill>
                  <a:schemeClr val="tx2"/>
                </a:solidFill>
              </a:rPr>
              <a:t>A type 2, SOC 2 report is most useful to user entities when </a:t>
            </a:r>
            <a:r>
              <a:rPr lang="en-US" b="1" baseline="0" dirty="0">
                <a:solidFill>
                  <a:schemeClr val="tx2"/>
                </a:solidFill>
              </a:rPr>
              <a:t>the period is of sufficient length to include the operation of the relevant controls for the service commitments and system requirements relevant to the applicable trust services criteria. </a:t>
            </a:r>
            <a:endParaRPr lang="en-US" b="1" dirty="0">
              <a:solidFill>
                <a:schemeClr val="tx2"/>
              </a:solidFill>
            </a:endParaRPr>
          </a:p>
          <a:p>
            <a:endParaRPr lang="en-US" b="0" dirty="0">
              <a:solidFill>
                <a:schemeClr val="tx2"/>
              </a:solidFill>
            </a:endParaRPr>
          </a:p>
          <a:p>
            <a:pPr defTabSz="457168">
              <a:defRPr/>
            </a:pPr>
            <a:r>
              <a:rPr lang="en-US" b="0" dirty="0">
                <a:solidFill>
                  <a:schemeClr val="tx2"/>
                </a:solidFill>
              </a:rPr>
              <a:t>However, certain circumstances may exist, such as…</a:t>
            </a:r>
          </a:p>
          <a:p>
            <a:endParaRPr lang="en-US" b="0" dirty="0">
              <a:solidFill>
                <a:schemeClr val="tx2"/>
              </a:solidFill>
            </a:endParaRPr>
          </a:p>
          <a:p>
            <a:pPr rtl="0" eaLnBrk="1" fontAlgn="auto" latinLnBrk="0" hangingPunct="1"/>
            <a:r>
              <a:rPr lang="en-US" b="0" dirty="0"/>
              <a:t>Service org is issuing a report on controls at service org for the first time</a:t>
            </a:r>
          </a:p>
          <a:p>
            <a:pPr rtl="0" eaLnBrk="1" fontAlgn="auto" latinLnBrk="0" hangingPunct="1"/>
            <a:r>
              <a:rPr lang="en-US" dirty="0"/>
              <a:t>Service organization’s system or controls have been in operation for only a few months</a:t>
            </a:r>
          </a:p>
          <a:p>
            <a:pPr defTabSz="931774">
              <a:defRPr/>
            </a:pPr>
            <a:r>
              <a:rPr lang="en-US" dirty="0"/>
              <a:t>A new or modified law or regulation has an effective date that results in a report that covers a period of less than 12 months in first year of law or regulation’s enactment</a:t>
            </a:r>
          </a:p>
          <a:p>
            <a:pPr rtl="0" eaLnBrk="1" fontAlgn="auto" latinLnBrk="0" hangingPunct="1"/>
            <a:r>
              <a:rPr lang="en-US" dirty="0"/>
              <a:t>The service auditor is engaged close to the date by which the report is needed and evidence of the operating effectiveness of controls cannot be obtained retrospectively.</a:t>
            </a:r>
          </a:p>
          <a:p>
            <a:pPr rtl="0" eaLnBrk="1" fontAlgn="auto" latinLnBrk="0" hangingPunct="1"/>
            <a:r>
              <a:rPr lang="en-US" dirty="0"/>
              <a:t>Significant changes have been made to controls and is not practical to wait x months to issue a report or issue a report that covers the system before and after changes</a:t>
            </a:r>
          </a:p>
          <a:p>
            <a:pPr defTabSz="931774">
              <a:defRPr/>
            </a:pPr>
            <a:r>
              <a:rPr lang="en-US" dirty="0"/>
              <a:t>Testing the control requires that the service auditor physically observe the control being performed.</a:t>
            </a:r>
          </a:p>
          <a:p>
            <a:pPr rtl="0" eaLnBrk="1" fontAlgn="auto" latinLnBrk="0" hangingPunct="1"/>
            <a:endParaRPr lang="en-US" dirty="0"/>
          </a:p>
          <a:p>
            <a:endParaRPr lang="en-US" b="0" dirty="0">
              <a:solidFill>
                <a:schemeClr val="tx2"/>
              </a:solidFill>
            </a:endParaRPr>
          </a:p>
          <a:p>
            <a:endParaRPr lang="en-US" b="0" dirty="0">
              <a:solidFill>
                <a:schemeClr val="tx2"/>
              </a:solidFill>
            </a:endParaRPr>
          </a:p>
          <a:p>
            <a:r>
              <a:rPr lang="en-US" b="0" dirty="0">
                <a:solidFill>
                  <a:schemeClr val="tx2"/>
                </a:solidFill>
              </a:rPr>
              <a:t>Reasons for a shorter period may be described in the report.</a:t>
            </a:r>
          </a:p>
          <a:p>
            <a:endParaRPr lang="en-US" b="0" dirty="0">
              <a:solidFill>
                <a:schemeClr val="tx2"/>
              </a:solidFill>
            </a:endParaRPr>
          </a:p>
          <a:p>
            <a:pPr rtl="0" eaLnBrk="1" fontAlgn="auto" latinLnBrk="0" hangingPunct="1"/>
            <a:br>
              <a:rPr lang="en-US" dirty="0"/>
            </a:br>
            <a:endParaRPr lang="en-US" dirty="0"/>
          </a:p>
          <a:p>
            <a:endParaRPr lang="en-US" b="0" dirty="0">
              <a:solidFill>
                <a:schemeClr val="tx2"/>
              </a:solidFill>
            </a:endParaRPr>
          </a:p>
          <a:p>
            <a:endParaRPr lang="en-US" b="0" dirty="0">
              <a:solidFill>
                <a:schemeClr val="tx2"/>
              </a:solidFill>
            </a:endParaRP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46</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4BF8FDFA-6FBB-42BD-8F23-DAF9137C14A5}"/>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9715571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a:bodyPr>
          <a:lstStyle/>
          <a:p>
            <a:pPr rtl="0" eaLnBrk="1" fontAlgn="auto" latinLnBrk="0" hangingPunct="1"/>
            <a:endParaRPr lang="en-US" dirty="0"/>
          </a:p>
          <a:p>
            <a:pPr rtl="0" eaLnBrk="1" fontAlgn="auto" latinLnBrk="0" hangingPunct="1"/>
            <a:r>
              <a:rPr lang="en-US" b="1" dirty="0"/>
              <a:t>Let’s now discuss the </a:t>
            </a:r>
            <a:r>
              <a:rPr lang="en-US" dirty="0"/>
              <a:t>Responsibilities of the Service Auditor During Planning.  </a:t>
            </a:r>
          </a:p>
          <a:p>
            <a:pPr rtl="0" eaLnBrk="1" fontAlgn="auto" latinLnBrk="0" hangingPunct="1"/>
            <a:endParaRPr lang="en-US" b="1" dirty="0"/>
          </a:p>
          <a:p>
            <a:pPr rtl="0" eaLnBrk="1" fontAlgn="auto" latinLnBrk="0" hangingPunct="1"/>
            <a:r>
              <a:rPr lang="en-US" b="1" dirty="0"/>
              <a:t>The service</a:t>
            </a:r>
            <a:r>
              <a:rPr lang="en-US" b="1" baseline="0" dirty="0"/>
              <a:t> auditor has a number of responsibilities when planning an engagement, including </a:t>
            </a:r>
            <a:endParaRPr lang="en-US" b="1" dirty="0"/>
          </a:p>
          <a:p>
            <a:pPr rtl="0" eaLnBrk="1" fontAlgn="ctr" latinLnBrk="0" hangingPunct="1"/>
            <a:endParaRPr lang="en-US" b="1" dirty="0"/>
          </a:p>
          <a:p>
            <a:pPr rtl="0" eaLnBrk="1" fontAlgn="t" latinLnBrk="0" hangingPunct="1"/>
            <a:r>
              <a:rPr lang="en-US" dirty="0"/>
              <a:t>DETERMINING Whether to accept or continue an engagement for a particular client</a:t>
            </a:r>
          </a:p>
          <a:p>
            <a:pPr rtl="0" eaLnBrk="1" fontAlgn="t" latinLnBrk="0" hangingPunct="1"/>
            <a:endParaRPr lang="en-US" dirty="0"/>
          </a:p>
          <a:p>
            <a:pPr rtl="0" eaLnBrk="1" fontAlgn="t" latinLnBrk="0" hangingPunct="1"/>
            <a:r>
              <a:rPr lang="en-US" b="1" dirty="0"/>
              <a:t>The service</a:t>
            </a:r>
            <a:r>
              <a:rPr lang="en-US" b="1" baseline="0" dirty="0"/>
              <a:t> auditor’s responsibilities also include</a:t>
            </a:r>
          </a:p>
          <a:p>
            <a:pPr rtl="0" eaLnBrk="1" fontAlgn="t" latinLnBrk="0" hangingPunct="1"/>
            <a:endParaRPr lang="en-US" b="1" baseline="0" dirty="0"/>
          </a:p>
          <a:p>
            <a:pPr rtl="0" eaLnBrk="1" fontAlgn="t" latinLnBrk="0" hangingPunct="1"/>
            <a:r>
              <a:rPr lang="en-US" dirty="0"/>
              <a:t>ASSESSING The suitability and availability of the criteria management has used in preparing the description </a:t>
            </a:r>
          </a:p>
          <a:p>
            <a:pPr rtl="0" eaLnBrk="1" fontAlgn="t" latinLnBrk="0" hangingPunct="1"/>
            <a:endParaRPr lang="en-US" dirty="0"/>
          </a:p>
          <a:p>
            <a:pPr rtl="0" eaLnBrk="1" fontAlgn="t" latinLnBrk="0" hangingPunct="1"/>
            <a:r>
              <a:rPr lang="en-US" dirty="0"/>
              <a:t>READING  The description of the service organization’s system and obtaining an understanding of the system</a:t>
            </a:r>
          </a:p>
          <a:p>
            <a:pPr rtl="0" eaLnBrk="1" fontAlgn="t" latinLnBrk="0" hangingPunct="1"/>
            <a:endParaRPr lang="en-US" dirty="0"/>
          </a:p>
          <a:p>
            <a:pPr rtl="0" eaLnBrk="1" fontAlgn="t" latinLnBrk="0" hangingPunct="1"/>
            <a:r>
              <a:rPr lang="en-US" dirty="0"/>
              <a:t>And  ESTABLISHING an understanding with management of the service organization regarding services to be performed and the responsibilities of management and the service auditor, which ordinarily is documented in an engagement letter</a:t>
            </a:r>
          </a:p>
          <a:p>
            <a:pPr rtl="0" eaLnBrk="1" fontAlgn="auto" latinLnBrk="0" hangingPunct="1"/>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47</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0539A4B1-CED6-4E8B-BCDB-DD7C1A4BF946}"/>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6131343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92500" lnSpcReduction="10000"/>
          </a:bodyPr>
          <a:lstStyle/>
          <a:p>
            <a:endParaRPr lang="en-US" dirty="0"/>
          </a:p>
          <a:p>
            <a:pPr rtl="0" eaLnBrk="1" fontAlgn="auto" latinLnBrk="0" hangingPunct="1"/>
            <a:r>
              <a:rPr lang="en-US" b="1" dirty="0"/>
              <a:t>Let’s now discuss the </a:t>
            </a:r>
            <a:r>
              <a:rPr lang="en-US" dirty="0"/>
              <a:t>Responsibilities of Management of the Service Organization.  </a:t>
            </a:r>
          </a:p>
          <a:p>
            <a:pPr rtl="0" eaLnBrk="1" fontAlgn="auto" latinLnBrk="0" hangingPunct="1"/>
            <a:endParaRPr lang="en-US" b="1" dirty="0"/>
          </a:p>
          <a:p>
            <a:pPr rtl="0" eaLnBrk="1" fontAlgn="auto" latinLnBrk="0" hangingPunct="1"/>
            <a:r>
              <a:rPr lang="en-US" b="1" dirty="0"/>
              <a:t>It</a:t>
            </a:r>
            <a:r>
              <a:rPr lang="en-US" b="1" baseline="0" dirty="0"/>
              <a:t> is important that the management of the service organization understand their responsibilities.  As you may recall, these are documented in the engagement letter.  </a:t>
            </a:r>
          </a:p>
          <a:p>
            <a:pPr rtl="0" eaLnBrk="1" fontAlgn="auto" latinLnBrk="0" hangingPunct="1"/>
            <a:endParaRPr lang="en-US" b="1" baseline="0" dirty="0"/>
          </a:p>
          <a:p>
            <a:pPr rtl="0" eaLnBrk="1" fontAlgn="auto" latinLnBrk="0" hangingPunct="1"/>
            <a:r>
              <a:rPr lang="en-US" b="1" baseline="0" dirty="0"/>
              <a:t>Although management may seek input or guidance from the service auditor, management is ultimately responsible for </a:t>
            </a:r>
          </a:p>
          <a:p>
            <a:pPr rtl="0" eaLnBrk="1" fontAlgn="auto" latinLnBrk="0" hangingPunct="1"/>
            <a:endParaRPr lang="en-US" b="1" baseline="0" dirty="0"/>
          </a:p>
          <a:p>
            <a:pPr defTabSz="465887">
              <a:spcBef>
                <a:spcPct val="30000"/>
              </a:spcBef>
              <a:spcAft>
                <a:spcPct val="0"/>
              </a:spcAft>
              <a:defRPr/>
            </a:pPr>
            <a:r>
              <a:rPr lang="en-US" b="1" dirty="0"/>
              <a:t>DEFINING  the scope of the service auditor’s engagement, which would include</a:t>
            </a:r>
            <a:r>
              <a:rPr lang="en-US" b="1" baseline="0" dirty="0"/>
              <a:t> identifying </a:t>
            </a:r>
            <a:r>
              <a:rPr lang="en-US" dirty="0">
                <a:ea typeface="ＭＳ Ｐゴシック" pitchFamily="-112" charset="-128"/>
                <a:cs typeface="ＭＳ Ｐゴシック" pitchFamily="-112" charset="-128"/>
              </a:rPr>
              <a:t>the services provided to user entities, which will establish the subject matter of the examination </a:t>
            </a:r>
          </a:p>
          <a:p>
            <a:pPr rtl="0" eaLnBrk="1" fontAlgn="auto" latinLnBrk="0" hangingPunct="1"/>
            <a:endParaRPr lang="en-US" dirty="0"/>
          </a:p>
          <a:p>
            <a:pPr rtl="0" eaLnBrk="1" fontAlgn="t" latinLnBrk="0" hangingPunct="1"/>
            <a:r>
              <a:rPr lang="en-US" b="1" dirty="0"/>
              <a:t>DETERMINING </a:t>
            </a:r>
            <a:r>
              <a:rPr lang="en-US" dirty="0"/>
              <a:t>the type of engagement to be performed, the period to be covered by the report, including or carving out any subservice orgs</a:t>
            </a:r>
          </a:p>
          <a:p>
            <a:pPr rtl="0" eaLnBrk="1" fontAlgn="t" latinLnBrk="0" hangingPunct="1"/>
            <a:endParaRPr lang="en-US" dirty="0"/>
          </a:p>
          <a:p>
            <a:r>
              <a:rPr lang="en-US" b="1" dirty="0">
                <a:ea typeface="ＭＳ Ｐゴシック" pitchFamily="-112" charset="-128"/>
                <a:cs typeface="ＭＳ Ｐゴシック" pitchFamily="-112" charset="-128"/>
              </a:rPr>
              <a:t>SPECIFYING</a:t>
            </a:r>
            <a:r>
              <a:rPr lang="en-US" dirty="0">
                <a:ea typeface="ＭＳ Ｐゴシック" pitchFamily="-112" charset="-128"/>
                <a:cs typeface="ＭＳ Ｐゴシック" pitchFamily="-112" charset="-128"/>
              </a:rPr>
              <a:t>  the principal service commitments made to user entities and the system requirements needed to operate the system as well as the principal system requirements related to commitments made to business partners </a:t>
            </a:r>
          </a:p>
          <a:p>
            <a:pPr rtl="0" eaLnBrk="1" fontAlgn="t" latinLnBrk="0" hangingPunct="1"/>
            <a:endParaRPr lang="en-US" dirty="0"/>
          </a:p>
          <a:p>
            <a:r>
              <a:rPr lang="en-US" b="1" dirty="0">
                <a:ea typeface="ＭＳ Ｐゴシック" pitchFamily="-112" charset="-128"/>
                <a:cs typeface="ＭＳ Ｐゴシック" pitchFamily="-112" charset="-128"/>
              </a:rPr>
              <a:t>&lt;Continues on next slide&gt;</a:t>
            </a:r>
          </a:p>
          <a:p>
            <a:endParaRPr lang="en-US" b="1" dirty="0">
              <a:ea typeface="ＭＳ Ｐゴシック" pitchFamily="-112" charset="-128"/>
              <a:cs typeface="ＭＳ Ｐゴシック" pitchFamily="-112" charset="-128"/>
            </a:endParaRP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48</a:t>
            </a:fld>
            <a:endParaRPr lang="en-US" dirty="0">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5C97737D-7918-42AF-8022-304F4C4F5FA0}"/>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6342619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pPr rtl="0" eaLnBrk="1" fontAlgn="t" latinLnBrk="0" hangingPunct="1"/>
            <a:endParaRPr lang="en-US" b="1" dirty="0"/>
          </a:p>
          <a:p>
            <a:pPr defTabSz="465887" fontAlgn="t">
              <a:spcBef>
                <a:spcPct val="30000"/>
              </a:spcBef>
              <a:spcAft>
                <a:spcPct val="0"/>
              </a:spcAft>
              <a:defRPr/>
            </a:pPr>
            <a:r>
              <a:rPr lang="en-US" b="1" i="1" dirty="0">
                <a:ea typeface="ＭＳ Ｐゴシック" pitchFamily="-112" charset="-128"/>
                <a:cs typeface="ＭＳ Ｐゴシック" pitchFamily="-112" charset="-128"/>
              </a:rPr>
              <a:t>During the SOC 2</a:t>
            </a:r>
            <a:r>
              <a:rPr lang="en-US" b="1" i="1" baseline="30000" dirty="0">
                <a:ea typeface="ＭＳ Ｐゴシック" pitchFamily="-112" charset="-128"/>
                <a:cs typeface="ＭＳ Ｐゴシック" pitchFamily="-112" charset="-128"/>
              </a:rPr>
              <a:t>® </a:t>
            </a:r>
            <a:r>
              <a:rPr lang="en-US" b="1" i="1" dirty="0">
                <a:ea typeface="ＭＳ Ｐゴシック" pitchFamily="-112" charset="-128"/>
                <a:cs typeface="ＭＳ Ｐゴシック" pitchFamily="-112" charset="-128"/>
              </a:rPr>
              <a:t>examination, service organization management is </a:t>
            </a:r>
            <a:r>
              <a:rPr lang="en-US" b="1" i="1" dirty="0" err="1">
                <a:ea typeface="ＭＳ Ｐゴシック" pitchFamily="-112" charset="-128"/>
                <a:cs typeface="ＭＳ Ｐゴシック" pitchFamily="-112" charset="-128"/>
              </a:rPr>
              <a:t>alos</a:t>
            </a:r>
            <a:r>
              <a:rPr lang="en-US" b="1" i="1" dirty="0">
                <a:ea typeface="ＭＳ Ｐゴシック" pitchFamily="-112" charset="-128"/>
                <a:cs typeface="ＭＳ Ｐゴシック" pitchFamily="-112" charset="-128"/>
              </a:rPr>
              <a:t> responsible for the following: </a:t>
            </a:r>
          </a:p>
          <a:p>
            <a:pPr defTabSz="465887" fontAlgn="t">
              <a:spcBef>
                <a:spcPct val="30000"/>
              </a:spcBef>
              <a:spcAft>
                <a:spcPct val="0"/>
              </a:spcAft>
              <a:defRPr/>
            </a:pPr>
            <a:endParaRPr lang="en-US" b="1" i="1" dirty="0"/>
          </a:p>
          <a:p>
            <a:pPr defTabSz="465887" fontAlgn="t">
              <a:spcBef>
                <a:spcPct val="30000"/>
              </a:spcBef>
              <a:spcAft>
                <a:spcPct val="0"/>
              </a:spcAft>
              <a:defRPr/>
            </a:pPr>
            <a:r>
              <a:rPr lang="en-US" b="1" dirty="0"/>
              <a:t>SELECTING </a:t>
            </a:r>
            <a:r>
              <a:rPr lang="en-US" dirty="0"/>
              <a:t>the </a:t>
            </a:r>
            <a:r>
              <a:rPr lang="en-US" dirty="0">
                <a:latin typeface="Arial" panose="020B0604020202020204" pitchFamily="34" charset="0"/>
                <a:cs typeface="Arial" panose="020B0604020202020204" pitchFamily="34" charset="0"/>
              </a:rPr>
              <a:t>trust services category or categories to be used, for instance will management use just the Security Category, or do they plan to address two or more?</a:t>
            </a:r>
            <a:endParaRPr lang="en-US" dirty="0">
              <a:latin typeface="Arial" pitchFamily="34" charset="0"/>
              <a:ea typeface="ＭＳ Ｐゴシック" pitchFamily="-112" charset="-128"/>
              <a:cs typeface="Arial" pitchFamily="34" charset="0"/>
            </a:endParaRPr>
          </a:p>
          <a:p>
            <a:pPr rtl="0" eaLnBrk="1" fontAlgn="t" latinLnBrk="0" hangingPunct="1"/>
            <a:endParaRPr lang="en-US" dirty="0"/>
          </a:p>
          <a:p>
            <a:pPr rtl="0" eaLnBrk="1" fontAlgn="t" latinLnBrk="0" hangingPunct="1"/>
            <a:r>
              <a:rPr lang="en-US" b="1" dirty="0"/>
              <a:t>PREPARING  </a:t>
            </a:r>
            <a:r>
              <a:rPr lang="en-US" dirty="0"/>
              <a:t>the description of the service org’s system</a:t>
            </a:r>
          </a:p>
          <a:p>
            <a:pPr rtl="0" eaLnBrk="1" fontAlgn="t" latinLnBrk="0" hangingPunct="1"/>
            <a:endParaRPr lang="en-US" dirty="0"/>
          </a:p>
          <a:p>
            <a:pPr defTabSz="465887" fontAlgn="t">
              <a:spcBef>
                <a:spcPct val="30000"/>
              </a:spcBef>
              <a:spcAft>
                <a:spcPct val="0"/>
              </a:spcAft>
              <a:defRPr/>
            </a:pPr>
            <a:r>
              <a:rPr lang="en-US" b="1" dirty="0">
                <a:ea typeface="ＭＳ Ｐゴシック" pitchFamily="-112" charset="-128"/>
                <a:cs typeface="ＭＳ Ｐゴシック" pitchFamily="-112" charset="-128"/>
              </a:rPr>
              <a:t>IDENTIFYING</a:t>
            </a:r>
            <a:r>
              <a:rPr lang="en-US" dirty="0">
                <a:ea typeface="ＭＳ Ｐゴシック" pitchFamily="-112" charset="-128"/>
                <a:cs typeface="ＭＳ Ｐゴシック" pitchFamily="-112" charset="-128"/>
              </a:rPr>
              <a:t> and analyzing risks that could prevent the service organization from achieving its service commitments and system requirements </a:t>
            </a:r>
          </a:p>
          <a:p>
            <a:pPr rtl="0" eaLnBrk="1" fontAlgn="t" latinLnBrk="0" hangingPunct="1"/>
            <a:endParaRPr lang="en-US" dirty="0"/>
          </a:p>
          <a:p>
            <a:pPr rtl="0" eaLnBrk="1" fontAlgn="t" latinLnBrk="0" hangingPunct="1"/>
            <a:endParaRPr lang="en-US" dirty="0"/>
          </a:p>
          <a:p>
            <a:r>
              <a:rPr lang="en-US" b="1" dirty="0">
                <a:ea typeface="ＭＳ Ｐゴシック" pitchFamily="-112" charset="-128"/>
                <a:cs typeface="ＭＳ Ｐゴシック" pitchFamily="-112" charset="-128"/>
              </a:rPr>
              <a:t>&lt;Continues on next slide&gt;</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49</a:t>
            </a:fld>
            <a:endParaRPr lang="en-US" dirty="0">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A0AE8576-6F6B-4DF6-82EB-87F875589D3D}"/>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9173931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endParaRPr lang="en-US" i="1" dirty="0">
              <a:ea typeface="ＭＳ Ｐゴシック" pitchFamily="-112" charset="-128"/>
              <a:cs typeface="ＭＳ Ｐゴシック" pitchFamily="-112" charset="-128"/>
            </a:endParaRPr>
          </a:p>
          <a:p>
            <a:r>
              <a:rPr lang="en-US" b="1" i="1" dirty="0">
                <a:ea typeface="ＭＳ Ｐゴシック" pitchFamily="-112" charset="-128"/>
                <a:cs typeface="ＭＳ Ｐゴシック" pitchFamily="-112" charset="-128"/>
              </a:rPr>
              <a:t>During the SOC 2</a:t>
            </a:r>
            <a:r>
              <a:rPr lang="en-US" b="1" i="1" baseline="30000" dirty="0">
                <a:ea typeface="ＭＳ Ｐゴシック" pitchFamily="-112" charset="-128"/>
                <a:cs typeface="ＭＳ Ｐゴシック" pitchFamily="-112" charset="-128"/>
              </a:rPr>
              <a:t>® </a:t>
            </a:r>
            <a:r>
              <a:rPr lang="en-US" b="1" i="1" dirty="0">
                <a:ea typeface="ＭＳ Ｐゴシック" pitchFamily="-112" charset="-128"/>
                <a:cs typeface="ＭＳ Ｐゴシック" pitchFamily="-112" charset="-128"/>
              </a:rPr>
              <a:t>examination, service organization management is also responsible for the following: </a:t>
            </a:r>
          </a:p>
          <a:p>
            <a:endParaRPr lang="en-US" dirty="0">
              <a:ea typeface="ＭＳ Ｐゴシック" pitchFamily="-112" charset="-128"/>
              <a:cs typeface="ＭＳ Ｐゴシック" pitchFamily="-112" charset="-128"/>
            </a:endParaRPr>
          </a:p>
          <a:p>
            <a:r>
              <a:rPr lang="en-US" b="1" dirty="0">
                <a:ea typeface="ＭＳ Ｐゴシック" pitchFamily="-112" charset="-128"/>
                <a:cs typeface="ＭＳ Ｐゴシック" pitchFamily="-112" charset="-128"/>
              </a:rPr>
              <a:t>Designing, implementing, and documenting </a:t>
            </a:r>
            <a:r>
              <a:rPr lang="en-US" dirty="0">
                <a:ea typeface="ＭＳ Ｐゴシック" pitchFamily="-112" charset="-128"/>
                <a:cs typeface="ＭＳ Ｐゴシック" pitchFamily="-112" charset="-128"/>
              </a:rPr>
              <a:t>controls that are suitably designed and operating effectively to provide reasonable assurance that the service commitments and system requirements will be achieved based on the applicable trust services criteria </a:t>
            </a:r>
          </a:p>
          <a:p>
            <a:endParaRPr lang="en-US" dirty="0">
              <a:ea typeface="ＭＳ Ｐゴシック" pitchFamily="-112" charset="-128"/>
              <a:cs typeface="ＭＳ Ｐゴシック" pitchFamily="-112" charset="-128"/>
            </a:endParaRPr>
          </a:p>
          <a:p>
            <a:r>
              <a:rPr lang="en-US" b="1" dirty="0">
                <a:ea typeface="ＭＳ Ｐゴシック" pitchFamily="-112" charset="-128"/>
                <a:cs typeface="ＭＳ Ｐゴシック" pitchFamily="-112" charset="-128"/>
              </a:rPr>
              <a:t>Preparing</a:t>
            </a:r>
            <a:r>
              <a:rPr lang="en-US" dirty="0">
                <a:ea typeface="ＭＳ Ｐゴシック" pitchFamily="-112" charset="-128"/>
                <a:cs typeface="ＭＳ Ｐゴシック" pitchFamily="-112" charset="-128"/>
              </a:rPr>
              <a:t> a written assertion that accompanies the description of the service organization’s system, both of which will be provided to report users </a:t>
            </a:r>
          </a:p>
          <a:p>
            <a:endParaRPr lang="en-US" dirty="0">
              <a:ea typeface="ＭＳ Ｐゴシック" pitchFamily="-112" charset="-128"/>
              <a:cs typeface="ＭＳ Ｐゴシック" pitchFamily="-112" charset="-128"/>
            </a:endParaRPr>
          </a:p>
          <a:p>
            <a:r>
              <a:rPr lang="en-US" b="1" dirty="0">
                <a:ea typeface="ＭＳ Ｐゴシック" pitchFamily="-112" charset="-128"/>
                <a:cs typeface="ＭＳ Ｐゴシック" pitchFamily="-112" charset="-128"/>
              </a:rPr>
              <a:t>Providing</a:t>
            </a:r>
            <a:r>
              <a:rPr lang="en-US" dirty="0">
                <a:ea typeface="ＭＳ Ｐゴシック" pitchFamily="-112" charset="-128"/>
                <a:cs typeface="ＭＳ Ｐゴシック" pitchFamily="-112" charset="-128"/>
              </a:rPr>
              <a:t> the service auditor with written representations at the conclusion of the engagement </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50</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317744F3-070C-4642-AEDE-002B1EAACB49}"/>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781327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conduct</a:t>
            </a:r>
            <a:r>
              <a:rPr lang="en-US" baseline="0" dirty="0"/>
              <a:t> a quick exercise related to the service auditors planning responsibilities.  </a:t>
            </a:r>
          </a:p>
          <a:p>
            <a:endParaRPr lang="en-US" baseline="0" dirty="0"/>
          </a:p>
          <a:p>
            <a:pPr defTabSz="465887" eaLnBrk="0" fontAlgn="base" hangingPunct="0">
              <a:spcBef>
                <a:spcPct val="30000"/>
              </a:spcBef>
              <a:spcAft>
                <a:spcPct val="0"/>
              </a:spcAft>
              <a:defRPr/>
            </a:pPr>
            <a:r>
              <a:rPr lang="en-US" dirty="0">
                <a:solidFill>
                  <a:prstClr val="black"/>
                </a:solidFill>
              </a:rPr>
              <a:t>You have 2 minutes to complete this exercise.</a:t>
            </a: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51</a:t>
            </a:fld>
            <a:endParaRPr lang="en-US"/>
          </a:p>
        </p:txBody>
      </p:sp>
    </p:spTree>
    <p:extLst>
      <p:ext uri="{BB962C8B-B14F-4D97-AF65-F5344CB8AC3E}">
        <p14:creationId xmlns:p14="http://schemas.microsoft.com/office/powerpoint/2010/main" val="1617981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b="0" dirty="0"/>
              <a:t>Some key parties in the context of a SOC</a:t>
            </a:r>
            <a:r>
              <a:rPr lang="en-US" b="0" baseline="0" dirty="0"/>
              <a:t> for service organizations report include:</a:t>
            </a:r>
          </a:p>
          <a:p>
            <a:r>
              <a:rPr lang="en-US" b="0" baseline="0" dirty="0"/>
              <a:t>Service organization</a:t>
            </a:r>
          </a:p>
          <a:p>
            <a:r>
              <a:rPr lang="en-US" b="0" baseline="0" dirty="0"/>
              <a:t>Subservice organization</a:t>
            </a:r>
          </a:p>
          <a:p>
            <a:r>
              <a:rPr lang="en-US" b="0" baseline="0" dirty="0"/>
              <a:t>User entity and</a:t>
            </a:r>
          </a:p>
          <a:p>
            <a:r>
              <a:rPr lang="en-US" b="0" baseline="0" dirty="0"/>
              <a:t>Service auditor</a:t>
            </a:r>
            <a:endParaRPr lang="en-US" b="0" dirty="0"/>
          </a:p>
          <a:p>
            <a:endParaRPr lang="en-US" b="0" dirty="0"/>
          </a:p>
          <a:p>
            <a:r>
              <a:rPr lang="en-US" b="0" dirty="0"/>
              <a:t>A Service Organization is a</a:t>
            </a:r>
            <a:r>
              <a:rPr lang="en-US" sz="1200" b="0" i="0" u="none" strike="noStrike" kern="1200" baseline="0" dirty="0">
                <a:solidFill>
                  <a:schemeClr val="tx1"/>
                </a:solidFill>
                <a:latin typeface="+mn-lt"/>
                <a:ea typeface="+mn-ea"/>
                <a:cs typeface="+mn-cs"/>
              </a:rPr>
              <a:t>n organization, or segment of an organization, that</a:t>
            </a:r>
          </a:p>
          <a:p>
            <a:r>
              <a:rPr lang="en-US" sz="800" b="0" i="0" u="none" strike="noStrike" kern="1200" baseline="0" dirty="0">
                <a:solidFill>
                  <a:schemeClr val="tx1"/>
                </a:solidFill>
                <a:latin typeface="+mn-lt"/>
                <a:ea typeface="+mn-ea"/>
                <a:cs typeface="+mn-cs"/>
              </a:rPr>
              <a:t>provides services to user entities</a:t>
            </a:r>
            <a:r>
              <a:rPr lang="en-US" sz="1200" dirty="0"/>
              <a:t>.  A common example is a third-party payroll administrator that processes and issues recurring payrolls for a manufacturing company.</a:t>
            </a:r>
          </a:p>
          <a:p>
            <a:endParaRPr lang="en-US" b="0" dirty="0"/>
          </a:p>
          <a:p>
            <a:pPr defTabSz="476369">
              <a:defRPr/>
            </a:pPr>
            <a:r>
              <a:rPr lang="en-US" b="1" dirty="0"/>
              <a:t>Subservice Organization.</a:t>
            </a:r>
            <a:r>
              <a:rPr lang="en-US" b="1" baseline="0" dirty="0"/>
              <a:t> </a:t>
            </a:r>
          </a:p>
          <a:p>
            <a:r>
              <a:rPr lang="en-US" sz="1200" b="1" i="0" u="none" strike="noStrike" kern="1200" baseline="0" dirty="0">
                <a:solidFill>
                  <a:schemeClr val="tx1"/>
                </a:solidFill>
                <a:latin typeface="+mn-lt"/>
                <a:ea typeface="+mn-ea"/>
                <a:cs typeface="+mn-cs"/>
              </a:rPr>
              <a:t>A </a:t>
            </a:r>
            <a:r>
              <a:rPr lang="en-US" sz="1200" b="0" i="0" u="none" strike="noStrike" kern="1200" baseline="0" dirty="0">
                <a:solidFill>
                  <a:schemeClr val="tx1"/>
                </a:solidFill>
                <a:latin typeface="+mn-lt"/>
                <a:ea typeface="+mn-ea"/>
                <a:cs typeface="+mn-cs"/>
              </a:rPr>
              <a:t>vendor used by a service organization that performs controls that are necessary, in combination with controls at the service organization, that are likely to be relevant to those user entities’ ICFR (SOC 1) or to provide reasonable assurance that the service organization’s service commitments and system requirements were achieved (SOC 2). </a:t>
            </a:r>
            <a:r>
              <a:rPr lang="en-US" dirty="0"/>
              <a:t>Continuing</a:t>
            </a:r>
            <a:r>
              <a:rPr lang="en-US" baseline="0" dirty="0"/>
              <a:t> with our earlier example, a separate print and mailing vendor used by the payroll administrator to distribute payroll checks and other payroll-related reporting could be considered a subservice organization depending on the specific services provided. </a:t>
            </a:r>
            <a:endParaRPr lang="en-US" dirty="0"/>
          </a:p>
          <a:p>
            <a:endParaRPr lang="en-US" b="0" dirty="0"/>
          </a:p>
          <a:p>
            <a:r>
              <a:rPr lang="en-US" b="0" dirty="0"/>
              <a:t>User Entity </a:t>
            </a:r>
          </a:p>
          <a:p>
            <a:pPr lvl="1">
              <a:buFont typeface="Wingdings" panose="05000000000000000000" pitchFamily="2" charset="2"/>
              <a:buChar char="§"/>
            </a:pPr>
            <a:r>
              <a:rPr lang="en-US" sz="2500" dirty="0"/>
              <a:t>A user entity is an </a:t>
            </a:r>
            <a:r>
              <a:rPr lang="en-US" sz="1200" b="0" i="0" u="none" strike="noStrike" kern="1200" baseline="0" dirty="0">
                <a:solidFill>
                  <a:schemeClr val="tx1"/>
                </a:solidFill>
                <a:latin typeface="+mn-lt"/>
                <a:ea typeface="+mn-ea"/>
                <a:cs typeface="+mn-cs"/>
              </a:rPr>
              <a:t>that uses the services provided by a service organization.</a:t>
            </a:r>
            <a:endParaRPr lang="en-US" sz="2500" dirty="0"/>
          </a:p>
          <a:p>
            <a:pPr lvl="1">
              <a:buFont typeface="Wingdings" panose="05000000000000000000" pitchFamily="2" charset="2"/>
              <a:buChar char="§"/>
            </a:pPr>
            <a:endParaRPr lang="en-US" sz="2500" dirty="0"/>
          </a:p>
          <a:p>
            <a:r>
              <a:rPr lang="en-US" b="0" dirty="0"/>
              <a:t>Service Auditor</a:t>
            </a:r>
          </a:p>
          <a:p>
            <a:pPr lvl="1">
              <a:buFont typeface="Wingdings" panose="05000000000000000000" pitchFamily="2" charset="2"/>
              <a:buChar char="§"/>
            </a:pPr>
            <a:r>
              <a:rPr lang="en-US" sz="2500" dirty="0"/>
              <a:t>A service auditor is a practitioner who reports on controls at a service organization. In our example, the service auditor would be the practitioner engaged by the payroll administrator for the purpose of obtaining a SOC 1 report.</a:t>
            </a: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2500" b="0" i="0" kern="1200" dirty="0">
              <a:solidFill>
                <a:schemeClr val="tx1"/>
              </a:solidFill>
              <a:effectLst/>
              <a:latin typeface="+mn-lt"/>
              <a:ea typeface="+mn-ea"/>
              <a:cs typeface="+mn-cs"/>
            </a:endParaRPr>
          </a:p>
          <a:p>
            <a:pPr lvl="1">
              <a:buFont typeface="Wingdings" panose="05000000000000000000" pitchFamily="2" charset="2"/>
              <a:buChar char="§"/>
            </a:pPr>
            <a:endParaRPr lang="en-US" sz="2500" dirty="0"/>
          </a:p>
          <a:p>
            <a:pPr marL="457174" lvl="1" defTabSz="457174">
              <a:defRPr/>
            </a:pPr>
            <a:endParaRPr lang="en-US" dirty="0"/>
          </a:p>
          <a:p>
            <a:pPr marL="457174" lvl="1" defTabSz="457174">
              <a:defRPr/>
            </a:pPr>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5</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55D4D809-6A0B-45AC-B2CB-EDAF35CDFE4D}"/>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599378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exercise, we are able</a:t>
            </a:r>
            <a:r>
              <a:rPr lang="en-US" baseline="0" dirty="0"/>
              <a:t> to note that Sandy completed many of the service auditors responsibilities, including </a:t>
            </a:r>
          </a:p>
          <a:p>
            <a:endParaRPr lang="en-US" dirty="0"/>
          </a:p>
          <a:p>
            <a:pPr rtl="0" eaLnBrk="1" fontAlgn="ctr" latinLnBrk="0" hangingPunct="1"/>
            <a:r>
              <a:rPr lang="en-US" b="1" dirty="0">
                <a:ea typeface="ＭＳ Ｐゴシック" pitchFamily="-112" charset="-128"/>
                <a:cs typeface="ＭＳ Ｐゴシック" pitchFamily="-112" charset="-128"/>
              </a:rPr>
              <a:t>DETERMINING </a:t>
            </a:r>
            <a:r>
              <a:rPr lang="en-US" dirty="0">
                <a:ea typeface="ＭＳ Ｐゴシック" pitchFamily="-112" charset="-128"/>
                <a:cs typeface="ＭＳ Ｐゴシック" pitchFamily="-112" charset="-128"/>
              </a:rPr>
              <a:t>whether to accept the engagement</a:t>
            </a:r>
          </a:p>
          <a:p>
            <a:pPr rtl="0" eaLnBrk="1" fontAlgn="ctr" latinLnBrk="0" hangingPunct="1"/>
            <a:r>
              <a:rPr lang="en-US" b="1" dirty="0">
                <a:ea typeface="ＭＳ Ｐゴシック" pitchFamily="-112" charset="-128"/>
                <a:cs typeface="ＭＳ Ｐゴシック" pitchFamily="-112" charset="-128"/>
              </a:rPr>
              <a:t>READING </a:t>
            </a:r>
            <a:r>
              <a:rPr lang="en-US" dirty="0">
                <a:ea typeface="ＭＳ Ｐゴシック" pitchFamily="-112" charset="-128"/>
                <a:cs typeface="ＭＳ Ｐゴシック" pitchFamily="-112" charset="-128"/>
              </a:rPr>
              <a:t>the service organization’s description to understand the system, and </a:t>
            </a:r>
          </a:p>
          <a:p>
            <a:pPr rtl="0" eaLnBrk="1" fontAlgn="ctr" latinLnBrk="0" hangingPunct="1"/>
            <a:r>
              <a:rPr lang="en-US" b="1" dirty="0">
                <a:ea typeface="ＭＳ Ｐゴシック" pitchFamily="-112" charset="-128"/>
                <a:cs typeface="ＭＳ Ｐゴシック" pitchFamily="-112" charset="-128"/>
              </a:rPr>
              <a:t>ESTABLISHING </a:t>
            </a:r>
            <a:r>
              <a:rPr lang="en-US" dirty="0">
                <a:ea typeface="ＭＳ Ｐゴシック" pitchFamily="-112" charset="-128"/>
                <a:cs typeface="ＭＳ Ｐゴシック" pitchFamily="-112" charset="-128"/>
              </a:rPr>
              <a:t>a documented understanding with management in the form of an engagement letter</a:t>
            </a:r>
          </a:p>
          <a:p>
            <a:pPr rtl="0" eaLnBrk="1" fontAlgn="ctr" latinLnBrk="0" hangingPunct="1"/>
            <a:endParaRPr lang="en-US" b="1" dirty="0">
              <a:ea typeface="ＭＳ Ｐゴシック" pitchFamily="-112" charset="-128"/>
              <a:cs typeface="ＭＳ Ｐゴシック" pitchFamily="-112" charset="-128"/>
            </a:endParaRPr>
          </a:p>
          <a:p>
            <a:pPr rtl="0" eaLnBrk="1" fontAlgn="ctr" latinLnBrk="0" hangingPunct="1"/>
            <a:r>
              <a:rPr lang="en-US" b="1" dirty="0">
                <a:ea typeface="ＭＳ Ｐゴシック" pitchFamily="-112" charset="-128"/>
                <a:cs typeface="ＭＳ Ｐゴシック" pitchFamily="-112" charset="-128"/>
              </a:rPr>
              <a:t>However, Sandy overlooked </a:t>
            </a:r>
            <a:r>
              <a:rPr lang="en-US" dirty="0"/>
              <a:t>Assessing the suitability and availability of the criteria management used in preparing the description</a:t>
            </a:r>
            <a:endParaRPr lang="en-US" b="1" dirty="0">
              <a:ea typeface="ＭＳ Ｐゴシック" pitchFamily="-112" charset="-128"/>
              <a:cs typeface="ＭＳ Ｐゴシック" pitchFamily="-112" charset="-128"/>
            </a:endParaRP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52</a:t>
            </a:fld>
            <a:endParaRPr lang="en-US"/>
          </a:p>
        </p:txBody>
      </p:sp>
    </p:spTree>
    <p:extLst>
      <p:ext uri="{BB962C8B-B14F-4D97-AF65-F5344CB8AC3E}">
        <p14:creationId xmlns:p14="http://schemas.microsoft.com/office/powerpoint/2010/main" val="17060920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r>
              <a:rPr lang="en-US" dirty="0">
                <a:solidFill>
                  <a:schemeClr val="tx2"/>
                </a:solidFill>
              </a:rPr>
              <a:t>As</a:t>
            </a:r>
            <a:r>
              <a:rPr lang="en-US" baseline="0" dirty="0">
                <a:solidFill>
                  <a:schemeClr val="tx2"/>
                </a:solidFill>
              </a:rPr>
              <a:t> we discussed, m</a:t>
            </a:r>
            <a:r>
              <a:rPr lang="en-US" dirty="0">
                <a:solidFill>
                  <a:schemeClr val="tx2"/>
                </a:solidFill>
              </a:rPr>
              <a:t>anagement of the service organization is responsible for preparing the description of the service organization’s system, including the completeness, accuracy, and method of presentation of the description. </a:t>
            </a:r>
          </a:p>
          <a:p>
            <a:endParaRPr lang="en-US" dirty="0">
              <a:solidFill>
                <a:schemeClr val="tx2"/>
              </a:solidFill>
            </a:endParaRPr>
          </a:p>
          <a:p>
            <a:r>
              <a:rPr lang="en-US" dirty="0">
                <a:solidFill>
                  <a:schemeClr val="tx2"/>
                </a:solidFill>
              </a:rPr>
              <a:t>On the next slides, we will explore </a:t>
            </a:r>
          </a:p>
          <a:p>
            <a:endParaRPr lang="en-US" dirty="0">
              <a:solidFill>
                <a:schemeClr val="tx2"/>
              </a:solidFill>
            </a:endParaRPr>
          </a:p>
          <a:p>
            <a:r>
              <a:rPr lang="en-US" baseline="0" dirty="0">
                <a:solidFill>
                  <a:schemeClr val="tx2"/>
                </a:solidFill>
              </a:rPr>
              <a:t> - Preparing the description</a:t>
            </a:r>
          </a:p>
          <a:p>
            <a:endParaRPr lang="en-US" baseline="0" dirty="0">
              <a:solidFill>
                <a:schemeClr val="tx2"/>
              </a:solidFill>
            </a:endParaRPr>
          </a:p>
          <a:p>
            <a:r>
              <a:rPr lang="en-US" baseline="0" dirty="0">
                <a:solidFill>
                  <a:schemeClr val="tx2"/>
                </a:solidFill>
              </a:rPr>
              <a:t> - And discuss the content of the description</a:t>
            </a:r>
          </a:p>
          <a:p>
            <a:endParaRPr lang="en-US" dirty="0"/>
          </a:p>
          <a:p>
            <a:endParaRPr lang="en-US" dirty="0"/>
          </a:p>
          <a:p>
            <a:endParaRPr lang="en-US" dirty="0"/>
          </a:p>
          <a:p>
            <a:r>
              <a:rPr lang="en-US" dirty="0"/>
              <a:t>Exam question</a:t>
            </a:r>
            <a:r>
              <a:rPr lang="en-US" baseline="0" dirty="0"/>
              <a:t> 3.5</a:t>
            </a:r>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53</a:t>
            </a:fld>
            <a:endParaRPr lang="en-US" dirty="0"/>
          </a:p>
        </p:txBody>
      </p:sp>
    </p:spTree>
    <p:extLst>
      <p:ext uri="{BB962C8B-B14F-4D97-AF65-F5344CB8AC3E}">
        <p14:creationId xmlns:p14="http://schemas.microsoft.com/office/powerpoint/2010/main" val="36632400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2"/>
                </a:solidFill>
              </a:rPr>
              <a:t>SOC 1 The extent of the detail in the description may vary depending on the size and complexity of the service organization and its monitoring activities. The description of the service organization’s system is intended to:</a:t>
            </a:r>
          </a:p>
          <a:p>
            <a:endParaRPr lang="en-US" dirty="0">
              <a:solidFill>
                <a:schemeClr val="tx2"/>
              </a:solidFill>
            </a:endParaRPr>
          </a:p>
          <a:p>
            <a:pPr marL="800045" lvl="1" indent="-342877">
              <a:buFont typeface="Arial" pitchFamily="34" charset="0"/>
              <a:buChar char="•"/>
            </a:pPr>
            <a:r>
              <a:rPr lang="en-US" sz="2400" dirty="0"/>
              <a:t>Provide sufficient information for user auditors to understand how the service organization’s processing affects user entities’ financial statements and</a:t>
            </a:r>
            <a:br>
              <a:rPr lang="en-US" sz="2400" dirty="0"/>
            </a:br>
            <a:endParaRPr lang="en-US" sz="2400" dirty="0"/>
          </a:p>
          <a:p>
            <a:pPr marL="800045" lvl="1" indent="-342877">
              <a:buFont typeface="Arial" pitchFamily="34" charset="0"/>
              <a:buChar char="•"/>
            </a:pPr>
            <a:r>
              <a:rPr lang="en-US" sz="2400" dirty="0"/>
              <a:t>Enable user auditors to assess the risks of material misstatements in the user entities’ financial statements</a:t>
            </a:r>
          </a:p>
          <a:p>
            <a:endParaRPr lang="en-US" dirty="0">
              <a:latin typeface="Arial" pitchFamily="34" charset="0"/>
              <a:cs typeface="Arial" pitchFamily="34" charset="0"/>
            </a:endParaRPr>
          </a:p>
          <a:p>
            <a:r>
              <a:rPr lang="en-US" dirty="0">
                <a:solidFill>
                  <a:schemeClr val="tx2"/>
                </a:solidFill>
              </a:rPr>
              <a:t>SOC 2/ 3 The extent of the detail in the description may vary depending on the size and complexity of the service organization and its monitoring activities. The description of the service organization’s system is intended to:</a:t>
            </a:r>
          </a:p>
          <a:p>
            <a:endParaRPr lang="en-US" dirty="0">
              <a:solidFill>
                <a:schemeClr val="tx2"/>
              </a:solidFill>
            </a:endParaRPr>
          </a:p>
          <a:p>
            <a:pPr marL="799984" lvl="1" indent="-342851" defTabSz="465887" eaLnBrk="0" fontAlgn="base" hangingPunct="0">
              <a:spcBef>
                <a:spcPct val="30000"/>
              </a:spcBef>
              <a:spcAft>
                <a:spcPct val="0"/>
              </a:spcAft>
              <a:buFont typeface="Arial" pitchFamily="34" charset="0"/>
              <a:buChar char="•"/>
              <a:defRPr/>
            </a:pPr>
            <a:r>
              <a:rPr lang="en-US" sz="2400" dirty="0"/>
              <a:t>Provide sufficient information for user auditors to understand the nature of the services provided by the service organization, and</a:t>
            </a:r>
          </a:p>
          <a:p>
            <a:pPr marL="799984" lvl="1" indent="-342851" defTabSz="465887" eaLnBrk="0" fontAlgn="base" hangingPunct="0">
              <a:spcBef>
                <a:spcPct val="30000"/>
              </a:spcBef>
              <a:spcAft>
                <a:spcPct val="0"/>
              </a:spcAft>
              <a:buFont typeface="Arial" pitchFamily="34" charset="0"/>
              <a:buChar char="•"/>
              <a:defRPr/>
            </a:pPr>
            <a:r>
              <a:rPr lang="en-US" sz="2400" dirty="0"/>
              <a:t>how the service organization’s system operates to achieve the principal service commitments and system requirements based on the applicable trust services criteria</a:t>
            </a:r>
          </a:p>
          <a:p>
            <a:pPr marL="799984" lvl="1" indent="-342851" defTabSz="465887" eaLnBrk="0" fontAlgn="base" hangingPunct="0">
              <a:spcBef>
                <a:spcPct val="30000"/>
              </a:spcBef>
              <a:spcAft>
                <a:spcPct val="0"/>
              </a:spcAft>
              <a:buFont typeface="Arial" pitchFamily="34" charset="0"/>
              <a:buChar char="•"/>
              <a:defRPr/>
            </a:pPr>
            <a:endParaRPr lang="en-US" sz="2400" dirty="0"/>
          </a:p>
          <a:p>
            <a:pPr marL="457134" lvl="1" defTabSz="465887" eaLnBrk="0" fontAlgn="base" hangingPunct="0">
              <a:spcBef>
                <a:spcPct val="30000"/>
              </a:spcBef>
              <a:spcAft>
                <a:spcPct val="0"/>
              </a:spcAft>
              <a:defRPr/>
            </a:pPr>
            <a:r>
              <a:rPr lang="en-US" sz="2400" dirty="0"/>
              <a:t>Enable user auditors to assess the risks that may threaten the achievement of the principal service commitments and system requirements based on the applicable trust services criteria and how controls address those risks.</a:t>
            </a:r>
          </a:p>
          <a:p>
            <a:endParaRPr lang="en-US" dirty="0"/>
          </a:p>
        </p:txBody>
      </p:sp>
      <p:sp>
        <p:nvSpPr>
          <p:cNvPr id="4" name="Footer Placeholder 3"/>
          <p:cNvSpPr>
            <a:spLocks noGrp="1"/>
          </p:cNvSpPr>
          <p:nvPr>
            <p:ph type="ftr" sz="quarter" idx="10"/>
          </p:nvPr>
        </p:nvSpPr>
        <p:spPr/>
        <p:txBody>
          <a:bodyPr/>
          <a:lstStyle/>
          <a:p>
            <a:r>
              <a:rPr lang="en-US"/>
              <a:t>(c) 2018 Association of Internations Certified Professional Accountants. All rights reserved.</a:t>
            </a:r>
          </a:p>
        </p:txBody>
      </p:sp>
      <p:sp>
        <p:nvSpPr>
          <p:cNvPr id="5" name="Slide Number Placeholder 4"/>
          <p:cNvSpPr>
            <a:spLocks noGrp="1"/>
          </p:cNvSpPr>
          <p:nvPr>
            <p:ph type="sldNum" sz="quarter" idx="11"/>
          </p:nvPr>
        </p:nvSpPr>
        <p:spPr/>
        <p:txBody>
          <a:bodyPr/>
          <a:lstStyle/>
          <a:p>
            <a:fld id="{B50234AE-9148-4D77-9ECF-1136999B1335}" type="slidenum">
              <a:rPr lang="en-US" smtClean="0"/>
              <a:t>54</a:t>
            </a:fld>
            <a:endParaRPr lang="en-US"/>
          </a:p>
        </p:txBody>
      </p:sp>
    </p:spTree>
    <p:extLst>
      <p:ext uri="{BB962C8B-B14F-4D97-AF65-F5344CB8AC3E}">
        <p14:creationId xmlns:p14="http://schemas.microsoft.com/office/powerpoint/2010/main" val="23992468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lstStyle/>
          <a:p>
            <a:endParaRPr lang="en-US" dirty="0"/>
          </a:p>
          <a:p>
            <a:r>
              <a:rPr lang="en-US" dirty="0"/>
              <a:t>The description of the service organization’s system should include:</a:t>
            </a:r>
          </a:p>
          <a:p>
            <a:endParaRPr lang="en-US" dirty="0"/>
          </a:p>
          <a:p>
            <a:pPr lvl="1"/>
            <a:r>
              <a:rPr lang="en-US" dirty="0"/>
              <a:t>The related accounting records and supporting information involved in initiating, authorizing, recording, processing, and reporting transactions</a:t>
            </a:r>
          </a:p>
          <a:p>
            <a:pPr lvl="1"/>
            <a:endParaRPr lang="en-US" dirty="0"/>
          </a:p>
          <a:p>
            <a:pPr lvl="1"/>
            <a:r>
              <a:rPr lang="en-US" dirty="0"/>
              <a:t>It</a:t>
            </a:r>
            <a:r>
              <a:rPr lang="en-US" baseline="0" dirty="0"/>
              <a:t> should describe h</a:t>
            </a:r>
            <a:r>
              <a:rPr lang="en-US" dirty="0"/>
              <a:t>ow the system captures and addresses significant events and conditions other than transactions</a:t>
            </a:r>
          </a:p>
          <a:p>
            <a:pPr lvl="1"/>
            <a:endParaRPr lang="en-US" dirty="0"/>
          </a:p>
          <a:p>
            <a:pPr lvl="1"/>
            <a:r>
              <a:rPr lang="en-US" dirty="0"/>
              <a:t>It should allow the user to understand the process used to prepare reports and other information for user entities</a:t>
            </a:r>
          </a:p>
          <a:p>
            <a:endParaRPr lang="en-US" dirty="0"/>
          </a:p>
          <a:p>
            <a:endParaRPr lang="en-US" dirty="0"/>
          </a:p>
          <a:p>
            <a:endParaRPr lang="en-US" dirty="0"/>
          </a:p>
          <a:p>
            <a:r>
              <a:rPr lang="en-US" dirty="0"/>
              <a:t>KC Question 2.4</a:t>
            </a:r>
          </a:p>
        </p:txBody>
      </p:sp>
      <p:sp>
        <p:nvSpPr>
          <p:cNvPr id="4" name="Slide Number Placeholder 3"/>
          <p:cNvSpPr>
            <a:spLocks noGrp="1"/>
          </p:cNvSpPr>
          <p:nvPr>
            <p:ph type="sldNum" sz="quarter" idx="10"/>
          </p:nvPr>
        </p:nvSpPr>
        <p:spPr/>
        <p:txBody>
          <a:bodyPr/>
          <a:lstStyle/>
          <a:p>
            <a:fld id="{829599AC-CD18-4F14-B469-B034D02387DF}" type="slidenum">
              <a:rPr lang="en-US" smtClean="0"/>
              <a:pPr/>
              <a:t>55</a:t>
            </a:fld>
            <a:endParaRPr lang="en-US"/>
          </a:p>
        </p:txBody>
      </p:sp>
    </p:spTree>
    <p:extLst>
      <p:ext uri="{BB962C8B-B14F-4D97-AF65-F5344CB8AC3E}">
        <p14:creationId xmlns:p14="http://schemas.microsoft.com/office/powerpoint/2010/main" val="23767459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85000" lnSpcReduction="20000"/>
          </a:bodyPr>
          <a:lstStyle/>
          <a:p>
            <a:endParaRPr lang="en-US" dirty="0">
              <a:ea typeface="ＭＳ Ｐゴシック" pitchFamily="-112" charset="-128"/>
              <a:cs typeface="ＭＳ Ｐゴシック" pitchFamily="-112" charset="-128"/>
            </a:endParaRPr>
          </a:p>
          <a:p>
            <a:endParaRPr lang="en-US" b="1"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The description criteria are used by management when preparing the description of the service organization’s system and by the service auditor when evaluating the description. Following professional judgement, t</a:t>
            </a:r>
            <a:r>
              <a:rPr lang="en-US" dirty="0"/>
              <a:t>he description of the service organization’s system should include the following:</a:t>
            </a:r>
            <a:endParaRPr lang="en-US" dirty="0">
              <a:ea typeface="ＭＳ Ｐゴシック" pitchFamily="-112" charset="-128"/>
              <a:cs typeface="ＭＳ Ｐゴシック" pitchFamily="-112" charset="-128"/>
            </a:endParaRPr>
          </a:p>
          <a:p>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strike="sngStrike" dirty="0">
                <a:ea typeface="ＭＳ Ｐゴシック" pitchFamily="-112" charset="-128"/>
                <a:cs typeface="ＭＳ Ｐゴシック" pitchFamily="-112" charset="-128"/>
              </a:rPr>
              <a:t>DC 1: </a:t>
            </a:r>
            <a:r>
              <a:rPr lang="en-US" dirty="0">
                <a:ea typeface="ＭＳ Ｐゴシック" pitchFamily="-112" charset="-128"/>
                <a:cs typeface="ＭＳ Ｐゴシック" pitchFamily="-112" charset="-128"/>
              </a:rPr>
              <a:t>The types of services provided</a:t>
            </a:r>
            <a:endParaRPr lang="en-US" dirty="0">
              <a:effectLst/>
            </a:endParaRPr>
          </a:p>
          <a:p>
            <a:endParaRPr lang="en-US" dirty="0">
              <a:ea typeface="ＭＳ Ｐゴシック" pitchFamily="-112" charset="-128"/>
              <a:cs typeface="ＭＳ Ｐゴシック" pitchFamily="-112" charset="-128"/>
            </a:endParaRPr>
          </a:p>
          <a:p>
            <a:r>
              <a:rPr lang="en-US" strike="sngStrike" dirty="0">
                <a:ea typeface="ＭＳ Ｐゴシック" pitchFamily="-112" charset="-128"/>
                <a:cs typeface="ＭＳ Ｐゴシック" pitchFamily="-112" charset="-128"/>
              </a:rPr>
              <a:t>DC 2: </a:t>
            </a:r>
            <a:r>
              <a:rPr lang="en-US" dirty="0">
                <a:ea typeface="ＭＳ Ｐゴシック" pitchFamily="-112" charset="-128"/>
                <a:cs typeface="ＭＳ Ｐゴシック" pitchFamily="-112" charset="-128"/>
              </a:rPr>
              <a:t>The principal service commitments and system requirements</a:t>
            </a:r>
          </a:p>
          <a:p>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strike="sngStrike" dirty="0">
                <a:ea typeface="ＭＳ Ｐゴシック" pitchFamily="-112" charset="-128"/>
                <a:cs typeface="ＭＳ Ｐゴシック" pitchFamily="-112" charset="-128"/>
              </a:rPr>
              <a:t>DC 3: </a:t>
            </a:r>
            <a:r>
              <a:rPr lang="en-US" dirty="0">
                <a:ea typeface="ＭＳ Ｐゴシック" pitchFamily="-112" charset="-128"/>
                <a:cs typeface="ＭＳ Ｐゴシック" pitchFamily="-112" charset="-128"/>
              </a:rPr>
              <a:t>The components of the system used to provide the services, including the following:</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pPr marL="771348" lvl="1" indent="-296673">
              <a:buFont typeface="+mj-lt"/>
              <a:buAutoNum type="arabicParenR"/>
            </a:pPr>
            <a:r>
              <a:rPr lang="en-US" i="1" dirty="0"/>
              <a:t>Infrastructure.</a:t>
            </a:r>
            <a:r>
              <a:rPr lang="en-US" i="0" baseline="0" dirty="0"/>
              <a:t> The physical structures, IT, and other hardware (for example, facilities, computers, equipment, mobile devices, and telecommunications networks)</a:t>
            </a:r>
          </a:p>
          <a:p>
            <a:pPr marL="771348" lvl="1" indent="-296673">
              <a:buFont typeface="+mj-lt"/>
              <a:buAutoNum type="arabicParenR"/>
            </a:pPr>
            <a:endParaRPr lang="en-US" i="0" baseline="0" dirty="0"/>
          </a:p>
          <a:p>
            <a:pPr marL="771348" lvl="1" indent="-296673">
              <a:buFont typeface="+mj-lt"/>
              <a:buAutoNum type="arabicParenR"/>
            </a:pPr>
            <a:r>
              <a:rPr lang="en-US" i="1" u="none" baseline="0" dirty="0"/>
              <a:t>Software. </a:t>
            </a:r>
            <a:r>
              <a:rPr lang="en-US" i="0" u="none" baseline="0" dirty="0"/>
              <a:t>The application programs and IT system software that supports application programs (operating systems, middleware, and utilities)</a:t>
            </a:r>
          </a:p>
          <a:p>
            <a:pPr marL="771348" lvl="1" indent="-296673">
              <a:buFont typeface="+mj-lt"/>
              <a:buAutoNum type="arabicParenR"/>
            </a:pPr>
            <a:endParaRPr lang="en-US" i="0" u="none" baseline="0" dirty="0"/>
          </a:p>
          <a:p>
            <a:pPr marL="771348" lvl="1" indent="-296673">
              <a:buFont typeface="+mj-lt"/>
              <a:buAutoNum type="arabicParenR"/>
            </a:pPr>
            <a:r>
              <a:rPr lang="en-US" i="1" u="none" dirty="0"/>
              <a:t>People</a:t>
            </a:r>
            <a:r>
              <a:rPr lang="en-US" i="0" u="none" dirty="0"/>
              <a:t>.</a:t>
            </a:r>
            <a:r>
              <a:rPr lang="en-US" i="0" u="none" baseline="0" dirty="0"/>
              <a:t> The personnel involved in the governance, operation, and use of a system (developers, operators, entity users, vendor personnel, and managers)</a:t>
            </a:r>
          </a:p>
          <a:p>
            <a:pPr marL="771348" lvl="1" indent="-296673">
              <a:buFont typeface="+mj-lt"/>
              <a:buAutoNum type="arabicParenR"/>
            </a:pPr>
            <a:endParaRPr lang="en-US" i="0" u="none" baseline="0" dirty="0"/>
          </a:p>
          <a:p>
            <a:pPr marL="771348" lvl="1" indent="-296673">
              <a:buFont typeface="+mj-lt"/>
              <a:buAutoNum type="arabicParenR"/>
            </a:pPr>
            <a:r>
              <a:rPr lang="en-US" i="1" u="none" baseline="0" dirty="0"/>
              <a:t>Procedures</a:t>
            </a:r>
            <a:r>
              <a:rPr lang="en-US" i="0" u="none" baseline="0" dirty="0"/>
              <a:t>. The automated and manual procedures (The description of the procedures of the system includes those by which services are provided, including, as appropriate, procedures by which service activities are initiated, authorized, performed, delivered, and reports and other information prepared.)</a:t>
            </a:r>
          </a:p>
          <a:p>
            <a:pPr marL="771348" lvl="1" indent="-296673">
              <a:buFont typeface="+mj-lt"/>
              <a:buAutoNum type="arabicParenR"/>
            </a:pPr>
            <a:endParaRPr lang="en-US" i="0" u="none" baseline="0" dirty="0"/>
          </a:p>
          <a:p>
            <a:pPr marL="771348" lvl="1" indent="-296673">
              <a:buFont typeface="+mj-lt"/>
              <a:buAutoNum type="arabicParenR"/>
            </a:pPr>
            <a:r>
              <a:rPr lang="en-US" i="1" u="none" baseline="0" dirty="0"/>
              <a:t>Data.</a:t>
            </a:r>
            <a:r>
              <a:rPr lang="en-US" i="0" u="none" baseline="0" dirty="0"/>
              <a:t> Transaction streams, files, databases, tables, and output used or processed by the system</a:t>
            </a:r>
          </a:p>
          <a:p>
            <a:endParaRPr lang="en-US" dirty="0">
              <a:ea typeface="ＭＳ Ｐゴシック" pitchFamily="-112" charset="-128"/>
              <a:cs typeface="ＭＳ Ｐゴシック" pitchFamily="-112" charset="-128"/>
            </a:endParaRPr>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56</a:t>
            </a:fld>
            <a:endParaRPr lang="en-US" dirty="0">
              <a:solidFill>
                <a:prstClr val="black"/>
              </a:solidFill>
              <a:latin typeface="Calibri" pitchFamily="-64" charset="0"/>
              <a:ea typeface="ＭＳ Ｐゴシック" pitchFamily="-64" charset="-128"/>
            </a:endParaRPr>
          </a:p>
        </p:txBody>
      </p:sp>
    </p:spTree>
    <p:extLst>
      <p:ext uri="{BB962C8B-B14F-4D97-AF65-F5344CB8AC3E}">
        <p14:creationId xmlns:p14="http://schemas.microsoft.com/office/powerpoint/2010/main" val="24159008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55000" lnSpcReduction="20000"/>
          </a:bodyPr>
          <a:lstStyle/>
          <a:p>
            <a:endParaRPr lang="en-US" i="0" u="none" baseline="0" dirty="0"/>
          </a:p>
          <a:p>
            <a:endParaRPr lang="en-US" i="0" u="none" baseline="0" dirty="0"/>
          </a:p>
          <a:p>
            <a:pPr defTabSz="465887" eaLnBrk="0" fontAlgn="base" hangingPunct="0">
              <a:spcBef>
                <a:spcPct val="30000"/>
              </a:spcBef>
              <a:spcAft>
                <a:spcPct val="0"/>
              </a:spcAft>
              <a:defRPr/>
            </a:pPr>
            <a:r>
              <a:rPr lang="en-US" b="1" dirty="0">
                <a:ea typeface="ＭＳ Ｐゴシック" pitchFamily="-112" charset="-128"/>
                <a:cs typeface="ＭＳ Ｐゴシック" pitchFamily="-112" charset="-128"/>
              </a:rPr>
              <a:t>Updated 2018 Text.</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The description of the system components should also include:</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b="1" i="1" dirty="0">
                <a:ea typeface="ＭＳ Ｐゴシック" pitchFamily="-112" charset="-128"/>
                <a:cs typeface="ＭＳ Ｐゴシック" pitchFamily="-112" charset="-128"/>
              </a:rPr>
              <a:t>The Boundaries of the system</a:t>
            </a:r>
            <a:r>
              <a:rPr lang="en-US" i="1" dirty="0">
                <a:ea typeface="ＭＳ Ｐゴシック" pitchFamily="-112" charset="-128"/>
                <a:cs typeface="ＭＳ Ｐゴシック" pitchFamily="-112" charset="-128"/>
              </a:rPr>
              <a:t>. </a:t>
            </a:r>
            <a:r>
              <a:rPr lang="en-US" dirty="0">
                <a:ea typeface="ＭＳ Ｐゴシック" pitchFamily="-112" charset="-128"/>
                <a:cs typeface="ＭＳ Ｐゴシック" pitchFamily="-112" charset="-128"/>
              </a:rPr>
              <a:t>Not all activities performed at the service organization are part of the system being described. Determining the functions or processes that are outside the boundaries of the system and describing them in the description may be necessary to prevent report users from misunderstanding the boundaries of the system. Therefore, if there is a risk that report users might be confused about whether a specific function or process is part of the system being described, the description needs to clarify which processes or functions are included in the examination.</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And</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r>
              <a:rPr lang="en-US" b="1" i="1" dirty="0">
                <a:ea typeface="ＭＳ Ｐゴシック" pitchFamily="-112" charset="-128"/>
                <a:cs typeface="ＭＳ Ｐゴシック" pitchFamily="-112" charset="-128"/>
              </a:rPr>
              <a:t>Any relevant Third Party Access</a:t>
            </a:r>
            <a:r>
              <a:rPr lang="en-US" b="1" dirty="0">
                <a:ea typeface="ＭＳ Ｐゴシック" pitchFamily="-112" charset="-128"/>
                <a:cs typeface="ＭＳ Ｐゴシック" pitchFamily="-112" charset="-128"/>
              </a:rPr>
              <a:t>. </a:t>
            </a:r>
            <a:r>
              <a:rPr lang="en-US" dirty="0">
                <a:ea typeface="ＭＳ Ｐゴシック" pitchFamily="-112" charset="-128"/>
                <a:cs typeface="ＭＳ Ｐゴシック" pitchFamily="-112" charset="-128"/>
              </a:rPr>
              <a:t>Vendors, business partners, and others (third parties) often store, process, and transmit sensitive data or otherwise access a service organization’s system. These third parties may provide components of the system. Service organization management may need to describe the components of the system provided by such third parties. Such disclosures may include, for example, the nature of the third parties’ access and connectivity to the service organization’s system.</a:t>
            </a:r>
          </a:p>
          <a:p>
            <a:endParaRPr lang="en-US" dirty="0">
              <a:ea typeface="ＭＳ Ｐゴシック" pitchFamily="-112" charset="-128"/>
            </a:endParaRPr>
          </a:p>
          <a:p>
            <a:endParaRPr lang="en-US"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The Description Criteria also specify that for identified system incidents that (</a:t>
            </a:r>
            <a:r>
              <a:rPr lang="en-US" i="1" dirty="0">
                <a:ea typeface="ＭＳ Ｐゴシック" pitchFamily="-112" charset="-128"/>
                <a:cs typeface="ＭＳ Ｐゴシック" pitchFamily="-112" charset="-128"/>
              </a:rPr>
              <a:t>a</a:t>
            </a:r>
            <a:r>
              <a:rPr lang="en-US" dirty="0">
                <a:ea typeface="ＭＳ Ｐゴシック" pitchFamily="-112" charset="-128"/>
                <a:cs typeface="ＭＳ Ｐゴシック" pitchFamily="-112" charset="-128"/>
              </a:rPr>
              <a:t>) were the result of controls that were not suitably designed or operating effectively to provide reasonable assurance that one or more of the service organization’s service commitments and system requirements were achieved or (</a:t>
            </a:r>
            <a:r>
              <a:rPr lang="en-US" i="1" dirty="0">
                <a:ea typeface="ＭＳ Ｐゴシック" pitchFamily="-112" charset="-128"/>
                <a:cs typeface="ＭＳ Ｐゴシック" pitchFamily="-112" charset="-128"/>
              </a:rPr>
              <a:t>b</a:t>
            </a:r>
            <a:r>
              <a:rPr lang="en-US" dirty="0">
                <a:ea typeface="ＭＳ Ｐゴシック" pitchFamily="-112" charset="-128"/>
                <a:cs typeface="ＭＳ Ｐゴシック" pitchFamily="-112" charset="-128"/>
              </a:rPr>
              <a:t>) otherwise resulted in a significant failure in the achievement of one or more of those service commitments and system requirements, as of the date of the description (for a type 1) or during the period of time covered by the description (for a type 2), as applicable, the following information:</a:t>
            </a:r>
            <a:endParaRPr lang="en-US" dirty="0">
              <a:effectLst/>
            </a:endParaRPr>
          </a:p>
          <a:p>
            <a:r>
              <a:rPr lang="en-US" dirty="0">
                <a:ea typeface="ＭＳ Ｐゴシック" pitchFamily="-112" charset="-128"/>
                <a:cs typeface="ＭＳ Ｐゴシック" pitchFamily="-112" charset="-128"/>
              </a:rPr>
              <a:t> </a:t>
            </a:r>
            <a:endParaRPr lang="en-US" dirty="0">
              <a:effectLst/>
            </a:endParaRPr>
          </a:p>
          <a:p>
            <a:pPr marL="174708" indent="-174708">
              <a:buFont typeface="Arial" panose="020B0604020202020204" pitchFamily="34" charset="0"/>
              <a:buChar char="•"/>
            </a:pPr>
            <a:r>
              <a:rPr lang="en-US" dirty="0">
                <a:ea typeface="ＭＳ Ｐゴシック" pitchFamily="-112" charset="-128"/>
                <a:cs typeface="ＭＳ Ｐゴシック" pitchFamily="-112" charset="-128"/>
              </a:rPr>
              <a:t>Nature of each incident</a:t>
            </a:r>
            <a:endParaRPr lang="en-US" dirty="0">
              <a:effectLst/>
            </a:endParaRPr>
          </a:p>
          <a:p>
            <a:pPr marL="174708" indent="-174708">
              <a:buFont typeface="Arial" panose="020B0604020202020204" pitchFamily="34" charset="0"/>
              <a:buChar char="•"/>
            </a:pPr>
            <a:r>
              <a:rPr lang="en-US" dirty="0">
                <a:ea typeface="ＭＳ Ｐゴシック" pitchFamily="-112" charset="-128"/>
                <a:cs typeface="ＭＳ Ｐゴシック" pitchFamily="-112" charset="-128"/>
              </a:rPr>
              <a:t>Timing surrounding the incident </a:t>
            </a:r>
            <a:endParaRPr lang="en-US" dirty="0">
              <a:effectLst/>
            </a:endParaRPr>
          </a:p>
          <a:p>
            <a:pPr marL="174708" indent="-174708">
              <a:buFont typeface="Arial" panose="020B0604020202020204" pitchFamily="34" charset="0"/>
              <a:buChar char="•"/>
            </a:pPr>
            <a:r>
              <a:rPr lang="en-US" dirty="0">
                <a:ea typeface="ＭＳ Ｐゴシック" pitchFamily="-112" charset="-128"/>
                <a:cs typeface="ＭＳ Ｐゴシック" pitchFamily="-112" charset="-128"/>
              </a:rPr>
              <a:t>Extent (or effect) of the incident and its disposition</a:t>
            </a:r>
          </a:p>
          <a:p>
            <a:pPr lvl="0"/>
            <a:endParaRPr lang="en-US" dirty="0">
              <a:ea typeface="ＭＳ Ｐゴシック" pitchFamily="-112" charset="-128"/>
            </a:endParaRP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Disclosures about identified security incidents are not intended to be made at a detailed level, which might increase the likelihood that a hostile party could exploit a security vulnerability, thereby compromising the service organization’s ability to achieve its service commitments and system requirements. Rather, the disclosures are intended to enable report users to understand the nature of the risks faced by the service organization and the impact of the realization of those risks.</a:t>
            </a:r>
            <a:endParaRPr lang="en-US" dirty="0">
              <a:effectLst/>
            </a:endParaRPr>
          </a:p>
          <a:p>
            <a:pPr lvl="0"/>
            <a:endParaRPr lang="en-US" dirty="0">
              <a:effectLst/>
            </a:endParaRPr>
          </a:p>
          <a:p>
            <a:endParaRPr lang="en-US" i="0" u="none" baseline="0"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57</a:t>
            </a:fld>
            <a:endParaRPr lang="en-US" dirty="0">
              <a:solidFill>
                <a:prstClr val="black"/>
              </a:solidFill>
              <a:latin typeface="Calibri" pitchFamily="-64" charset="0"/>
              <a:ea typeface="ＭＳ Ｐゴシック" pitchFamily="-64" charset="-128"/>
            </a:endParaRPr>
          </a:p>
        </p:txBody>
      </p:sp>
    </p:spTree>
    <p:extLst>
      <p:ext uri="{BB962C8B-B14F-4D97-AF65-F5344CB8AC3E}">
        <p14:creationId xmlns:p14="http://schemas.microsoft.com/office/powerpoint/2010/main" val="32807006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47500" lnSpcReduction="20000"/>
          </a:bodyPr>
          <a:lstStyle/>
          <a:p>
            <a:endParaRPr lang="en-US" i="0" u="none" baseline="0" dirty="0"/>
          </a:p>
          <a:p>
            <a:r>
              <a:rPr lang="en-US" dirty="0">
                <a:ea typeface="ＭＳ Ｐゴシック" pitchFamily="-112" charset="-128"/>
                <a:cs typeface="ＭＳ Ｐゴシック" pitchFamily="-112" charset="-128"/>
              </a:rPr>
              <a:t> </a:t>
            </a:r>
            <a:endParaRPr lang="en-US" dirty="0">
              <a:effectLst/>
            </a:endParaRPr>
          </a:p>
          <a:p>
            <a:pPr defTabSz="465887" eaLnBrk="0" fontAlgn="base" hangingPunct="0">
              <a:spcBef>
                <a:spcPct val="30000"/>
              </a:spcBef>
              <a:spcAft>
                <a:spcPct val="0"/>
              </a:spcAft>
              <a:defRPr/>
            </a:pPr>
            <a:r>
              <a:rPr lang="en-US" b="1" dirty="0">
                <a:ea typeface="ＭＳ Ｐゴシック" pitchFamily="-112" charset="-128"/>
                <a:cs typeface="ＭＳ Ｐゴシック" pitchFamily="-112" charset="-128"/>
              </a:rPr>
              <a:t>Updated 2018 Text.</a:t>
            </a:r>
          </a:p>
          <a:p>
            <a:endParaRPr lang="en-US"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The description of the service organization’s system should include the applicable trust services criteria and the related controls designed to provide reasonable assurance that the service organization’s service commitments and system requirements were achieved.  The description should include information about each of the criteria related to the trust services category or categories covered by the description (applicable trust services criteria), including controls related to the control environment, risk assessment process, information and communication, monitoring activities, and control activities.</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Additional elements should be disclosed, when applicable.  For instance,</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If service organization management assumed, in the design of the service organization’s system, that certain controls would be implemented by user entities, and those controls are necessary to provide reasonable assurance that the service organization’s service commitments and system requirements would be achieved, those complementary user entity controls (CUECs) </a:t>
            </a:r>
            <a:r>
              <a:rPr lang="en-US" i="1" dirty="0">
                <a:ea typeface="ＭＳ Ｐゴシック" pitchFamily="-112" charset="-128"/>
                <a:cs typeface="ＭＳ Ｐゴシック" pitchFamily="-112" charset="-128"/>
              </a:rPr>
              <a:t>Complementary User Entity Controls. </a:t>
            </a:r>
            <a:r>
              <a:rPr lang="en-US" dirty="0">
                <a:ea typeface="ＭＳ Ｐゴシック" pitchFamily="-112" charset="-128"/>
                <a:cs typeface="ＭＳ Ｐゴシック" pitchFamily="-112" charset="-128"/>
              </a:rPr>
              <a:t> As discussed in Module 1, CUECs are those controls that service organization management assumed, in the design of the system, would be implemented by user entities and are necessary for the service organization to provide reasonable assurance that the service organization’s service commitments and system requirements would be achieved.</a:t>
            </a:r>
          </a:p>
          <a:p>
            <a:pPr defTabSz="465887" eaLnBrk="0" fontAlgn="base" hangingPunct="0">
              <a:spcBef>
                <a:spcPct val="30000"/>
              </a:spcBef>
              <a:spcAft>
                <a:spcPct val="0"/>
              </a:spcAft>
              <a:defRPr/>
            </a:pPr>
            <a:endParaRPr lang="en-US" dirty="0">
              <a:ea typeface="ＭＳ Ｐゴシック" pitchFamily="-112" charset="-128"/>
              <a:cs typeface="ＭＳ Ｐゴシック" pitchFamily="-112" charset="-128"/>
            </a:endParaRPr>
          </a:p>
          <a:p>
            <a:r>
              <a:rPr lang="en-US" b="1" dirty="0">
                <a:ea typeface="ＭＳ Ｐゴシック" pitchFamily="-112" charset="-128"/>
                <a:cs typeface="ＭＳ Ｐゴシック" pitchFamily="-112" charset="-128"/>
              </a:rPr>
              <a:t>Separately, if the service organization uses a subservice organization</a:t>
            </a:r>
            <a:r>
              <a:rPr lang="en-US" dirty="0">
                <a:ea typeface="ＭＳ Ｐゴシック" pitchFamily="-112" charset="-128"/>
                <a:cs typeface="ＭＳ Ｐゴシック" pitchFamily="-112" charset="-128"/>
              </a:rPr>
              <a:t>, the subservice organization should be included in the description.  Further, if certain controls at the subservice organization are, either alone or in combination with controls at the service organization, necessary for the service organization to</a:t>
            </a:r>
            <a:r>
              <a:rPr lang="en-US" dirty="0">
                <a:effectLst/>
              </a:rPr>
              <a:t> </a:t>
            </a:r>
            <a:r>
              <a:rPr lang="en-US" dirty="0">
                <a:ea typeface="ＭＳ Ｐゴシック" pitchFamily="-112" charset="-128"/>
                <a:cs typeface="ＭＳ Ｐゴシック" pitchFamily="-112" charset="-128"/>
              </a:rPr>
              <a:t>provide reasonable assurance that its service commitments and system requirements are achieved, the description would need to include additional information.</a:t>
            </a:r>
            <a:endParaRPr lang="en-US" dirty="0">
              <a:effectLst/>
            </a:endParaRPr>
          </a:p>
          <a:p>
            <a:r>
              <a:rPr lang="en-US" dirty="0">
                <a:ea typeface="ＭＳ Ｐゴシック" pitchFamily="-112" charset="-128"/>
                <a:cs typeface="ＭＳ Ｐゴシック" pitchFamily="-112" charset="-128"/>
              </a:rPr>
              <a:t> </a:t>
            </a:r>
            <a:endParaRPr lang="en-US" dirty="0">
              <a:effectLst/>
            </a:endParaRPr>
          </a:p>
          <a:p>
            <a:pPr marL="698830" lvl="1" indent="-232943">
              <a:buFont typeface="+mj-lt"/>
              <a:buAutoNum type="alphaLcPeriod"/>
            </a:pPr>
            <a:r>
              <a:rPr lang="en-US" dirty="0">
                <a:ea typeface="ＭＳ Ｐゴシック" pitchFamily="-112" charset="-128"/>
                <a:cs typeface="ＭＳ Ｐゴシック" pitchFamily="-112" charset="-128"/>
              </a:rPr>
              <a:t>When service organization management elects to use the inclusive method, the description should include:</a:t>
            </a:r>
            <a:endParaRPr lang="en-US" dirty="0">
              <a:effectLst/>
            </a:endParaRPr>
          </a:p>
          <a:p>
            <a:pPr marL="698830" lvl="1" indent="-232943">
              <a:buFont typeface="+mj-lt"/>
              <a:buAutoNum type="alphaLcPeriod"/>
            </a:pPr>
            <a:endParaRPr lang="en-US" dirty="0">
              <a:effectLst/>
            </a:endParaRPr>
          </a:p>
          <a:p>
            <a:pPr marL="1164717" lvl="2" indent="-232943">
              <a:buFont typeface="+mj-lt"/>
              <a:buAutoNum type="arabicParenR"/>
            </a:pPr>
            <a:r>
              <a:rPr lang="en-US" dirty="0">
                <a:ea typeface="ＭＳ Ｐゴシック" pitchFamily="-112" charset="-128"/>
                <a:cs typeface="ＭＳ Ｐゴシック" pitchFamily="-112" charset="-128"/>
              </a:rPr>
              <a:t>The nature of the service provided by the subservice organization,</a:t>
            </a:r>
            <a:endParaRPr lang="en-US" dirty="0">
              <a:effectLst/>
            </a:endParaRPr>
          </a:p>
          <a:p>
            <a:pPr marL="1164717" lvl="2" indent="-232943">
              <a:buFont typeface="+mj-lt"/>
              <a:buAutoNum type="arabicParenR"/>
            </a:pPr>
            <a:r>
              <a:rPr lang="en-US" dirty="0">
                <a:ea typeface="ＭＳ Ｐゴシック" pitchFamily="-112" charset="-128"/>
                <a:cs typeface="ＭＳ Ｐゴシック" pitchFamily="-112" charset="-128"/>
              </a:rPr>
              <a:t>The controls at the subservice organization that are necessary for the service organization to provide reasonable assurance that its service commitments and system requirements are achieved ,</a:t>
            </a:r>
            <a:endParaRPr lang="en-US" dirty="0">
              <a:effectLst/>
            </a:endParaRPr>
          </a:p>
          <a:p>
            <a:pPr marL="1164717" lvl="2" indent="-232943">
              <a:buFont typeface="+mj-lt"/>
              <a:buAutoNum type="arabicParenR"/>
            </a:pPr>
            <a:r>
              <a:rPr lang="en-US" dirty="0">
                <a:ea typeface="ＭＳ Ｐゴシック" pitchFamily="-112" charset="-128"/>
                <a:cs typeface="ＭＳ Ｐゴシック" pitchFamily="-112" charset="-128"/>
              </a:rPr>
              <a:t>Relevant aspects of the subservice organization’s infrastructure, software, people, procedures, and data, and</a:t>
            </a:r>
            <a:endParaRPr lang="en-US" dirty="0">
              <a:effectLst/>
            </a:endParaRPr>
          </a:p>
          <a:p>
            <a:pPr marL="1164717" lvl="2" indent="-232943">
              <a:buFont typeface="+mj-lt"/>
              <a:buAutoNum type="arabicParenR"/>
            </a:pPr>
            <a:r>
              <a:rPr lang="en-US" dirty="0">
                <a:ea typeface="ＭＳ Ｐゴシック" pitchFamily="-112" charset="-128"/>
                <a:cs typeface="ＭＳ Ｐゴシック" pitchFamily="-112" charset="-128"/>
              </a:rPr>
              <a:t>The portions of the system that are attributable to the subservice organization</a:t>
            </a:r>
            <a:endParaRPr lang="en-US" dirty="0">
              <a:effectLst/>
            </a:endParaRPr>
          </a:p>
          <a:p>
            <a:pPr marL="698830" lvl="1" indent="-232943">
              <a:buFont typeface="+mj-lt"/>
              <a:buAutoNum type="alphaLcPeriod"/>
            </a:pPr>
            <a:endParaRPr lang="en-US" dirty="0">
              <a:effectLst/>
            </a:endParaRPr>
          </a:p>
          <a:p>
            <a:pPr marL="698830" lvl="1" indent="-232943">
              <a:buFont typeface="+mj-lt"/>
              <a:buAutoNum type="alphaLcPeriod"/>
            </a:pPr>
            <a:r>
              <a:rPr lang="en-US" dirty="0">
                <a:ea typeface="ＭＳ Ｐゴシック" pitchFamily="-112" charset="-128"/>
                <a:cs typeface="ＭＳ Ｐゴシック" pitchFamily="-112" charset="-128"/>
              </a:rPr>
              <a:t>When service organization management decides to use the carve-out method, the description should include:</a:t>
            </a:r>
            <a:endParaRPr lang="en-US" dirty="0">
              <a:effectLst/>
            </a:endParaRPr>
          </a:p>
          <a:p>
            <a:pPr marL="698830" lvl="1" indent="-232943">
              <a:buFont typeface="+mj-lt"/>
              <a:buAutoNum type="alphaLcPeriod"/>
            </a:pPr>
            <a:endParaRPr lang="en-US" dirty="0">
              <a:ea typeface="ＭＳ Ｐゴシック" pitchFamily="-112" charset="-128"/>
              <a:cs typeface="ＭＳ Ｐゴシック" pitchFamily="-112" charset="-128"/>
            </a:endParaRPr>
          </a:p>
          <a:p>
            <a:pPr marL="1164717" lvl="2" indent="-232943">
              <a:buFont typeface="+mj-lt"/>
              <a:buAutoNum type="arabicParenR"/>
            </a:pPr>
            <a:r>
              <a:rPr lang="en-US" dirty="0">
                <a:ea typeface="ＭＳ Ｐゴシック" pitchFamily="-112" charset="-128"/>
                <a:cs typeface="ＭＳ Ｐゴシック" pitchFamily="-112" charset="-128"/>
              </a:rPr>
              <a:t>The nature of the service provided by the subservice organization ,</a:t>
            </a:r>
            <a:endParaRPr lang="en-US" dirty="0">
              <a:effectLst/>
            </a:endParaRPr>
          </a:p>
          <a:p>
            <a:pPr marL="1164717" lvl="2" indent="-232943">
              <a:buFont typeface="+mj-lt"/>
              <a:buAutoNum type="arabicParenR"/>
            </a:pPr>
            <a:r>
              <a:rPr lang="en-US" dirty="0">
                <a:ea typeface="ＭＳ Ｐゴシック" pitchFamily="-112" charset="-128"/>
                <a:cs typeface="ＭＳ Ｐゴシック" pitchFamily="-112" charset="-128"/>
              </a:rPr>
              <a:t>Each of the applicable trust services criteria that are intended to be met by controls at the subservice organization, and</a:t>
            </a:r>
          </a:p>
          <a:p>
            <a:pPr marL="1164717" lvl="2" indent="-232943" defTabSz="465887" eaLnBrk="0" fontAlgn="base" hangingPunct="0">
              <a:spcBef>
                <a:spcPct val="30000"/>
              </a:spcBef>
              <a:spcAft>
                <a:spcPct val="0"/>
              </a:spcAft>
              <a:buFont typeface="+mj-lt"/>
              <a:buAutoNum type="arabicParenR"/>
              <a:defRPr/>
            </a:pPr>
            <a:r>
              <a:rPr lang="en-US" dirty="0">
                <a:ea typeface="ＭＳ Ｐゴシック" pitchFamily="-112" charset="-128"/>
                <a:cs typeface="ＭＳ Ｐゴシック" pitchFamily="-112" charset="-128"/>
              </a:rPr>
              <a:t>The types of controls that service organization management assumed, in the design of the service organization’s system, would be implemented by the subservice organization that, either alone or in combination with controls at the service organization, are necessary for the service organization to provide reasonable assurance that its service commitments and system requirements are achieved (commonly referred to as complementary subservice organization controls or CSOCs) </a:t>
            </a:r>
            <a:endParaRPr lang="en-US" dirty="0">
              <a:effectLst/>
            </a:endParaRPr>
          </a:p>
          <a:p>
            <a:pPr marL="1164717" lvl="2" indent="-232943">
              <a:buFont typeface="+mj-lt"/>
              <a:buAutoNum type="arabicParenR"/>
            </a:pPr>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b="1" dirty="0">
                <a:ea typeface="ＭＳ Ｐゴシック" pitchFamily="-112" charset="-128"/>
              </a:rPr>
              <a:t>We will discuss further information and considerations regarding subservice organizations later in the course.</a:t>
            </a:r>
          </a:p>
          <a:p>
            <a:endParaRPr lang="en-US" b="1" i="0" u="none" baseline="0"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58</a:t>
            </a:fld>
            <a:endParaRPr lang="en-US" dirty="0">
              <a:solidFill>
                <a:prstClr val="black"/>
              </a:solidFill>
              <a:latin typeface="Calibri" pitchFamily="-64" charset="0"/>
              <a:ea typeface="ＭＳ Ｐゴシック" pitchFamily="-64" charset="-128"/>
            </a:endParaRPr>
          </a:p>
        </p:txBody>
      </p:sp>
    </p:spTree>
    <p:extLst>
      <p:ext uri="{BB962C8B-B14F-4D97-AF65-F5344CB8AC3E}">
        <p14:creationId xmlns:p14="http://schemas.microsoft.com/office/powerpoint/2010/main" val="273950984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70000" lnSpcReduction="20000"/>
          </a:bodyPr>
          <a:lstStyle/>
          <a:p>
            <a:endParaRPr lang="en-US" i="0" u="none" baseline="0" dirty="0"/>
          </a:p>
          <a:p>
            <a:r>
              <a:rPr lang="en-US" dirty="0">
                <a:ea typeface="ＭＳ Ｐゴシック" pitchFamily="-112" charset="-128"/>
                <a:cs typeface="ＭＳ Ｐゴシック" pitchFamily="-112" charset="-128"/>
              </a:rPr>
              <a:t> </a:t>
            </a:r>
            <a:endParaRPr lang="en-US" dirty="0">
              <a:effectLst/>
            </a:endParaRPr>
          </a:p>
          <a:p>
            <a:pPr defTabSz="465887" eaLnBrk="0" fontAlgn="base" hangingPunct="0">
              <a:spcBef>
                <a:spcPct val="30000"/>
              </a:spcBef>
              <a:spcAft>
                <a:spcPct val="0"/>
              </a:spcAft>
              <a:defRPr/>
            </a:pPr>
            <a:r>
              <a:rPr lang="en-US" b="1" dirty="0">
                <a:ea typeface="ＭＳ Ｐゴシック" pitchFamily="-112" charset="-128"/>
                <a:cs typeface="ＭＳ Ｐゴシック" pitchFamily="-112" charset="-128"/>
              </a:rPr>
              <a:t>Updated 2018 Text.</a:t>
            </a:r>
          </a:p>
          <a:p>
            <a:pPr defTabSz="465887" eaLnBrk="0" fontAlgn="base" hangingPunct="0">
              <a:spcBef>
                <a:spcPct val="30000"/>
              </a:spcBef>
              <a:spcAft>
                <a:spcPct val="0"/>
              </a:spcAft>
              <a:defRPr/>
            </a:pPr>
            <a:endParaRPr lang="en-US" b="1"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b="1" dirty="0">
                <a:ea typeface="ＭＳ Ｐゴシック" pitchFamily="-112" charset="-128"/>
                <a:cs typeface="ＭＳ Ｐゴシック" pitchFamily="-112" charset="-128"/>
              </a:rPr>
              <a:t>If applicable, the description of the service organization’s system should also include:</a:t>
            </a:r>
          </a:p>
          <a:p>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strike="sngStrike" dirty="0">
                <a:ea typeface="ＭＳ Ｐゴシック" pitchFamily="-112" charset="-128"/>
                <a:cs typeface="ＭＳ Ｐゴシック" pitchFamily="-112" charset="-128"/>
              </a:rPr>
              <a:t>DC 8: </a:t>
            </a:r>
            <a:r>
              <a:rPr lang="en-US" dirty="0">
                <a:ea typeface="ＭＳ Ｐゴシック" pitchFamily="-112" charset="-128"/>
                <a:cs typeface="ＭＳ Ｐゴシック" pitchFamily="-112" charset="-128"/>
              </a:rPr>
              <a:t>Any specific criterion of the applicable trust services criteria that is not relevant to the system and the reasons it is not relevant. If one or more applicable trust services criteria are not relevant to the system being described, service organization management includes in the description an explanation of why such criteria are not relevant. For example, an applicable trust services criterion may not be relevant if it does not apply to the services provided by the service organization.</a:t>
            </a:r>
            <a:endParaRPr lang="en-US" dirty="0">
              <a:effectLst/>
            </a:endParaRPr>
          </a:p>
          <a:p>
            <a:endParaRPr lang="en-US"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Also,</a:t>
            </a:r>
          </a:p>
          <a:p>
            <a:endParaRPr lang="en-US" strike="sngStrike" dirty="0">
              <a:ea typeface="ＭＳ Ｐゴシック" pitchFamily="-112" charset="-128"/>
              <a:cs typeface="ＭＳ Ｐゴシック" pitchFamily="-112" charset="-128"/>
            </a:endParaRPr>
          </a:p>
          <a:p>
            <a:r>
              <a:rPr lang="en-US" strike="sngStrike" dirty="0">
                <a:ea typeface="ＭＳ Ｐゴシック" pitchFamily="-112" charset="-128"/>
                <a:cs typeface="ＭＳ Ｐゴシック" pitchFamily="-112" charset="-128"/>
              </a:rPr>
              <a:t>DC9:</a:t>
            </a:r>
            <a:r>
              <a:rPr lang="en-US" dirty="0">
                <a:ea typeface="ＭＳ Ｐゴシック" pitchFamily="-112" charset="-128"/>
                <a:cs typeface="ＭＳ Ｐゴシック" pitchFamily="-112" charset="-128"/>
              </a:rPr>
              <a:t> In a description that covers a period of time (type 2 examination), the relevant details of significant changes to the service organization’s system and controls during that period that are relevant to the service organization’s service commitments and system requirements.</a:t>
            </a:r>
          </a:p>
          <a:p>
            <a:endParaRPr lang="en-US" dirty="0">
              <a:ea typeface="ＭＳ Ｐゴシック" pitchFamily="-112" charset="-128"/>
              <a:cs typeface="ＭＳ Ｐゴシック" pitchFamily="-112" charset="-128"/>
            </a:endParaRPr>
          </a:p>
          <a:p>
            <a:r>
              <a:rPr lang="en-US" dirty="0">
                <a:ea typeface="ＭＳ Ｐゴシック" pitchFamily="-112" charset="-128"/>
                <a:cs typeface="ＭＳ Ｐゴシック" pitchFamily="-112" charset="-128"/>
              </a:rPr>
              <a:t>Significant changes to be disclosed consist of those that are likely to be relevant to the broad range of report users. Disclosure of such changes is expected to include an appropriate level of detail, such as the date the changes occurred and how the system differed before and after the changes.</a:t>
            </a:r>
            <a:endParaRPr lang="en-US" dirty="0">
              <a:effectLst/>
            </a:endParaRPr>
          </a:p>
          <a:p>
            <a:r>
              <a:rPr lang="en-US" dirty="0">
                <a:ea typeface="ＭＳ Ｐゴシック" pitchFamily="-112" charset="-128"/>
                <a:cs typeface="ＭＳ Ｐゴシック" pitchFamily="-112" charset="-128"/>
              </a:rPr>
              <a:t> </a:t>
            </a:r>
            <a:endParaRPr lang="en-US" dirty="0">
              <a:effectLst/>
            </a:endParaRPr>
          </a:p>
          <a:p>
            <a:r>
              <a:rPr lang="en-US" dirty="0">
                <a:ea typeface="ＭＳ Ｐゴシック" pitchFamily="-112" charset="-128"/>
                <a:cs typeface="ＭＳ Ｐゴシック" pitchFamily="-112" charset="-128"/>
              </a:rPr>
              <a:t>Examples of significant changes to a system include the following:</a:t>
            </a:r>
            <a:endParaRPr lang="en-US" dirty="0">
              <a:effectLst/>
            </a:endParaRPr>
          </a:p>
          <a:p>
            <a:r>
              <a:rPr lang="en-US" dirty="0">
                <a:ea typeface="ＭＳ Ｐゴシック" pitchFamily="-112" charset="-128"/>
                <a:cs typeface="ＭＳ Ｐゴシック" pitchFamily="-112" charset="-128"/>
              </a:rPr>
              <a:t> </a:t>
            </a:r>
            <a:endParaRPr lang="en-US" dirty="0">
              <a:effectLst/>
            </a:endParaRPr>
          </a:p>
          <a:p>
            <a:pPr marL="640594" lvl="1" indent="-174708">
              <a:buFont typeface="Arial" panose="020B0604020202020204" pitchFamily="34" charset="0"/>
              <a:buChar char="•"/>
            </a:pPr>
            <a:r>
              <a:rPr lang="en-US" dirty="0">
                <a:ea typeface="ＭＳ Ｐゴシック" pitchFamily="-112" charset="-128"/>
                <a:cs typeface="ＭＳ Ｐゴシック" pitchFamily="-112" charset="-128"/>
              </a:rPr>
              <a:t>Changes to the services provided  </a:t>
            </a:r>
            <a:endParaRPr lang="en-US" dirty="0">
              <a:effectLst/>
            </a:endParaRPr>
          </a:p>
          <a:p>
            <a:pPr marL="640594" lvl="1" indent="-174708">
              <a:buFont typeface="Arial" panose="020B0604020202020204" pitchFamily="34" charset="0"/>
              <a:buChar char="•"/>
            </a:pPr>
            <a:r>
              <a:rPr lang="en-US" dirty="0">
                <a:ea typeface="ＭＳ Ｐゴシック" pitchFamily="-112" charset="-128"/>
                <a:cs typeface="ＭＳ Ｐゴシック" pitchFamily="-112" charset="-128"/>
              </a:rPr>
              <a:t>Significant changes to IT and security personnel </a:t>
            </a:r>
            <a:endParaRPr lang="en-US" dirty="0">
              <a:effectLst/>
            </a:endParaRPr>
          </a:p>
          <a:p>
            <a:pPr marL="640594" lvl="1" indent="-174708">
              <a:buFont typeface="Arial" panose="020B0604020202020204" pitchFamily="34" charset="0"/>
              <a:buChar char="•"/>
            </a:pPr>
            <a:r>
              <a:rPr lang="en-US" dirty="0">
                <a:ea typeface="ＭＳ Ｐゴシック" pitchFamily="-112" charset="-128"/>
                <a:cs typeface="ＭＳ Ｐゴシック" pitchFamily="-112" charset="-128"/>
              </a:rPr>
              <a:t>Significant changes to system processes, IT architecture and applications, and the processes and system used by subservice organizations </a:t>
            </a:r>
            <a:endParaRPr lang="en-US" dirty="0">
              <a:effectLst/>
            </a:endParaRPr>
          </a:p>
          <a:p>
            <a:pPr marL="640594" lvl="1" indent="-174708">
              <a:buFont typeface="Arial" panose="020B0604020202020204" pitchFamily="34" charset="0"/>
              <a:buChar char="•"/>
            </a:pPr>
            <a:r>
              <a:rPr lang="en-US" dirty="0">
                <a:ea typeface="ＭＳ Ｐゴシック" pitchFamily="-112" charset="-128"/>
                <a:cs typeface="ＭＳ Ｐゴシック" pitchFamily="-112" charset="-128"/>
              </a:rPr>
              <a:t>Changes to legal and regulatory requirements that could affect system requirements</a:t>
            </a:r>
          </a:p>
          <a:p>
            <a:pPr marL="640594" lvl="1" indent="-174708">
              <a:buFont typeface="Arial" panose="020B0604020202020204" pitchFamily="34" charset="0"/>
              <a:buChar char="•"/>
            </a:pPr>
            <a:r>
              <a:rPr lang="en-US" dirty="0">
                <a:ea typeface="ＭＳ Ｐゴシック" pitchFamily="-112" charset="-128"/>
                <a:cs typeface="ＭＳ Ｐゴシック" pitchFamily="-112" charset="-128"/>
              </a:rPr>
              <a:t>Changes to organizational structure resulting in a change to internal control over the system (for example, a change to the legal entity)</a:t>
            </a:r>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59</a:t>
            </a:fld>
            <a:endParaRPr lang="en-US" dirty="0">
              <a:solidFill>
                <a:prstClr val="black"/>
              </a:solidFill>
              <a:latin typeface="Calibri" pitchFamily="-64" charset="0"/>
              <a:ea typeface="ＭＳ Ｐゴシック" pitchFamily="-64" charset="-128"/>
            </a:endParaRPr>
          </a:p>
        </p:txBody>
      </p:sp>
    </p:spTree>
    <p:extLst>
      <p:ext uri="{BB962C8B-B14F-4D97-AF65-F5344CB8AC3E}">
        <p14:creationId xmlns:p14="http://schemas.microsoft.com/office/powerpoint/2010/main" val="18707616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a:bodyPr>
          <a:lstStyle/>
          <a:p>
            <a:endParaRPr lang="en-US" dirty="0"/>
          </a:p>
          <a:p>
            <a:r>
              <a:rPr lang="en-US" dirty="0"/>
              <a:t>When applicable, the description should include information about subservice organizations</a:t>
            </a:r>
          </a:p>
          <a:p>
            <a:r>
              <a:rPr lang="en-US" dirty="0">
                <a:solidFill>
                  <a:schemeClr val="tx2"/>
                </a:solidFill>
              </a:rPr>
              <a:t>These may be separate entities from the service organization or may be entities related to the service organization. </a:t>
            </a:r>
          </a:p>
          <a:p>
            <a:endParaRPr lang="en-US" dirty="0">
              <a:solidFill>
                <a:schemeClr val="tx2"/>
              </a:solidFill>
            </a:endParaRPr>
          </a:p>
          <a:p>
            <a:r>
              <a:rPr lang="en-US" dirty="0">
                <a:solidFill>
                  <a:schemeClr val="tx2"/>
                </a:solidFill>
              </a:rPr>
              <a:t>As we mentioned in Module</a:t>
            </a:r>
            <a:r>
              <a:rPr lang="en-US" baseline="0" dirty="0">
                <a:solidFill>
                  <a:schemeClr val="tx2"/>
                </a:solidFill>
              </a:rPr>
              <a:t> 1, a</a:t>
            </a:r>
            <a:r>
              <a:rPr lang="en-US" dirty="0">
                <a:solidFill>
                  <a:schemeClr val="tx2"/>
                </a:solidFill>
              </a:rPr>
              <a:t> service organization that uses a subservice organization may use the carve-out method or the inclusive method to present</a:t>
            </a:r>
            <a:br>
              <a:rPr lang="en-US" dirty="0">
                <a:solidFill>
                  <a:schemeClr val="tx2"/>
                </a:solidFill>
              </a:rPr>
            </a:br>
            <a:r>
              <a:rPr lang="en-US" dirty="0">
                <a:solidFill>
                  <a:schemeClr val="tx2"/>
                </a:solidFill>
              </a:rPr>
              <a:t>information about the services provided by the subservice organization in its description of the service organization’s system.</a:t>
            </a:r>
          </a:p>
          <a:p>
            <a:endParaRPr lang="en-US" dirty="0">
              <a:solidFill>
                <a:schemeClr val="tx2"/>
              </a:solidFill>
            </a:endParaRPr>
          </a:p>
          <a:p>
            <a:r>
              <a:rPr lang="en-US" dirty="0">
                <a:solidFill>
                  <a:schemeClr val="tx2"/>
                </a:solidFill>
              </a:rPr>
              <a:t>Additionally, the description should explain how the organization is monitoring that controls are present and operating at the subservice organization.</a:t>
            </a:r>
          </a:p>
          <a:p>
            <a:r>
              <a:rPr lang="en-US" dirty="0">
                <a:solidFill>
                  <a:schemeClr val="tx2"/>
                </a:solidFill>
              </a:rPr>
              <a:t>This</a:t>
            </a:r>
            <a:r>
              <a:rPr lang="en-US" baseline="0" dirty="0">
                <a:solidFill>
                  <a:schemeClr val="tx2"/>
                </a:solidFill>
              </a:rPr>
              <a:t> might include reviewing </a:t>
            </a:r>
            <a:r>
              <a:rPr lang="en-US" dirty="0">
                <a:solidFill>
                  <a:schemeClr val="tx2"/>
                </a:solidFill>
              </a:rPr>
              <a:t>SOC reports,  conducting</a:t>
            </a:r>
            <a:r>
              <a:rPr lang="en-US" baseline="0" dirty="0">
                <a:solidFill>
                  <a:schemeClr val="tx2"/>
                </a:solidFill>
              </a:rPr>
              <a:t> </a:t>
            </a:r>
            <a:r>
              <a:rPr lang="en-US" dirty="0">
                <a:solidFill>
                  <a:schemeClr val="tx2"/>
                </a:solidFill>
              </a:rPr>
              <a:t>contract performance meetings,</a:t>
            </a:r>
            <a:r>
              <a:rPr lang="en-US" baseline="0" dirty="0">
                <a:solidFill>
                  <a:schemeClr val="tx2"/>
                </a:solidFill>
              </a:rPr>
              <a:t> or making regular visits to the subservice organization.</a:t>
            </a:r>
            <a:endParaRPr lang="en-US" dirty="0">
              <a:solidFill>
                <a:schemeClr val="tx2"/>
              </a:solidFill>
            </a:endParaRPr>
          </a:p>
          <a:p>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60</a:t>
            </a:fld>
            <a:endParaRPr lang="en-US"/>
          </a:p>
        </p:txBody>
      </p:sp>
    </p:spTree>
    <p:extLst>
      <p:ext uri="{BB962C8B-B14F-4D97-AF65-F5344CB8AC3E}">
        <p14:creationId xmlns:p14="http://schemas.microsoft.com/office/powerpoint/2010/main" val="10274616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fontScale="77500" lnSpcReduction="20000"/>
          </a:bodyPr>
          <a:lstStyle/>
          <a:p>
            <a:r>
              <a:rPr lang="en-US" b="1" dirty="0"/>
              <a:t>Exam question</a:t>
            </a:r>
            <a:r>
              <a:rPr lang="en-US" b="1" baseline="0" dirty="0"/>
              <a:t> 2.3</a:t>
            </a:r>
            <a:endParaRPr lang="en-US" b="1" dirty="0"/>
          </a:p>
          <a:p>
            <a:endParaRPr lang="en-US" dirty="0"/>
          </a:p>
          <a:p>
            <a:r>
              <a:rPr lang="en-US" dirty="0"/>
              <a:t>It’s important to understand</a:t>
            </a:r>
            <a:r>
              <a:rPr lang="en-US" baseline="0" dirty="0"/>
              <a:t> that not all organizations that provide services to a service Organization are subservice organizations.</a:t>
            </a:r>
          </a:p>
          <a:p>
            <a:endParaRPr lang="en-US" baseline="0" dirty="0"/>
          </a:p>
          <a:p>
            <a:r>
              <a:rPr lang="en-US" dirty="0"/>
              <a:t>Organizations that provide services to a service organization that are</a:t>
            </a:r>
          </a:p>
          <a:p>
            <a:r>
              <a:rPr lang="en-US" dirty="0"/>
              <a:t>not considered subservice organizations are referred to as </a:t>
            </a:r>
            <a:r>
              <a:rPr lang="en-US" i="1" dirty="0"/>
              <a:t>vendors</a:t>
            </a:r>
            <a:r>
              <a:rPr lang="en-US" dirty="0"/>
              <a:t>. This</a:t>
            </a:r>
          </a:p>
          <a:p>
            <a:r>
              <a:rPr lang="en-US" dirty="0"/>
              <a:t>distinction is important because if an organization is deemed to</a:t>
            </a:r>
            <a:r>
              <a:rPr lang="en-US" baseline="0" dirty="0"/>
              <a:t> be a vendor</a:t>
            </a:r>
            <a:r>
              <a:rPr lang="en-US" dirty="0"/>
              <a:t>, AT-C Section 320 is not</a:t>
            </a:r>
          </a:p>
          <a:p>
            <a:r>
              <a:rPr lang="en-US" dirty="0"/>
              <a:t>applicable. </a:t>
            </a:r>
          </a:p>
          <a:p>
            <a:endParaRPr lang="en-US" dirty="0"/>
          </a:p>
          <a:p>
            <a:pPr defTabSz="465887" eaLnBrk="0" fontAlgn="base" hangingPunct="0">
              <a:spcBef>
                <a:spcPct val="30000"/>
              </a:spcBef>
              <a:spcAft>
                <a:spcPct val="0"/>
              </a:spcAft>
              <a:defRPr/>
            </a:pPr>
            <a:r>
              <a:rPr lang="en-US" dirty="0"/>
              <a:t>How do you determine whether a third party is a subservice organization or a vendor?</a:t>
            </a:r>
          </a:p>
          <a:p>
            <a:endParaRPr lang="en-US" dirty="0"/>
          </a:p>
          <a:p>
            <a:r>
              <a:rPr lang="en-US" dirty="0"/>
              <a:t>One way for management to determine whether an organization is a</a:t>
            </a:r>
          </a:p>
          <a:p>
            <a:r>
              <a:rPr lang="en-US" dirty="0"/>
              <a:t>vendor or a subservice organization is to determine whether the controls</a:t>
            </a:r>
          </a:p>
          <a:p>
            <a:r>
              <a:rPr lang="en-US" dirty="0"/>
              <a:t>implemented by the organization would be included in the service organization’s</a:t>
            </a:r>
          </a:p>
          <a:p>
            <a:r>
              <a:rPr lang="en-US" dirty="0"/>
              <a:t>description of its system had they been performed by the service organization</a:t>
            </a:r>
          </a:p>
          <a:p>
            <a:r>
              <a:rPr lang="en-US" dirty="0"/>
              <a:t>itself. If so, the organization would be considered a subservice organization. </a:t>
            </a:r>
          </a:p>
          <a:p>
            <a:endParaRPr lang="en-US" dirty="0"/>
          </a:p>
          <a:p>
            <a:r>
              <a:rPr lang="en-US" dirty="0"/>
              <a:t>While considering the</a:t>
            </a:r>
            <a:r>
              <a:rPr lang="en-US" baseline="0" dirty="0"/>
              <a:t> services provided a third-party organization that is deemed to be</a:t>
            </a:r>
          </a:p>
          <a:p>
            <a:r>
              <a:rPr lang="en-US" baseline="0" dirty="0"/>
              <a:t>a subservice organization, management should also determine if the </a:t>
            </a:r>
            <a:r>
              <a:rPr lang="en-US" b="1" baseline="0" dirty="0"/>
              <a:t>subservice organization</a:t>
            </a:r>
          </a:p>
          <a:p>
            <a:r>
              <a:rPr lang="en-US" baseline="0" dirty="0"/>
              <a:t>also uses a third-party organization in the delivery of its services. Depending on the relevance</a:t>
            </a:r>
          </a:p>
          <a:p>
            <a:r>
              <a:rPr lang="en-US" baseline="0" dirty="0"/>
              <a:t>to the service organization, management would need to consider also disclosing the </a:t>
            </a:r>
          </a:p>
          <a:p>
            <a:r>
              <a:rPr lang="en-US" baseline="0" dirty="0"/>
              <a:t>subversive organization’s third-party vendor as a subservice organization.</a:t>
            </a:r>
            <a:endParaRPr lang="en-US" dirty="0"/>
          </a:p>
          <a:p>
            <a:endParaRPr lang="en-US" dirty="0"/>
          </a:p>
          <a:p>
            <a:r>
              <a:rPr lang="en-US" dirty="0"/>
              <a:t>The AICPA</a:t>
            </a:r>
            <a:r>
              <a:rPr lang="en-US" baseline="0" dirty="0"/>
              <a:t> SOC 1 guide </a:t>
            </a:r>
            <a:r>
              <a:rPr lang="en-US" dirty="0"/>
              <a:t>presents matters to consider in determining whether an </a:t>
            </a:r>
          </a:p>
          <a:p>
            <a:r>
              <a:rPr lang="en-US" dirty="0"/>
              <a:t>organization used by a service organization is a vendor or a subservice organization. </a:t>
            </a:r>
          </a:p>
          <a:p>
            <a:r>
              <a:rPr lang="en-US" dirty="0"/>
              <a:t>The</a:t>
            </a:r>
            <a:r>
              <a:rPr lang="en-US" baseline="0" dirty="0"/>
              <a:t> guide </a:t>
            </a:r>
            <a:r>
              <a:rPr lang="en-US" dirty="0"/>
              <a:t>does not contain a comprehensive list of matters to consider; it is only for </a:t>
            </a:r>
          </a:p>
          <a:p>
            <a:r>
              <a:rPr lang="en-US" dirty="0"/>
              <a:t>Illustrative purposes. </a:t>
            </a:r>
          </a:p>
          <a:p>
            <a:endParaRPr lang="en-US" dirty="0"/>
          </a:p>
          <a:p>
            <a:r>
              <a:rPr lang="en-US" dirty="0"/>
              <a:t>Regardless, in any engagement, when determining whether an organization is a vendor or a </a:t>
            </a:r>
          </a:p>
          <a:p>
            <a:r>
              <a:rPr lang="en-US" dirty="0"/>
              <a:t>subservice organization, the service auditor uses professional judgment, based on the </a:t>
            </a:r>
          </a:p>
          <a:p>
            <a:r>
              <a:rPr lang="en-US" dirty="0"/>
              <a:t>particular facts and circumstances of the engagement.</a:t>
            </a:r>
          </a:p>
        </p:txBody>
      </p:sp>
      <p:sp>
        <p:nvSpPr>
          <p:cNvPr id="4" name="Slide Number Placeholder 3"/>
          <p:cNvSpPr>
            <a:spLocks noGrp="1"/>
          </p:cNvSpPr>
          <p:nvPr>
            <p:ph type="sldNum" sz="quarter" idx="10"/>
          </p:nvPr>
        </p:nvSpPr>
        <p:spPr/>
        <p:txBody>
          <a:bodyPr/>
          <a:lstStyle/>
          <a:p>
            <a:fld id="{829599AC-CD18-4F14-B469-B034D02387DF}" type="slidenum">
              <a:rPr lang="en-US" smtClean="0"/>
              <a:pPr/>
              <a:t>61</a:t>
            </a:fld>
            <a:endParaRPr lang="en-US"/>
          </a:p>
        </p:txBody>
      </p:sp>
    </p:spTree>
    <p:extLst>
      <p:ext uri="{BB962C8B-B14F-4D97-AF65-F5344CB8AC3E}">
        <p14:creationId xmlns:p14="http://schemas.microsoft.com/office/powerpoint/2010/main" val="2904867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b="1" dirty="0"/>
              <a:t>In addition to the service</a:t>
            </a:r>
            <a:r>
              <a:rPr lang="en-US" b="1" baseline="0" dirty="0"/>
              <a:t> organization’s controls that are included in the description of the service organization’s system, there are often complementary controls to consider</a:t>
            </a:r>
          </a:p>
          <a:p>
            <a:endParaRPr lang="en-US" b="1" dirty="0"/>
          </a:p>
          <a:p>
            <a:r>
              <a:rPr lang="en-US" b="1" dirty="0"/>
              <a:t>The</a:t>
            </a:r>
            <a:r>
              <a:rPr lang="en-US" b="1" baseline="0" dirty="0"/>
              <a:t> first are </a:t>
            </a:r>
            <a:r>
              <a:rPr lang="en-US" b="1" dirty="0"/>
              <a:t>Complementary user entity controls.  These are c</a:t>
            </a:r>
            <a:r>
              <a:rPr lang="en-US" dirty="0"/>
              <a:t>ontrols that management of the service organization assumes, in the design of the service organization’s system, will be</a:t>
            </a:r>
          </a:p>
          <a:p>
            <a:r>
              <a:rPr lang="en-US" dirty="0"/>
              <a:t>implemented by user entities and that are necessary to achieve the control objectives (SOC 1) or principle commitments and stated in</a:t>
            </a:r>
          </a:p>
          <a:p>
            <a:r>
              <a:rPr lang="en-US" dirty="0"/>
              <a:t>management’s description of the service organization’s system.  </a:t>
            </a:r>
          </a:p>
          <a:p>
            <a:endParaRPr lang="en-US" dirty="0"/>
          </a:p>
          <a:p>
            <a:r>
              <a:rPr lang="en-US" dirty="0"/>
              <a:t>For</a:t>
            </a:r>
            <a:r>
              <a:rPr lang="en-US" baseline="0" dirty="0"/>
              <a:t> instance, in our third-party payroll administrator example, the payroll administrator might assume that the manufacturing company has appropriate controls in place over the tabulation of payroll records and that each payroll </a:t>
            </a:r>
            <a:r>
              <a:rPr lang="en-US" dirty="0"/>
              <a:t>is</a:t>
            </a:r>
            <a:r>
              <a:rPr lang="en-US" baseline="0" dirty="0"/>
              <a:t> subject to appropriate review and reconciliation.</a:t>
            </a:r>
            <a:endParaRPr lang="en-US" dirty="0"/>
          </a:p>
          <a:p>
            <a:endParaRPr lang="en-US" dirty="0"/>
          </a:p>
          <a:p>
            <a:r>
              <a:rPr lang="en-US" b="1" dirty="0"/>
              <a:t>The second </a:t>
            </a:r>
            <a:r>
              <a:rPr lang="en-US" b="1" baseline="0" dirty="0"/>
              <a:t> complementary controls to consider are </a:t>
            </a:r>
            <a:r>
              <a:rPr lang="en-US" b="1" dirty="0"/>
              <a:t>Complementary subservice organization controls. These are c</a:t>
            </a:r>
            <a:r>
              <a:rPr lang="en-US" dirty="0"/>
              <a:t>ontrols that management of the</a:t>
            </a:r>
          </a:p>
          <a:p>
            <a:r>
              <a:rPr lang="en-US" dirty="0"/>
              <a:t>service organization assumes, in the design of the service organization’s system, will be</a:t>
            </a:r>
          </a:p>
          <a:p>
            <a:r>
              <a:rPr lang="en-US" dirty="0"/>
              <a:t>implemented by the subservice organizations and that are necessary to achieve the control</a:t>
            </a:r>
          </a:p>
          <a:p>
            <a:r>
              <a:rPr lang="en-US" dirty="0"/>
              <a:t>objectives stated in management’s description of the service organization’s system.</a:t>
            </a:r>
          </a:p>
          <a:p>
            <a:endParaRPr lang="en-US" dirty="0"/>
          </a:p>
          <a:p>
            <a:r>
              <a:rPr lang="en-US" dirty="0"/>
              <a:t>Continuing with our example, the third-party payroll administrator</a:t>
            </a:r>
            <a:r>
              <a:rPr lang="en-US" baseline="0" dirty="0"/>
              <a:t> might assume that the print and mailing vendor has controls in place to ensure the</a:t>
            </a:r>
          </a:p>
          <a:p>
            <a:r>
              <a:rPr lang="en-US" baseline="0" dirty="0"/>
              <a:t>completeness and accuracy of each print job.</a:t>
            </a:r>
            <a:endParaRPr lang="en-US" dirty="0"/>
          </a:p>
          <a:p>
            <a:endParaRPr lang="en-US" dirty="0"/>
          </a:p>
          <a:p>
            <a:endParaRPr lang="en-US" dirty="0"/>
          </a:p>
          <a:p>
            <a:endParaRPr lang="en-US" dirty="0"/>
          </a:p>
          <a:p>
            <a:pPr lvl="1"/>
            <a:r>
              <a:rPr lang="en-US" dirty="0"/>
              <a:t>EQ 4: </a:t>
            </a:r>
          </a:p>
          <a:p>
            <a:pPr lvl="1"/>
            <a:r>
              <a:rPr lang="en-US" dirty="0"/>
              <a:t>Who is assumed to implement complementary user entity controls?</a:t>
            </a:r>
          </a:p>
          <a:p>
            <a:pPr lvl="0"/>
            <a:r>
              <a:rPr lang="en-US" dirty="0"/>
              <a:t>The service organization.</a:t>
            </a:r>
          </a:p>
          <a:p>
            <a:r>
              <a:rPr lang="en-US" dirty="0"/>
              <a:t>Incorrect. The service organization designs the controls, and must disclose any complementary user entity controls contemplated in the design of its controls in its description of the system, but it is not responsible for implementing the controls.</a:t>
            </a:r>
          </a:p>
          <a:p>
            <a:pPr lvl="0"/>
            <a:r>
              <a:rPr lang="en-US" dirty="0"/>
              <a:t>The subservice organization.</a:t>
            </a:r>
          </a:p>
          <a:p>
            <a:r>
              <a:rPr lang="en-US" dirty="0"/>
              <a:t>Incorrect. Subservice organizations are not involved in the design or implementation of complementary user entity controls.</a:t>
            </a:r>
          </a:p>
          <a:p>
            <a:pPr lvl="0"/>
            <a:r>
              <a:rPr lang="en-US" dirty="0"/>
              <a:t>User entities.</a:t>
            </a:r>
          </a:p>
          <a:p>
            <a:r>
              <a:rPr lang="en-US" b="1" dirty="0"/>
              <a:t>Correct</a:t>
            </a:r>
            <a:r>
              <a:rPr lang="en-US" dirty="0"/>
              <a:t>. Complementary user entity controls are controls that the service organization expects user entities to implement when using their services.</a:t>
            </a:r>
          </a:p>
          <a:p>
            <a:pPr lvl="0"/>
            <a:r>
              <a:rPr lang="en-US" dirty="0"/>
              <a:t>The external auditor.</a:t>
            </a:r>
          </a:p>
          <a:p>
            <a:r>
              <a:rPr lang="en-US" dirty="0"/>
              <a:t>Incorrect. External auditors do not implement any controls related to the service organization.</a:t>
            </a:r>
          </a:p>
          <a:p>
            <a:endParaRPr lang="en-US" dirty="0"/>
          </a:p>
          <a:p>
            <a:endParaRPr lang="en-US" dirty="0">
              <a:ea typeface="ＭＳ Ｐゴシック" pitchFamily="-112" charset="-128"/>
              <a:cs typeface="ＭＳ Ｐゴシック" pitchFamily="-112" charset="-128"/>
            </a:endParaRP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6</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609F97BA-6E2E-4BE9-8524-95DBB537F89E}"/>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1616166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47500" lnSpcReduction="20000"/>
          </a:bodyPr>
          <a:lstStyle/>
          <a:p>
            <a:pPr marL="774344" lvl="1" indent="-357590" defTabSz="952584">
              <a:spcAft>
                <a:spcPts val="280"/>
              </a:spcAft>
              <a:defRPr/>
            </a:pPr>
            <a:r>
              <a:rPr lang="en-US" sz="2300" dirty="0">
                <a:latin typeface="Arial" pitchFamily="34" charset="0"/>
                <a:cs typeface="Arial" pitchFamily="34" charset="0"/>
              </a:rPr>
              <a:t>When the Carve-Out reporting option is used,  it is Expected that the Service Organization will conduct relevant Monitoring Procedures, which could include:</a:t>
            </a:r>
          </a:p>
          <a:p>
            <a:pPr marL="774344" lvl="1" indent="-357590" defTabSz="952584">
              <a:spcAft>
                <a:spcPts val="280"/>
              </a:spcAft>
              <a:defRPr/>
            </a:pPr>
            <a:endParaRPr lang="en-US" sz="2300" dirty="0">
              <a:latin typeface="Arial" pitchFamily="34" charset="0"/>
              <a:cs typeface="Arial" pitchFamily="34" charset="0"/>
            </a:endParaRPr>
          </a:p>
          <a:p>
            <a:pPr marL="1191098" lvl="2" indent="-357590" defTabSz="952584">
              <a:spcAft>
                <a:spcPts val="280"/>
              </a:spcAft>
              <a:defRPr/>
            </a:pPr>
            <a:r>
              <a:rPr lang="en-US" sz="2300" dirty="0">
                <a:latin typeface="Arial" pitchFamily="34" charset="0"/>
                <a:cs typeface="Arial" pitchFamily="34" charset="0"/>
              </a:rPr>
              <a:t>Obtaining and reviewing SOC reports (if they exist)</a:t>
            </a:r>
          </a:p>
          <a:p>
            <a:pPr marL="1191098" lvl="2" indent="-357590" defTabSz="952584">
              <a:spcAft>
                <a:spcPts val="280"/>
              </a:spcAft>
              <a:defRPr/>
            </a:pPr>
            <a:r>
              <a:rPr lang="en-US" sz="2300" dirty="0">
                <a:latin typeface="Arial" pitchFamily="34" charset="0"/>
                <a:cs typeface="Arial" pitchFamily="34" charset="0"/>
              </a:rPr>
              <a:t>Considering internal audit or others to perform testing</a:t>
            </a:r>
          </a:p>
          <a:p>
            <a:pPr marL="1191098" lvl="2" indent="-357590" defTabSz="952584">
              <a:spcAft>
                <a:spcPts val="280"/>
              </a:spcAft>
              <a:defRPr/>
            </a:pPr>
            <a:r>
              <a:rPr lang="en-US" sz="2300" dirty="0">
                <a:latin typeface="Arial" pitchFamily="34" charset="0"/>
                <a:cs typeface="Arial" pitchFamily="34" charset="0"/>
              </a:rPr>
              <a:t>Performing other monitoring procedures, such as periodic discussions/review of  reports</a:t>
            </a:r>
          </a:p>
          <a:p>
            <a:pPr marL="743258" lvl="1" indent="-343235" defTabSz="914343">
              <a:spcAft>
                <a:spcPts val="269"/>
              </a:spcAft>
              <a:defRPr/>
            </a:pPr>
            <a:endParaRPr lang="en-US" sz="2400" dirty="0">
              <a:latin typeface="Arial" pitchFamily="34" charset="0"/>
              <a:cs typeface="Arial" pitchFamily="34" charset="0"/>
            </a:endParaRPr>
          </a:p>
          <a:p>
            <a:pPr marL="743258" lvl="1" indent="-343235" defTabSz="914343">
              <a:spcAft>
                <a:spcPts val="269"/>
              </a:spcAft>
              <a:defRPr/>
            </a:pPr>
            <a:r>
              <a:rPr lang="en-US" sz="2400" dirty="0">
                <a:latin typeface="Arial" pitchFamily="34" charset="0"/>
                <a:cs typeface="Arial" pitchFamily="34" charset="0"/>
              </a:rPr>
              <a:t>	In the event that service organization has obtained as SOC report from the subservice organization, the service organization should review any</a:t>
            </a:r>
          </a:p>
          <a:p>
            <a:pPr marL="743258" lvl="1" indent="-343235" defTabSz="914343">
              <a:spcAft>
                <a:spcPts val="269"/>
              </a:spcAft>
              <a:defRPr/>
            </a:pPr>
            <a:r>
              <a:rPr lang="en-US" sz="2400" dirty="0">
                <a:latin typeface="Arial" pitchFamily="34" charset="0"/>
                <a:cs typeface="Arial" pitchFamily="34" charset="0"/>
              </a:rPr>
              <a:t>	complementary user entity controls recommended by the subservice organization and determine that any that are relevant have been implemented.</a:t>
            </a:r>
          </a:p>
          <a:p>
            <a:pPr marL="743258" lvl="1" indent="-343235" defTabSz="914343">
              <a:spcAft>
                <a:spcPts val="269"/>
              </a:spcAft>
              <a:defRPr/>
            </a:pPr>
            <a:endParaRPr lang="en-US" sz="2400" dirty="0">
              <a:latin typeface="Arial" pitchFamily="34" charset="0"/>
              <a:cs typeface="Arial" pitchFamily="34" charset="0"/>
            </a:endParaRPr>
          </a:p>
          <a:p>
            <a:pPr marL="743258" lvl="1" indent="-343235" defTabSz="914343">
              <a:spcAft>
                <a:spcPts val="269"/>
              </a:spcAft>
              <a:defRPr/>
            </a:pPr>
            <a:r>
              <a:rPr lang="en-US" sz="2400" dirty="0">
                <a:latin typeface="Arial" pitchFamily="34" charset="0"/>
                <a:cs typeface="Arial" pitchFamily="34" charset="0"/>
              </a:rPr>
              <a:t>	Separately, to the extent the service organization has assumed certain controls are in place at the subservice organization when designing their controls,</a:t>
            </a:r>
          </a:p>
          <a:p>
            <a:pPr marL="743258" lvl="1" indent="-343235" defTabSz="914343">
              <a:spcAft>
                <a:spcPts val="269"/>
              </a:spcAft>
              <a:defRPr/>
            </a:pPr>
            <a:r>
              <a:rPr lang="en-US" sz="2400" dirty="0">
                <a:latin typeface="Arial" pitchFamily="34" charset="0"/>
                <a:cs typeface="Arial" pitchFamily="34" charset="0"/>
              </a:rPr>
              <a:t>	the service organization should review the SOC report or other available information to determine if such controls are in place. </a:t>
            </a:r>
          </a:p>
          <a:p>
            <a:pPr marL="743258" lvl="1" indent="-343235" defTabSz="914343">
              <a:spcAft>
                <a:spcPts val="269"/>
              </a:spcAft>
              <a:defRPr/>
            </a:pPr>
            <a:endParaRPr lang="en-US" sz="2400" dirty="0">
              <a:latin typeface="Arial" pitchFamily="34" charset="0"/>
              <a:cs typeface="Arial" pitchFamily="34" charset="0"/>
            </a:endParaRPr>
          </a:p>
          <a:p>
            <a:pPr marL="743258" lvl="1" indent="-343235" defTabSz="914343">
              <a:spcAft>
                <a:spcPts val="269"/>
              </a:spcAft>
              <a:defRPr/>
            </a:pPr>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62</a:t>
            </a:fld>
            <a:endParaRPr lang="en-US" dirty="0"/>
          </a:p>
        </p:txBody>
      </p:sp>
    </p:spTree>
    <p:extLst>
      <p:ext uri="{BB962C8B-B14F-4D97-AF65-F5344CB8AC3E}">
        <p14:creationId xmlns:p14="http://schemas.microsoft.com/office/powerpoint/2010/main" val="111990979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Alternatively,</a:t>
            </a:r>
            <a:r>
              <a:rPr lang="en-US" baseline="0" dirty="0"/>
              <a:t> when using the inclusive method, there are separate considerations.</a:t>
            </a:r>
          </a:p>
          <a:p>
            <a:endParaRPr lang="en-US" baseline="0" dirty="0"/>
          </a:p>
          <a:p>
            <a:r>
              <a:rPr lang="en-US" baseline="0" dirty="0"/>
              <a:t>Since the subservice organization will be included in the scope of the report, </a:t>
            </a:r>
          </a:p>
          <a:p>
            <a:r>
              <a:rPr lang="en-US" baseline="0" dirty="0"/>
              <a:t>the management of the subservice organization will need to include a separate assertion,</a:t>
            </a:r>
          </a:p>
          <a:p>
            <a:r>
              <a:rPr lang="en-US" baseline="0" dirty="0"/>
              <a:t>tailored to their involvement with the service organization’s processes and controls, for inclusion in the SOC report.  </a:t>
            </a:r>
          </a:p>
          <a:p>
            <a:r>
              <a:rPr lang="en-US" baseline="0" dirty="0"/>
              <a:t>Additionally, the subservice organization will need to</a:t>
            </a:r>
          </a:p>
          <a:p>
            <a:r>
              <a:rPr lang="en-US" baseline="0" dirty="0"/>
              <a:t>provide a representation letter to the service auditor.</a:t>
            </a:r>
          </a:p>
          <a:p>
            <a:endParaRPr lang="en-US" baseline="0" dirty="0"/>
          </a:p>
          <a:p>
            <a:r>
              <a:rPr lang="en-US" baseline="0" dirty="0"/>
              <a:t>Separately, the components of the control environment, the applicable trust series criteria and related controls </a:t>
            </a:r>
          </a:p>
          <a:p>
            <a:r>
              <a:rPr lang="en-US" baseline="0" dirty="0"/>
              <a:t>that are provided by the subservice organization will need to be included</a:t>
            </a:r>
          </a:p>
          <a:p>
            <a:r>
              <a:rPr lang="en-US" baseline="0" dirty="0"/>
              <a:t>in the report and the relevant controls will need to be tested by the service auditor. </a:t>
            </a:r>
          </a:p>
          <a:p>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63</a:t>
            </a:fld>
            <a:endParaRPr lang="en-US"/>
          </a:p>
        </p:txBody>
      </p:sp>
    </p:spTree>
    <p:extLst>
      <p:ext uri="{BB962C8B-B14F-4D97-AF65-F5344CB8AC3E}">
        <p14:creationId xmlns:p14="http://schemas.microsoft.com/office/powerpoint/2010/main" val="25896857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pPr defTabSz="455620">
              <a:defRPr/>
            </a:pPr>
            <a:r>
              <a:rPr lang="en-US" dirty="0">
                <a:solidFill>
                  <a:schemeClr val="tx2"/>
                </a:solidFill>
              </a:rPr>
              <a:t>In addition</a:t>
            </a:r>
            <a:r>
              <a:rPr lang="en-US" baseline="0" dirty="0">
                <a:solidFill>
                  <a:schemeClr val="tx2"/>
                </a:solidFill>
              </a:rPr>
              <a:t> to describing the services provided by the service organization along with any relevant subservice organizations, </a:t>
            </a:r>
          </a:p>
          <a:p>
            <a:pPr defTabSz="455620">
              <a:defRPr/>
            </a:pPr>
            <a:r>
              <a:rPr lang="en-US" baseline="0" dirty="0">
                <a:solidFill>
                  <a:schemeClr val="tx2"/>
                </a:solidFill>
              </a:rPr>
              <a:t>t</a:t>
            </a:r>
            <a:r>
              <a:rPr lang="en-US" dirty="0">
                <a:solidFill>
                  <a:schemeClr val="tx2"/>
                </a:solidFill>
              </a:rPr>
              <a:t>he description must also include any other aspects of the service organization’s internal control components that are</a:t>
            </a:r>
          </a:p>
          <a:p>
            <a:pPr defTabSz="455620">
              <a:defRPr/>
            </a:pPr>
            <a:r>
              <a:rPr lang="en-US" dirty="0">
                <a:solidFill>
                  <a:schemeClr val="tx2"/>
                </a:solidFill>
              </a:rPr>
              <a:t>relevant to the services provided. </a:t>
            </a:r>
            <a:br>
              <a:rPr lang="en-US" dirty="0">
                <a:solidFill>
                  <a:schemeClr val="tx2"/>
                </a:solidFill>
              </a:rPr>
            </a:br>
            <a:br>
              <a:rPr lang="en-US" dirty="0">
                <a:solidFill>
                  <a:schemeClr val="tx2"/>
                </a:solidFill>
              </a:rPr>
            </a:br>
            <a:r>
              <a:rPr lang="en-US" dirty="0">
                <a:solidFill>
                  <a:schemeClr val="tx2"/>
                </a:solidFill>
              </a:rPr>
              <a:t>These 5 components of internal control include: </a:t>
            </a:r>
          </a:p>
          <a:p>
            <a:pPr defTabSz="455620">
              <a:defRPr/>
            </a:pPr>
            <a:endParaRPr lang="en-US" dirty="0">
              <a:solidFill>
                <a:schemeClr val="tx2"/>
              </a:solidFill>
            </a:endParaRPr>
          </a:p>
          <a:p>
            <a:pPr defTabSz="455620">
              <a:defRPr/>
            </a:pPr>
            <a:r>
              <a:rPr lang="en-US" dirty="0">
                <a:solidFill>
                  <a:schemeClr val="tx2"/>
                </a:solidFill>
              </a:rPr>
              <a:t>The Control Environment</a:t>
            </a:r>
          </a:p>
          <a:p>
            <a:pPr defTabSz="455620">
              <a:defRPr/>
            </a:pPr>
            <a:r>
              <a:rPr lang="en-US" dirty="0">
                <a:solidFill>
                  <a:schemeClr val="tx2"/>
                </a:solidFill>
              </a:rPr>
              <a:t>The Risk Assessment Process</a:t>
            </a:r>
          </a:p>
          <a:p>
            <a:pPr defTabSz="455620">
              <a:defRPr/>
            </a:pPr>
            <a:r>
              <a:rPr lang="en-US" dirty="0">
                <a:solidFill>
                  <a:schemeClr val="tx2"/>
                </a:solidFill>
              </a:rPr>
              <a:t>Information</a:t>
            </a:r>
            <a:r>
              <a:rPr lang="en-US" baseline="0" dirty="0">
                <a:solidFill>
                  <a:schemeClr val="tx2"/>
                </a:solidFill>
              </a:rPr>
              <a:t> and Communication Systems</a:t>
            </a:r>
          </a:p>
          <a:p>
            <a:pPr defTabSz="455620">
              <a:defRPr/>
            </a:pPr>
            <a:r>
              <a:rPr lang="en-US" baseline="0" dirty="0">
                <a:solidFill>
                  <a:schemeClr val="tx2"/>
                </a:solidFill>
              </a:rPr>
              <a:t>Control Activities</a:t>
            </a:r>
          </a:p>
          <a:p>
            <a:pPr defTabSz="455620">
              <a:defRPr/>
            </a:pPr>
            <a:r>
              <a:rPr lang="en-US" baseline="0" dirty="0">
                <a:solidFill>
                  <a:schemeClr val="tx2"/>
                </a:solidFill>
              </a:rPr>
              <a:t>And Monitoring Controls</a:t>
            </a:r>
          </a:p>
          <a:p>
            <a:pPr defTabSz="455620">
              <a:defRPr/>
            </a:pPr>
            <a:endParaRPr lang="en-US" baseline="0" dirty="0">
              <a:solidFill>
                <a:schemeClr val="tx2"/>
              </a:solidFill>
            </a:endParaRPr>
          </a:p>
          <a:p>
            <a:pPr defTabSz="455620">
              <a:defRPr/>
            </a:pPr>
            <a:r>
              <a:rPr lang="en-US" baseline="0" dirty="0">
                <a:solidFill>
                  <a:schemeClr val="tx2"/>
                </a:solidFill>
              </a:rPr>
              <a:t>We will discuss each of these separately.</a:t>
            </a:r>
            <a:endParaRPr lang="en-US" dirty="0">
              <a:solidFill>
                <a:schemeClr val="tx2"/>
              </a:solidFill>
            </a:endParaRP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64</a:t>
            </a:fld>
            <a:endParaRPr lang="en-US" dirty="0"/>
          </a:p>
        </p:txBody>
      </p:sp>
    </p:spTree>
    <p:extLst>
      <p:ext uri="{BB962C8B-B14F-4D97-AF65-F5344CB8AC3E}">
        <p14:creationId xmlns:p14="http://schemas.microsoft.com/office/powerpoint/2010/main" val="246372369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77500" lnSpcReduction="20000"/>
          </a:bodyPr>
          <a:lstStyle/>
          <a:p>
            <a:pPr rtl="0" eaLnBrk="1" fontAlgn="ctr" latinLnBrk="0" hangingPunct="1"/>
            <a:r>
              <a:rPr lang="en-US" sz="2000" dirty="0"/>
              <a:t>Exam question 3.8</a:t>
            </a:r>
          </a:p>
          <a:p>
            <a:pPr rtl="0" eaLnBrk="1" fontAlgn="ctr" latinLnBrk="0" hangingPunct="1"/>
            <a:endParaRPr lang="en-US" sz="2000" dirty="0"/>
          </a:p>
          <a:p>
            <a:r>
              <a:rPr lang="en-US" dirty="0">
                <a:ea typeface="ＭＳ Ｐゴシック" pitchFamily="-112" charset="-128"/>
                <a:cs typeface="ＭＳ Ｐゴシック" pitchFamily="-112" charset="-128"/>
              </a:rPr>
              <a:t>When evaluating whether the description is presented in accordance with the description criteria, the service auditor should consider the implementation guidance for each criterion in supplement A of the SOC 2 guide. The implementation guidance presents factors to consider when making judgments about the nature and extent of disclosures called for by each criterion. Because the implementation guidance does not address all possible situations, the service auditor should consider the specific facts and circumstances of the service organization when applying the description criteria.  These would include:</a:t>
            </a:r>
          </a:p>
          <a:p>
            <a:endParaRPr lang="en-US" dirty="0">
              <a:ea typeface="ＭＳ Ｐゴシック" pitchFamily="-112" charset="-128"/>
              <a:cs typeface="ＭＳ Ｐゴシック" pitchFamily="-112" charset="-128"/>
            </a:endParaRPr>
          </a:p>
          <a:p>
            <a:pPr lvl="1"/>
            <a:r>
              <a:rPr lang="en-US" sz="1600" dirty="0"/>
              <a:t>The types of services provided,</a:t>
            </a:r>
          </a:p>
          <a:p>
            <a:pPr lvl="1"/>
            <a:endParaRPr lang="en-US" sz="1600" dirty="0"/>
          </a:p>
          <a:p>
            <a:pPr lvl="1"/>
            <a:r>
              <a:rPr lang="en-US" sz="1600" dirty="0"/>
              <a:t>The principal service commitments and system requirements,</a:t>
            </a:r>
          </a:p>
          <a:p>
            <a:pPr lvl="1"/>
            <a:endParaRPr lang="en-US" sz="1600" dirty="0"/>
          </a:p>
          <a:p>
            <a:pPr lvl="1"/>
            <a:r>
              <a:rPr lang="en-US" sz="1600" dirty="0"/>
              <a:t>The components of the system used to provide the services,</a:t>
            </a:r>
          </a:p>
          <a:p>
            <a:pPr lvl="1"/>
            <a:endParaRPr lang="en-US" sz="1600" dirty="0"/>
          </a:p>
          <a:p>
            <a:pPr lvl="1"/>
            <a:r>
              <a:rPr lang="en-US" sz="1600" dirty="0"/>
              <a:t>The boundaries or aspects of the system,</a:t>
            </a:r>
          </a:p>
          <a:p>
            <a:pPr lvl="1"/>
            <a:endParaRPr lang="en-US" sz="1600" dirty="0"/>
          </a:p>
          <a:p>
            <a:pPr lvl="1"/>
            <a:r>
              <a:rPr lang="en-US" sz="1600" dirty="0"/>
              <a:t>How information is exchanged with other parties,</a:t>
            </a:r>
          </a:p>
          <a:p>
            <a:pPr lvl="1"/>
            <a:endParaRPr lang="en-US" sz="1600" dirty="0"/>
          </a:p>
          <a:p>
            <a:pPr lvl="1"/>
            <a:r>
              <a:rPr lang="en-US" sz="1600" dirty="0"/>
              <a:t>Subservice organizations, if any, including whether the carve-out method or the inclusive method has been used, and</a:t>
            </a:r>
          </a:p>
          <a:p>
            <a:pPr lvl="1"/>
            <a:endParaRPr lang="en-US" sz="1600" dirty="0"/>
          </a:p>
          <a:p>
            <a:pPr lvl="1"/>
            <a:r>
              <a:rPr lang="en-US" sz="1600" dirty="0"/>
              <a:t>The nature, timing and extent of relevant, identified incidents</a:t>
            </a:r>
          </a:p>
          <a:p>
            <a:endParaRPr lang="en-US" dirty="0">
              <a:ea typeface="ＭＳ Ｐゴシック" pitchFamily="-112" charset="-128"/>
              <a:cs typeface="ＭＳ Ｐゴシック" pitchFamily="-112" charset="-128"/>
            </a:endParaRPr>
          </a:p>
          <a:p>
            <a:endParaRPr lang="en-US" sz="2000" b="1"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66</a:t>
            </a:fld>
            <a:endParaRPr lang="en-US" dirty="0"/>
          </a:p>
        </p:txBody>
      </p:sp>
    </p:spTree>
    <p:extLst>
      <p:ext uri="{BB962C8B-B14F-4D97-AF65-F5344CB8AC3E}">
        <p14:creationId xmlns:p14="http://schemas.microsoft.com/office/powerpoint/2010/main" val="371220982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a:bodyPr>
          <a:lstStyle/>
          <a:p>
            <a:endParaRPr lang="en-US" dirty="0"/>
          </a:p>
          <a:p>
            <a:r>
              <a:rPr lang="en-US" dirty="0">
                <a:solidFill>
                  <a:schemeClr val="tx2"/>
                </a:solidFill>
              </a:rPr>
              <a:t>Additionally, the service auditor should evaluate whether aspects of the description that are included in the scope of the SOC 1 report are presented fairly.  </a:t>
            </a:r>
            <a:endParaRPr lang="en-US" dirty="0"/>
          </a:p>
          <a:p>
            <a:pPr rtl="0" eaLnBrk="1" fontAlgn="auto" latinLnBrk="0" hangingPunct="1"/>
            <a:endParaRPr lang="en-US" dirty="0"/>
          </a:p>
          <a:p>
            <a:pPr rtl="0" eaLnBrk="1" fontAlgn="auto" latinLnBrk="0" hangingPunct="1"/>
            <a:r>
              <a:rPr lang="en-US" dirty="0"/>
              <a:t>For instance,</a:t>
            </a:r>
            <a:r>
              <a:rPr lang="en-US" baseline="0" dirty="0"/>
              <a:t> Are t</a:t>
            </a:r>
            <a:r>
              <a:rPr lang="en-US" dirty="0"/>
              <a:t>he control objectives stated in management’s description of the service organization’s system reasonable in the circumstances?</a:t>
            </a:r>
          </a:p>
          <a:p>
            <a:pPr rtl="0" eaLnBrk="1" fontAlgn="auto" latinLnBrk="0" hangingPunct="1"/>
            <a:endParaRPr lang="en-US" dirty="0"/>
          </a:p>
          <a:p>
            <a:pPr rtl="0" eaLnBrk="1" fontAlgn="t" latinLnBrk="0" hangingPunct="1"/>
            <a:r>
              <a:rPr lang="en-US" dirty="0"/>
              <a:t>Have the controls identified in management’s description of the service org’s system been implemented?</a:t>
            </a:r>
            <a:br>
              <a:rPr lang="en-US" dirty="0"/>
            </a:br>
            <a:endParaRPr lang="en-US" dirty="0"/>
          </a:p>
          <a:p>
            <a:pPr rtl="0" eaLnBrk="1" fontAlgn="auto" latinLnBrk="0" hangingPunct="1"/>
            <a:r>
              <a:rPr lang="en-US" dirty="0"/>
              <a:t>Are complementary user entity controls, if any</a:t>
            </a:r>
            <a:r>
              <a:rPr lang="en-US" i="1" dirty="0"/>
              <a:t>, relevant and </a:t>
            </a:r>
            <a:r>
              <a:rPr lang="en-US" dirty="0"/>
              <a:t>adequately described?  </a:t>
            </a:r>
          </a:p>
          <a:p>
            <a:pPr rtl="0" eaLnBrk="1" fontAlgn="auto" latinLnBrk="0" hangingPunct="1"/>
            <a:r>
              <a:rPr lang="en-US" dirty="0"/>
              <a:t>Are the services performed by any subservice organizations and any relevant complementary subservice organization</a:t>
            </a:r>
            <a:r>
              <a:rPr lang="en-US" baseline="0" dirty="0"/>
              <a:t> controls</a:t>
            </a:r>
            <a:r>
              <a:rPr lang="en-US" dirty="0"/>
              <a:t>, adequately described </a:t>
            </a:r>
            <a:r>
              <a:rPr lang="en-US" b="1" dirty="0"/>
              <a:t>and</a:t>
            </a:r>
            <a:r>
              <a:rPr lang="en-US" dirty="0"/>
              <a:t> is it clear whether the inclusive or carve-out method was used?</a:t>
            </a:r>
          </a:p>
          <a:p>
            <a:pPr rtl="0" eaLnBrk="1" fontAlgn="auto" latinLnBrk="0" hangingPunct="1"/>
            <a:endParaRPr lang="en-US" dirty="0"/>
          </a:p>
          <a:p>
            <a:pPr rtl="0" eaLnBrk="1" fontAlgn="auto" latinLnBrk="0" hangingPunct="1"/>
            <a:r>
              <a:rPr lang="en-US" dirty="0"/>
              <a:t>You</a:t>
            </a:r>
            <a:r>
              <a:rPr lang="en-US" baseline="0" dirty="0"/>
              <a:t> might consider, how does a service auditor gain the information needed to conduct these evaluations?  We will discuss that next.</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67</a:t>
            </a:fld>
            <a:endParaRPr lang="en-US"/>
          </a:p>
        </p:txBody>
      </p:sp>
    </p:spTree>
    <p:extLst>
      <p:ext uri="{BB962C8B-B14F-4D97-AF65-F5344CB8AC3E}">
        <p14:creationId xmlns:p14="http://schemas.microsoft.com/office/powerpoint/2010/main" val="37797188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review an example control statement with each of the required elements annotated</a:t>
            </a:r>
            <a:r>
              <a:rPr lang="en-US" baseline="0" dirty="0"/>
              <a:t>.</a:t>
            </a:r>
          </a:p>
          <a:p>
            <a:endParaRPr lang="en-US" baseline="0" dirty="0"/>
          </a:p>
          <a:p>
            <a:pPr defTabSz="465887" eaLnBrk="0" fontAlgn="base" hangingPunct="0">
              <a:spcBef>
                <a:spcPct val="30000"/>
              </a:spcBef>
              <a:spcAft>
                <a:spcPct val="0"/>
              </a:spcAft>
              <a:defRPr/>
            </a:pPr>
            <a:r>
              <a:rPr lang="en-US" dirty="0">
                <a:latin typeface="Arial" panose="020B0604020202020204" pitchFamily="34" charset="0"/>
                <a:cs typeface="Arial" panose="020B0604020202020204" pitchFamily="34" charset="0"/>
              </a:rPr>
              <a:t>The Bank Analyst reconciles money movement reflected in the ABC application output report to the fund’s custodian bank report monthly (</a:t>
            </a:r>
            <a:r>
              <a:rPr lang="en-US" dirty="0">
                <a:solidFill>
                  <a:srgbClr val="005092"/>
                </a:solidFill>
                <a:latin typeface="Arial" panose="020B0604020202020204" pitchFamily="34" charset="0"/>
                <a:ea typeface="ＭＳ Ｐゴシック" pitchFamily="-112" charset="-128"/>
                <a:cs typeface="Arial" panose="020B0604020202020204" pitchFamily="34" charset="0"/>
              </a:rPr>
              <a:t>frequency</a:t>
            </a:r>
            <a:r>
              <a:rPr lang="en-US" dirty="0">
                <a:latin typeface="Arial" panose="020B0604020202020204" pitchFamily="34" charset="0"/>
                <a:cs typeface="Arial" panose="020B0604020202020204" pitchFamily="34" charset="0"/>
              </a:rPr>
              <a:t>).</a:t>
            </a:r>
          </a:p>
          <a:p>
            <a:endParaRPr lang="en-US" dirty="0"/>
          </a:p>
          <a:p>
            <a:r>
              <a:rPr lang="en-US" dirty="0"/>
              <a:t>As you can see, this control statement clearly specifies</a:t>
            </a:r>
            <a:r>
              <a:rPr lang="en-US" baseline="0" dirty="0"/>
              <a:t> the </a:t>
            </a:r>
            <a:endParaRPr lang="en-US" dirty="0"/>
          </a:p>
          <a:p>
            <a:r>
              <a:rPr lang="en-US" dirty="0">
                <a:latin typeface="Arial" panose="020B0604020202020204" pitchFamily="34" charset="0"/>
                <a:cs typeface="Arial" panose="020B0604020202020204" pitchFamily="34" charset="0"/>
              </a:rPr>
              <a:t>   (</a:t>
            </a:r>
            <a:r>
              <a:rPr lang="en-US" dirty="0">
                <a:solidFill>
                  <a:srgbClr val="005092"/>
                </a:solidFill>
                <a:latin typeface="Arial" panose="020B0604020202020204" pitchFamily="34" charset="0"/>
                <a:ea typeface="ＭＳ Ｐゴシック" pitchFamily="-112" charset="-128"/>
                <a:cs typeface="Arial" panose="020B0604020202020204" pitchFamily="34" charset="0"/>
              </a:rPr>
              <a:t>responsible party</a:t>
            </a:r>
            <a:r>
              <a:rPr lang="en-US" dirty="0">
                <a:latin typeface="Arial" panose="020B0604020202020204" pitchFamily="34" charset="0"/>
                <a:cs typeface="Arial" panose="020B0604020202020204" pitchFamily="34" charset="0"/>
              </a:rPr>
              <a:t>), (</a:t>
            </a:r>
            <a:r>
              <a:rPr lang="en-US" dirty="0">
                <a:solidFill>
                  <a:srgbClr val="005092"/>
                </a:solidFill>
                <a:latin typeface="Arial" panose="020B0604020202020204" pitchFamily="34" charset="0"/>
                <a:ea typeface="ＭＳ Ｐゴシック" pitchFamily="-112" charset="-128"/>
                <a:cs typeface="Arial" panose="020B0604020202020204" pitchFamily="34" charset="0"/>
              </a:rPr>
              <a:t>activity performed</a:t>
            </a:r>
            <a:r>
              <a:rPr lang="en-US" dirty="0">
                <a:latin typeface="Arial" panose="020B0604020202020204" pitchFamily="34" charset="0"/>
                <a:cs typeface="Arial" panose="020B0604020202020204" pitchFamily="34" charset="0"/>
              </a:rPr>
              <a:t>), (</a:t>
            </a:r>
            <a:r>
              <a:rPr lang="en-US" b="1" dirty="0">
                <a:solidFill>
                  <a:srgbClr val="005092"/>
                </a:solidFill>
                <a:latin typeface="Arial" panose="020B0604020202020204" pitchFamily="34" charset="0"/>
                <a:ea typeface="ＭＳ Ｐゴシック" pitchFamily="-112" charset="-128"/>
                <a:cs typeface="Arial" panose="020B0604020202020204" pitchFamily="34" charset="0"/>
              </a:rPr>
              <a:t>sources </a:t>
            </a:r>
            <a:r>
              <a:rPr lang="en-US" dirty="0">
                <a:solidFill>
                  <a:srgbClr val="005092"/>
                </a:solidFill>
                <a:latin typeface="Arial" panose="020B0604020202020204" pitchFamily="34" charset="0"/>
                <a:ea typeface="ＭＳ Ｐゴシック" pitchFamily="-112" charset="-128"/>
                <a:cs typeface="Arial" panose="020B0604020202020204" pitchFamily="34" charset="0"/>
              </a:rPr>
              <a:t>of the information</a:t>
            </a:r>
            <a:r>
              <a:rPr lang="en-US" dirty="0">
                <a:latin typeface="Arial" panose="020B0604020202020204" pitchFamily="34" charset="0"/>
                <a:cs typeface="Arial" panose="020B0604020202020204" pitchFamily="34" charset="0"/>
              </a:rPr>
              <a:t>) and (</a:t>
            </a:r>
            <a:r>
              <a:rPr lang="en-US" dirty="0">
                <a:solidFill>
                  <a:srgbClr val="005092"/>
                </a:solidFill>
                <a:latin typeface="Arial" panose="020B0604020202020204" pitchFamily="34" charset="0"/>
                <a:ea typeface="ＭＳ Ｐゴシック" pitchFamily="-112" charset="-128"/>
                <a:cs typeface="Arial" panose="020B0604020202020204" pitchFamily="34" charset="0"/>
              </a:rPr>
              <a:t>frequency</a:t>
            </a:r>
            <a:r>
              <a:rPr lang="en-US" dirty="0">
                <a:latin typeface="Arial" panose="020B0604020202020204" pitchFamily="34" charset="0"/>
                <a:cs typeface="Arial" panose="020B0604020202020204" pitchFamily="34" charset="0"/>
              </a:rPr>
              <a:t>) of the control.</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evaluation of control descriptions is often an area that service auditors spend additional time during an initial SOC examination.  Service organizations often overlook one or more of the required elements of the control description, such as the responsible party or the source of the information.</a:t>
            </a:r>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68</a:t>
            </a:fld>
            <a:endParaRPr lang="en-US"/>
          </a:p>
        </p:txBody>
      </p:sp>
    </p:spTree>
    <p:extLst>
      <p:ext uri="{BB962C8B-B14F-4D97-AF65-F5344CB8AC3E}">
        <p14:creationId xmlns:p14="http://schemas.microsoft.com/office/powerpoint/2010/main" val="283137451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92500" lnSpcReduction="20000"/>
          </a:bodyPr>
          <a:lstStyle/>
          <a:p>
            <a:r>
              <a:rPr lang="en-US" dirty="0">
                <a:solidFill>
                  <a:schemeClr val="tx2"/>
                </a:solidFill>
              </a:rPr>
              <a:t>Service auditors should evaluate whether aspects of the description that are included in the scope of the SOC 2 report are presented in accordance with the Description Criteria.</a:t>
            </a:r>
          </a:p>
          <a:p>
            <a:endParaRPr lang="en-US" dirty="0">
              <a:solidFill>
                <a:schemeClr val="tx2"/>
              </a:solidFill>
            </a:endParaRPr>
          </a:p>
          <a:p>
            <a:r>
              <a:rPr lang="en-US" dirty="0">
                <a:solidFill>
                  <a:schemeClr val="tx2"/>
                </a:solidFill>
              </a:rPr>
              <a:t>Does the description describe the major aspects of the services provided? For instance, does the description include</a:t>
            </a:r>
            <a:br>
              <a:rPr lang="en-US" dirty="0">
                <a:solidFill>
                  <a:schemeClr val="tx2"/>
                </a:solidFill>
              </a:rPr>
            </a:br>
            <a:r>
              <a:rPr lang="en-US" dirty="0">
                <a:solidFill>
                  <a:schemeClr val="tx2"/>
                </a:solidFill>
              </a:rPr>
              <a:t>information about the services provided to the user entities as well as information about its systems?</a:t>
            </a:r>
            <a:br>
              <a:rPr lang="en-US" dirty="0">
                <a:solidFill>
                  <a:schemeClr val="tx2"/>
                </a:solidFill>
              </a:rPr>
            </a:br>
            <a:endParaRPr lang="en-US" dirty="0">
              <a:solidFill>
                <a:schemeClr val="tx2"/>
              </a:solidFill>
            </a:endParaRPr>
          </a:p>
          <a:p>
            <a:r>
              <a:rPr lang="en-US" dirty="0">
                <a:solidFill>
                  <a:schemeClr val="tx2"/>
                </a:solidFill>
              </a:rPr>
              <a:t>In cases where the service organization uses subservice organizations, are their Services described to clarify how they relate to the activities at the service organization?</a:t>
            </a:r>
          </a:p>
          <a:p>
            <a:endParaRPr lang="en-US" dirty="0">
              <a:solidFill>
                <a:schemeClr val="tx2"/>
              </a:solidFill>
            </a:endParaRPr>
          </a:p>
          <a:p>
            <a:r>
              <a:rPr lang="en-US" dirty="0">
                <a:solidFill>
                  <a:schemeClr val="tx2"/>
                </a:solidFill>
              </a:rPr>
              <a:t>Are the boundaries of the system defined?</a:t>
            </a:r>
          </a:p>
          <a:p>
            <a:endParaRPr lang="en-US" dirty="0">
              <a:solidFill>
                <a:schemeClr val="tx2"/>
              </a:solidFill>
            </a:endParaRPr>
          </a:p>
          <a:p>
            <a:r>
              <a:rPr lang="en-US" dirty="0">
                <a:solidFill>
                  <a:schemeClr val="tx2"/>
                </a:solidFill>
              </a:rPr>
              <a:t>Has management selected and described the trust services criteria and are they reasonable for the circumstances, and does the</a:t>
            </a:r>
          </a:p>
          <a:p>
            <a:r>
              <a:rPr lang="en-US" dirty="0">
                <a:solidFill>
                  <a:schemeClr val="tx2"/>
                </a:solidFill>
              </a:rPr>
              <a:t>Description describe the </a:t>
            </a:r>
            <a:r>
              <a:rPr lang="en-US" dirty="0">
                <a:latin typeface="Arial" panose="020B0604020202020204" pitchFamily="34" charset="0"/>
                <a:cs typeface="Arial" panose="020B0604020202020204" pitchFamily="34" charset="0"/>
              </a:rPr>
              <a:t>Controls that have been implemented and operated to achieve its service commitments and system requirements based on the applicable trust services criteria</a:t>
            </a:r>
            <a:r>
              <a:rPr lang="en-US" dirty="0">
                <a:solidFill>
                  <a:schemeClr val="tx2"/>
                </a:solidFill>
              </a:rPr>
              <a:t>?</a:t>
            </a:r>
          </a:p>
          <a:p>
            <a:endParaRPr lang="en-US" dirty="0">
              <a:solidFill>
                <a:schemeClr val="tx2"/>
              </a:solidFill>
            </a:endParaRPr>
          </a:p>
          <a:p>
            <a:r>
              <a:rPr lang="en-US" dirty="0">
                <a:solidFill>
                  <a:schemeClr val="tx2"/>
                </a:solidFill>
              </a:rPr>
              <a:t>Has management assumed controls that should be performed by user entities to achieve certain trust services criteria and have the been include among the Complementary user entity controls?</a:t>
            </a:r>
          </a:p>
          <a:p>
            <a:endParaRPr lang="en-US" dirty="0">
              <a:solidFill>
                <a:schemeClr val="tx2"/>
              </a:solidFill>
            </a:endParaRPr>
          </a:p>
          <a:p>
            <a:r>
              <a:rPr lang="en-US" dirty="0">
                <a:solidFill>
                  <a:schemeClr val="tx2"/>
                </a:solidFill>
              </a:rPr>
              <a:t>And finally, have there been any changes to the system during the period that are relevant to the system and have those details been included in the description?</a:t>
            </a: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69</a:t>
            </a:fld>
            <a:endParaRPr lang="en-US" dirty="0"/>
          </a:p>
        </p:txBody>
      </p:sp>
    </p:spTree>
    <p:extLst>
      <p:ext uri="{BB962C8B-B14F-4D97-AF65-F5344CB8AC3E}">
        <p14:creationId xmlns:p14="http://schemas.microsoft.com/office/powerpoint/2010/main" val="173589658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review an example control statement with each of the required elements annotated.</a:t>
            </a:r>
          </a:p>
          <a:p>
            <a:endParaRPr lang="en-US" dirty="0"/>
          </a:p>
          <a:p>
            <a:r>
              <a:rPr lang="en-US" dirty="0"/>
              <a:t>The IT department compares the monthly terminations report provided by HR against access control lists to determine that access has been appropriately removed or disabled.</a:t>
            </a:r>
          </a:p>
          <a:p>
            <a:endParaRPr lang="en-US" dirty="0"/>
          </a:p>
          <a:p>
            <a:r>
              <a:rPr lang="en-US" dirty="0"/>
              <a:t>As you can see, this control statement clearly specifies the </a:t>
            </a:r>
          </a:p>
          <a:p>
            <a:r>
              <a:rPr lang="en-US" dirty="0"/>
              <a:t>   (responsible party), (activity performed), (frequency), (source of the information) and the related (subject matter) of the control.</a:t>
            </a:r>
          </a:p>
          <a:p>
            <a:endParaRPr lang="en-US" dirty="0"/>
          </a:p>
          <a:p>
            <a:r>
              <a:rPr lang="en-US" dirty="0"/>
              <a:t>The evaluation of control descriptions is often an area that service auditors spend additional time during an initial SOC examination.  Service organizations often overlook one or more of the required elements of the control description, such as the responsible party or the source of the information.</a:t>
            </a: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70</a:t>
            </a:fld>
            <a:endParaRPr lang="en-US"/>
          </a:p>
        </p:txBody>
      </p:sp>
    </p:spTree>
    <p:extLst>
      <p:ext uri="{BB962C8B-B14F-4D97-AF65-F5344CB8AC3E}">
        <p14:creationId xmlns:p14="http://schemas.microsoft.com/office/powerpoint/2010/main" val="150594624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a:bodyPr>
          <a:lstStyle/>
          <a:p>
            <a:pPr rtl="0" eaLnBrk="1" fontAlgn="t" latinLnBrk="0" hangingPunct="1"/>
            <a:r>
              <a:rPr lang="en-US" dirty="0"/>
              <a:t>The</a:t>
            </a:r>
            <a:r>
              <a:rPr lang="en-US" baseline="0" dirty="0"/>
              <a:t> service auditor can perform various actions to obtain and </a:t>
            </a:r>
            <a:r>
              <a:rPr lang="en-US" dirty="0"/>
              <a:t>Evidence About the Description of the Service Organization’s System. </a:t>
            </a:r>
          </a:p>
          <a:p>
            <a:pPr rtl="0" eaLnBrk="1" fontAlgn="t" latinLnBrk="0" hangingPunct="1"/>
            <a:endParaRPr lang="en-US" dirty="0"/>
          </a:p>
          <a:p>
            <a:pPr rtl="0" eaLnBrk="1" fontAlgn="t" latinLnBrk="0" hangingPunct="1"/>
            <a:r>
              <a:rPr lang="en-US" dirty="0"/>
              <a:t>These</a:t>
            </a:r>
            <a:r>
              <a:rPr lang="en-US" baseline="0" dirty="0"/>
              <a:t> actions can include</a:t>
            </a:r>
            <a:endParaRPr lang="en-US" dirty="0"/>
          </a:p>
          <a:p>
            <a:pPr rtl="0" eaLnBrk="1" fontAlgn="t" latinLnBrk="0" hangingPunct="1"/>
            <a:endParaRPr lang="en-US" dirty="0"/>
          </a:p>
          <a:p>
            <a:pPr rtl="0" eaLnBrk="1" fontAlgn="t" latinLnBrk="0" hangingPunct="1"/>
            <a:endParaRPr lang="en-US" b="1" dirty="0"/>
          </a:p>
          <a:p>
            <a:pPr rtl="0" eaLnBrk="1" fontAlgn="t" latinLnBrk="0" hangingPunct="1"/>
            <a:r>
              <a:rPr lang="en-US" b="1" dirty="0"/>
              <a:t>OBTAINING  </a:t>
            </a:r>
            <a:r>
              <a:rPr lang="en-US" dirty="0"/>
              <a:t>A list of user entities and determining how the services provided by the service org are likely to affect the user entities</a:t>
            </a:r>
          </a:p>
          <a:p>
            <a:pPr rtl="0" eaLnBrk="1" fontAlgn="t" latinLnBrk="0" hangingPunct="1"/>
            <a:endParaRPr lang="en-US" dirty="0"/>
          </a:p>
          <a:p>
            <a:pPr rtl="0" eaLnBrk="1" fontAlgn="t" latinLnBrk="0" hangingPunct="1"/>
            <a:r>
              <a:rPr lang="en-US" b="1" dirty="0"/>
              <a:t>READING </a:t>
            </a:r>
            <a:r>
              <a:rPr lang="en-US" b="1" baseline="0" dirty="0"/>
              <a:t> the service organization’s c</a:t>
            </a:r>
            <a:r>
              <a:rPr lang="en-US" dirty="0"/>
              <a:t>ontracts with user entities to understand the nature and scope of the services provided by the service origination as well as the service organization’s contractual obligations</a:t>
            </a:r>
          </a:p>
          <a:p>
            <a:pPr rtl="0" eaLnBrk="1" fontAlgn="t" latinLnBrk="0" hangingPunct="1"/>
            <a:endParaRPr lang="en-US" b="1" dirty="0"/>
          </a:p>
          <a:p>
            <a:pPr rtl="0" eaLnBrk="1" fontAlgn="t" latinLnBrk="0" hangingPunct="1"/>
            <a:r>
              <a:rPr lang="en-US" b="1" dirty="0"/>
              <a:t>OBSERVING the </a:t>
            </a:r>
            <a:r>
              <a:rPr lang="en-US" dirty="0"/>
              <a:t>Procedures performed by service organization personnel</a:t>
            </a:r>
          </a:p>
          <a:p>
            <a:pPr rtl="0" eaLnBrk="1" fontAlgn="t" latinLnBrk="0" hangingPunct="1"/>
            <a:endParaRPr lang="en-US" b="1" dirty="0"/>
          </a:p>
          <a:p>
            <a:pPr rtl="0" eaLnBrk="1" fontAlgn="t" latinLnBrk="0" hangingPunct="1"/>
            <a:endParaRPr lang="en-US" dirty="0"/>
          </a:p>
          <a:p>
            <a:pPr defTabSz="465887">
              <a:spcBef>
                <a:spcPct val="30000"/>
              </a:spcBef>
              <a:spcAft>
                <a:spcPct val="0"/>
              </a:spcAft>
              <a:defRPr/>
            </a:pPr>
            <a:endParaRPr lang="en-US" dirty="0"/>
          </a:p>
          <a:p>
            <a:pPr defTabSz="465887">
              <a:spcBef>
                <a:spcPct val="30000"/>
              </a:spcBef>
              <a:spcAft>
                <a:spcPct val="0"/>
              </a:spcAft>
              <a:defRPr/>
            </a:pPr>
            <a:r>
              <a:rPr lang="en-US" dirty="0"/>
              <a:t>Exam question 2.8</a:t>
            </a:r>
          </a:p>
        </p:txBody>
      </p:sp>
      <p:sp>
        <p:nvSpPr>
          <p:cNvPr id="4" name="Slide Number Placeholder 3"/>
          <p:cNvSpPr>
            <a:spLocks noGrp="1"/>
          </p:cNvSpPr>
          <p:nvPr>
            <p:ph type="sldNum" sz="quarter" idx="10"/>
          </p:nvPr>
        </p:nvSpPr>
        <p:spPr/>
        <p:txBody>
          <a:bodyPr/>
          <a:lstStyle/>
          <a:p>
            <a:fld id="{829599AC-CD18-4F14-B469-B034D02387DF}" type="slidenum">
              <a:rPr lang="en-US" smtClean="0"/>
              <a:pPr/>
              <a:t>71</a:t>
            </a:fld>
            <a:endParaRPr lang="en-US"/>
          </a:p>
        </p:txBody>
      </p:sp>
    </p:spTree>
    <p:extLst>
      <p:ext uri="{BB962C8B-B14F-4D97-AF65-F5344CB8AC3E}">
        <p14:creationId xmlns:p14="http://schemas.microsoft.com/office/powerpoint/2010/main" val="116374892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lnSpcReduction="10000"/>
          </a:bodyPr>
          <a:lstStyle/>
          <a:p>
            <a:pPr rtl="0" eaLnBrk="1" fontAlgn="t" latinLnBrk="0" hangingPunct="1"/>
            <a:r>
              <a:rPr lang="en-US" b="1" dirty="0"/>
              <a:t>Additional actions could include</a:t>
            </a:r>
          </a:p>
          <a:p>
            <a:pPr rtl="0" eaLnBrk="1" fontAlgn="t" latinLnBrk="0" hangingPunct="1"/>
            <a:endParaRPr lang="en-US" b="1" dirty="0"/>
          </a:p>
          <a:p>
            <a:pPr rtl="0" eaLnBrk="1" fontAlgn="t" latinLnBrk="0" hangingPunct="1"/>
            <a:endParaRPr lang="en-US" dirty="0"/>
          </a:p>
          <a:p>
            <a:pPr rtl="0" eaLnBrk="1" fontAlgn="t" latinLnBrk="0" hangingPunct="1"/>
            <a:r>
              <a:rPr lang="en-US" b="1" dirty="0"/>
              <a:t>READING the s</a:t>
            </a:r>
            <a:r>
              <a:rPr lang="en-US" dirty="0"/>
              <a:t>ervice organization’s policy and procedure manuals and other documentation of the system (for example, flowcharts &amp; narratives)</a:t>
            </a:r>
          </a:p>
          <a:p>
            <a:pPr rtl="0" eaLnBrk="1" fontAlgn="t" latinLnBrk="0" hangingPunct="1"/>
            <a:endParaRPr lang="en-US" dirty="0"/>
          </a:p>
          <a:p>
            <a:pPr rtl="0" eaLnBrk="1" fontAlgn="t" latinLnBrk="0" hangingPunct="1"/>
            <a:r>
              <a:rPr lang="en-US" b="1" dirty="0"/>
              <a:t>PERFORMING  w</a:t>
            </a:r>
            <a:r>
              <a:rPr lang="en-US" dirty="0"/>
              <a:t>alkthroughs of transactions and related</a:t>
            </a:r>
            <a:r>
              <a:rPr lang="en-US" baseline="0" dirty="0"/>
              <a:t> activities</a:t>
            </a:r>
            <a:r>
              <a:rPr lang="en-US" dirty="0"/>
              <a:t> and identifying the relevant controls</a:t>
            </a:r>
          </a:p>
          <a:p>
            <a:pPr rtl="0" eaLnBrk="1" fontAlgn="t" latinLnBrk="0" hangingPunct="1"/>
            <a:endParaRPr lang="en-US" dirty="0"/>
          </a:p>
          <a:p>
            <a:pPr rtl="0" eaLnBrk="1" fontAlgn="t" latinLnBrk="0" hangingPunct="1"/>
            <a:r>
              <a:rPr lang="en-US" dirty="0"/>
              <a:t>And finally,  </a:t>
            </a:r>
            <a:r>
              <a:rPr lang="en-US" b="1" dirty="0"/>
              <a:t>DISCUSSING t</a:t>
            </a:r>
            <a:r>
              <a:rPr lang="en-US" dirty="0"/>
              <a:t>he contents of management’s assertion and description with management and other service organization personnel.    </a:t>
            </a:r>
          </a:p>
          <a:p>
            <a:pPr rtl="0" eaLnBrk="1" fontAlgn="t" latinLnBrk="0" hangingPunct="1"/>
            <a:endParaRPr lang="en-US" dirty="0"/>
          </a:p>
          <a:p>
            <a:pPr rtl="0" eaLnBrk="1" fontAlgn="t" latinLnBrk="0" hangingPunct="1"/>
            <a:endParaRPr lang="en-US" dirty="0"/>
          </a:p>
          <a:p>
            <a:pPr rtl="0" eaLnBrk="1" fontAlgn="t" latinLnBrk="0" hangingPunct="1"/>
            <a:r>
              <a:rPr lang="en-US" dirty="0"/>
              <a:t>(In</a:t>
            </a:r>
            <a:r>
              <a:rPr lang="en-US" baseline="0" dirty="0"/>
              <a:t> practice, it is generally beneficial to discuss the service organization's processes and controls with multiple members of the service organization; doing so</a:t>
            </a:r>
          </a:p>
          <a:p>
            <a:pPr rtl="0" eaLnBrk="1" fontAlgn="t" latinLnBrk="0" hangingPunct="1"/>
            <a:r>
              <a:rPr lang="en-US" baseline="0" dirty="0"/>
              <a:t>can provide a more accurate understanding, particularly when comparing and contrasting the input from multiple perspectives)</a:t>
            </a:r>
            <a:endParaRPr lang="en-US" dirty="0"/>
          </a:p>
          <a:p>
            <a:pPr rtl="0" eaLnBrk="1" fontAlgn="t" latinLnBrk="0" hangingPunct="1"/>
            <a:endParaRPr lang="en-US" dirty="0"/>
          </a:p>
          <a:p>
            <a:pPr rtl="0" eaLnBrk="1" fontAlgn="t" latinLnBrk="0" hangingPunct="1"/>
            <a:r>
              <a:rPr lang="en-US" dirty="0"/>
              <a:t>Using the information and evidence</a:t>
            </a:r>
            <a:r>
              <a:rPr lang="en-US" baseline="0" dirty="0"/>
              <a:t> gained through these actions, </a:t>
            </a:r>
            <a:r>
              <a:rPr lang="en-US" dirty="0"/>
              <a:t>the service auditor</a:t>
            </a:r>
            <a:r>
              <a:rPr lang="en-US" baseline="0" dirty="0"/>
              <a:t> can review whether </a:t>
            </a:r>
            <a:r>
              <a:rPr lang="en-US" dirty="0"/>
              <a:t>the Description of the Service Organization’s System Is Fairly Presented. </a:t>
            </a:r>
          </a:p>
        </p:txBody>
      </p:sp>
      <p:sp>
        <p:nvSpPr>
          <p:cNvPr id="4" name="Slide Number Placeholder 3"/>
          <p:cNvSpPr>
            <a:spLocks noGrp="1"/>
          </p:cNvSpPr>
          <p:nvPr>
            <p:ph type="sldNum" sz="quarter" idx="10"/>
          </p:nvPr>
        </p:nvSpPr>
        <p:spPr/>
        <p:txBody>
          <a:bodyPr/>
          <a:lstStyle/>
          <a:p>
            <a:fld id="{829599AC-CD18-4F14-B469-B034D02387DF}" type="slidenum">
              <a:rPr lang="en-US" smtClean="0"/>
              <a:pPr/>
              <a:t>72</a:t>
            </a:fld>
            <a:endParaRPr lang="en-US"/>
          </a:p>
        </p:txBody>
      </p:sp>
    </p:spTree>
    <p:extLst>
      <p:ext uri="{BB962C8B-B14F-4D97-AF65-F5344CB8AC3E}">
        <p14:creationId xmlns:p14="http://schemas.microsoft.com/office/powerpoint/2010/main" val="1169097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b="1" dirty="0"/>
              <a:t>Now, lets discuss</a:t>
            </a:r>
            <a:r>
              <a:rPr lang="en-US" b="1" baseline="0" dirty="0"/>
              <a:t> the main components of the different SOC reports.</a:t>
            </a:r>
          </a:p>
          <a:p>
            <a:endParaRPr lang="en-US" b="1" baseline="0" dirty="0"/>
          </a:p>
          <a:p>
            <a:pPr defTabSz="476369">
              <a:defRPr/>
            </a:pPr>
            <a:r>
              <a:rPr lang="en-US" b="1" baseline="0" dirty="0"/>
              <a:t>The first two components are provided by management of the service organization.</a:t>
            </a:r>
          </a:p>
          <a:p>
            <a:pPr defTabSz="476369">
              <a:defRPr/>
            </a:pPr>
            <a:endParaRPr lang="en-US" b="1" baseline="0" dirty="0"/>
          </a:p>
          <a:p>
            <a:pPr defTabSz="476369">
              <a:defRPr/>
            </a:pPr>
            <a:r>
              <a:rPr lang="en-US" b="1" baseline="0" dirty="0"/>
              <a:t>Both SOC 1 and SOC 2 reports include a</a:t>
            </a:r>
            <a:r>
              <a:rPr lang="en-US" dirty="0">
                <a:latin typeface="Arial" panose="020B0604020202020204" pitchFamily="34" charset="0"/>
                <a:cs typeface="Arial" panose="020B0604020202020204" pitchFamily="34" charset="0"/>
              </a:rPr>
              <a:t> description of the service organization’s system; whereas a SOC 3 report includes a high-level, unaudited system description primarily to delineate the boundaries of the system. </a:t>
            </a:r>
          </a:p>
          <a:p>
            <a:endParaRPr lang="en-US" b="1" dirty="0"/>
          </a:p>
          <a:p>
            <a:r>
              <a:rPr lang="en-US" b="1" dirty="0"/>
              <a:t>The second component</a:t>
            </a:r>
            <a:r>
              <a:rPr lang="en-US" b="1" baseline="0" dirty="0"/>
              <a:t> provided by management is the Management’s assertion. All three SOC reports include an assertion.</a:t>
            </a:r>
          </a:p>
          <a:p>
            <a:endParaRPr lang="en-US" b="1" baseline="0" dirty="0"/>
          </a:p>
          <a:p>
            <a:r>
              <a:rPr lang="en-US" b="1" baseline="0" dirty="0"/>
              <a:t>We will discuss the details of the description and the assertion in Modules 2 and 3 of this course.</a:t>
            </a:r>
          </a:p>
          <a:p>
            <a:endParaRPr lang="en-US" b="1" baseline="0" dirty="0"/>
          </a:p>
          <a:p>
            <a:r>
              <a:rPr lang="en-US" b="1" dirty="0"/>
              <a:t>The next component is the first component provided</a:t>
            </a:r>
            <a:r>
              <a:rPr lang="en-US" b="1" baseline="0" dirty="0"/>
              <a:t> by the service auditor, the service auditor’s report.</a:t>
            </a:r>
          </a:p>
          <a:p>
            <a:endParaRPr lang="en-US" b="1" baseline="0" dirty="0"/>
          </a:p>
          <a:p>
            <a:pPr defTabSz="476369">
              <a:defRPr/>
            </a:pPr>
            <a:r>
              <a:rPr lang="en-US" b="1" baseline="0" dirty="0"/>
              <a:t>Both SOC 1 and SOC 2 reports include a </a:t>
            </a:r>
            <a:r>
              <a:rPr lang="en-US" dirty="0">
                <a:latin typeface="Arial" panose="020B0604020202020204" pitchFamily="34" charset="0"/>
                <a:cs typeface="Arial" panose="020B0604020202020204" pitchFamily="34" charset="0"/>
              </a:rPr>
              <a:t>service auditor’s report that contains an opinion on the fairness of the presentation of the description of the service organization’s system. Additionally, in a SOC 1 report, the service auditor’s opinion also addresses suitability of the design of the controls to achieve the specified control objectives; whereas, in a SOC 2 report, the service auditor’s opinion also addresses suitability of the design of the controls to achieve the applicable trust services criteria.</a:t>
            </a:r>
          </a:p>
          <a:p>
            <a:pPr defTabSz="476369">
              <a:defRPr/>
            </a:pPr>
            <a:endParaRPr lang="en-US" dirty="0">
              <a:latin typeface="Arial" panose="020B0604020202020204" pitchFamily="34" charset="0"/>
              <a:cs typeface="Arial" panose="020B0604020202020204" pitchFamily="34" charset="0"/>
            </a:endParaRPr>
          </a:p>
          <a:p>
            <a:pPr defTabSz="476369">
              <a:defRPr/>
            </a:pPr>
            <a:r>
              <a:rPr lang="en-US" dirty="0">
                <a:latin typeface="Arial" panose="020B0604020202020204" pitchFamily="34" charset="0"/>
                <a:cs typeface="Arial" panose="020B0604020202020204" pitchFamily="34" charset="0"/>
              </a:rPr>
              <a:t>In the case of a SOC 3, this component is a service auditor’s report on whether the entity maintained effective controls over its system as it relates to the trust services criteria being reported on</a:t>
            </a:r>
          </a:p>
          <a:p>
            <a:pPr defTabSz="476369">
              <a:defRPr/>
            </a:pPr>
            <a:endParaRPr lang="en-US" b="1" baseline="0" dirty="0">
              <a:latin typeface="Arial" panose="020B0604020202020204" pitchFamily="34" charset="0"/>
              <a:cs typeface="Arial" panose="020B0604020202020204" pitchFamily="34" charset="0"/>
            </a:endParaRPr>
          </a:p>
          <a:p>
            <a:pPr defTabSz="467454">
              <a:defRPr/>
            </a:pPr>
            <a:r>
              <a:rPr lang="en-US" sz="2000" b="1" dirty="0"/>
              <a:t>With regard to SOC 1 and SOC 2 reports, there is one other comparison to consider.  Both of these reports can be issued as a Type 1 or Type 2 report.</a:t>
            </a:r>
          </a:p>
          <a:p>
            <a:pPr defTabSz="467454">
              <a:defRPr/>
            </a:pPr>
            <a:endParaRPr lang="en-US" sz="2000" b="1" dirty="0"/>
          </a:p>
          <a:p>
            <a:pPr rtl="0" eaLnBrk="1" fontAlgn="t" latinLnBrk="0" hangingPunct="1"/>
            <a:r>
              <a:rPr lang="en-US" sz="2000" b="1" dirty="0"/>
              <a:t>In the case of a Type 1 report, the auditor’s report provides an opinion on </a:t>
            </a:r>
            <a:r>
              <a:rPr lang="en-US" b="1" dirty="0"/>
              <a:t>Management’s description of the service organization’s system and t</a:t>
            </a:r>
            <a:r>
              <a:rPr lang="en-US" dirty="0"/>
              <a:t>he suitability of the design of the controls as of a specified date and specifically disclaims any opinion on the operating effectiveness of the controls.  </a:t>
            </a:r>
          </a:p>
          <a:p>
            <a:pPr rtl="0" eaLnBrk="1" fontAlgn="t" latinLnBrk="0" hangingPunct="1"/>
            <a:endParaRPr lang="en-US" dirty="0"/>
          </a:p>
          <a:p>
            <a:pPr rtl="0" eaLnBrk="1" fontAlgn="t" latinLnBrk="0" hangingPunct="1"/>
            <a:r>
              <a:rPr lang="en-US" dirty="0"/>
              <a:t>However, in the case of a Type 2 report, </a:t>
            </a:r>
            <a:r>
              <a:rPr lang="en-US" sz="2000" b="1" dirty="0"/>
              <a:t>the auditor’s report provides an opinion on </a:t>
            </a:r>
            <a:r>
              <a:rPr lang="en-US" b="1" dirty="0"/>
              <a:t>Management’s description of the service organization’s system, t</a:t>
            </a:r>
            <a:r>
              <a:rPr lang="en-US" dirty="0"/>
              <a:t>he suitability of the design of the controls,  AND the operating effectiveness of the controls. The opinion</a:t>
            </a:r>
            <a:r>
              <a:rPr lang="en-US" baseline="0" dirty="0"/>
              <a:t> covers all three elements</a:t>
            </a:r>
            <a:r>
              <a:rPr lang="en-US" dirty="0"/>
              <a:t> throughout a specified period.</a:t>
            </a:r>
            <a:endParaRPr lang="en-US" b="1" baseline="0" dirty="0"/>
          </a:p>
          <a:p>
            <a:endParaRPr lang="en-US" dirty="0"/>
          </a:p>
          <a:p>
            <a:r>
              <a:rPr lang="en-US" dirty="0"/>
              <a:t>Further, in addition to providing</a:t>
            </a:r>
            <a:r>
              <a:rPr lang="en-US" baseline="0" dirty="0"/>
              <a:t> an </a:t>
            </a:r>
            <a:r>
              <a:rPr lang="en-US" dirty="0">
                <a:solidFill>
                  <a:schemeClr val="dk1"/>
                </a:solidFill>
              </a:rPr>
              <a:t>opinion on the operating effectiveness of the controls, a Type 2 report has a component that provides a</a:t>
            </a:r>
            <a:r>
              <a:rPr lang="en-US" dirty="0"/>
              <a:t> </a:t>
            </a:r>
          </a:p>
          <a:p>
            <a:r>
              <a:rPr lang="en-US" dirty="0"/>
              <a:t>description of the service auditor’s tests of the controls and the results of the tests</a:t>
            </a:r>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7</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0F30686B-F5E4-4977-8E9F-3338F935F7FB}"/>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63030998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eaLnBrk="0" fontAlgn="base" hangingPunct="0">
              <a:spcBef>
                <a:spcPct val="30000"/>
              </a:spcBef>
              <a:spcAft>
                <a:spcPct val="0"/>
              </a:spcAft>
              <a:defRPr/>
            </a:pPr>
            <a:r>
              <a:rPr lang="en-US" dirty="0"/>
              <a:t>Let’s do a quick exercise to evaluate a couple of control statements</a:t>
            </a:r>
            <a:r>
              <a:rPr lang="en-US" baseline="0" dirty="0"/>
              <a:t> for the necessary elements. </a:t>
            </a:r>
            <a:r>
              <a:rPr lang="en-US" dirty="0">
                <a:solidFill>
                  <a:prstClr val="black"/>
                </a:solidFill>
              </a:rPr>
              <a:t>You have 2 minutes to complete this exercise.</a:t>
            </a:r>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73</a:t>
            </a:fld>
            <a:endParaRPr lang="en-US"/>
          </a:p>
        </p:txBody>
      </p:sp>
    </p:spTree>
    <p:extLst>
      <p:ext uri="{BB962C8B-B14F-4D97-AF65-F5344CB8AC3E}">
        <p14:creationId xmlns:p14="http://schemas.microsoft.com/office/powerpoint/2010/main" val="23657221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lvl="1"/>
            <a:endParaRPr lang="en-US" sz="2600" dirty="0"/>
          </a:p>
          <a:p>
            <a:r>
              <a:rPr lang="en-US" sz="2600" dirty="0"/>
              <a:t>Just to refresh, the description of each control should include the following elements:</a:t>
            </a:r>
          </a:p>
          <a:p>
            <a:endParaRPr lang="en-US" sz="2600" dirty="0"/>
          </a:p>
          <a:p>
            <a:pPr lvl="1"/>
            <a:r>
              <a:rPr lang="en-US" sz="2600" dirty="0"/>
              <a:t>Frequency or timing</a:t>
            </a:r>
          </a:p>
          <a:p>
            <a:pPr lvl="1"/>
            <a:r>
              <a:rPr lang="en-US" sz="2600" dirty="0"/>
              <a:t>Person or parties responsible</a:t>
            </a:r>
          </a:p>
          <a:p>
            <a:pPr lvl="1"/>
            <a:r>
              <a:rPr lang="en-US" sz="2600" dirty="0"/>
              <a:t>The activity being performed</a:t>
            </a:r>
          </a:p>
          <a:p>
            <a:pPr lvl="1"/>
            <a:r>
              <a:rPr lang="en-US" sz="2600" dirty="0"/>
              <a:t>Source of the applicable information</a:t>
            </a:r>
          </a:p>
          <a:p>
            <a:endParaRPr lang="en-US" dirty="0"/>
          </a:p>
          <a:p>
            <a:r>
              <a:rPr lang="en-US" dirty="0"/>
              <a:t>In the first control,</a:t>
            </a:r>
          </a:p>
          <a:p>
            <a:pPr lvl="1"/>
            <a:endParaRPr lang="en-US" sz="2900" dirty="0">
              <a:solidFill>
                <a:srgbClr val="005092"/>
              </a:solidFill>
            </a:endParaRPr>
          </a:p>
          <a:p>
            <a:pPr lvl="1"/>
            <a:r>
              <a:rPr lang="en-US" sz="2900" dirty="0">
                <a:solidFill>
                  <a:srgbClr val="005092"/>
                </a:solidFill>
              </a:rPr>
              <a:t>The A/R clerk - </a:t>
            </a:r>
            <a:r>
              <a:rPr lang="en-US" sz="2600" dirty="0"/>
              <a:t>Person or parties responsible</a:t>
            </a:r>
          </a:p>
          <a:p>
            <a:pPr lvl="1"/>
            <a:r>
              <a:rPr lang="en-US" sz="2600" dirty="0"/>
              <a:t>The reconciliation is the activity being performed</a:t>
            </a:r>
          </a:p>
          <a:p>
            <a:pPr lvl="1"/>
            <a:r>
              <a:rPr lang="en-US" sz="2600" dirty="0"/>
              <a:t>The lockbox deposit total and the remittance advice are the Sources of the applicable information</a:t>
            </a:r>
          </a:p>
          <a:p>
            <a:pPr lvl="1"/>
            <a:endParaRPr lang="en-US" sz="2600" dirty="0"/>
          </a:p>
          <a:p>
            <a:pPr lvl="1"/>
            <a:r>
              <a:rPr lang="en-US" sz="2600" dirty="0"/>
              <a:t>The control description does not specify the Frequency of the control. The control frequency is required to evaluate the control, including</a:t>
            </a:r>
            <a:br>
              <a:rPr lang="en-US" sz="2600" dirty="0"/>
            </a:br>
            <a:r>
              <a:rPr lang="en-US" sz="2600" dirty="0"/>
              <a:t>the planning and timing of the related testing procedures.</a:t>
            </a:r>
          </a:p>
          <a:p>
            <a:pPr lvl="1"/>
            <a:endParaRPr lang="en-US" sz="2600" dirty="0"/>
          </a:p>
          <a:p>
            <a:endParaRPr lang="en-US" dirty="0"/>
          </a:p>
          <a:p>
            <a:r>
              <a:rPr lang="en-US" dirty="0"/>
              <a:t>In the second</a:t>
            </a:r>
            <a:r>
              <a:rPr lang="en-US" baseline="0" dirty="0"/>
              <a:t> control</a:t>
            </a:r>
          </a:p>
          <a:p>
            <a:endParaRPr lang="en-US" baseline="0" dirty="0"/>
          </a:p>
          <a:p>
            <a:pPr lvl="1"/>
            <a:r>
              <a:rPr lang="en-US" sz="2600" dirty="0"/>
              <a:t>The Frequency – every instance of an order over $75,000 (often referred to as an ad hoc frequency)</a:t>
            </a:r>
          </a:p>
          <a:p>
            <a:pPr lvl="1"/>
            <a:r>
              <a:rPr lang="en-US" sz="2600" dirty="0"/>
              <a:t>The activity being performed – review of the order for adequate credit availability </a:t>
            </a:r>
          </a:p>
          <a:p>
            <a:pPr lvl="1"/>
            <a:r>
              <a:rPr lang="en-US" sz="2600" dirty="0"/>
              <a:t>The Sources of the applicable information include the order total and the customer’s credit availability</a:t>
            </a:r>
            <a:br>
              <a:rPr lang="en-US" sz="2600" dirty="0"/>
            </a:br>
            <a:endParaRPr lang="en-US" sz="2600" dirty="0"/>
          </a:p>
          <a:p>
            <a:pPr marL="465887" lvl="1" defTabSz="465887" eaLnBrk="0" fontAlgn="base" hangingPunct="0">
              <a:spcBef>
                <a:spcPct val="30000"/>
              </a:spcBef>
              <a:spcAft>
                <a:spcPct val="0"/>
              </a:spcAft>
              <a:defRPr/>
            </a:pPr>
            <a:r>
              <a:rPr lang="en-US" sz="2600" dirty="0"/>
              <a:t>The control description does not specify the Person or parties responsible for the control.  Specifying the Person or parties responsible for the control, such as an A/R manager or similar, is an required element to evaluate the control.</a:t>
            </a:r>
          </a:p>
          <a:p>
            <a:pPr lvl="1"/>
            <a:endParaRPr lang="en-US" sz="2600" dirty="0"/>
          </a:p>
          <a:p>
            <a:endParaRPr lang="en-US" dirty="0"/>
          </a:p>
          <a:p>
            <a:pPr lvl="1"/>
            <a:endParaRPr lang="en-US" sz="2600" dirty="0"/>
          </a:p>
          <a:p>
            <a:endParaRPr lang="en-US" dirty="0"/>
          </a:p>
        </p:txBody>
      </p:sp>
      <p:sp>
        <p:nvSpPr>
          <p:cNvPr id="4" name="Slide Number Placeholder 3"/>
          <p:cNvSpPr>
            <a:spLocks noGrp="1"/>
          </p:cNvSpPr>
          <p:nvPr>
            <p:ph type="sldNum" sz="quarter" idx="10"/>
          </p:nvPr>
        </p:nvSpPr>
        <p:spPr/>
        <p:txBody>
          <a:bodyPr/>
          <a:lstStyle/>
          <a:p>
            <a:fld id="{BD0AEAB4-885C-4D85-AF00-A534349605D6}" type="slidenum">
              <a:rPr lang="en-US" smtClean="0"/>
              <a:t>74</a:t>
            </a:fld>
            <a:endParaRPr lang="en-US"/>
          </a:p>
        </p:txBody>
      </p:sp>
    </p:spTree>
    <p:extLst>
      <p:ext uri="{BB962C8B-B14F-4D97-AF65-F5344CB8AC3E}">
        <p14:creationId xmlns:p14="http://schemas.microsoft.com/office/powerpoint/2010/main" val="405403761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will cover Designing and Performing Tests of Controls and Evaluating Results of Tests.  This</a:t>
            </a:r>
            <a:r>
              <a:rPr lang="en-US" baseline="0" dirty="0"/>
              <a:t> will include:</a:t>
            </a:r>
          </a:p>
          <a:p>
            <a:endParaRPr lang="en-US" baseline="0" dirty="0"/>
          </a:p>
          <a:p>
            <a:r>
              <a:rPr lang="en-US" dirty="0"/>
              <a:t>Evaluating whether controls have been implemented</a:t>
            </a:r>
          </a:p>
          <a:p>
            <a:endParaRPr lang="en-US" dirty="0"/>
          </a:p>
          <a:p>
            <a:r>
              <a:rPr lang="en-US" dirty="0"/>
              <a:t>The Nature, timing, and extent of testing</a:t>
            </a:r>
          </a:p>
          <a:p>
            <a:endParaRPr lang="en-US" dirty="0"/>
          </a:p>
          <a:p>
            <a:r>
              <a:rPr lang="en-US" dirty="0"/>
              <a:t>Designing and performing tests of controls</a:t>
            </a:r>
          </a:p>
          <a:p>
            <a:endParaRPr lang="en-US" dirty="0"/>
          </a:p>
          <a:p>
            <a:r>
              <a:rPr lang="en-US" dirty="0"/>
              <a:t>Obtaining evidence of the operating effectiveness of controls</a:t>
            </a:r>
          </a:p>
          <a:p>
            <a:endParaRPr lang="en-US" dirty="0"/>
          </a:p>
          <a:p>
            <a:r>
              <a:rPr lang="en-US" dirty="0"/>
              <a:t>And</a:t>
            </a:r>
            <a:r>
              <a:rPr lang="en-US" baseline="0" dirty="0"/>
              <a:t> finally, e</a:t>
            </a:r>
            <a:r>
              <a:rPr lang="en-US" dirty="0"/>
              <a:t>valuating test results</a:t>
            </a:r>
          </a:p>
          <a:p>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75</a:t>
            </a:fld>
            <a:endParaRPr lang="en-US"/>
          </a:p>
        </p:txBody>
      </p:sp>
    </p:spTree>
    <p:extLst>
      <p:ext uri="{BB962C8B-B14F-4D97-AF65-F5344CB8AC3E}">
        <p14:creationId xmlns:p14="http://schemas.microsoft.com/office/powerpoint/2010/main" val="243002000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fontScale="47500" lnSpcReduction="20000"/>
          </a:bodyPr>
          <a:lstStyle/>
          <a:p>
            <a:r>
              <a:rPr lang="en-US" dirty="0">
                <a:solidFill>
                  <a:schemeClr val="tx2"/>
                </a:solidFill>
              </a:rPr>
              <a:t>Exam question 2.10</a:t>
            </a:r>
          </a:p>
          <a:p>
            <a:endParaRPr lang="en-US" dirty="0">
              <a:solidFill>
                <a:schemeClr val="tx2"/>
              </a:solidFill>
            </a:endParaRPr>
          </a:p>
          <a:p>
            <a:r>
              <a:rPr lang="en-US" dirty="0">
                <a:solidFill>
                  <a:schemeClr val="tx2"/>
                </a:solidFill>
              </a:rPr>
              <a:t>When determining the nature, timing, and extent of tests of controls to be performed to obtain evidence of the operating effectiveness of controls, the service auditor considers several factors:</a:t>
            </a:r>
          </a:p>
          <a:p>
            <a:endParaRPr lang="en-US" b="0" dirty="0">
              <a:latin typeface="Arial" panose="020B0604020202020204" pitchFamily="34" charset="0"/>
            </a:endParaRPr>
          </a:p>
          <a:p>
            <a:pPr lvl="1" indent="-341716" fontAlgn="t">
              <a:spcBef>
                <a:spcPts val="1196"/>
              </a:spcBef>
              <a:buFont typeface="Wingdings" panose="05000000000000000000" pitchFamily="2" charset="2"/>
              <a:buChar char="§"/>
            </a:pPr>
            <a:r>
              <a:rPr lang="en-US" sz="2400" dirty="0">
                <a:solidFill>
                  <a:schemeClr val="tx2"/>
                </a:solidFill>
              </a:rPr>
              <a:t>the service auditor should consider t</a:t>
            </a:r>
            <a:r>
              <a:rPr lang="en-US" sz="2400" dirty="0">
                <a:latin typeface="Arial" panose="020B0604020202020204" pitchFamily="34" charset="0"/>
                <a:cs typeface="Arial" panose="020B0604020202020204" pitchFamily="34" charset="0"/>
              </a:rPr>
              <a:t>he type of evidence that can be obtained about the performance of the control; </a:t>
            </a:r>
            <a:r>
              <a:rPr lang="en-US" sz="2400" b="1" dirty="0">
                <a:latin typeface="Arial" panose="020B0604020202020204" pitchFamily="34" charset="0"/>
                <a:cs typeface="Arial" panose="020B0604020202020204" pitchFamily="34" charset="0"/>
              </a:rPr>
              <a:t>including the means of selecting items for testing, as</a:t>
            </a:r>
            <a:r>
              <a:rPr lang="en-US" sz="2400" dirty="0">
                <a:solidFill>
                  <a:schemeClr val="tx2"/>
                </a:solidFill>
              </a:rPr>
              <a:t> well as </a:t>
            </a:r>
            <a:r>
              <a:rPr lang="en-US" sz="2400" dirty="0">
                <a:solidFill>
                  <a:srgbClr val="000000"/>
                </a:solidFill>
                <a:latin typeface="Arial" panose="020B0604020202020204" pitchFamily="34" charset="0"/>
                <a:cs typeface="Arial" panose="020B0604020202020204" pitchFamily="34" charset="0"/>
              </a:rPr>
              <a:t>How long the evidence will be available (For instance, does the service organization only retain evidence for a few months?)</a:t>
            </a:r>
          </a:p>
          <a:p>
            <a:pPr lvl="1" indent="-341716" fontAlgn="t">
              <a:spcBef>
                <a:spcPts val="1196"/>
              </a:spcBef>
              <a:buFont typeface="Wingdings" panose="05000000000000000000" pitchFamily="2" charset="2"/>
              <a:buChar char="§"/>
            </a:pPr>
            <a:endParaRPr lang="en-US" sz="2400" dirty="0">
              <a:solidFill>
                <a:srgbClr val="000000"/>
              </a:solidFill>
              <a:latin typeface="Arial" panose="020B0604020202020204" pitchFamily="34" charset="0"/>
              <a:cs typeface="Arial" panose="020B0604020202020204" pitchFamily="34" charset="0"/>
            </a:endParaRPr>
          </a:p>
          <a:p>
            <a:pPr lvl="1" indent="-341716" fontAlgn="t">
              <a:spcBef>
                <a:spcPts val="1196"/>
              </a:spcBef>
              <a:buFont typeface="Wingdings" panose="05000000000000000000" pitchFamily="2" charset="2"/>
              <a:buChar char="§"/>
            </a:pPr>
            <a:r>
              <a:rPr lang="en-US" sz="2400" dirty="0">
                <a:solidFill>
                  <a:schemeClr val="tx2"/>
                </a:solidFill>
              </a:rPr>
              <a:t>The service auditor should also consider the </a:t>
            </a:r>
            <a:r>
              <a:rPr lang="en-US" sz="2400" dirty="0">
                <a:solidFill>
                  <a:srgbClr val="000000"/>
                </a:solidFill>
                <a:latin typeface="Arial" panose="020B0604020202020204" pitchFamily="34" charset="0"/>
                <a:cs typeface="Arial" panose="020B0604020202020204" pitchFamily="34" charset="0"/>
              </a:rPr>
              <a:t>relative significance of the control and dependencies on other controls.  For instance, a particular control might be designed to meet one or more control objective on its own (such as a reconciliation control over key accounts) or in combination with other controls  (such as a review of processing exception items that depends on the effectiveness of an underlying validation control); </a:t>
            </a:r>
          </a:p>
          <a:p>
            <a:pPr lvl="1" indent="-341716" fontAlgn="t">
              <a:spcBef>
                <a:spcPts val="1196"/>
              </a:spcBef>
              <a:buFont typeface="Wingdings" panose="05000000000000000000" pitchFamily="2" charset="2"/>
              <a:buChar char="§"/>
            </a:pPr>
            <a:endParaRPr lang="en-US" sz="2400" dirty="0">
              <a:latin typeface="Arial" panose="020B0604020202020204" pitchFamily="34" charset="0"/>
            </a:endParaRPr>
          </a:p>
          <a:p>
            <a:pPr marL="465887" lvl="1" indent="-341716" defTabSz="465887" eaLnBrk="0" fontAlgn="t" hangingPunct="0">
              <a:spcBef>
                <a:spcPts val="1196"/>
              </a:spcBef>
              <a:buFont typeface="Wingdings" panose="05000000000000000000" pitchFamily="2" charset="2"/>
              <a:buChar char="§"/>
              <a:defRPr/>
            </a:pPr>
            <a:r>
              <a:rPr lang="en-US" sz="2400" dirty="0">
                <a:solidFill>
                  <a:srgbClr val="000000"/>
                </a:solidFill>
                <a:latin typeface="Arial" panose="020B0604020202020204" pitchFamily="34" charset="0"/>
                <a:cs typeface="Arial" panose="020B0604020202020204" pitchFamily="34" charset="0"/>
              </a:rPr>
              <a:t>And finally, </a:t>
            </a:r>
            <a:r>
              <a:rPr lang="en-US" sz="2400" dirty="0">
                <a:solidFill>
                  <a:schemeClr val="tx2"/>
                </a:solidFill>
              </a:rPr>
              <a:t>the service auditor should consider t</a:t>
            </a:r>
            <a:r>
              <a:rPr lang="en-US" sz="2400" dirty="0">
                <a:latin typeface="Arial" panose="020B0604020202020204" pitchFamily="34" charset="0"/>
                <a:cs typeface="Arial" panose="020B0604020202020204" pitchFamily="34" charset="0"/>
              </a:rPr>
              <a:t>he </a:t>
            </a:r>
            <a:r>
              <a:rPr lang="en-US" sz="2400" dirty="0">
                <a:solidFill>
                  <a:srgbClr val="000000"/>
                </a:solidFill>
                <a:latin typeface="Arial" panose="020B0604020202020204" pitchFamily="34" charset="0"/>
                <a:cs typeface="Arial" panose="020B0604020202020204" pitchFamily="34" charset="0"/>
              </a:rPr>
              <a:t>Risk that the control will not operate effectively. If there is such a risk, the type and amount of tests may need adjusting, or the service auditor may need to determine whether other controls should be considered.</a:t>
            </a:r>
          </a:p>
        </p:txBody>
      </p:sp>
      <p:sp>
        <p:nvSpPr>
          <p:cNvPr id="4" name="Slide Number Placeholder 3"/>
          <p:cNvSpPr>
            <a:spLocks noGrp="1"/>
          </p:cNvSpPr>
          <p:nvPr>
            <p:ph type="sldNum" sz="quarter" idx="10"/>
          </p:nvPr>
        </p:nvSpPr>
        <p:spPr/>
        <p:txBody>
          <a:bodyPr/>
          <a:lstStyle/>
          <a:p>
            <a:fld id="{829599AC-CD18-4F14-B469-B034D02387DF}" type="slidenum">
              <a:rPr lang="en-US" smtClean="0"/>
              <a:pPr/>
              <a:t>76</a:t>
            </a:fld>
            <a:endParaRPr lang="en-US"/>
          </a:p>
        </p:txBody>
      </p:sp>
    </p:spTree>
    <p:extLst>
      <p:ext uri="{BB962C8B-B14F-4D97-AF65-F5344CB8AC3E}">
        <p14:creationId xmlns:p14="http://schemas.microsoft.com/office/powerpoint/2010/main" val="7146631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7737"/>
          </a:xfrm>
        </p:spPr>
      </p:sp>
      <p:sp>
        <p:nvSpPr>
          <p:cNvPr id="3" name="Notes Placeholder 2"/>
          <p:cNvSpPr>
            <a:spLocks noGrp="1"/>
          </p:cNvSpPr>
          <p:nvPr>
            <p:ph type="body" idx="1"/>
          </p:nvPr>
        </p:nvSpPr>
        <p:spPr/>
        <p:txBody>
          <a:bodyPr>
            <a:normAutofit/>
          </a:bodyPr>
          <a:lstStyle/>
          <a:p>
            <a:r>
              <a:rPr lang="en-US" dirty="0"/>
              <a:t>Exam question 2.11 and KC 2.8</a:t>
            </a:r>
          </a:p>
          <a:p>
            <a:endParaRPr lang="en-US" dirty="0"/>
          </a:p>
          <a:p>
            <a:r>
              <a:rPr lang="en-US" dirty="0"/>
              <a:t>In planning and determining the extent of tests of controls and whether sampling is appropriate, the service auditor should consider the characteristics of the population of the controls to be tested, including the nature of the controls, the frequency of their application, and the expected deviation rate.</a:t>
            </a:r>
          </a:p>
          <a:p>
            <a:endParaRPr lang="en-US" dirty="0"/>
          </a:p>
          <a:p>
            <a:r>
              <a:rPr lang="en-US" dirty="0"/>
              <a:t>The AICPA Audit Guide </a:t>
            </a:r>
            <a:r>
              <a:rPr lang="en-US" b="1" i="1" dirty="0"/>
              <a:t>Audit Sampling </a:t>
            </a:r>
            <a:r>
              <a:rPr lang="en-US" dirty="0"/>
              <a:t>addresses designing an audit sample and projecting and evaluating the results of the audit sample when performing audit procedures.     </a:t>
            </a:r>
          </a:p>
          <a:p>
            <a:endParaRPr lang="en-US" dirty="0"/>
          </a:p>
          <a:p>
            <a:r>
              <a:rPr lang="en-US" dirty="0"/>
              <a:t>Also, for tests of controls using sampling, the service auditor determines the tolerable rate of deviation and uses that rate to determine the number of items to be selected for a particular sample.    </a:t>
            </a:r>
          </a:p>
          <a:p>
            <a:endParaRPr lang="en-US" dirty="0"/>
          </a:p>
          <a:p>
            <a:r>
              <a:rPr lang="en-US" dirty="0"/>
              <a:t>The service auditor’s selection of sample items should be reasonably expected to be representative of the population, resulting in a sample that is representative of the population covering the reporting period. Random-based selection of items represents one means of obtaining such samples.</a:t>
            </a:r>
          </a:p>
        </p:txBody>
      </p:sp>
      <p:sp>
        <p:nvSpPr>
          <p:cNvPr id="4" name="Slide Number Placeholder 3"/>
          <p:cNvSpPr>
            <a:spLocks noGrp="1"/>
          </p:cNvSpPr>
          <p:nvPr>
            <p:ph type="sldNum" sz="quarter" idx="10"/>
          </p:nvPr>
        </p:nvSpPr>
        <p:spPr/>
        <p:txBody>
          <a:bodyPr/>
          <a:lstStyle/>
          <a:p>
            <a:fld id="{829599AC-CD18-4F14-B469-B034D02387DF}" type="slidenum">
              <a:rPr lang="en-US" smtClean="0"/>
              <a:pPr/>
              <a:t>77</a:t>
            </a:fld>
            <a:endParaRPr lang="en-US"/>
          </a:p>
        </p:txBody>
      </p:sp>
    </p:spTree>
    <p:extLst>
      <p:ext uri="{BB962C8B-B14F-4D97-AF65-F5344CB8AC3E}">
        <p14:creationId xmlns:p14="http://schemas.microsoft.com/office/powerpoint/2010/main" val="139126372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preparation for evaluating controls, the service auditor will</a:t>
            </a:r>
            <a:r>
              <a:rPr lang="en-US" baseline="0" dirty="0"/>
              <a:t> need to </a:t>
            </a:r>
            <a:r>
              <a:rPr lang="en-US" dirty="0"/>
              <a:t>Obtain </a:t>
            </a:r>
            <a:r>
              <a:rPr lang="en-US" b="1" u="sng" dirty="0"/>
              <a:t>Evidence</a:t>
            </a:r>
            <a:r>
              <a:rPr lang="en-US" dirty="0"/>
              <a:t> of the Operating Effectiveness of Controls.</a:t>
            </a:r>
          </a:p>
          <a:p>
            <a:endParaRPr lang="en-US" dirty="0"/>
          </a:p>
          <a:p>
            <a:r>
              <a:rPr lang="en-US" dirty="0"/>
              <a:t>In evaluating whether controls were operating effectively, the service auditor considers evidence</a:t>
            </a:r>
            <a:r>
              <a:rPr lang="en-US" baseline="0" dirty="0"/>
              <a:t> that indicates</a:t>
            </a:r>
          </a:p>
          <a:p>
            <a:endParaRPr lang="en-US" dirty="0"/>
          </a:p>
          <a:p>
            <a:pPr lvl="1"/>
            <a:r>
              <a:rPr lang="en-US" dirty="0"/>
              <a:t>how controls were applied,</a:t>
            </a:r>
          </a:p>
          <a:p>
            <a:pPr lvl="1"/>
            <a:r>
              <a:rPr lang="en-US" dirty="0"/>
              <a:t>the consistency with which they were applied, and</a:t>
            </a:r>
          </a:p>
          <a:p>
            <a:pPr lvl="1"/>
            <a:r>
              <a:rPr lang="en-US" dirty="0"/>
              <a:t>by whom or in what manner they were applied.</a:t>
            </a:r>
          </a:p>
          <a:p>
            <a:pPr lvl="1"/>
            <a:endParaRPr lang="en-US" dirty="0"/>
          </a:p>
          <a:p>
            <a:r>
              <a:rPr lang="en-US" dirty="0"/>
              <a:t>Separately,</a:t>
            </a:r>
            <a:r>
              <a:rPr lang="en-US" baseline="0" dirty="0"/>
              <a:t> when considering </a:t>
            </a:r>
            <a:r>
              <a:rPr lang="en-US" dirty="0"/>
              <a:t>Materiality, it must be evaluated with respect to the operating effectiveness of controls to achieve the related control objectives stated in the description.</a:t>
            </a:r>
          </a:p>
          <a:p>
            <a:endParaRPr lang="en-US" dirty="0"/>
          </a:p>
          <a:p>
            <a:r>
              <a:rPr lang="en-US" dirty="0"/>
              <a:t>We will discuss materiality</a:t>
            </a:r>
            <a:r>
              <a:rPr lang="en-US" baseline="0" dirty="0"/>
              <a:t> further in the next section.</a:t>
            </a:r>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78</a:t>
            </a:fld>
            <a:endParaRPr lang="en-US"/>
          </a:p>
        </p:txBody>
      </p:sp>
    </p:spTree>
    <p:extLst>
      <p:ext uri="{BB962C8B-B14F-4D97-AF65-F5344CB8AC3E}">
        <p14:creationId xmlns:p14="http://schemas.microsoft.com/office/powerpoint/2010/main" val="152936349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also discuss evaluating test results in the next section.</a:t>
            </a:r>
            <a:r>
              <a:rPr lang="en-US" baseline="0" dirty="0"/>
              <a:t> However, in preparation for the evaluation of any </a:t>
            </a:r>
            <a:r>
              <a:rPr lang="en-US" dirty="0"/>
              <a:t>deviations in the operating effectiveness of controls, </a:t>
            </a:r>
          </a:p>
          <a:p>
            <a:r>
              <a:rPr lang="en-US" dirty="0"/>
              <a:t>the service auditor must consider</a:t>
            </a:r>
          </a:p>
          <a:p>
            <a:endParaRPr lang="en-US" dirty="0"/>
          </a:p>
          <a:p>
            <a:pPr lvl="1"/>
            <a:r>
              <a:rPr lang="en-US" dirty="0"/>
              <a:t>quantitative factors, such as</a:t>
            </a:r>
          </a:p>
          <a:p>
            <a:pPr lvl="2"/>
            <a:r>
              <a:rPr lang="en-US" dirty="0"/>
              <a:t>tolerable rate of deviation and the</a:t>
            </a:r>
          </a:p>
          <a:p>
            <a:pPr lvl="2"/>
            <a:r>
              <a:rPr lang="en-US" dirty="0"/>
              <a:t>observed rate of deviation</a:t>
            </a:r>
          </a:p>
          <a:p>
            <a:pPr lvl="2"/>
            <a:endParaRPr lang="en-US" dirty="0"/>
          </a:p>
          <a:p>
            <a:pPr lvl="1"/>
            <a:r>
              <a:rPr lang="en-US" dirty="0"/>
              <a:t>As well as qualitative factors, such as</a:t>
            </a:r>
          </a:p>
          <a:p>
            <a:pPr lvl="2"/>
            <a:r>
              <a:rPr lang="en-US" dirty="0"/>
              <a:t>the nature of the deviation</a:t>
            </a:r>
            <a:r>
              <a:rPr lang="en-US" baseline="0" dirty="0"/>
              <a:t> and </a:t>
            </a:r>
            <a:endParaRPr lang="en-US" dirty="0"/>
          </a:p>
          <a:p>
            <a:pPr lvl="2"/>
            <a:r>
              <a:rPr lang="en-US" dirty="0"/>
              <a:t>the underlying cause</a:t>
            </a: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79</a:t>
            </a:fld>
            <a:endParaRPr lang="en-US"/>
          </a:p>
        </p:txBody>
      </p:sp>
    </p:spTree>
    <p:extLst>
      <p:ext uri="{BB962C8B-B14F-4D97-AF65-F5344CB8AC3E}">
        <p14:creationId xmlns:p14="http://schemas.microsoft.com/office/powerpoint/2010/main" val="52955758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pPr rtl="0" eaLnBrk="1" fontAlgn="ctr" latinLnBrk="0" hangingPunct="1"/>
            <a:r>
              <a:rPr lang="en-US" b="1" dirty="0"/>
              <a:t>Exam question 3.11</a:t>
            </a:r>
          </a:p>
          <a:p>
            <a:pPr rtl="0" eaLnBrk="1" fontAlgn="ctr" latinLnBrk="0" hangingPunct="1"/>
            <a:endParaRPr lang="en-US" b="1" dirty="0"/>
          </a:p>
          <a:p>
            <a:pPr defTabSz="465887" fontAlgn="ctr">
              <a:spcBef>
                <a:spcPct val="30000"/>
              </a:spcBef>
              <a:spcAft>
                <a:spcPct val="0"/>
              </a:spcAft>
              <a:defRPr/>
            </a:pPr>
            <a:r>
              <a:rPr lang="en-US" dirty="0"/>
              <a:t>After investigating the nature and cause of any deviations, the service auditor must evaluate the results of tests and make </a:t>
            </a:r>
            <a:r>
              <a:rPr lang="en-US" baseline="0" dirty="0"/>
              <a:t>specific </a:t>
            </a:r>
            <a:r>
              <a:rPr lang="en-US" dirty="0"/>
              <a:t>determinations: </a:t>
            </a:r>
          </a:p>
          <a:p>
            <a:pPr rtl="0" eaLnBrk="1" fontAlgn="ctr" latinLnBrk="0" hangingPunct="1"/>
            <a:endParaRPr lang="en-US" b="1" dirty="0"/>
          </a:p>
          <a:p>
            <a:pPr rtl="0" eaLnBrk="1" fontAlgn="auto" latinLnBrk="0" hangingPunct="1"/>
            <a:r>
              <a:rPr lang="en-US" dirty="0">
                <a:ea typeface="ＭＳ Ｐゴシック" pitchFamily="-112" charset="-128"/>
                <a:cs typeface="ＭＳ Ｐゴシック" pitchFamily="-112" charset="-128"/>
              </a:rPr>
              <a:t>Are identified deviations within the tolerable rate and acceptable?</a:t>
            </a:r>
          </a:p>
          <a:p>
            <a:pPr rtl="0" eaLnBrk="1" fontAlgn="auto" latinLnBrk="0" hangingPunct="1"/>
            <a:endParaRPr lang="en-US" dirty="0">
              <a:ea typeface="ＭＳ Ｐゴシック" pitchFamily="-112" charset="-128"/>
              <a:cs typeface="ＭＳ Ｐゴシック" pitchFamily="-112" charset="-128"/>
            </a:endParaRPr>
          </a:p>
          <a:p>
            <a:pPr rtl="0" eaLnBrk="1" fontAlgn="t" latinLnBrk="0" hangingPunct="1"/>
            <a:r>
              <a:rPr lang="en-US" dirty="0">
                <a:ea typeface="ＭＳ Ｐゴシック" pitchFamily="-112" charset="-128"/>
                <a:cs typeface="ＭＳ Ｐゴシック" pitchFamily="-112" charset="-128"/>
              </a:rPr>
              <a:t>Is additional testing necessary to reach a conclusion about whether the controls operated effectively? For instance, should the sample size be increased or alternative testing be performed?</a:t>
            </a:r>
          </a:p>
          <a:p>
            <a:pPr rtl="0" eaLnBrk="1" fontAlgn="t" latinLnBrk="0" hangingPunct="1"/>
            <a:endParaRPr lang="en-US" dirty="0">
              <a:ea typeface="ＭＳ Ｐゴシック" pitchFamily="-112" charset="-128"/>
              <a:cs typeface="ＭＳ Ｐゴシック" pitchFamily="-112" charset="-128"/>
            </a:endParaRPr>
          </a:p>
          <a:p>
            <a:pPr rtl="0" eaLnBrk="1" fontAlgn="t" latinLnBrk="0" hangingPunct="1"/>
            <a:r>
              <a:rPr lang="en-US" dirty="0">
                <a:ea typeface="ＭＳ Ｐゴシック" pitchFamily="-112" charset="-128"/>
                <a:cs typeface="ＭＳ Ｐゴシック" pitchFamily="-112" charset="-128"/>
              </a:rPr>
              <a:t>Does the testing performed provide an appropriate basis for concluding whether the control operated effectively throughout the specified period?</a:t>
            </a:r>
          </a:p>
          <a:p>
            <a:pPr rtl="0" eaLnBrk="1" fontAlgn="auto" latinLnBrk="0" hangingPunct="1"/>
            <a:endParaRPr lang="en-US" dirty="0"/>
          </a:p>
          <a:p>
            <a:pPr rtl="0" eaLnBrk="1" fontAlgn="t" latinLnBrk="0" hangingPunct="1"/>
            <a:r>
              <a:rPr lang="en-US" dirty="0"/>
              <a:t>Depending on the determinations, additional testing of the same control or other controls designed to meet the same control objective is necessary to reach a conclusion about whether the controls related to control objectives operated effectively through specified period.</a:t>
            </a:r>
          </a:p>
          <a:p>
            <a:pPr rtl="0" eaLnBrk="1" fontAlgn="t" latinLnBrk="0" hangingPunct="1"/>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80</a:t>
            </a:fld>
            <a:endParaRPr lang="en-US" dirty="0"/>
          </a:p>
        </p:txBody>
      </p:sp>
    </p:spTree>
    <p:extLst>
      <p:ext uri="{BB962C8B-B14F-4D97-AF65-F5344CB8AC3E}">
        <p14:creationId xmlns:p14="http://schemas.microsoft.com/office/powerpoint/2010/main" val="399342013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92500"/>
          </a:bodyPr>
          <a:lstStyle/>
          <a:p>
            <a:r>
              <a:rPr lang="en-US" dirty="0"/>
              <a:t>Let’s look an example evaluation of a deviation</a:t>
            </a:r>
            <a:r>
              <a:rPr lang="en-US" baseline="0" dirty="0"/>
              <a:t>.  Take a moment to review this test and the related results.</a:t>
            </a:r>
          </a:p>
          <a:p>
            <a:endParaRPr lang="en-US" baseline="0" dirty="0"/>
          </a:p>
          <a:p>
            <a:pPr defTabSz="465887" eaLnBrk="0" fontAlgn="base" hangingPunct="0">
              <a:spcBef>
                <a:spcPct val="30000"/>
              </a:spcBef>
              <a:spcAft>
                <a:spcPct val="0"/>
              </a:spcAft>
              <a:defRPr/>
            </a:pPr>
            <a:r>
              <a:rPr lang="en-US" dirty="0"/>
              <a:t>In the example</a:t>
            </a:r>
            <a:r>
              <a:rPr lang="en-US" baseline="0" dirty="0"/>
              <a:t> above, the service auditor evaluated the impact of the deviation in the context of the full population tested, and included the results thereof in the report. In this example, based on the tolerable error rate, the service auditor determined that the c</a:t>
            </a:r>
            <a:r>
              <a:rPr lang="en-US" dirty="0">
                <a:latin typeface="Arial" pitchFamily="34" charset="0"/>
                <a:cs typeface="Arial" pitchFamily="34" charset="0"/>
              </a:rPr>
              <a:t>ontrol is providing reasonable assurance that the related trust service criteria was achieved.</a:t>
            </a:r>
          </a:p>
          <a:p>
            <a:endParaRPr lang="en-US" baseline="0" dirty="0"/>
          </a:p>
          <a:p>
            <a:r>
              <a:rPr lang="en-US" baseline="0" dirty="0"/>
              <a:t>I should stress that when describing the results of testing, the service auditor should specify, </a:t>
            </a:r>
            <a:r>
              <a:rPr lang="en-US" dirty="0"/>
              <a:t>any identified deviations in the operation of controls included in the description, the extent of testing performed by the service auditor that led to the identification of the deviations (including the number of items tested), and the number and nature of the deviations noted (</a:t>
            </a:r>
            <a:r>
              <a:rPr lang="en-US" b="1" dirty="0"/>
              <a:t>even if, on the basis of tests performed, the service auditor concludes that the related control objective was achieved</a:t>
            </a:r>
            <a:r>
              <a:rPr lang="en-US" dirty="0"/>
              <a:t>). (Ref: par. .A63)</a:t>
            </a:r>
          </a:p>
          <a:p>
            <a:endParaRPr lang="en-US" dirty="0"/>
          </a:p>
          <a:p>
            <a:r>
              <a:rPr lang="en-US" b="1" dirty="0"/>
              <a:t>Further, i</a:t>
            </a:r>
            <a:r>
              <a:rPr lang="en-US" dirty="0"/>
              <a:t>n describing the service auditor’s tests of controls and results thereof for a type 2 report, it</a:t>
            </a:r>
          </a:p>
          <a:p>
            <a:r>
              <a:rPr lang="en-US" dirty="0"/>
              <a:t>is helpful to readers if the service auditor’s report includes information about causative factors</a:t>
            </a:r>
          </a:p>
          <a:p>
            <a:r>
              <a:rPr lang="en-US" dirty="0"/>
              <a:t>for identified deviations, to the extent the service auditor has identified such factors.</a:t>
            </a:r>
          </a:p>
        </p:txBody>
      </p:sp>
      <p:sp>
        <p:nvSpPr>
          <p:cNvPr id="4" name="Slide Number Placeholder 3"/>
          <p:cNvSpPr>
            <a:spLocks noGrp="1"/>
          </p:cNvSpPr>
          <p:nvPr>
            <p:ph type="sldNum" sz="quarter" idx="10"/>
          </p:nvPr>
        </p:nvSpPr>
        <p:spPr/>
        <p:txBody>
          <a:bodyPr/>
          <a:lstStyle/>
          <a:p>
            <a:fld id="{829599AC-CD18-4F14-B469-B034D02387DF}" type="slidenum">
              <a:rPr lang="en-US" smtClean="0"/>
              <a:pPr/>
              <a:t>81</a:t>
            </a:fld>
            <a:endParaRPr lang="en-US" dirty="0"/>
          </a:p>
        </p:txBody>
      </p:sp>
    </p:spTree>
    <p:extLst>
      <p:ext uri="{BB962C8B-B14F-4D97-AF65-F5344CB8AC3E}">
        <p14:creationId xmlns:p14="http://schemas.microsoft.com/office/powerpoint/2010/main" val="59251958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7588" cy="3430588"/>
          </a:xfrm>
        </p:spPr>
      </p:sp>
      <p:sp>
        <p:nvSpPr>
          <p:cNvPr id="3" name="Notes Placeholder 2"/>
          <p:cNvSpPr>
            <a:spLocks noGrp="1"/>
          </p:cNvSpPr>
          <p:nvPr>
            <p:ph type="body" idx="1"/>
          </p:nvPr>
        </p:nvSpPr>
        <p:spPr/>
        <p:txBody>
          <a:bodyPr>
            <a:normAutofit/>
          </a:bodyPr>
          <a:lstStyle/>
          <a:p>
            <a:r>
              <a:rPr lang="en-US" sz="1200" b="0" i="0" u="none" strike="noStrike" kern="1200" baseline="0" dirty="0">
                <a:solidFill>
                  <a:schemeClr val="tx1"/>
                </a:solidFill>
                <a:latin typeface="+mn-lt"/>
                <a:ea typeface="ＭＳ Ｐゴシック" pitchFamily="-112" charset="-128"/>
                <a:cs typeface="ＭＳ Ｐゴシック" pitchFamily="-112" charset="-128"/>
              </a:rPr>
              <a:t>If the service auditor becomes aware of incidents of noncompliance with laws or regulations,</a:t>
            </a:r>
          </a:p>
          <a:p>
            <a:r>
              <a:rPr lang="en-US" sz="1200" b="0" i="0" u="none" strike="noStrike" kern="1200" baseline="0" dirty="0">
                <a:solidFill>
                  <a:schemeClr val="tx1"/>
                </a:solidFill>
                <a:latin typeface="+mn-lt"/>
                <a:ea typeface="ＭＳ Ｐゴシック" pitchFamily="-112" charset="-128"/>
                <a:cs typeface="ＭＳ Ｐゴシック" pitchFamily="-112" charset="-128"/>
              </a:rPr>
              <a:t>fraud or uncorrected misstatements attributable to management or other service organization</a:t>
            </a:r>
          </a:p>
          <a:p>
            <a:r>
              <a:rPr lang="en-US" sz="1200" b="0" i="0" u="none" strike="noStrike" kern="1200" baseline="0" dirty="0">
                <a:solidFill>
                  <a:schemeClr val="tx1"/>
                </a:solidFill>
                <a:latin typeface="+mn-lt"/>
                <a:ea typeface="ＭＳ Ｐゴシック" pitchFamily="-112" charset="-128"/>
                <a:cs typeface="ＭＳ Ｐゴシック" pitchFamily="-112" charset="-128"/>
              </a:rPr>
              <a:t>personnel that are not clearly trivial and that may affect one or more user entities, the service</a:t>
            </a:r>
          </a:p>
          <a:p>
            <a:r>
              <a:rPr lang="en-US" sz="1200" b="0" i="0" u="none" strike="noStrike" kern="1200" baseline="0" dirty="0">
                <a:solidFill>
                  <a:schemeClr val="tx1"/>
                </a:solidFill>
                <a:latin typeface="+mn-lt"/>
                <a:ea typeface="ＭＳ Ｐゴシック" pitchFamily="-112" charset="-128"/>
                <a:cs typeface="ＭＳ Ｐゴシック" pitchFamily="-112" charset="-128"/>
              </a:rPr>
              <a:t>auditor should determine the effect of such incidents on management’s assertion, management’s</a:t>
            </a:r>
          </a:p>
          <a:p>
            <a:r>
              <a:rPr lang="en-US" sz="1200" b="0" i="0" u="none" strike="noStrike" kern="1200" baseline="0" dirty="0">
                <a:solidFill>
                  <a:schemeClr val="tx1"/>
                </a:solidFill>
                <a:latin typeface="+mn-lt"/>
                <a:ea typeface="ＭＳ Ｐゴシック" pitchFamily="-112" charset="-128"/>
                <a:cs typeface="ＭＳ Ｐゴシック" pitchFamily="-112" charset="-128"/>
              </a:rPr>
              <a:t>description of the service organization’s system, the achievement of the control objectives, and</a:t>
            </a:r>
          </a:p>
          <a:p>
            <a:r>
              <a:rPr lang="en-US" sz="1200" b="0" i="0" u="none" strike="noStrike" kern="1200" baseline="0" dirty="0">
                <a:solidFill>
                  <a:schemeClr val="tx1"/>
                </a:solidFill>
                <a:latin typeface="+mn-lt"/>
                <a:ea typeface="ＭＳ Ｐゴシック" pitchFamily="-112" charset="-128"/>
                <a:cs typeface="ＭＳ Ｐゴシック" pitchFamily="-112" charset="-128"/>
              </a:rPr>
              <a:t>the service auditor’s report.</a:t>
            </a:r>
            <a:endParaRPr lang="en-US" dirty="0">
              <a:solidFill>
                <a:schemeClr val="tx2"/>
              </a:solidFill>
              <a:latin typeface="Arial" pitchFamily="-64" charset="0"/>
              <a:ea typeface="ＭＳ Ｐゴシック" pitchFamily="-64" charset="-128"/>
            </a:endParaRPr>
          </a:p>
          <a:p>
            <a:pPr defTabSz="447125">
              <a:defRPr/>
            </a:pPr>
            <a:endParaRPr lang="en-US" dirty="0">
              <a:solidFill>
                <a:schemeClr val="tx2"/>
              </a:solidFill>
              <a:latin typeface="Arial" pitchFamily="-64" charset="0"/>
              <a:ea typeface="ＭＳ Ｐゴシック" pitchFamily="-64" charset="-128"/>
            </a:endParaRPr>
          </a:p>
          <a:p>
            <a:pPr defTabSz="447125">
              <a:defRPr/>
            </a:pPr>
            <a:r>
              <a:rPr lang="en-US" dirty="0">
                <a:solidFill>
                  <a:schemeClr val="tx2"/>
                </a:solidFill>
                <a:latin typeface="Arial" pitchFamily="-64" charset="0"/>
                <a:ea typeface="ＭＳ Ｐゴシック" pitchFamily="-64" charset="-128"/>
              </a:rPr>
              <a:t>On the next slide, we will discuss the actions and communications</a:t>
            </a:r>
            <a:r>
              <a:rPr lang="en-US" baseline="0" dirty="0">
                <a:solidFill>
                  <a:schemeClr val="tx2"/>
                </a:solidFill>
                <a:latin typeface="Arial" pitchFamily="-64" charset="0"/>
                <a:ea typeface="ＭＳ Ｐゴシック" pitchFamily="-64" charset="-128"/>
              </a:rPr>
              <a:t> that the service auditor should consider in these circumstances.</a:t>
            </a:r>
          </a:p>
          <a:p>
            <a:pPr defTabSz="447125">
              <a:defRPr/>
            </a:pPr>
            <a:endParaRPr lang="en-US" baseline="0" dirty="0">
              <a:solidFill>
                <a:schemeClr val="tx2"/>
              </a:solidFill>
              <a:latin typeface="Arial" pitchFamily="-64" charset="0"/>
              <a:ea typeface="ＭＳ Ｐゴシック" pitchFamily="-64" charset="-128"/>
            </a:endParaRPr>
          </a:p>
        </p:txBody>
      </p:sp>
      <p:sp>
        <p:nvSpPr>
          <p:cNvPr id="4" name="Slide Number Placeholder 3"/>
          <p:cNvSpPr>
            <a:spLocks noGrp="1"/>
          </p:cNvSpPr>
          <p:nvPr>
            <p:ph type="sldNum" sz="quarter" idx="10"/>
          </p:nvPr>
        </p:nvSpPr>
        <p:spPr/>
        <p:txBody>
          <a:bodyPr/>
          <a:lstStyle/>
          <a:p>
            <a:fld id="{829599AC-CD18-4F14-B469-B034D02387DF}" type="slidenum">
              <a:rPr lang="en-US" smtClean="0"/>
              <a:pPr/>
              <a:t>82</a:t>
            </a:fld>
            <a:endParaRPr lang="en-US"/>
          </a:p>
        </p:txBody>
      </p:sp>
    </p:spTree>
    <p:extLst>
      <p:ext uri="{BB962C8B-B14F-4D97-AF65-F5344CB8AC3E}">
        <p14:creationId xmlns:p14="http://schemas.microsoft.com/office/powerpoint/2010/main" val="2729353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lvl="0">
              <a:buFont typeface="Wingdings" panose="05000000000000000000" pitchFamily="2" charset="2"/>
              <a:buNone/>
            </a:pPr>
            <a:r>
              <a:rPr lang="en-US" sz="2500" dirty="0"/>
              <a:t>When considering subservice organizations in the context of a SOC report, there are two methods of reporting:  inclusive and carve-out.  This diagram demonstrates the two methods used for reporting related to subservice organizations:</a:t>
            </a:r>
          </a:p>
          <a:p>
            <a:endParaRPr lang="en-US" b="1" dirty="0"/>
          </a:p>
          <a:p>
            <a:r>
              <a:rPr lang="en-US" b="1" dirty="0"/>
              <a:t>The</a:t>
            </a:r>
            <a:r>
              <a:rPr lang="en-US" b="1" baseline="0" dirty="0"/>
              <a:t> </a:t>
            </a:r>
            <a:r>
              <a:rPr lang="en-US" b="1" dirty="0"/>
              <a:t>Inclusive Method,</a:t>
            </a:r>
            <a:r>
              <a:rPr lang="en-US" b="1" baseline="0" dirty="0"/>
              <a:t> is a m</a:t>
            </a:r>
            <a:r>
              <a:rPr lang="en-US" sz="2500" dirty="0"/>
              <a:t>ethod of addressing the services provided by a subservice organization whereby management’s description of the service organization’s system includes a description of the nature of the services provided by the subservice organization </a:t>
            </a:r>
            <a:r>
              <a:rPr lang="en-US" sz="2500" b="1" dirty="0"/>
              <a:t>as well as </a:t>
            </a:r>
            <a:r>
              <a:rPr lang="en-US" sz="2500" dirty="0"/>
              <a:t>the subservice organization’s relevant </a:t>
            </a:r>
            <a:r>
              <a:rPr lang="en-US" sz="2500" b="1" dirty="0"/>
              <a:t>control objectives </a:t>
            </a:r>
            <a:r>
              <a:rPr lang="en-US" sz="2500" dirty="0"/>
              <a:t>and </a:t>
            </a:r>
            <a:r>
              <a:rPr lang="en-US" sz="2500" b="1" dirty="0"/>
              <a:t>related controls</a:t>
            </a:r>
            <a:r>
              <a:rPr lang="en-US" sz="2500" dirty="0"/>
              <a:t>.</a:t>
            </a:r>
          </a:p>
          <a:p>
            <a:endParaRPr lang="en-US" b="1" dirty="0"/>
          </a:p>
          <a:p>
            <a:r>
              <a:rPr lang="en-US" b="1" dirty="0"/>
              <a:t>Alternatively, the Carve-out method is a m</a:t>
            </a:r>
            <a:r>
              <a:rPr lang="en-US" dirty="0"/>
              <a:t>ethod of addressing the services provided by a subservice organization, whereby management’s description of the service organization’s system</a:t>
            </a:r>
          </a:p>
          <a:p>
            <a:r>
              <a:rPr lang="en-US" dirty="0"/>
              <a:t>identifies the nature of the services performed by the subservice organization and </a:t>
            </a:r>
            <a:r>
              <a:rPr lang="en-US" b="1" dirty="0"/>
              <a:t>excludes</a:t>
            </a:r>
            <a:r>
              <a:rPr lang="en-US" dirty="0"/>
              <a:t> from the description and from the scope of the service auditor’s engagement</a:t>
            </a:r>
          </a:p>
          <a:p>
            <a:r>
              <a:rPr lang="en-US" dirty="0"/>
              <a:t>the subservice organization’s relevant control objectives and related controls.</a:t>
            </a:r>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8</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07A73E9C-7E78-4FD6-B7A9-469FC04B0343}"/>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77709730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pPr defTabSz="474677">
              <a:defRPr/>
            </a:pPr>
            <a:endParaRPr lang="en-US" dirty="0">
              <a:solidFill>
                <a:schemeClr val="tx2"/>
              </a:solidFill>
              <a:latin typeface="Arial" pitchFamily="-64" charset="0"/>
              <a:ea typeface="ＭＳ Ｐゴシック" pitchFamily="-64" charset="-128"/>
            </a:endParaRPr>
          </a:p>
          <a:p>
            <a:pPr defTabSz="474677">
              <a:defRPr/>
            </a:pPr>
            <a:r>
              <a:rPr lang="en-US" dirty="0">
                <a:solidFill>
                  <a:schemeClr val="tx2"/>
                </a:solidFill>
                <a:latin typeface="Arial" pitchFamily="-64" charset="0"/>
                <a:ea typeface="ＭＳ Ｐゴシック" pitchFamily="-64" charset="-128"/>
              </a:rPr>
              <a:t>If not communicated, and service org management is not willing to do so, the service auditor should take appropriate action,</a:t>
            </a:r>
            <a:r>
              <a:rPr lang="en-US" baseline="0" dirty="0">
                <a:solidFill>
                  <a:schemeClr val="tx2"/>
                </a:solidFill>
                <a:latin typeface="Arial" pitchFamily="-64" charset="0"/>
                <a:ea typeface="ＭＳ Ｐゴシック" pitchFamily="-64" charset="-128"/>
              </a:rPr>
              <a:t> including</a:t>
            </a:r>
          </a:p>
          <a:p>
            <a:pPr defTabSz="474677">
              <a:defRPr/>
            </a:pPr>
            <a:endParaRPr lang="en-US" b="1" baseline="0" dirty="0">
              <a:solidFill>
                <a:schemeClr val="tx2"/>
              </a:solidFill>
              <a:latin typeface="Arial" pitchFamily="-64" charset="0"/>
              <a:ea typeface="ＭＳ Ｐゴシック" pitchFamily="-64" charset="-128"/>
            </a:endParaRPr>
          </a:p>
          <a:p>
            <a:pPr defTabSz="474677">
              <a:defRPr/>
            </a:pPr>
            <a:r>
              <a:rPr lang="en-US" b="1" dirty="0"/>
              <a:t>OBTAINING </a:t>
            </a:r>
            <a:r>
              <a:rPr lang="en-US" dirty="0"/>
              <a:t>Legal advice about the consequences of different courses of action,</a:t>
            </a:r>
          </a:p>
          <a:p>
            <a:pPr defTabSz="474677">
              <a:defRPr/>
            </a:pPr>
            <a:endParaRPr lang="en-US" dirty="0"/>
          </a:p>
          <a:p>
            <a:pPr rtl="0" eaLnBrk="1" fontAlgn="t" latinLnBrk="0" hangingPunct="1"/>
            <a:r>
              <a:rPr lang="en-US" b="1" dirty="0"/>
              <a:t>COMMUNICATING w</a:t>
            </a:r>
            <a:r>
              <a:rPr lang="en-US" dirty="0"/>
              <a:t>ith those charged with governance of the service organization,</a:t>
            </a:r>
          </a:p>
          <a:p>
            <a:pPr rtl="0" eaLnBrk="1" fontAlgn="t" latinLnBrk="0" hangingPunct="1"/>
            <a:endParaRPr lang="en-US" dirty="0"/>
          </a:p>
          <a:p>
            <a:pPr rtl="0" eaLnBrk="1" fontAlgn="t" latinLnBrk="0" hangingPunct="1"/>
            <a:r>
              <a:rPr lang="en-US" b="1" dirty="0"/>
              <a:t>DISCLAIMING a</a:t>
            </a:r>
            <a:r>
              <a:rPr lang="en-US" dirty="0"/>
              <a:t>n opinion, modifying the service auditor’s opinion or adding an emphasis paragraph,</a:t>
            </a:r>
          </a:p>
          <a:p>
            <a:pPr rtl="0" eaLnBrk="1" fontAlgn="t" latinLnBrk="0" hangingPunct="1"/>
            <a:endParaRPr lang="en-US" dirty="0"/>
          </a:p>
          <a:p>
            <a:pPr rtl="0" eaLnBrk="1" fontAlgn="t" latinLnBrk="0" hangingPunct="1"/>
            <a:r>
              <a:rPr lang="en-US" b="1" dirty="0"/>
              <a:t>COMMUNICATING w</a:t>
            </a:r>
            <a:r>
              <a:rPr lang="en-US" dirty="0"/>
              <a:t>ith third parties when required to do so, or</a:t>
            </a:r>
          </a:p>
          <a:p>
            <a:pPr rtl="0" eaLnBrk="1" fontAlgn="t" latinLnBrk="0" hangingPunct="1"/>
            <a:endParaRPr lang="en-US" dirty="0"/>
          </a:p>
          <a:p>
            <a:pPr rtl="0" eaLnBrk="1" fontAlgn="t" latinLnBrk="0" hangingPunct="1"/>
            <a:r>
              <a:rPr lang="en-US" b="1" dirty="0"/>
              <a:t>WITHDRAWING f</a:t>
            </a:r>
            <a:r>
              <a:rPr lang="en-US" dirty="0"/>
              <a:t>rom the engagement</a:t>
            </a: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83</a:t>
            </a:fld>
            <a:endParaRPr lang="en-US" dirty="0"/>
          </a:p>
        </p:txBody>
      </p:sp>
    </p:spTree>
    <p:extLst>
      <p:ext uri="{BB962C8B-B14F-4D97-AF65-F5344CB8AC3E}">
        <p14:creationId xmlns:p14="http://schemas.microsoft.com/office/powerpoint/2010/main" val="28715094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r>
              <a:rPr lang="en-US" baseline="0" dirty="0"/>
              <a:t>In this section we will cover:</a:t>
            </a:r>
          </a:p>
          <a:p>
            <a:endParaRPr lang="en-US" baseline="0" dirty="0"/>
          </a:p>
          <a:p>
            <a:r>
              <a:rPr lang="en-US" baseline="0" dirty="0"/>
              <a:t>The SOC report content and structure</a:t>
            </a:r>
          </a:p>
          <a:p>
            <a:endParaRPr lang="en-US" dirty="0"/>
          </a:p>
          <a:p>
            <a:r>
              <a:rPr lang="en-US" dirty="0"/>
              <a:t>The elements of the Auditor’s report for both Type</a:t>
            </a:r>
            <a:r>
              <a:rPr lang="en-US" baseline="0" dirty="0"/>
              <a:t> 1 and Type 2</a:t>
            </a:r>
            <a:endParaRPr lang="en-US" dirty="0"/>
          </a:p>
          <a:p>
            <a:pPr lvl="1"/>
            <a:endParaRPr lang="en-US" dirty="0"/>
          </a:p>
          <a:p>
            <a:r>
              <a:rPr lang="en-US" dirty="0"/>
              <a:t>Management’s assertion</a:t>
            </a:r>
          </a:p>
          <a:p>
            <a:endParaRPr lang="en-US" dirty="0"/>
          </a:p>
          <a:p>
            <a:r>
              <a:rPr lang="en-US" dirty="0"/>
              <a:t>The System description</a:t>
            </a:r>
          </a:p>
          <a:p>
            <a:endParaRPr lang="en-US" dirty="0"/>
          </a:p>
          <a:p>
            <a:r>
              <a:rPr lang="en-US" dirty="0"/>
              <a:t>And the reporting of the Description of tests and results</a:t>
            </a: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85</a:t>
            </a:fld>
            <a:endParaRPr lang="en-US" dirty="0"/>
          </a:p>
        </p:txBody>
      </p:sp>
    </p:spTree>
    <p:extLst>
      <p:ext uri="{BB962C8B-B14F-4D97-AF65-F5344CB8AC3E}">
        <p14:creationId xmlns:p14="http://schemas.microsoft.com/office/powerpoint/2010/main" val="221034655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endParaRPr lang="en-US" dirty="0"/>
          </a:p>
          <a:p>
            <a:endParaRPr lang="en-US" dirty="0"/>
          </a:p>
          <a:p>
            <a:r>
              <a:rPr lang="en-US" dirty="0"/>
              <a:t>A typical service organization type 2 report contains the following components,</a:t>
            </a:r>
            <a:r>
              <a:rPr lang="en-US" baseline="0" dirty="0"/>
              <a:t> generally in this order</a:t>
            </a:r>
            <a:r>
              <a:rPr lang="en-US" dirty="0"/>
              <a:t>:</a:t>
            </a:r>
          </a:p>
          <a:p>
            <a:pPr marL="465887" lvl="1" defTabSz="465887" eaLnBrk="0" fontAlgn="base" hangingPunct="0">
              <a:spcBef>
                <a:spcPct val="30000"/>
              </a:spcBef>
              <a:spcAft>
                <a:spcPct val="0"/>
              </a:spcAft>
              <a:defRPr/>
            </a:pPr>
            <a:endParaRPr lang="en-US" dirty="0"/>
          </a:p>
          <a:p>
            <a:pPr marL="465887" lvl="1" defTabSz="465887" eaLnBrk="0" fontAlgn="base" hangingPunct="0">
              <a:spcBef>
                <a:spcPct val="30000"/>
              </a:spcBef>
              <a:spcAft>
                <a:spcPct val="0"/>
              </a:spcAft>
              <a:defRPr/>
            </a:pPr>
            <a:r>
              <a:rPr lang="en-US" dirty="0"/>
              <a:t>Management’s assertion, which includes the description criteria</a:t>
            </a:r>
          </a:p>
          <a:p>
            <a:pPr lvl="1"/>
            <a:endParaRPr lang="en-US" dirty="0"/>
          </a:p>
          <a:p>
            <a:pPr lvl="1"/>
            <a:r>
              <a:rPr lang="en-US" dirty="0"/>
              <a:t>The auditor’s report, which contains the</a:t>
            </a:r>
            <a:r>
              <a:rPr lang="en-US" baseline="0" dirty="0"/>
              <a:t> auditor’s opinion</a:t>
            </a:r>
          </a:p>
          <a:p>
            <a:pPr lvl="1"/>
            <a:endParaRPr lang="en-US" dirty="0"/>
          </a:p>
          <a:p>
            <a:pPr lvl="1"/>
            <a:r>
              <a:rPr lang="en-US" dirty="0"/>
              <a:t>The system description, including a description of system</a:t>
            </a:r>
            <a:r>
              <a:rPr lang="en-US" baseline="0" dirty="0"/>
              <a:t> operations, including</a:t>
            </a:r>
          </a:p>
          <a:p>
            <a:pPr lvl="1"/>
            <a:r>
              <a:rPr lang="en-US" baseline="0" dirty="0"/>
              <a:t>	</a:t>
            </a:r>
            <a:r>
              <a:rPr lang="en-US" dirty="0"/>
              <a:t>The principal service commitments and system requirements,</a:t>
            </a:r>
          </a:p>
          <a:p>
            <a:pPr lvl="2"/>
            <a:r>
              <a:rPr lang="en-US" dirty="0"/>
              <a:t>relevant aspects of the control environment, and </a:t>
            </a:r>
          </a:p>
          <a:p>
            <a:pPr lvl="2"/>
            <a:r>
              <a:rPr lang="en-US" dirty="0"/>
              <a:t>Trust services criteria and relevant controls</a:t>
            </a:r>
          </a:p>
          <a:p>
            <a:pPr lvl="2"/>
            <a:endParaRPr lang="en-US" dirty="0"/>
          </a:p>
          <a:p>
            <a:pPr lvl="1"/>
            <a:r>
              <a:rPr lang="en-US" dirty="0"/>
              <a:t>The service auditor’s tests of controls and results</a:t>
            </a:r>
          </a:p>
          <a:p>
            <a:pPr lvl="1"/>
            <a:endParaRPr lang="en-US" dirty="0"/>
          </a:p>
          <a:p>
            <a:pPr lvl="1"/>
            <a:r>
              <a:rPr lang="en-US" dirty="0"/>
              <a:t>And, if applicable, other information provided by the service organization</a:t>
            </a: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86</a:t>
            </a:fld>
            <a:endParaRPr lang="en-US" dirty="0"/>
          </a:p>
        </p:txBody>
      </p:sp>
    </p:spTree>
    <p:extLst>
      <p:ext uri="{BB962C8B-B14F-4D97-AF65-F5344CB8AC3E}">
        <p14:creationId xmlns:p14="http://schemas.microsoft.com/office/powerpoint/2010/main" val="350515569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92500" lnSpcReduction="10000"/>
          </a:bodyPr>
          <a:lstStyle/>
          <a:p>
            <a:r>
              <a:rPr lang="en-US" dirty="0"/>
              <a:t>Exam question 3.12</a:t>
            </a:r>
          </a:p>
          <a:p>
            <a:endParaRPr lang="en-US" dirty="0"/>
          </a:p>
          <a:p>
            <a:endParaRPr lang="en-US" dirty="0"/>
          </a:p>
          <a:p>
            <a:r>
              <a:rPr lang="en-US" strike="noStrike" baseline="0" dirty="0"/>
              <a:t>Let’s discuss management’s assertions (Note – the assertion is applicable for both type and type 2 reports.) </a:t>
            </a:r>
          </a:p>
          <a:p>
            <a:endParaRPr lang="en-US" strike="sngStrike" baseline="0" dirty="0"/>
          </a:p>
          <a:p>
            <a:r>
              <a:rPr lang="en-US" dirty="0"/>
              <a:t>One of the preconditions for a service auditor to accept or</a:t>
            </a:r>
          </a:p>
          <a:p>
            <a:r>
              <a:rPr lang="en-US" dirty="0"/>
              <a:t>continue an engagement is that management acknowledge and accept responsibility for</a:t>
            </a:r>
          </a:p>
          <a:p>
            <a:r>
              <a:rPr lang="en-US" dirty="0"/>
              <a:t>providing a written assertion that accompanies management’s description of the service</a:t>
            </a:r>
          </a:p>
          <a:p>
            <a:r>
              <a:rPr lang="en-US" dirty="0"/>
              <a:t>organization’s system. </a:t>
            </a:r>
          </a:p>
          <a:p>
            <a:endParaRPr lang="en-US" strike="sngStrike" dirty="0"/>
          </a:p>
          <a:p>
            <a:r>
              <a:rPr lang="en-US" dirty="0"/>
              <a:t>The service organization has the option of attaching the assertion to the description of the </a:t>
            </a:r>
          </a:p>
          <a:p>
            <a:r>
              <a:rPr lang="en-US" dirty="0"/>
              <a:t>service organization’s system or including it in the description and clearly segregating the </a:t>
            </a:r>
          </a:p>
          <a:p>
            <a:r>
              <a:rPr lang="en-US" dirty="0"/>
              <a:t>assertion from the description, for example, through the use of headings. </a:t>
            </a:r>
          </a:p>
          <a:p>
            <a:endParaRPr lang="en-US" dirty="0"/>
          </a:p>
          <a:p>
            <a:r>
              <a:rPr lang="en-US" dirty="0"/>
              <a:t>Segregating the assertion from the description clarifies that the assertion is</a:t>
            </a:r>
          </a:p>
          <a:p>
            <a:r>
              <a:rPr lang="en-US" dirty="0"/>
              <a:t>not part of the description.</a:t>
            </a:r>
          </a:p>
          <a:p>
            <a:endParaRPr lang="en-US" dirty="0"/>
          </a:p>
          <a:p>
            <a:r>
              <a:rPr lang="en-US" dirty="0"/>
              <a:t>Assertion contents include</a:t>
            </a:r>
          </a:p>
          <a:p>
            <a:pPr lvl="1"/>
            <a:r>
              <a:rPr lang="en-US" dirty="0"/>
              <a:t>the name of the service organization’s system or the function it performs.</a:t>
            </a:r>
          </a:p>
          <a:p>
            <a:pPr lvl="1"/>
            <a:r>
              <a:rPr lang="en-US" dirty="0"/>
              <a:t>if applicable, reference to complementary user entity controls or subservice organization controls,</a:t>
            </a:r>
            <a:r>
              <a:rPr lang="en-US" baseline="0" dirty="0"/>
              <a:t> and</a:t>
            </a:r>
            <a:endParaRPr lang="en-US" dirty="0"/>
          </a:p>
          <a:p>
            <a:pPr lvl="1"/>
            <a:r>
              <a:rPr lang="en-US" dirty="0"/>
              <a:t>the category</a:t>
            </a:r>
            <a:r>
              <a:rPr lang="en-US" baseline="0" dirty="0"/>
              <a:t> or categories of trust services criteria selected by</a:t>
            </a:r>
            <a:r>
              <a:rPr lang="en-US" dirty="0"/>
              <a:t> management</a:t>
            </a:r>
          </a:p>
        </p:txBody>
      </p:sp>
      <p:sp>
        <p:nvSpPr>
          <p:cNvPr id="4" name="Slide Number Placeholder 3"/>
          <p:cNvSpPr>
            <a:spLocks noGrp="1"/>
          </p:cNvSpPr>
          <p:nvPr>
            <p:ph type="sldNum" sz="quarter" idx="10"/>
          </p:nvPr>
        </p:nvSpPr>
        <p:spPr/>
        <p:txBody>
          <a:bodyPr/>
          <a:lstStyle/>
          <a:p>
            <a:fld id="{829599AC-CD18-4F14-B469-B034D02387DF}" type="slidenum">
              <a:rPr lang="en-US" smtClean="0"/>
              <a:pPr/>
              <a:t>87</a:t>
            </a:fld>
            <a:endParaRPr lang="en-US" dirty="0"/>
          </a:p>
        </p:txBody>
      </p:sp>
    </p:spTree>
    <p:extLst>
      <p:ext uri="{BB962C8B-B14F-4D97-AF65-F5344CB8AC3E}">
        <p14:creationId xmlns:p14="http://schemas.microsoft.com/office/powerpoint/2010/main" val="406040785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endParaRPr lang="en-US" dirty="0"/>
          </a:p>
          <a:p>
            <a:endParaRPr lang="en-US" dirty="0"/>
          </a:p>
          <a:p>
            <a:r>
              <a:rPr lang="en-US" dirty="0">
                <a:ea typeface="ＭＳ Ｐゴシック" pitchFamily="-112" charset="-128"/>
                <a:cs typeface="ＭＳ Ｐゴシック" pitchFamily="-112" charset="-128"/>
              </a:rPr>
              <a:t>Management’s written assertion  includes  the name of the system or the function it performs and it addresses whether </a:t>
            </a:r>
          </a:p>
          <a:p>
            <a:endParaRPr lang="en-US" dirty="0">
              <a:ea typeface="ＭＳ Ｐゴシック" pitchFamily="-112" charset="-128"/>
              <a:cs typeface="ＭＳ Ｐゴシック" pitchFamily="-112" charset="-128"/>
            </a:endParaRPr>
          </a:p>
          <a:p>
            <a:pPr marL="232943" indent="-232943">
              <a:buAutoNum type="alphaLcParenBoth"/>
            </a:pPr>
            <a:r>
              <a:rPr lang="en-US" dirty="0">
                <a:ea typeface="ＭＳ Ｐゴシック" pitchFamily="-112" charset="-128"/>
                <a:cs typeface="ＭＳ Ｐゴシック" pitchFamily="-112" charset="-128"/>
              </a:rPr>
              <a:t>the description of the service organization’s system is presented in accordance with the description criteria, </a:t>
            </a:r>
          </a:p>
          <a:p>
            <a:pPr marL="232943" indent="-232943">
              <a:buAutoNum type="alphaLcParenBoth"/>
            </a:pPr>
            <a:r>
              <a:rPr lang="en-US" dirty="0">
                <a:ea typeface="ＭＳ Ｐゴシック" pitchFamily="-112" charset="-128"/>
                <a:cs typeface="ＭＳ Ｐゴシック" pitchFamily="-112" charset="-128"/>
              </a:rPr>
              <a:t>the controls stated in the description were suitably designed to provide reasonable assurance that the service organization’s service commitments and system requirements were achieved based on the applicable trust services criteria, and (</a:t>
            </a:r>
            <a:r>
              <a:rPr lang="en-US" i="1" dirty="0">
                <a:ea typeface="ＭＳ Ｐゴシック" pitchFamily="-112" charset="-128"/>
                <a:cs typeface="ＭＳ Ｐゴシック" pitchFamily="-112" charset="-128"/>
              </a:rPr>
              <a:t>c</a:t>
            </a:r>
            <a:r>
              <a:rPr lang="en-US" dirty="0">
                <a:ea typeface="ＭＳ Ｐゴシック" pitchFamily="-112" charset="-128"/>
                <a:cs typeface="ＭＳ Ｐゴシック" pitchFamily="-112" charset="-128"/>
              </a:rPr>
              <a:t>) in a type 2 examination, those controls were operating effectively to provide reasonable assurance that the service organization’s service commitments and system requirements were achieved based on the applicable trust services criteria. </a:t>
            </a:r>
          </a:p>
          <a:p>
            <a:endParaRPr lang="en-US" dirty="0">
              <a:ea typeface="ＭＳ Ｐゴシック" pitchFamily="-112" charset="-128"/>
              <a:cs typeface="ＭＳ Ｐゴシック" pitchFamily="-112" charset="-128"/>
            </a:endParaRPr>
          </a:p>
          <a:p>
            <a:pPr defTabSz="465887" eaLnBrk="0" fontAlgn="base" hangingPunct="0">
              <a:spcBef>
                <a:spcPct val="30000"/>
              </a:spcBef>
              <a:spcAft>
                <a:spcPct val="0"/>
              </a:spcAft>
              <a:defRPr/>
            </a:pPr>
            <a:r>
              <a:rPr lang="en-US" dirty="0">
                <a:ea typeface="ＭＳ Ｐゴシック" pitchFamily="-112" charset="-128"/>
                <a:cs typeface="ＭＳ Ｐゴシック" pitchFamily="-112" charset="-128"/>
              </a:rPr>
              <a:t>If applicable, the assertion also references </a:t>
            </a:r>
            <a:r>
              <a:rPr lang="en-US" dirty="0"/>
              <a:t>user entity controls or subservice organization controls</a:t>
            </a:r>
          </a:p>
          <a:p>
            <a:endParaRPr lang="en-US" dirty="0">
              <a:ea typeface="ＭＳ Ｐゴシック" pitchFamily="-112" charset="-128"/>
              <a:cs typeface="ＭＳ Ｐゴシック" pitchFamily="-112" charset="-128"/>
            </a:endParaRPr>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88</a:t>
            </a:fld>
            <a:endParaRPr lang="en-US" dirty="0"/>
          </a:p>
        </p:txBody>
      </p:sp>
    </p:spTree>
    <p:extLst>
      <p:ext uri="{BB962C8B-B14F-4D97-AF65-F5344CB8AC3E}">
        <p14:creationId xmlns:p14="http://schemas.microsoft.com/office/powerpoint/2010/main" val="265340080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a:bodyPr>
          <a:lstStyle/>
          <a:p>
            <a:r>
              <a:rPr lang="en-US" dirty="0"/>
              <a:t>The system description (which is applicable for both Type 1 and Type 2 reports) is</a:t>
            </a:r>
          </a:p>
          <a:p>
            <a:r>
              <a:rPr lang="en-US" dirty="0"/>
              <a:t>Included as a separate section of the report.  It is a typically presented in a narrative format and </a:t>
            </a:r>
          </a:p>
          <a:p>
            <a:r>
              <a:rPr lang="en-US" dirty="0"/>
              <a:t>Contains the sections previously described, including the </a:t>
            </a:r>
          </a:p>
          <a:p>
            <a:pPr marL="174708" indent="-174708">
              <a:buFont typeface="Arial" panose="020B0604020202020204" pitchFamily="34" charset="0"/>
              <a:buChar char="•"/>
            </a:pPr>
            <a:r>
              <a:rPr lang="en-US" dirty="0"/>
              <a:t>Principal service commitments and system requirements</a:t>
            </a:r>
          </a:p>
          <a:p>
            <a:pPr marL="174708" indent="-174708">
              <a:buFont typeface="Arial" panose="020B0604020202020204" pitchFamily="34" charset="0"/>
              <a:buChar char="•"/>
            </a:pPr>
            <a:r>
              <a:rPr lang="en-US" dirty="0"/>
              <a:t>Relevant aspects of the control environment and the specified </a:t>
            </a:r>
          </a:p>
          <a:p>
            <a:pPr marL="174708" indent="-174708">
              <a:buFont typeface="Arial" panose="020B0604020202020204" pitchFamily="34" charset="0"/>
              <a:buChar char="•"/>
            </a:pPr>
            <a:r>
              <a:rPr lang="en-US" dirty="0"/>
              <a:t>Trust services criteria and relevant controls</a:t>
            </a:r>
          </a:p>
          <a:p>
            <a:endParaRPr lang="en-US" dirty="0"/>
          </a:p>
          <a:p>
            <a:r>
              <a:rPr lang="en-US" dirty="0"/>
              <a:t>We should note that In a type 2 report, the applicable trust services criteria and relevant controls may be </a:t>
            </a:r>
          </a:p>
          <a:p>
            <a:r>
              <a:rPr lang="en-US" dirty="0"/>
              <a:t>alternatively presented in the description of the service auditor’s test of controls, which we will discuss next.  </a:t>
            </a:r>
          </a:p>
          <a:p>
            <a:r>
              <a:rPr lang="en-US" dirty="0"/>
              <a:t>This is a reporting option that is frequently followed to reduce the amount of redundancy within the report document.</a:t>
            </a:r>
          </a:p>
          <a:p>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89</a:t>
            </a:fld>
            <a:endParaRPr lang="en-US" dirty="0"/>
          </a:p>
        </p:txBody>
      </p:sp>
    </p:spTree>
    <p:extLst>
      <p:ext uri="{BB962C8B-B14F-4D97-AF65-F5344CB8AC3E}">
        <p14:creationId xmlns:p14="http://schemas.microsoft.com/office/powerpoint/2010/main" val="188730015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reason is closely tied to the intended use of the SOC report, which includes, providing information to user entities and </a:t>
            </a:r>
          </a:p>
          <a:p>
            <a:r>
              <a:rPr lang="en-US" baseline="0" dirty="0"/>
              <a:t>their </a:t>
            </a:r>
            <a:r>
              <a:rPr lang="en-US" dirty="0">
                <a:ea typeface="ＭＳ Ｐゴシック" pitchFamily="-112" charset="-128"/>
                <a:cs typeface="ＭＳ Ｐゴシック" pitchFamily="-112" charset="-128"/>
              </a:rPr>
              <a:t>Financial statement auditors when assessing the risks of material misstatement of user entities’ financial statements.  </a:t>
            </a:r>
          </a:p>
          <a:p>
            <a:endParaRPr lang="en-US" dirty="0">
              <a:ea typeface="ＭＳ Ｐゴシック" pitchFamily="-112" charset="-128"/>
            </a:endParaRPr>
          </a:p>
          <a:p>
            <a:pPr defTabSz="465887" eaLnBrk="0" fontAlgn="base" hangingPunct="0">
              <a:spcBef>
                <a:spcPct val="30000"/>
              </a:spcBef>
              <a:spcAft>
                <a:spcPct val="0"/>
              </a:spcAft>
              <a:defRPr/>
            </a:pPr>
            <a:r>
              <a:rPr lang="en-US" dirty="0">
                <a:ea typeface="ＭＳ Ｐゴシック" pitchFamily="-112" charset="-128"/>
              </a:rPr>
              <a:t>As such, </a:t>
            </a:r>
            <a:r>
              <a:rPr lang="en-US" b="1" dirty="0">
                <a:ea typeface="ＭＳ Ｐゴシック" pitchFamily="-112" charset="-128"/>
              </a:rPr>
              <a:t>t</a:t>
            </a:r>
            <a:r>
              <a:rPr lang="en-US" b="1" dirty="0"/>
              <a:t>he service auditor </a:t>
            </a:r>
            <a:r>
              <a:rPr lang="en-US" dirty="0"/>
              <a:t>does not have the ability to determine whether a deviation will result in a misstatement or error that is material to a particular user.</a:t>
            </a:r>
          </a:p>
          <a:p>
            <a:endParaRPr lang="en-US" dirty="0"/>
          </a:p>
          <a:p>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90</a:t>
            </a:fld>
            <a:endParaRPr lang="en-US"/>
          </a:p>
        </p:txBody>
      </p:sp>
    </p:spTree>
    <p:extLst>
      <p:ext uri="{BB962C8B-B14F-4D97-AF65-F5344CB8AC3E}">
        <p14:creationId xmlns:p14="http://schemas.microsoft.com/office/powerpoint/2010/main" val="5039550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normAutofit fontScale="70000" lnSpcReduction="20000"/>
          </a:bodyPr>
          <a:lstStyle/>
          <a:p>
            <a:endParaRPr lang="en-US" sz="2000" dirty="0">
              <a:solidFill>
                <a:schemeClr val="tx2"/>
              </a:solidFill>
            </a:endParaRPr>
          </a:p>
          <a:p>
            <a:r>
              <a:rPr lang="en-US" dirty="0"/>
              <a:t>Let’s review</a:t>
            </a:r>
            <a:r>
              <a:rPr lang="en-US" baseline="0" dirty="0"/>
              <a:t> </a:t>
            </a:r>
            <a:r>
              <a:rPr lang="en-US" dirty="0"/>
              <a:t>a high-level summary of the types</a:t>
            </a:r>
            <a:r>
              <a:rPr lang="en-US" baseline="0" dirty="0"/>
              <a:t> of service auditor report modifications based on the </a:t>
            </a:r>
          </a:p>
          <a:p>
            <a:r>
              <a:rPr lang="en-US" baseline="0" dirty="0"/>
              <a:t>service auditor’s judgement relative to the nature of matter for modification and the corresponding </a:t>
            </a:r>
          </a:p>
          <a:p>
            <a:r>
              <a:rPr lang="en-US" baseline="0" dirty="0"/>
              <a:t>materiality and pervasiveness.</a:t>
            </a:r>
          </a:p>
          <a:p>
            <a:endParaRPr lang="en-US" baseline="0" dirty="0"/>
          </a:p>
          <a:p>
            <a:r>
              <a:rPr lang="en-US" baseline="0" dirty="0"/>
              <a:t>If the nature of the matter is material and relates to either scope limitation or the misstatement of subject </a:t>
            </a:r>
          </a:p>
          <a:p>
            <a:r>
              <a:rPr lang="en-US" baseline="0" dirty="0"/>
              <a:t>matter but it not pervasive, a qualified onion would be applicable.</a:t>
            </a:r>
          </a:p>
          <a:p>
            <a:endParaRPr lang="en-US" baseline="0" dirty="0"/>
          </a:p>
          <a:p>
            <a:r>
              <a:rPr lang="en-US" baseline="0" dirty="0"/>
              <a:t>However the nature of the matter is material AND </a:t>
            </a:r>
            <a:r>
              <a:rPr lang="en-US" b="1" baseline="0" dirty="0"/>
              <a:t>pervasive, </a:t>
            </a:r>
            <a:r>
              <a:rPr lang="en-US" b="0" baseline="0" dirty="0"/>
              <a:t>then a disclaimer of opinion would be applicable</a:t>
            </a:r>
          </a:p>
          <a:p>
            <a:r>
              <a:rPr lang="en-US" b="0" baseline="0" dirty="0"/>
              <a:t>to a scope limitation matter; whereas, an adverse opinion would be applicable when the subject matter is </a:t>
            </a:r>
          </a:p>
          <a:p>
            <a:r>
              <a:rPr lang="en-US" b="0" baseline="0" dirty="0"/>
              <a:t>materially misstated. </a:t>
            </a:r>
            <a:endParaRPr lang="en-US" dirty="0"/>
          </a:p>
          <a:p>
            <a:endParaRPr lang="en-US" dirty="0"/>
          </a:p>
          <a:p>
            <a:r>
              <a:rPr lang="en-US" dirty="0"/>
              <a:t>=============================</a:t>
            </a:r>
          </a:p>
          <a:p>
            <a:endParaRPr lang="en-US" dirty="0"/>
          </a:p>
          <a:p>
            <a:r>
              <a:rPr lang="en-US" dirty="0"/>
              <a:t>KC</a:t>
            </a:r>
            <a:r>
              <a:rPr lang="en-US" baseline="0" dirty="0"/>
              <a:t> Question 3.11</a:t>
            </a:r>
          </a:p>
          <a:p>
            <a:endParaRPr lang="en-US" dirty="0"/>
          </a:p>
          <a:p>
            <a:r>
              <a:rPr lang="en-US" dirty="0"/>
              <a:t>The Auditors Report elements vary depending on the type of engagement</a:t>
            </a:r>
          </a:p>
          <a:p>
            <a:pPr lvl="1"/>
            <a:r>
              <a:rPr lang="en-US" sz="2300" dirty="0"/>
              <a:t>Type 2 - Specified in paragraph .40 of AT-C section 320</a:t>
            </a:r>
          </a:p>
          <a:p>
            <a:pPr lvl="1"/>
            <a:r>
              <a:rPr lang="en-US" sz="2300" dirty="0"/>
              <a:t>Type 1 - Specified in paragraph .41 of AT-C section 320</a:t>
            </a:r>
          </a:p>
          <a:p>
            <a:pPr lvl="1"/>
            <a:endParaRPr lang="en-US" sz="2000" dirty="0">
              <a:solidFill>
                <a:schemeClr val="tx2"/>
              </a:solidFill>
            </a:endParaRPr>
          </a:p>
          <a:p>
            <a:r>
              <a:rPr lang="en-US" sz="2000" dirty="0">
                <a:solidFill>
                  <a:schemeClr val="tx2"/>
                </a:solidFill>
              </a:rPr>
              <a:t>If a modified opinion is appropriate, the service auditor determines whether to issue a qualified opinion, an adverse opinion, or to disclaim an opinion.</a:t>
            </a:r>
            <a:endParaRPr lang="en-US" dirty="0"/>
          </a:p>
        </p:txBody>
      </p:sp>
      <p:sp>
        <p:nvSpPr>
          <p:cNvPr id="4" name="Slide Number Placeholder 3"/>
          <p:cNvSpPr>
            <a:spLocks noGrp="1"/>
          </p:cNvSpPr>
          <p:nvPr>
            <p:ph type="sldNum" sz="quarter" idx="10"/>
          </p:nvPr>
        </p:nvSpPr>
        <p:spPr/>
        <p:txBody>
          <a:bodyPr/>
          <a:lstStyle/>
          <a:p>
            <a:fld id="{829599AC-CD18-4F14-B469-B034D02387DF}" type="slidenum">
              <a:rPr lang="en-US" smtClean="0"/>
              <a:pPr/>
              <a:t>91</a:t>
            </a:fld>
            <a:endParaRPr lang="en-US" dirty="0"/>
          </a:p>
        </p:txBody>
      </p:sp>
    </p:spTree>
    <p:extLst>
      <p:ext uri="{BB962C8B-B14F-4D97-AF65-F5344CB8AC3E}">
        <p14:creationId xmlns:p14="http://schemas.microsoft.com/office/powerpoint/2010/main" val="162963730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quickly summarize.</a:t>
            </a:r>
          </a:p>
          <a:p>
            <a:endParaRPr lang="en-US" dirty="0"/>
          </a:p>
          <a:p>
            <a:r>
              <a:rPr lang="en-US" dirty="0"/>
              <a:t>In</a:t>
            </a:r>
            <a:r>
              <a:rPr lang="en-US" baseline="0" dirty="0"/>
              <a:t> this module w</a:t>
            </a:r>
            <a:r>
              <a:rPr lang="en-US" dirty="0"/>
              <a:t>e have covered:</a:t>
            </a:r>
          </a:p>
          <a:p>
            <a:endParaRPr lang="en-US" dirty="0"/>
          </a:p>
          <a:p>
            <a:r>
              <a:rPr lang="en-US" dirty="0"/>
              <a:t>An overview of key terms such as service organization, service auditor, user entity, complementary user entity controls, subservice organizations, complementary subservice organization controls, inclusive method, </a:t>
            </a:r>
            <a:r>
              <a:rPr lang="en-US"/>
              <a:t>carveout method, SOC </a:t>
            </a:r>
            <a:r>
              <a:rPr lang="en-US" dirty="0"/>
              <a:t>1, SOC 2 and SOC 3.</a:t>
            </a:r>
          </a:p>
          <a:p>
            <a:r>
              <a:rPr lang="en-US" dirty="0"/>
              <a:t>Standards and guidance applicable to SOC for service organizations examinations, including SSAE No. 18, the SOC 1 and SOC 2 guides, the Trust Services Criteria and Description Criteria.</a:t>
            </a:r>
          </a:p>
          <a:p>
            <a:r>
              <a:rPr lang="en-US" dirty="0"/>
              <a:t>Purposes of SOC 1, SOC 2, and SOC 3 reports and differences among the reports and their intended users </a:t>
            </a:r>
          </a:p>
          <a:p>
            <a:r>
              <a:rPr lang="en-US" dirty="0"/>
              <a:t>Considerations related to planning, performing and reporting on SOC for service organizations examinations</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93</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035F33C8-6BDA-4011-BC22-389B28DFE65E}"/>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288653265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Note: This slide deck is for classroom use only and is not to be distributed without permission from the AICPA.</a:t>
            </a:r>
            <a:endParaRPr lang="en-US" b="1" i="1" dirty="0"/>
          </a:p>
          <a:p>
            <a:endParaRPr lang="en-US" dirty="0"/>
          </a:p>
        </p:txBody>
      </p:sp>
      <p:sp>
        <p:nvSpPr>
          <p:cNvPr id="4" name="Footer Placeholder 3"/>
          <p:cNvSpPr>
            <a:spLocks noGrp="1"/>
          </p:cNvSpPr>
          <p:nvPr>
            <p:ph type="ftr" sz="quarter" idx="4"/>
          </p:nvPr>
        </p:nvSpPr>
        <p:spPr/>
        <p:txBody>
          <a:bodyPr/>
          <a:lstStyle/>
          <a:p>
            <a:r>
              <a:rPr lang="en-US"/>
              <a:t>(c) 2018 Association of Internations Certified Professional Accountants. All rights reserved.</a:t>
            </a:r>
          </a:p>
        </p:txBody>
      </p:sp>
      <p:sp>
        <p:nvSpPr>
          <p:cNvPr id="5" name="Slide Number Placeholder 4"/>
          <p:cNvSpPr>
            <a:spLocks noGrp="1"/>
          </p:cNvSpPr>
          <p:nvPr>
            <p:ph type="sldNum" sz="quarter" idx="5"/>
          </p:nvPr>
        </p:nvSpPr>
        <p:spPr/>
        <p:txBody>
          <a:bodyPr/>
          <a:lstStyle/>
          <a:p>
            <a:fld id="{B50234AE-9148-4D77-9ECF-1136999B1335}" type="slidenum">
              <a:rPr lang="en-US" smtClean="0"/>
              <a:t>94</a:t>
            </a:fld>
            <a:endParaRPr lang="en-US"/>
          </a:p>
        </p:txBody>
      </p:sp>
    </p:spTree>
    <p:extLst>
      <p:ext uri="{BB962C8B-B14F-4D97-AF65-F5344CB8AC3E}">
        <p14:creationId xmlns:p14="http://schemas.microsoft.com/office/powerpoint/2010/main" val="1787062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467454">
              <a:defRPr/>
            </a:pPr>
            <a:r>
              <a:rPr lang="en-US" sz="2000" b="1" dirty="0"/>
              <a:t>Now that we have covered the definitions of SOC-related terms, let’s compare the various SOC reports. </a:t>
            </a:r>
          </a:p>
          <a:p>
            <a:pPr defTabSz="467454">
              <a:defRPr/>
            </a:pPr>
            <a:endParaRPr lang="en-US" sz="2000" b="1" dirty="0"/>
          </a:p>
          <a:p>
            <a:pPr defTabSz="467454">
              <a:defRPr/>
            </a:pPr>
            <a:r>
              <a:rPr lang="en-US" b="1" i="1" dirty="0"/>
              <a:t>When considering the Focus of the respective reports, a SOC 1 report focuses on the Controls relevant to user </a:t>
            </a:r>
          </a:p>
          <a:p>
            <a:pPr defTabSz="467454">
              <a:defRPr/>
            </a:pPr>
            <a:r>
              <a:rPr lang="en-US" b="1" i="1" dirty="0"/>
              <a:t>entities' internal controls over financial reporting; whereas, a SOC 2 report concentrates on controls at a </a:t>
            </a:r>
          </a:p>
          <a:p>
            <a:pPr defTabSz="467454">
              <a:defRPr/>
            </a:pPr>
            <a:r>
              <a:rPr lang="en-US" b="1" i="1" dirty="0"/>
              <a:t>service organization relevant to security, availability, processing integrity, confidentiality, or privacy. Although similar to</a:t>
            </a:r>
          </a:p>
          <a:p>
            <a:pPr defTabSz="467454">
              <a:defRPr/>
            </a:pPr>
            <a:r>
              <a:rPr lang="en-US" b="1" i="1" dirty="0"/>
              <a:t>a SOC 2 report in terms of focus, a SOC 3 report </a:t>
            </a:r>
            <a:r>
              <a:rPr lang="en-US" b="0" dirty="0"/>
              <a:t>is a general use, easy-to-read report that provides </a:t>
            </a:r>
            <a:r>
              <a:rPr lang="en-US" dirty="0"/>
              <a:t>only the auditor’s report </a:t>
            </a:r>
            <a:r>
              <a:rPr lang="en-US" b="0" dirty="0"/>
              <a:t>on whether the system </a:t>
            </a:r>
          </a:p>
          <a:p>
            <a:pPr defTabSz="467454">
              <a:defRPr/>
            </a:pPr>
            <a:r>
              <a:rPr lang="en-US" b="0" dirty="0"/>
              <a:t>achieved the applicable trust services criteria. </a:t>
            </a:r>
          </a:p>
          <a:p>
            <a:pPr defTabSz="467454">
              <a:defRPr/>
            </a:pPr>
            <a:endParaRPr lang="en-US" dirty="0"/>
          </a:p>
          <a:p>
            <a:pPr defTabSz="467454">
              <a:defRPr/>
            </a:pPr>
            <a:r>
              <a:rPr lang="en-US" sz="2000" dirty="0"/>
              <a:t>Similarly, the scopes vary among the different SOC reports.</a:t>
            </a:r>
          </a:p>
          <a:p>
            <a:pPr defTabSz="467454">
              <a:defRPr/>
            </a:pPr>
            <a:endParaRPr lang="en-US" sz="2000" dirty="0"/>
          </a:p>
          <a:p>
            <a:pPr defTabSz="467454">
              <a:defRPr/>
            </a:pPr>
            <a:r>
              <a:rPr lang="en-US" sz="2000" dirty="0"/>
              <a:t>SOC 1 reports include a description of the system, including the services covered and the specified control objectives that are relevant to </a:t>
            </a:r>
            <a:r>
              <a:rPr lang="en-US" sz="2000" b="1" i="1" dirty="0"/>
              <a:t>internal controls over financial reporting.</a:t>
            </a:r>
          </a:p>
          <a:p>
            <a:pPr defTabSz="467454">
              <a:defRPr/>
            </a:pPr>
            <a:endParaRPr lang="en-US" sz="2000" dirty="0"/>
          </a:p>
          <a:p>
            <a:r>
              <a:rPr lang="en-US" sz="2000" b="1" dirty="0"/>
              <a:t>SOC2 reports provide a description of the system as it relates to a </a:t>
            </a:r>
            <a:r>
              <a:rPr lang="en-US" sz="2000" dirty="0"/>
              <a:t>specific boundary. The report also describes the system elements and processes that are designed to achieve </a:t>
            </a:r>
            <a:r>
              <a:rPr lang="en-US" sz="1600" dirty="0"/>
              <a:t>specific business objectives in accordance with management-specified requirements.</a:t>
            </a:r>
          </a:p>
          <a:p>
            <a:endParaRPr lang="en-US" dirty="0"/>
          </a:p>
          <a:p>
            <a:r>
              <a:rPr lang="en-US" b="0" dirty="0"/>
              <a:t>SOC3 reports follow</a:t>
            </a:r>
            <a:r>
              <a:rPr lang="en-US" b="0" baseline="0" dirty="0"/>
              <a:t> a similar scope as SOC 2 reports; however, they do not provide the same level of detail as the SOC 2 report.</a:t>
            </a:r>
            <a:endParaRPr lang="en-US" b="0" dirty="0"/>
          </a:p>
          <a:p>
            <a:endParaRPr lang="en-US" b="1" dirty="0"/>
          </a:p>
          <a:p>
            <a:endParaRPr lang="en-US" b="0" dirty="0"/>
          </a:p>
          <a:p>
            <a:endParaRPr lang="en-US" b="1" dirty="0"/>
          </a:p>
        </p:txBody>
      </p:sp>
      <p:sp>
        <p:nvSpPr>
          <p:cNvPr id="4" name="Slide Number Placeholder 3"/>
          <p:cNvSpPr>
            <a:spLocks noGrp="1"/>
          </p:cNvSpPr>
          <p:nvPr>
            <p:ph type="sldNum" sz="quarter" idx="10"/>
          </p:nvPr>
        </p:nvSpPr>
        <p:spPr/>
        <p:txBody>
          <a:bodyPr/>
          <a:lstStyle/>
          <a:p>
            <a:pPr defTabSz="465887" fontAlgn="base">
              <a:spcBef>
                <a:spcPct val="0"/>
              </a:spcBef>
              <a:spcAft>
                <a:spcPct val="0"/>
              </a:spcAft>
              <a:defRPr/>
            </a:pPr>
            <a:fld id="{829599AC-CD18-4F14-B469-B034D02387DF}" type="slidenum">
              <a:rPr lang="en-US">
                <a:solidFill>
                  <a:prstClr val="black"/>
                </a:solidFill>
                <a:latin typeface="Calibri" pitchFamily="-64" charset="0"/>
                <a:ea typeface="ＭＳ Ｐゴシック" pitchFamily="-64" charset="-128"/>
              </a:rPr>
              <a:pPr defTabSz="465887" fontAlgn="base">
                <a:spcBef>
                  <a:spcPct val="0"/>
                </a:spcBef>
                <a:spcAft>
                  <a:spcPct val="0"/>
                </a:spcAft>
                <a:defRPr/>
              </a:pPr>
              <a:t>10</a:t>
            </a:fld>
            <a:endParaRPr lang="en-US">
              <a:solidFill>
                <a:prstClr val="black"/>
              </a:solidFill>
              <a:latin typeface="Calibri" pitchFamily="-64" charset="0"/>
              <a:ea typeface="ＭＳ Ｐゴシック" pitchFamily="-64" charset="-128"/>
            </a:endParaRPr>
          </a:p>
        </p:txBody>
      </p:sp>
      <p:sp>
        <p:nvSpPr>
          <p:cNvPr id="5" name="Footer Placeholder 4">
            <a:extLst>
              <a:ext uri="{FF2B5EF4-FFF2-40B4-BE49-F238E27FC236}">
                <a16:creationId xmlns:a16="http://schemas.microsoft.com/office/drawing/2014/main" id="{FFADCC7D-D4D6-4BBD-877F-842AF04E1032}"/>
              </a:ext>
            </a:extLst>
          </p:cNvPr>
          <p:cNvSpPr>
            <a:spLocks noGrp="1"/>
          </p:cNvSpPr>
          <p:nvPr>
            <p:ph type="ftr" sz="quarter" idx="11"/>
          </p:nvPr>
        </p:nvSpPr>
        <p:spPr/>
        <p:txBody>
          <a:bodyPr/>
          <a:lstStyle/>
          <a:p>
            <a:r>
              <a:rPr lang="en-US"/>
              <a:t>(c) 2018 Association of Internations Certified Professional Accountants. All rights reserved.</a:t>
            </a:r>
          </a:p>
        </p:txBody>
      </p:sp>
    </p:spTree>
    <p:extLst>
      <p:ext uri="{BB962C8B-B14F-4D97-AF65-F5344CB8AC3E}">
        <p14:creationId xmlns:p14="http://schemas.microsoft.com/office/powerpoint/2010/main" val="33234950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3" Type="http://schemas.openxmlformats.org/officeDocument/2006/relationships/hyperlink" Target="http://www.aicpa.org/INTERESTAREAS/FRC/Pages/FRC.aspx" TargetMode="External"/><Relationship Id="rId2" Type="http://schemas.openxmlformats.org/officeDocument/2006/relationships/hyperlink" Target="http://www.aicpa.org/CPESupplements" TargetMode="External"/><Relationship Id="rId1" Type="http://schemas.openxmlformats.org/officeDocument/2006/relationships/slideMaster" Target="../slideMasters/slideMaster3.xml"/><Relationship Id="rId6" Type="http://schemas.openxmlformats.org/officeDocument/2006/relationships/hyperlink" Target="http://www.aicpa.org/InterestAreas/FRC/ReviewCompilationPreparation/Pages/StandardsTracker-Compilation.aspx" TargetMode="External"/><Relationship Id="rId5" Type="http://schemas.openxmlformats.org/officeDocument/2006/relationships/hyperlink" Target="http://www.aicpa.org/InterestAreas/FRC/AuditAttest/Pages/StandardsTracker-AuditandAttest.aspx" TargetMode="External"/><Relationship Id="rId4" Type="http://schemas.openxmlformats.org/officeDocument/2006/relationships/hyperlink" Target="http://www.aicpa.org/InterestAreas/FRC/AccountingFinancialReporting/Pages/StandardsTracker-AccountingandFinancialReporting.aspx" TargetMode="Externa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3" descr="Background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ctrTitle"/>
          </p:nvPr>
        </p:nvSpPr>
        <p:spPr>
          <a:xfrm>
            <a:off x="758094" y="2609217"/>
            <a:ext cx="8021189" cy="1994361"/>
          </a:xfrm>
        </p:spPr>
        <p:txBody>
          <a:bodyPr lIns="0" tIns="0" rIns="0" bIns="0" anchor="t">
            <a:noAutofit/>
          </a:bodyPr>
          <a:lstStyle>
            <a:lvl1pPr algn="l">
              <a:lnSpc>
                <a:spcPts val="6933"/>
              </a:lnSpc>
              <a:defRPr sz="64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797581" y="4693920"/>
            <a:ext cx="8534400" cy="1752600"/>
          </a:xfrm>
        </p:spPr>
        <p:txBody>
          <a:bodyPr lIns="0" tIns="0" rIns="0" bIns="0">
            <a:noAutofit/>
          </a:bodyPr>
          <a:lstStyle>
            <a:lvl1pPr marL="0" indent="0" algn="l">
              <a:lnSpc>
                <a:spcPts val="2400"/>
              </a:lnSpc>
              <a:spcBef>
                <a:spcPts val="0"/>
              </a:spcBef>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pic>
        <p:nvPicPr>
          <p:cNvPr id="7" name="Picture 6"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Tree>
    <p:extLst>
      <p:ext uri="{BB962C8B-B14F-4D97-AF65-F5344CB8AC3E}">
        <p14:creationId xmlns:p14="http://schemas.microsoft.com/office/powerpoint/2010/main" val="3289317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05831"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5935256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6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182449"/>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175342017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2_Divider">
    <p:spTree>
      <p:nvGrpSpPr>
        <p:cNvPr id="1" name=""/>
        <p:cNvGrpSpPr/>
        <p:nvPr/>
      </p:nvGrpSpPr>
      <p:grpSpPr>
        <a:xfrm>
          <a:off x="0" y="0"/>
          <a:ext cx="0" cy="0"/>
          <a:chOff x="0" y="0"/>
          <a:chExt cx="0" cy="0"/>
        </a:xfrm>
      </p:grpSpPr>
      <p:pic>
        <p:nvPicPr>
          <p:cNvPr id="5" name="Picture 4"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11373" y="532781"/>
            <a:ext cx="4866561" cy="585216"/>
          </a:xfrm>
        </p:spPr>
        <p:txBody>
          <a:bodyPr lIns="0" tIns="0" rIns="0" bIns="0" anchor="t">
            <a:noAutofit/>
          </a:bodyPr>
          <a:lstStyle>
            <a:lvl1pPr algn="l">
              <a:defRPr sz="2933">
                <a:solidFill>
                  <a:schemeClr val="bg1"/>
                </a:solidFill>
              </a:defRPr>
            </a:lvl1pPr>
          </a:lstStyle>
          <a:p>
            <a:r>
              <a:rPr lang="en-US"/>
              <a:t>Click to edit Master title style</a:t>
            </a:r>
            <a:endParaRPr lang="en-US" dirty="0"/>
          </a:p>
        </p:txBody>
      </p:sp>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Edit Master text styles</a:t>
            </a:r>
          </a:p>
        </p:txBody>
      </p:sp>
    </p:spTree>
    <p:extLst>
      <p:ext uri="{BB962C8B-B14F-4D97-AF65-F5344CB8AC3E}">
        <p14:creationId xmlns:p14="http://schemas.microsoft.com/office/powerpoint/2010/main" val="180084937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0_Divider">
    <p:spTree>
      <p:nvGrpSpPr>
        <p:cNvPr id="1" name=""/>
        <p:cNvGrpSpPr/>
        <p:nvPr/>
      </p:nvGrpSpPr>
      <p:grpSpPr>
        <a:xfrm>
          <a:off x="0" y="0"/>
          <a:ext cx="0" cy="0"/>
          <a:chOff x="0" y="0"/>
          <a:chExt cx="0" cy="0"/>
        </a:xfrm>
      </p:grpSpPr>
      <p:pic>
        <p:nvPicPr>
          <p:cNvPr id="6" name="Picture 5"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Edit Master text styles</a:t>
            </a:r>
          </a:p>
        </p:txBody>
      </p:sp>
    </p:spTree>
    <p:extLst>
      <p:ext uri="{BB962C8B-B14F-4D97-AF65-F5344CB8AC3E}">
        <p14:creationId xmlns:p14="http://schemas.microsoft.com/office/powerpoint/2010/main" val="146974247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1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Edit Master text styles</a:t>
            </a:r>
          </a:p>
        </p:txBody>
      </p:sp>
    </p:spTree>
    <p:extLst>
      <p:ext uri="{BB962C8B-B14F-4D97-AF65-F5344CB8AC3E}">
        <p14:creationId xmlns:p14="http://schemas.microsoft.com/office/powerpoint/2010/main" val="371693926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2_Divider">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Edit Master text styles</a:t>
            </a:r>
          </a:p>
        </p:txBody>
      </p:sp>
    </p:spTree>
    <p:extLst>
      <p:ext uri="{BB962C8B-B14F-4D97-AF65-F5344CB8AC3E}">
        <p14:creationId xmlns:p14="http://schemas.microsoft.com/office/powerpoint/2010/main" val="316264662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7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extBox 1"/>
          <p:cNvSpPr txBox="1"/>
          <p:nvPr userDrawn="1"/>
        </p:nvSpPr>
        <p:spPr>
          <a:xfrm>
            <a:off x="607485" y="4498678"/>
            <a:ext cx="7719871" cy="1518364"/>
          </a:xfrm>
          <a:prstGeom prst="rect">
            <a:avLst/>
          </a:prstGeom>
          <a:noFill/>
        </p:spPr>
        <p:txBody>
          <a:bodyPr wrap="square" lIns="0" tIns="0" bIns="0" rtlCol="0">
            <a:noAutofit/>
          </a:bodyPr>
          <a:lstStyle/>
          <a:p>
            <a:endParaRPr lang="en-US" sz="9066" dirty="0">
              <a:solidFill>
                <a:srgbClr val="FFFFFF"/>
              </a:solidFill>
            </a:endParaRPr>
          </a:p>
        </p:txBody>
      </p:sp>
      <p:pic>
        <p:nvPicPr>
          <p:cNvPr id="5" name="Picture 4"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
        <p:nvSpPr>
          <p:cNvPr id="10" name="Rectangle 9"/>
          <p:cNvSpPr/>
          <p:nvPr userDrawn="1"/>
        </p:nvSpPr>
        <p:spPr>
          <a:xfrm>
            <a:off x="599016" y="6399385"/>
            <a:ext cx="7569200" cy="276999"/>
          </a:xfrm>
          <a:prstGeom prst="rect">
            <a:avLst/>
          </a:prstGeom>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mn-cs"/>
              </a:rPr>
              <a:t>© 2017 Association of International Certified </a:t>
            </a:r>
            <a:r>
              <a:rPr kumimoji="0" lang="en-US" sz="1200" b="0" i="0" u="none" strike="noStrike" kern="1200" cap="none" spc="0" normalizeH="0" baseline="0" noProof="0">
                <a:ln>
                  <a:noFill/>
                </a:ln>
                <a:solidFill>
                  <a:schemeClr val="bg1"/>
                </a:solidFill>
                <a:effectLst/>
                <a:uLnTx/>
                <a:uFillTx/>
                <a:latin typeface="+mn-lt"/>
                <a:ea typeface="+mn-ea"/>
                <a:cs typeface="+mn-cs"/>
              </a:rPr>
              <a:t>Professional Accountants. </a:t>
            </a:r>
            <a:r>
              <a:rPr kumimoji="0" lang="en-US" sz="1200" b="0" i="0" u="none" strike="noStrike" kern="1200" cap="none" spc="0" normalizeH="0" baseline="0" noProof="0" dirty="0">
                <a:ln>
                  <a:noFill/>
                </a:ln>
                <a:solidFill>
                  <a:schemeClr val="bg1"/>
                </a:solidFill>
                <a:effectLst/>
                <a:uLnTx/>
                <a:uFillTx/>
                <a:latin typeface="+mn-lt"/>
                <a:ea typeface="+mn-ea"/>
                <a:cs typeface="+mn-cs"/>
              </a:rPr>
              <a:t>All </a:t>
            </a:r>
            <a:r>
              <a:rPr kumimoji="0" lang="en-US" sz="1200" b="0" i="0" u="none" strike="noStrike" kern="1200" cap="none" spc="0" normalizeH="0" baseline="0" noProof="0">
                <a:ln>
                  <a:noFill/>
                </a:ln>
                <a:solidFill>
                  <a:schemeClr val="bg1"/>
                </a:solidFill>
                <a:effectLst/>
                <a:uLnTx/>
                <a:uFillTx/>
                <a:latin typeface="+mn-lt"/>
                <a:ea typeface="+mn-ea"/>
                <a:cs typeface="+mn-cs"/>
              </a:rPr>
              <a:t>rights reserved.</a:t>
            </a:r>
            <a:endParaRPr kumimoji="0" lang="en-US" sz="1200" b="0"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42351887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8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607485" y="4498678"/>
            <a:ext cx="7719871" cy="1518364"/>
          </a:xfrm>
          <a:prstGeom prst="rect">
            <a:avLst/>
          </a:prstGeom>
          <a:noFill/>
        </p:spPr>
        <p:txBody>
          <a:bodyPr wrap="square" lIns="0" tIns="0" bIns="0" rtlCol="0">
            <a:noAutofit/>
          </a:bodyPr>
          <a:lstStyle/>
          <a:p>
            <a:r>
              <a:rPr lang="en-US" sz="9066" dirty="0">
                <a:solidFill>
                  <a:srgbClr val="FFFFFF"/>
                </a:solidFill>
              </a:rPr>
              <a:t>Thank you</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
        <p:nvSpPr>
          <p:cNvPr id="7" name="Rectangle 6"/>
          <p:cNvSpPr/>
          <p:nvPr userDrawn="1"/>
        </p:nvSpPr>
        <p:spPr>
          <a:xfrm>
            <a:off x="599016" y="6399385"/>
            <a:ext cx="7569200" cy="276999"/>
          </a:xfrm>
          <a:prstGeom prst="rect">
            <a:avLst/>
          </a:prstGeom>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solidFill>
                <a:effectLst/>
                <a:uLnTx/>
                <a:uFillTx/>
                <a:latin typeface="+mn-lt"/>
                <a:ea typeface="+mn-ea"/>
                <a:cs typeface="+mn-cs"/>
              </a:rPr>
              <a:t>© 2017 Association of International Certified </a:t>
            </a:r>
            <a:r>
              <a:rPr kumimoji="0" lang="en-US" sz="1200" b="0" i="0" u="none" strike="noStrike" kern="1200" cap="none" spc="0" normalizeH="0" baseline="0" noProof="0">
                <a:ln>
                  <a:noFill/>
                </a:ln>
                <a:solidFill>
                  <a:schemeClr val="bg1"/>
                </a:solidFill>
                <a:effectLst/>
                <a:uLnTx/>
                <a:uFillTx/>
                <a:latin typeface="+mn-lt"/>
                <a:ea typeface="+mn-ea"/>
                <a:cs typeface="+mn-cs"/>
              </a:rPr>
              <a:t>Professional Accountants. </a:t>
            </a:r>
            <a:r>
              <a:rPr kumimoji="0" lang="en-US" sz="1200" b="0" i="0" u="none" strike="noStrike" kern="1200" cap="none" spc="0" normalizeH="0" baseline="0" noProof="0" dirty="0">
                <a:ln>
                  <a:noFill/>
                </a:ln>
                <a:solidFill>
                  <a:schemeClr val="bg1"/>
                </a:solidFill>
                <a:effectLst/>
                <a:uLnTx/>
                <a:uFillTx/>
                <a:latin typeface="+mn-lt"/>
                <a:ea typeface="+mn-ea"/>
                <a:cs typeface="+mn-cs"/>
              </a:rPr>
              <a:t>All </a:t>
            </a:r>
            <a:r>
              <a:rPr kumimoji="0" lang="en-US" sz="1200" b="0" i="0" u="none" strike="noStrike" kern="1200" cap="none" spc="0" normalizeH="0" baseline="0" noProof="0">
                <a:ln>
                  <a:noFill/>
                </a:ln>
                <a:solidFill>
                  <a:schemeClr val="bg1"/>
                </a:solidFill>
                <a:effectLst/>
                <a:uLnTx/>
                <a:uFillTx/>
                <a:latin typeface="+mn-lt"/>
                <a:ea typeface="+mn-ea"/>
                <a:cs typeface="+mn-cs"/>
              </a:rPr>
              <a:t>rights reserved.</a:t>
            </a:r>
            <a:endParaRPr kumimoji="0" lang="en-US" sz="1200" b="0"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8438042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89_Title and Content">
    <p:spTree>
      <p:nvGrpSpPr>
        <p:cNvPr id="1" name=""/>
        <p:cNvGrpSpPr/>
        <p:nvPr/>
      </p:nvGrpSpPr>
      <p:grpSpPr>
        <a:xfrm>
          <a:off x="0" y="0"/>
          <a:ext cx="0" cy="0"/>
          <a:chOff x="0" y="0"/>
          <a:chExt cx="0" cy="0"/>
        </a:xfrm>
      </p:grpSpPr>
      <p:sp>
        <p:nvSpPr>
          <p:cNvPr id="28" name="Rectangle 27"/>
          <p:cNvSpPr/>
          <p:nvPr userDrawn="1"/>
        </p:nvSpPr>
        <p:spPr>
          <a:xfrm>
            <a:off x="109829" y="26756"/>
            <a:ext cx="1351332" cy="6831245"/>
          </a:xfrm>
          <a:prstGeom prst="rect">
            <a:avLst/>
          </a:prstGeom>
          <a:solidFill>
            <a:srgbClr val="8E93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6" name="Title 1"/>
          <p:cNvSpPr>
            <a:spLocks noGrp="1"/>
          </p:cNvSpPr>
          <p:nvPr>
            <p:ph type="title"/>
          </p:nvPr>
        </p:nvSpPr>
        <p:spPr>
          <a:xfrm>
            <a:off x="1647873" y="177084"/>
            <a:ext cx="10178147" cy="996115"/>
          </a:xfrm>
          <a:prstGeom prst="rect">
            <a:avLst/>
          </a:prstGeom>
        </p:spPr>
        <p:txBody>
          <a:bodyPr anchor="ctr">
            <a:normAutofit/>
          </a:bodyPr>
          <a:lstStyle>
            <a:lvl1pPr algn="l">
              <a:defRPr sz="3200" b="1"/>
            </a:lvl1pPr>
          </a:lstStyle>
          <a:p>
            <a:r>
              <a:rPr lang="en-US" dirty="0"/>
              <a:t>Click to edit Master title style</a:t>
            </a:r>
          </a:p>
        </p:txBody>
      </p:sp>
      <p:sp>
        <p:nvSpPr>
          <p:cNvPr id="7" name="Content Placeholder 2"/>
          <p:cNvSpPr>
            <a:spLocks noGrp="1"/>
          </p:cNvSpPr>
          <p:nvPr>
            <p:ph idx="1"/>
          </p:nvPr>
        </p:nvSpPr>
        <p:spPr>
          <a:xfrm>
            <a:off x="1647873" y="1418724"/>
            <a:ext cx="10178147" cy="4766661"/>
          </a:xfrm>
          <a:prstGeom prst="rect">
            <a:avLst/>
          </a:prstGeom>
        </p:spPr>
        <p:txBody>
          <a:bodyPr/>
          <a:lstStyle>
            <a:lvl1pPr marL="342891" indent="-342891">
              <a:buClr>
                <a:schemeClr val="accent2"/>
              </a:buClr>
              <a:buSzPct val="100000"/>
              <a:buFontTx/>
              <a:buBlip>
                <a:blip r:embed="rId2"/>
              </a:buBlip>
              <a:defRPr>
                <a:solidFill>
                  <a:srgbClr val="005092"/>
                </a:solidFill>
              </a:defRPr>
            </a:lvl1pPr>
            <a:lvl2pPr>
              <a:defRPr>
                <a:solidFill>
                  <a:schemeClr val="tx1"/>
                </a:solidFill>
              </a:defRPr>
            </a:lvl2pPr>
            <a:lvl3pPr marL="1142971" indent="-228594">
              <a:buFont typeface="Arial" pitchFamily="34" charset="0"/>
              <a:buChar char="•"/>
              <a:defRPr>
                <a:solidFill>
                  <a:schemeClr val="tx1"/>
                </a:solidFill>
              </a:defRPr>
            </a:lvl3pPr>
            <a:lvl4pPr marL="1600160" indent="-228594">
              <a:buFont typeface="Arial" pitchFamily="34" charset="0"/>
              <a:buChar char="•"/>
              <a:defRPr>
                <a:solidFill>
                  <a:schemeClr val="tx1"/>
                </a:solidFill>
              </a:defRPr>
            </a:lvl4pPr>
            <a:lvl5pPr marL="2057349" indent="-228594">
              <a:buFont typeface="Arial" pitchFamily="34" charset="0"/>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6"/>
          <p:cNvSpPr txBox="1">
            <a:spLocks noChangeArrowheads="1"/>
          </p:cNvSpPr>
          <p:nvPr userDrawn="1"/>
        </p:nvSpPr>
        <p:spPr>
          <a:xfrm>
            <a:off x="7099957" y="6567488"/>
            <a:ext cx="4241727" cy="290512"/>
          </a:xfrm>
          <a:prstGeom prst="rect">
            <a:avLst/>
          </a:prstGeom>
          <a:ln/>
        </p:spPr>
        <p:txBody>
          <a:bodyPr/>
          <a:lstStyle>
            <a:lvl1pPr>
              <a:defRPr sz="1100"/>
            </a:lvl1pPr>
          </a:lstStyle>
          <a:p>
            <a:pPr algn="r">
              <a:defRPr/>
            </a:pPr>
            <a:endParaRPr lang="en-US" sz="400" baseline="30000" dirty="0">
              <a:solidFill>
                <a:srgbClr val="FFFFFF"/>
              </a:solidFill>
              <a:ea typeface="ＭＳ Ｐゴシック" pitchFamily="-112" charset="-128"/>
              <a:cs typeface="ＭＳ Ｐゴシック" pitchFamily="-112" charset="-128"/>
            </a:endParaRPr>
          </a:p>
        </p:txBody>
      </p:sp>
      <p:sp>
        <p:nvSpPr>
          <p:cNvPr id="9" name="Slide Number Placeholder 5"/>
          <p:cNvSpPr txBox="1">
            <a:spLocks/>
          </p:cNvSpPr>
          <p:nvPr userDrawn="1"/>
        </p:nvSpPr>
        <p:spPr>
          <a:xfrm>
            <a:off x="8981220" y="6356352"/>
            <a:ext cx="2844800" cy="365125"/>
          </a:xfrm>
          <a:prstGeom prst="rect">
            <a:avLst/>
          </a:prstGeom>
        </p:spPr>
        <p:txBody>
          <a:bodyPr vert="horz" lIns="91440" tIns="45720" rIns="91440" bIns="45720" rtlCol="0" anchor="ctr"/>
          <a:lstStyle>
            <a:defPPr>
              <a:defRPr lang="en-US"/>
            </a:defPPr>
            <a:lvl1pPr algn="r" defTabSz="457200" rtl="0" fontAlgn="base">
              <a:spcBef>
                <a:spcPct val="0"/>
              </a:spcBef>
              <a:spcAft>
                <a:spcPct val="0"/>
              </a:spcAft>
              <a:defRPr sz="1200" kern="1200">
                <a:solidFill>
                  <a:srgbClr val="FFFFFF"/>
                </a:solidFill>
                <a:latin typeface="Arial" pitchFamily="-64" charset="0"/>
                <a:ea typeface="ＭＳ Ｐゴシック" pitchFamily="-64" charset="-128"/>
                <a:cs typeface="ＭＳ Ｐゴシック" pitchFamily="-64" charset="-128"/>
              </a:defRPr>
            </a:lvl1pPr>
            <a:lvl2pPr marL="4572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2pPr>
            <a:lvl3pPr marL="9144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3pPr>
            <a:lvl4pPr marL="13716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4pPr>
            <a:lvl5pPr marL="18288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5pPr>
            <a:lvl6pPr marL="22860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6pPr>
            <a:lvl7pPr marL="27432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7pPr>
            <a:lvl8pPr marL="32004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8pPr>
            <a:lvl9pPr marL="36576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9pPr>
          </a:lstStyle>
          <a:p>
            <a:fld id="{F0FACB70-B1CE-9F4C-B706-CEAA23840D7D}" type="slidenum">
              <a:rPr lang="en-US" sz="1200" smtClean="0">
                <a:solidFill>
                  <a:schemeClr val="tx1"/>
                </a:solidFill>
              </a:rPr>
              <a:pPr/>
              <a:t>‹#›</a:t>
            </a:fld>
            <a:endParaRPr lang="en-US" sz="1200" dirty="0">
              <a:solidFill>
                <a:schemeClr val="tx1"/>
              </a:solidFill>
            </a:endParaRPr>
          </a:p>
        </p:txBody>
      </p:sp>
      <p:cxnSp>
        <p:nvCxnSpPr>
          <p:cNvPr id="15" name="Straight Connector 14"/>
          <p:cNvCxnSpPr/>
          <p:nvPr userDrawn="1"/>
        </p:nvCxnSpPr>
        <p:spPr>
          <a:xfrm flipV="1">
            <a:off x="79781" y="2"/>
            <a:ext cx="0" cy="6857999"/>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12132493" y="0"/>
            <a:ext cx="0" cy="685800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17843" y="67337"/>
            <a:ext cx="12192000" cy="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a:off x="17843" y="6800571"/>
            <a:ext cx="12192000" cy="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userDrawn="1"/>
        </p:nvCxnSpPr>
        <p:spPr>
          <a:xfrm>
            <a:off x="12132493" y="0"/>
            <a:ext cx="0" cy="685800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userDrawn="1"/>
        </p:nvCxnSpPr>
        <p:spPr>
          <a:xfrm flipV="1">
            <a:off x="78393" y="1"/>
            <a:ext cx="0" cy="6857999"/>
          </a:xfrm>
          <a:prstGeom prst="line">
            <a:avLst/>
          </a:prstGeom>
          <a:ln w="1143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9" name="Title 1"/>
          <p:cNvSpPr txBox="1">
            <a:spLocks/>
          </p:cNvSpPr>
          <p:nvPr userDrawn="1"/>
        </p:nvSpPr>
        <p:spPr>
          <a:xfrm rot="16200000">
            <a:off x="-2375788" y="2818201"/>
            <a:ext cx="6395151" cy="1268035"/>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000" b="0" i="0" kern="1200">
                <a:solidFill>
                  <a:schemeClr val="bg1"/>
                </a:solidFill>
                <a:latin typeface="Arial"/>
                <a:ea typeface="+mj-ea"/>
                <a:cs typeface="Arial"/>
              </a:defRPr>
            </a:lvl1pPr>
          </a:lstStyle>
          <a:p>
            <a:pPr algn="l"/>
            <a:r>
              <a:rPr lang="en-US" sz="3733" b="1" i="0" dirty="0">
                <a:solidFill>
                  <a:schemeClr val="bg1">
                    <a:alpha val="20000"/>
                  </a:schemeClr>
                </a:solidFill>
                <a:latin typeface="Arial"/>
                <a:cs typeface="Arial"/>
              </a:rPr>
              <a:t>SOC for Service Organizations</a:t>
            </a:r>
          </a:p>
        </p:txBody>
      </p:sp>
    </p:spTree>
    <p:extLst>
      <p:ext uri="{BB962C8B-B14F-4D97-AF65-F5344CB8AC3E}">
        <p14:creationId xmlns:p14="http://schemas.microsoft.com/office/powerpoint/2010/main" val="28035385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9" name="Rectangle 8"/>
          <p:cNvSpPr/>
          <p:nvPr userDrawn="1"/>
        </p:nvSpPr>
        <p:spPr>
          <a:xfrm>
            <a:off x="109829" y="26756"/>
            <a:ext cx="1351332" cy="6831245"/>
          </a:xfrm>
          <a:prstGeom prst="rect">
            <a:avLst/>
          </a:prstGeom>
          <a:solidFill>
            <a:srgbClr val="8E93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3" name="Rectangle 6"/>
          <p:cNvSpPr txBox="1">
            <a:spLocks noChangeArrowheads="1"/>
          </p:cNvSpPr>
          <p:nvPr userDrawn="1"/>
        </p:nvSpPr>
        <p:spPr>
          <a:xfrm>
            <a:off x="7099957" y="6567488"/>
            <a:ext cx="4241727" cy="290512"/>
          </a:xfrm>
          <a:prstGeom prst="rect">
            <a:avLst/>
          </a:prstGeom>
          <a:ln/>
        </p:spPr>
        <p:txBody>
          <a:bodyPr/>
          <a:lstStyle>
            <a:lvl1pPr>
              <a:defRPr sz="1100"/>
            </a:lvl1pPr>
          </a:lstStyle>
          <a:p>
            <a:pPr algn="r">
              <a:defRPr/>
            </a:pPr>
            <a:endParaRPr lang="en-US" sz="400" baseline="30000" dirty="0">
              <a:solidFill>
                <a:srgbClr val="FFFFFF"/>
              </a:solidFill>
              <a:ea typeface="ＭＳ Ｐゴシック" pitchFamily="-112" charset="-128"/>
              <a:cs typeface="ＭＳ Ｐゴシック" pitchFamily="-112" charset="-128"/>
            </a:endParaRPr>
          </a:p>
        </p:txBody>
      </p:sp>
      <p:sp>
        <p:nvSpPr>
          <p:cNvPr id="14" name="Slide Number Placeholder 5"/>
          <p:cNvSpPr txBox="1">
            <a:spLocks/>
          </p:cNvSpPr>
          <p:nvPr userDrawn="1"/>
        </p:nvSpPr>
        <p:spPr>
          <a:xfrm>
            <a:off x="8981220" y="6356352"/>
            <a:ext cx="2844800" cy="365125"/>
          </a:xfrm>
          <a:prstGeom prst="rect">
            <a:avLst/>
          </a:prstGeom>
        </p:spPr>
        <p:txBody>
          <a:bodyPr vert="horz" lIns="91440" tIns="45720" rIns="91440" bIns="45720" rtlCol="0" anchor="ctr"/>
          <a:lstStyle>
            <a:defPPr>
              <a:defRPr lang="en-US"/>
            </a:defPPr>
            <a:lvl1pPr algn="r" defTabSz="457200" rtl="0" fontAlgn="base">
              <a:spcBef>
                <a:spcPct val="0"/>
              </a:spcBef>
              <a:spcAft>
                <a:spcPct val="0"/>
              </a:spcAft>
              <a:defRPr sz="1200" kern="1200">
                <a:solidFill>
                  <a:srgbClr val="FFFFFF"/>
                </a:solidFill>
                <a:latin typeface="Arial" pitchFamily="-64" charset="0"/>
                <a:ea typeface="ＭＳ Ｐゴシック" pitchFamily="-64" charset="-128"/>
                <a:cs typeface="ＭＳ Ｐゴシック" pitchFamily="-64" charset="-128"/>
              </a:defRPr>
            </a:lvl1pPr>
            <a:lvl2pPr marL="4572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2pPr>
            <a:lvl3pPr marL="9144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3pPr>
            <a:lvl4pPr marL="13716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4pPr>
            <a:lvl5pPr marL="1828800" algn="l" defTabSz="457200" rtl="0" fontAlgn="base">
              <a:spcBef>
                <a:spcPct val="0"/>
              </a:spcBef>
              <a:spcAft>
                <a:spcPct val="0"/>
              </a:spcAft>
              <a:defRPr kern="1200">
                <a:solidFill>
                  <a:schemeClr val="tx1"/>
                </a:solidFill>
                <a:latin typeface="Arial" pitchFamily="-64" charset="0"/>
                <a:ea typeface="ＭＳ Ｐゴシック" pitchFamily="-64" charset="-128"/>
                <a:cs typeface="ＭＳ Ｐゴシック" pitchFamily="-64" charset="-128"/>
              </a:defRPr>
            </a:lvl5pPr>
            <a:lvl6pPr marL="22860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6pPr>
            <a:lvl7pPr marL="27432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7pPr>
            <a:lvl8pPr marL="32004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8pPr>
            <a:lvl9pPr marL="3657600" algn="l" defTabSz="457200" rtl="0" eaLnBrk="1" latinLnBrk="0" hangingPunct="1">
              <a:defRPr kern="1200">
                <a:solidFill>
                  <a:schemeClr val="tx1"/>
                </a:solidFill>
                <a:latin typeface="Arial" pitchFamily="-64" charset="0"/>
                <a:ea typeface="ＭＳ Ｐゴシック" pitchFamily="-64" charset="-128"/>
                <a:cs typeface="ＭＳ Ｐゴシック" pitchFamily="-64" charset="-128"/>
              </a:defRPr>
            </a:lvl9pPr>
          </a:lstStyle>
          <a:p>
            <a:fld id="{F0FACB70-B1CE-9F4C-B706-CEAA23840D7D}" type="slidenum">
              <a:rPr lang="en-US" sz="1200" smtClean="0">
                <a:solidFill>
                  <a:schemeClr val="tx1"/>
                </a:solidFill>
              </a:rPr>
              <a:pPr/>
              <a:t>‹#›</a:t>
            </a:fld>
            <a:endParaRPr lang="en-US" sz="1200" dirty="0">
              <a:solidFill>
                <a:schemeClr val="tx1"/>
              </a:solidFill>
            </a:endParaRPr>
          </a:p>
        </p:txBody>
      </p:sp>
      <p:cxnSp>
        <p:nvCxnSpPr>
          <p:cNvPr id="15" name="Straight Connector 14"/>
          <p:cNvCxnSpPr/>
          <p:nvPr userDrawn="1"/>
        </p:nvCxnSpPr>
        <p:spPr>
          <a:xfrm flipV="1">
            <a:off x="79781" y="2"/>
            <a:ext cx="0" cy="6857999"/>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12132493" y="0"/>
            <a:ext cx="0" cy="685800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17843" y="67337"/>
            <a:ext cx="12192000" cy="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a:off x="17843" y="6800571"/>
            <a:ext cx="12192000" cy="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12132493" y="0"/>
            <a:ext cx="0" cy="685800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flipV="1">
            <a:off x="78393" y="1"/>
            <a:ext cx="0" cy="6857999"/>
          </a:xfrm>
          <a:prstGeom prst="line">
            <a:avLst/>
          </a:prstGeom>
          <a:ln w="1143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Title 1"/>
          <p:cNvSpPr txBox="1">
            <a:spLocks/>
          </p:cNvSpPr>
          <p:nvPr userDrawn="1"/>
        </p:nvSpPr>
        <p:spPr>
          <a:xfrm rot="16200000">
            <a:off x="-2381575" y="2812412"/>
            <a:ext cx="6406725" cy="1268035"/>
          </a:xfrm>
          <a:prstGeom prst="rect">
            <a:avLst/>
          </a:prstGeom>
          <a:noFill/>
        </p:spPr>
        <p:txBody>
          <a:bodyPr vert="horz" lIns="91440" tIns="45720" rIns="91440" bIns="45720" rtlCol="0" anchor="ctr">
            <a:normAutofit/>
          </a:bodyPr>
          <a:lstStyle>
            <a:lvl1pPr algn="ctr" defTabSz="457200" rtl="0" eaLnBrk="1" latinLnBrk="0" hangingPunct="1">
              <a:spcBef>
                <a:spcPct val="0"/>
              </a:spcBef>
              <a:buNone/>
              <a:defRPr sz="4000" b="0" i="0" kern="1200">
                <a:solidFill>
                  <a:schemeClr val="bg1"/>
                </a:solidFill>
                <a:latin typeface="Arial"/>
                <a:ea typeface="+mj-ea"/>
                <a:cs typeface="Arial"/>
              </a:defRPr>
            </a:lvl1pPr>
          </a:lstStyle>
          <a:p>
            <a:pPr algn="l"/>
            <a:r>
              <a:rPr lang="en-US" sz="3733" b="1" i="0" dirty="0">
                <a:solidFill>
                  <a:schemeClr val="bg1">
                    <a:alpha val="20000"/>
                  </a:schemeClr>
                </a:solidFill>
                <a:latin typeface="Arial"/>
                <a:cs typeface="Arial"/>
              </a:rPr>
              <a:t>SOC for Service Organizations</a:t>
            </a:r>
          </a:p>
        </p:txBody>
      </p:sp>
      <p:sp>
        <p:nvSpPr>
          <p:cNvPr id="21" name="TextBox 20"/>
          <p:cNvSpPr txBox="1"/>
          <p:nvPr userDrawn="1"/>
        </p:nvSpPr>
        <p:spPr>
          <a:xfrm>
            <a:off x="2477109" y="2413338"/>
            <a:ext cx="8864575"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b="1" u="none" kern="1200" dirty="0">
                <a:solidFill>
                  <a:schemeClr val="tx1"/>
                </a:solidFill>
                <a:effectLst/>
                <a:latin typeface="Arial" pitchFamily="-64" charset="0"/>
                <a:ea typeface="ＭＳ Ｐゴシック" pitchFamily="-64" charset="-128"/>
                <a:cs typeface="ＭＳ Ｐゴシック" pitchFamily="-64" charset="-128"/>
              </a:rPr>
              <a:t>Recent Developments</a:t>
            </a:r>
            <a:endParaRPr lang="en-US" sz="1400" u="none" kern="1200" dirty="0">
              <a:solidFill>
                <a:schemeClr val="tx1"/>
              </a:solidFill>
              <a:effectLst/>
              <a:latin typeface="Arial" pitchFamily="-64" charset="0"/>
              <a:ea typeface="ＭＳ Ｐゴシック" pitchFamily="-64" charset="-128"/>
              <a:cs typeface="ＭＳ Ｐゴシック" pitchFamily="-64" charset="-128"/>
            </a:endParaRPr>
          </a:p>
          <a:p>
            <a:pPr algn="just"/>
            <a:r>
              <a:rPr lang="en-US" sz="1400" u="none" kern="1200" dirty="0">
                <a:solidFill>
                  <a:schemeClr val="tx1"/>
                </a:solidFill>
                <a:effectLst/>
                <a:latin typeface="Arial" pitchFamily="-64" charset="0"/>
                <a:ea typeface="ＭＳ Ｐゴシック" pitchFamily="-64" charset="-128"/>
                <a:cs typeface="ＭＳ Ｐゴシック" pitchFamily="-64" charset="-128"/>
              </a:rPr>
              <a:t>Users of this course material are encouraged to visit the AICPA website </a:t>
            </a:r>
            <a:r>
              <a:rPr lang="en-US" sz="1400" u="none" kern="1200">
                <a:solidFill>
                  <a:schemeClr val="tx1"/>
                </a:solidFill>
                <a:effectLst/>
                <a:latin typeface="Arial" pitchFamily="-64" charset="0"/>
                <a:ea typeface="ＭＳ Ｐゴシック" pitchFamily="-64" charset="-128"/>
                <a:cs typeface="ＭＳ Ｐゴシック" pitchFamily="-64" charset="-128"/>
              </a:rPr>
              <a:t>at </a:t>
            </a:r>
            <a:r>
              <a:rPr lang="en-US" sz="1400" u="none" kern="1200">
                <a:solidFill>
                  <a:schemeClr val="tx1"/>
                </a:solidFill>
                <a:effectLst/>
                <a:latin typeface="Arial" pitchFamily="-64" charset="0"/>
                <a:ea typeface="ＭＳ Ｐゴシック" pitchFamily="-64" charset="-128"/>
                <a:cs typeface="ＭＳ Ｐゴシック" pitchFamily="-64" charset="-128"/>
                <a:hlinkClick r:id="rId2"/>
              </a:rPr>
              <a:t>www.aicpa.org/CPESupplements</a:t>
            </a:r>
            <a:r>
              <a:rPr lang="en-US" sz="1400" u="none" kern="1200">
                <a:solidFill>
                  <a:schemeClr val="tx1"/>
                </a:solidFill>
                <a:effectLst/>
                <a:latin typeface="Arial" pitchFamily="-64" charset="0"/>
                <a:ea typeface="ＭＳ Ｐゴシック" pitchFamily="-64" charset="-128"/>
                <a:cs typeface="ＭＳ Ｐゴシック" pitchFamily="-64" charset="-128"/>
              </a:rPr>
              <a:t> </a:t>
            </a:r>
            <a:r>
              <a:rPr lang="en-US" sz="1400" u="none" kern="1200" dirty="0">
                <a:solidFill>
                  <a:schemeClr val="tx1"/>
                </a:solidFill>
                <a:effectLst/>
                <a:latin typeface="Arial" pitchFamily="-64" charset="0"/>
                <a:ea typeface="ＭＳ Ｐゴシック" pitchFamily="-64" charset="-128"/>
                <a:cs typeface="ＭＳ Ｐゴシック" pitchFamily="-64" charset="-128"/>
              </a:rPr>
              <a:t>to access supplemental learning material reflecting recent developments that may be applicable to </a:t>
            </a:r>
            <a:r>
              <a:rPr lang="en-US" sz="1400" u="none" kern="1200">
                <a:solidFill>
                  <a:schemeClr val="tx1"/>
                </a:solidFill>
                <a:effectLst/>
                <a:latin typeface="Arial" pitchFamily="-64" charset="0"/>
                <a:ea typeface="ＭＳ Ｐゴシック" pitchFamily="-64" charset="-128"/>
                <a:cs typeface="ＭＳ Ｐゴシック" pitchFamily="-64" charset="-128"/>
              </a:rPr>
              <a:t>this course. </a:t>
            </a:r>
            <a:r>
              <a:rPr lang="en-US" sz="1400" u="none" kern="1200" dirty="0">
                <a:solidFill>
                  <a:schemeClr val="tx1"/>
                </a:solidFill>
                <a:effectLst/>
                <a:latin typeface="Arial" pitchFamily="-64" charset="0"/>
                <a:ea typeface="ＭＳ Ｐゴシック" pitchFamily="-64" charset="-128"/>
                <a:cs typeface="ＭＳ Ｐゴシック" pitchFamily="-64" charset="-128"/>
              </a:rPr>
              <a:t>The AICPA anticipates that supplemental materials will be made available on a </a:t>
            </a:r>
            <a:r>
              <a:rPr lang="en-US" sz="1400" u="none" kern="1200">
                <a:solidFill>
                  <a:schemeClr val="tx1"/>
                </a:solidFill>
                <a:effectLst/>
                <a:latin typeface="Arial" pitchFamily="-64" charset="0"/>
                <a:ea typeface="ＭＳ Ｐゴシック" pitchFamily="-64" charset="-128"/>
                <a:cs typeface="ＭＳ Ｐゴシック" pitchFamily="-64" charset="-128"/>
              </a:rPr>
              <a:t>quarterly basis. </a:t>
            </a:r>
            <a:r>
              <a:rPr lang="en-US" sz="1400" u="none" kern="1200" dirty="0">
                <a:solidFill>
                  <a:schemeClr val="tx1"/>
                </a:solidFill>
                <a:effectLst/>
                <a:latin typeface="Arial" pitchFamily="-64" charset="0"/>
                <a:ea typeface="ＭＳ Ｐゴシック" pitchFamily="-64" charset="-128"/>
                <a:cs typeface="ＭＳ Ｐゴシック" pitchFamily="-64" charset="-128"/>
              </a:rPr>
              <a:t>Also available on this site are links to the various “Standards Trackers” on the AICPA’s </a:t>
            </a:r>
            <a:r>
              <a:rPr lang="en-US" sz="1400" u="none" kern="1200" dirty="0">
                <a:solidFill>
                  <a:schemeClr val="tx1"/>
                </a:solidFill>
                <a:effectLst/>
                <a:latin typeface="Arial" pitchFamily="-64" charset="0"/>
                <a:ea typeface="ＭＳ Ｐゴシック" pitchFamily="-64" charset="-128"/>
                <a:cs typeface="ＭＳ Ｐゴシック" pitchFamily="-64" charset="-128"/>
                <a:hlinkClick r:id="rId3"/>
              </a:rPr>
              <a:t>Financial Reporting Center</a:t>
            </a:r>
            <a:r>
              <a:rPr lang="en-US" sz="1400" u="none" kern="1200" dirty="0">
                <a:solidFill>
                  <a:schemeClr val="tx1"/>
                </a:solidFill>
                <a:effectLst/>
                <a:latin typeface="Arial" pitchFamily="-64" charset="0"/>
                <a:ea typeface="ＭＳ Ｐゴシック" pitchFamily="-64" charset="-128"/>
                <a:cs typeface="ＭＳ Ｐゴシック" pitchFamily="-64" charset="-128"/>
              </a:rPr>
              <a:t> which include recent standard-setting activity in the areas of </a:t>
            </a:r>
            <a:r>
              <a:rPr lang="en-US" sz="1400" u="none" kern="1200" dirty="0">
                <a:solidFill>
                  <a:schemeClr val="tx1"/>
                </a:solidFill>
                <a:effectLst/>
                <a:latin typeface="Arial" pitchFamily="-64" charset="0"/>
                <a:ea typeface="ＭＳ Ｐゴシック" pitchFamily="-64" charset="-128"/>
                <a:cs typeface="ＭＳ Ｐゴシック" pitchFamily="-64" charset="-128"/>
                <a:hlinkClick r:id="rId4"/>
              </a:rPr>
              <a:t>accounting and financial reporting</a:t>
            </a:r>
            <a:r>
              <a:rPr lang="en-US" sz="1400" u="none" kern="1200" dirty="0">
                <a:solidFill>
                  <a:schemeClr val="tx1"/>
                </a:solidFill>
                <a:effectLst/>
                <a:latin typeface="Arial" pitchFamily="-64" charset="0"/>
                <a:ea typeface="ＭＳ Ｐゴシック" pitchFamily="-64" charset="-128"/>
                <a:cs typeface="ＭＳ Ｐゴシック" pitchFamily="-64" charset="-128"/>
              </a:rPr>
              <a:t>, </a:t>
            </a:r>
            <a:r>
              <a:rPr lang="en-US" sz="1400" u="none" kern="1200" dirty="0">
                <a:solidFill>
                  <a:schemeClr val="tx1"/>
                </a:solidFill>
                <a:effectLst/>
                <a:latin typeface="Arial" pitchFamily="-64" charset="0"/>
                <a:ea typeface="ＭＳ Ｐゴシック" pitchFamily="-64" charset="-128"/>
                <a:cs typeface="ＭＳ Ｐゴシック" pitchFamily="-64" charset="-128"/>
                <a:hlinkClick r:id="rId5"/>
              </a:rPr>
              <a:t>audit and attest</a:t>
            </a:r>
            <a:r>
              <a:rPr lang="en-US" sz="1400" u="none" kern="1200" dirty="0">
                <a:solidFill>
                  <a:schemeClr val="tx1"/>
                </a:solidFill>
                <a:effectLst/>
                <a:latin typeface="Arial" pitchFamily="-64" charset="0"/>
                <a:ea typeface="ＭＳ Ｐゴシック" pitchFamily="-64" charset="-128"/>
                <a:cs typeface="ＭＳ Ｐゴシック" pitchFamily="-64" charset="-128"/>
              </a:rPr>
              <a:t>, and </a:t>
            </a:r>
            <a:r>
              <a:rPr lang="en-US" sz="1400" u="none" kern="1200" dirty="0">
                <a:solidFill>
                  <a:schemeClr val="tx1"/>
                </a:solidFill>
                <a:effectLst/>
                <a:latin typeface="Arial" pitchFamily="-64" charset="0"/>
                <a:ea typeface="ＭＳ Ｐゴシック" pitchFamily="-64" charset="-128"/>
                <a:cs typeface="ＭＳ Ｐゴシック" pitchFamily="-64" charset="-128"/>
                <a:hlinkClick r:id="rId6"/>
              </a:rPr>
              <a:t>compilation, review </a:t>
            </a:r>
            <a:r>
              <a:rPr lang="en-US" sz="1400" u="none" kern="1200">
                <a:solidFill>
                  <a:schemeClr val="tx1"/>
                </a:solidFill>
                <a:effectLst/>
                <a:latin typeface="Arial" pitchFamily="-64" charset="0"/>
                <a:ea typeface="ＭＳ Ｐゴシック" pitchFamily="-64" charset="-128"/>
                <a:cs typeface="ＭＳ Ｐゴシック" pitchFamily="-64" charset="-128"/>
                <a:hlinkClick r:id="rId6"/>
              </a:rPr>
              <a:t>and preparation</a:t>
            </a:r>
            <a:r>
              <a:rPr lang="en-US" sz="1400" u="none" kern="1200">
                <a:solidFill>
                  <a:schemeClr val="tx1"/>
                </a:solidFill>
                <a:effectLst/>
                <a:latin typeface="Arial" pitchFamily="-64" charset="0"/>
                <a:ea typeface="ＭＳ Ｐゴシック" pitchFamily="-64" charset="-128"/>
                <a:cs typeface="ＭＳ Ｐゴシック" pitchFamily="-64" charset="-128"/>
              </a:rPr>
              <a:t>. </a:t>
            </a:r>
            <a:endParaRPr lang="en-US" sz="1400" u="none" dirty="0">
              <a:solidFill>
                <a:schemeClr val="tx1"/>
              </a:solidFill>
            </a:endParaRPr>
          </a:p>
        </p:txBody>
      </p:sp>
    </p:spTree>
    <p:extLst>
      <p:ext uri="{BB962C8B-B14F-4D97-AF65-F5344CB8AC3E}">
        <p14:creationId xmlns:p14="http://schemas.microsoft.com/office/powerpoint/2010/main" val="394152190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9" name="Rectangle 8"/>
          <p:cNvSpPr/>
          <p:nvPr userDrawn="1"/>
        </p:nvSpPr>
        <p:spPr>
          <a:xfrm>
            <a:off x="62716" y="55579"/>
            <a:ext cx="12069779" cy="6744992"/>
          </a:xfrm>
          <a:prstGeom prst="rect">
            <a:avLst/>
          </a:prstGeom>
          <a:solidFill>
            <a:srgbClr val="8E93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cxnSp>
        <p:nvCxnSpPr>
          <p:cNvPr id="10" name="Straight Connector 9"/>
          <p:cNvCxnSpPr/>
          <p:nvPr userDrawn="1"/>
        </p:nvCxnSpPr>
        <p:spPr>
          <a:xfrm>
            <a:off x="17843" y="55579"/>
            <a:ext cx="12192000" cy="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7843" y="6800571"/>
            <a:ext cx="12192000" cy="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2132493" y="0"/>
            <a:ext cx="0" cy="6858000"/>
          </a:xfrm>
          <a:prstGeom prst="line">
            <a:avLst/>
          </a:prstGeom>
          <a:ln w="1270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62715" y="1"/>
            <a:ext cx="0" cy="6857999"/>
          </a:xfrm>
          <a:prstGeom prst="line">
            <a:avLst/>
          </a:prstGeom>
          <a:ln w="11430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Picture 3" descr="AICPA Web_wht.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5377594" y="5657089"/>
            <a:ext cx="1428959" cy="480572"/>
          </a:xfrm>
          <a:prstGeom prst="rect">
            <a:avLst/>
          </a:prstGeom>
          <a:noFill/>
          <a:ln w="9525">
            <a:noFill/>
            <a:miter lim="800000"/>
            <a:headEnd/>
            <a:tailEnd/>
          </a:ln>
        </p:spPr>
      </p:pic>
      <p:sp>
        <p:nvSpPr>
          <p:cNvPr id="15" name="TextBox 14"/>
          <p:cNvSpPr txBox="1"/>
          <p:nvPr userDrawn="1"/>
        </p:nvSpPr>
        <p:spPr>
          <a:xfrm>
            <a:off x="152400" y="6331976"/>
            <a:ext cx="11887200" cy="215444"/>
          </a:xfrm>
          <a:prstGeom prst="rect">
            <a:avLst/>
          </a:prstGeom>
          <a:noFill/>
        </p:spPr>
        <p:txBody>
          <a:bodyPr wrap="square" rtlCol="0">
            <a:spAutoFit/>
          </a:bodyPr>
          <a:lstStyle/>
          <a:p>
            <a:pPr algn="ctr" rtl="0"/>
            <a:r>
              <a:rPr lang="en-US" sz="1200" b="0" i="0" u="none" strike="noStrike" kern="1200" baseline="30000" dirty="0">
                <a:solidFill>
                  <a:srgbClr val="FFFFFF"/>
                </a:solidFill>
                <a:latin typeface="Arial" pitchFamily="-64" charset="0"/>
                <a:ea typeface="ＭＳ Ｐゴシック" pitchFamily="-64" charset="-128"/>
                <a:cs typeface="ＭＳ Ｐゴシック" pitchFamily="-64" charset="-128"/>
              </a:rPr>
              <a:t>Copyright © 2017 Association of International Certified Professional Accountants</a:t>
            </a:r>
            <a:r>
              <a:rPr lang="en-US" sz="1200" b="0" i="0" u="none" strike="noStrike" kern="1200" baseline="30000">
                <a:solidFill>
                  <a:srgbClr val="FFFFFF"/>
                </a:solidFill>
                <a:latin typeface="Arial" pitchFamily="-64" charset="0"/>
                <a:ea typeface="ＭＳ Ｐゴシック" pitchFamily="-64" charset="-128"/>
                <a:cs typeface="ＭＳ Ｐゴシック" pitchFamily="-64" charset="-128"/>
              </a:rPr>
              <a:t>, Inc. </a:t>
            </a:r>
            <a:r>
              <a:rPr lang="en-US" sz="1200" b="0" i="0" u="none" strike="noStrike" kern="1200" baseline="30000" dirty="0">
                <a:solidFill>
                  <a:srgbClr val="FFFFFF"/>
                </a:solidFill>
                <a:latin typeface="Arial" pitchFamily="-64" charset="0"/>
                <a:ea typeface="ＭＳ Ｐゴシック" pitchFamily="-64" charset="-128"/>
                <a:cs typeface="ＭＳ Ｐゴシック" pitchFamily="-64" charset="-128"/>
              </a:rPr>
              <a:t>All </a:t>
            </a:r>
            <a:r>
              <a:rPr lang="en-US" sz="1200" b="0" i="0" u="none" strike="noStrike" kern="1200" baseline="30000">
                <a:solidFill>
                  <a:srgbClr val="FFFFFF"/>
                </a:solidFill>
                <a:latin typeface="Arial" pitchFamily="-64" charset="0"/>
                <a:ea typeface="ＭＳ Ｐゴシック" pitchFamily="-64" charset="-128"/>
                <a:cs typeface="ＭＳ Ｐゴシック" pitchFamily="-64" charset="-128"/>
              </a:rPr>
              <a:t>rights reserved.</a:t>
            </a:r>
            <a:endParaRPr lang="en-US" sz="1200" b="0" i="0" u="none" strike="noStrike" kern="1200" baseline="30000" dirty="0">
              <a:solidFill>
                <a:srgbClr val="FFFFFF"/>
              </a:solidFill>
              <a:latin typeface="Arial" pitchFamily="-64" charset="0"/>
              <a:ea typeface="ＭＳ Ｐゴシック" pitchFamily="-64" charset="-128"/>
              <a:cs typeface="ＭＳ Ｐゴシック" pitchFamily="-64" charset="-128"/>
            </a:endParaRPr>
          </a:p>
        </p:txBody>
      </p:sp>
    </p:spTree>
    <p:extLst>
      <p:ext uri="{BB962C8B-B14F-4D97-AF65-F5344CB8AC3E}">
        <p14:creationId xmlns:p14="http://schemas.microsoft.com/office/powerpoint/2010/main" val="87509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title"/>
          </p:nvPr>
        </p:nvSpPr>
        <p:spPr>
          <a:xfrm>
            <a:off x="607484" y="1886528"/>
            <a:ext cx="9148233" cy="2060061"/>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19769699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Title and Content with Tex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Lucida Grande"/>
              <a:buChar char="–"/>
              <a:defRPr sz="1867">
                <a:solidFill>
                  <a:schemeClr val="bg2"/>
                </a:solidFill>
              </a:defRPr>
            </a:lvl2pPr>
            <a:lvl3pPr marL="853419" indent="-256026">
              <a:lnSpc>
                <a:spcPts val="2667"/>
              </a:lnSpc>
              <a:spcBef>
                <a:spcPts val="0"/>
              </a:spcBef>
              <a:spcAft>
                <a:spcPts val="1600"/>
              </a:spcAft>
              <a:buFont typeface="Lucida Grande"/>
              <a:buChar char="–"/>
              <a:defRPr sz="1867">
                <a:solidFill>
                  <a:schemeClr val="bg2"/>
                </a:solidFill>
              </a:defRPr>
            </a:lvl3pPr>
            <a:lvl4pPr marL="1158211" indent="-256026">
              <a:lnSpc>
                <a:spcPts val="2667"/>
              </a:lnSpc>
              <a:spcBef>
                <a:spcPts val="0"/>
              </a:spcBef>
              <a:spcAft>
                <a:spcPts val="1600"/>
              </a:spcAft>
              <a:buFont typeface="Lucida Grande"/>
              <a:buChar char="–"/>
              <a:defRPr sz="1867">
                <a:solidFill>
                  <a:schemeClr val="bg2"/>
                </a:solidFill>
              </a:defRPr>
            </a:lvl4pPr>
            <a:lvl5pPr marL="1463003" indent="-256026">
              <a:lnSpc>
                <a:spcPts val="2667"/>
              </a:lnSpc>
              <a:spcBef>
                <a:spcPts val="0"/>
              </a:spcBef>
              <a:spcAft>
                <a:spcPts val="1600"/>
              </a:spcAft>
              <a:buFont typeface="Lucida Grande"/>
              <a:buChar char="–"/>
              <a:defRPr sz="18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162636538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10e_Title and Content_InteractiveExer">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4919" y="229418"/>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91069540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10a_Title and Content_AppExercise">
    <p:spTree>
      <p:nvGrpSpPr>
        <p:cNvPr id="1" name=""/>
        <p:cNvGrpSpPr/>
        <p:nvPr/>
      </p:nvGrpSpPr>
      <p:grpSpPr>
        <a:xfrm>
          <a:off x="0" y="0"/>
          <a:ext cx="0" cy="0"/>
          <a:chOff x="0" y="0"/>
          <a:chExt cx="0" cy="0"/>
        </a:xfrm>
      </p:grpSpPr>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23385" y="237137"/>
            <a:ext cx="1076336" cy="1076336"/>
          </a:xfrm>
          <a:prstGeom prst="rect">
            <a:avLst/>
          </a:prstGeom>
        </p:spPr>
      </p:pic>
    </p:spTree>
    <p:extLst>
      <p:ext uri="{BB962C8B-B14F-4D97-AF65-F5344CB8AC3E}">
        <p14:creationId xmlns:p14="http://schemas.microsoft.com/office/powerpoint/2010/main" val="53193698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10c_Title and Content_Debrief">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81052" y="229094"/>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765443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Divi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066298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Divider">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2450570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Divi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0"/>
            <a:ext cx="9148233" cy="2177317"/>
          </a:xfrm>
        </p:spPr>
        <p:txBody>
          <a:bodyPr lIns="0" tIns="0" rIns="0" bIns="0" anchor="t" anchorCtr="0">
            <a:noAutofit/>
          </a:bodyPr>
          <a:lstStyle>
            <a:lvl1pPr marL="114297" indent="-114297"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63236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Divider">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0"/>
            <a:ext cx="9148233" cy="2178824"/>
          </a:xfrm>
        </p:spPr>
        <p:txBody>
          <a:bodyPr lIns="0" tIns="0" rIns="0" bIns="0" anchor="t" anchorCtr="0">
            <a:noAutofit/>
          </a:bodyPr>
          <a:lstStyle>
            <a:lvl1pPr marL="114297" indent="-114297"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6301647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182449"/>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533274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Divider">
    <p:spTree>
      <p:nvGrpSpPr>
        <p:cNvPr id="1" name=""/>
        <p:cNvGrpSpPr/>
        <p:nvPr/>
      </p:nvGrpSpPr>
      <p:grpSpPr>
        <a:xfrm>
          <a:off x="0" y="0"/>
          <a:ext cx="0" cy="0"/>
          <a:chOff x="0" y="0"/>
          <a:chExt cx="0" cy="0"/>
        </a:xfrm>
      </p:grpSpPr>
      <p:pic>
        <p:nvPicPr>
          <p:cNvPr id="3" name="Picture 2"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title"/>
          </p:nvPr>
        </p:nvSpPr>
        <p:spPr>
          <a:xfrm>
            <a:off x="607484" y="1889761"/>
            <a:ext cx="9139635" cy="2178823"/>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4524310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3" y="194439"/>
            <a:ext cx="6100385"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3" y="1110514"/>
            <a:ext cx="6100385" cy="760621"/>
          </a:xfrm>
        </p:spPr>
        <p:txBody>
          <a:bodyPr lIns="0" tIns="0" rIns="0" bIns="0">
            <a:noAutofit/>
          </a:bodyPr>
          <a:lstStyle>
            <a:lvl1pPr marL="0" indent="0">
              <a:lnSpc>
                <a:spcPts val="2667"/>
              </a:lnSpc>
              <a:spcBef>
                <a:spcPts val="0"/>
              </a:spcBef>
              <a:spcAft>
                <a:spcPts val="1600"/>
              </a:spcAft>
              <a:buClr>
                <a:schemeClr val="tx2"/>
              </a:buClr>
              <a:buNone/>
              <a:defRPr sz="1867">
                <a:solidFill>
                  <a:schemeClr val="bg2"/>
                </a:solidFill>
              </a:defRPr>
            </a:lvl1pPr>
            <a:lvl2pPr marL="548626" indent="-256026">
              <a:lnSpc>
                <a:spcPts val="2667"/>
              </a:lnSpc>
              <a:spcBef>
                <a:spcPts val="0"/>
              </a:spcBef>
              <a:spcAft>
                <a:spcPts val="1600"/>
              </a:spcAft>
              <a:defRPr sz="1867">
                <a:solidFill>
                  <a:schemeClr val="bg2"/>
                </a:solidFill>
              </a:defRPr>
            </a:lvl2pPr>
            <a:lvl3pPr marL="853419" indent="-256026">
              <a:lnSpc>
                <a:spcPts val="2667"/>
              </a:lnSpc>
              <a:spcBef>
                <a:spcPts val="0"/>
              </a:spcBef>
              <a:spcAft>
                <a:spcPts val="1600"/>
              </a:spcAft>
              <a:defRPr sz="1867">
                <a:solidFill>
                  <a:schemeClr val="bg2"/>
                </a:solidFill>
              </a:defRPr>
            </a:lvl3pPr>
            <a:lvl4pPr marL="1158211" indent="-256026">
              <a:lnSpc>
                <a:spcPts val="2667"/>
              </a:lnSpc>
              <a:spcBef>
                <a:spcPts val="0"/>
              </a:spcBef>
              <a:spcAft>
                <a:spcPts val="1600"/>
              </a:spcAft>
              <a:defRPr sz="1867">
                <a:solidFill>
                  <a:schemeClr val="bg2"/>
                </a:solidFill>
              </a:defRPr>
            </a:lvl4pPr>
            <a:lvl5pPr marL="1463003" indent="-256026">
              <a:lnSpc>
                <a:spcPts val="2667"/>
              </a:lnSpc>
              <a:spcBef>
                <a:spcPts val="0"/>
              </a:spcBef>
              <a:spcAft>
                <a:spcPts val="1600"/>
              </a:spcAft>
              <a:defRPr sz="1867">
                <a:solidFill>
                  <a:schemeClr val="bg2"/>
                </a:solidFill>
              </a:defRPr>
            </a:lvl5pPr>
          </a:lstStyle>
          <a:p>
            <a:pPr lvl="0"/>
            <a:r>
              <a:rPr lang="en-US"/>
              <a:t>Click to edit Master text styles</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4"/>
          </p:nvPr>
        </p:nvSpPr>
        <p:spPr>
          <a:xfrm>
            <a:off x="611373" y="2131608"/>
            <a:ext cx="6100579" cy="3780243"/>
          </a:xfrm>
        </p:spPr>
        <p:txBody>
          <a:bodyPr lIns="0" tIns="0" rIns="0" bIns="0" numCol="2" spcCol="374904">
            <a:noAutofit/>
          </a:bodyPr>
          <a:lstStyle>
            <a:lvl1pPr marL="0" indent="0">
              <a:lnSpc>
                <a:spcPts val="1600"/>
              </a:lnSpc>
              <a:spcBef>
                <a:spcPts val="0"/>
              </a:spcBef>
              <a:spcAft>
                <a:spcPts val="1200"/>
              </a:spcAft>
              <a:buNone/>
              <a:defRPr sz="1200" b="1">
                <a:solidFill>
                  <a:schemeClr val="tx2"/>
                </a:solidFill>
              </a:defRPr>
            </a:lvl1pPr>
            <a:lvl2pPr marL="609585" indent="0">
              <a:lnSpc>
                <a:spcPts val="1600"/>
              </a:lnSpc>
              <a:spcBef>
                <a:spcPts val="0"/>
              </a:spcBef>
              <a:spcAft>
                <a:spcPts val="1200"/>
              </a:spcAft>
              <a:buNone/>
              <a:defRPr sz="1200"/>
            </a:lvl2pPr>
            <a:lvl3pPr marL="1219170" indent="0">
              <a:lnSpc>
                <a:spcPts val="1600"/>
              </a:lnSpc>
              <a:spcBef>
                <a:spcPts val="0"/>
              </a:spcBef>
              <a:spcAft>
                <a:spcPts val="1200"/>
              </a:spcAft>
              <a:buNone/>
              <a:defRPr sz="1200"/>
            </a:lvl3pPr>
            <a:lvl4pPr marL="1828754" indent="0">
              <a:lnSpc>
                <a:spcPts val="1600"/>
              </a:lnSpc>
              <a:spcBef>
                <a:spcPts val="0"/>
              </a:spcBef>
              <a:spcAft>
                <a:spcPts val="1200"/>
              </a:spcAft>
              <a:buNone/>
              <a:defRPr sz="1200"/>
            </a:lvl4pPr>
            <a:lvl5pPr marL="2438339" indent="0">
              <a:lnSpc>
                <a:spcPts val="1600"/>
              </a:lnSpc>
              <a:spcBef>
                <a:spcPts val="0"/>
              </a:spcBef>
              <a:spcAft>
                <a:spcPts val="1200"/>
              </a:spcAft>
              <a:buNone/>
              <a:defRPr sz="1200"/>
            </a:lvl5pPr>
          </a:lstStyle>
          <a:p>
            <a:pPr lvl="0"/>
            <a:r>
              <a:rPr lang="en-US"/>
              <a:t>Click to edit Master text styles</a:t>
            </a:r>
          </a:p>
        </p:txBody>
      </p:sp>
      <p:sp>
        <p:nvSpPr>
          <p:cNvPr id="11" name="Picture Placeholder 10"/>
          <p:cNvSpPr>
            <a:spLocks noGrp="1"/>
          </p:cNvSpPr>
          <p:nvPr>
            <p:ph type="pic" sz="quarter" idx="15"/>
          </p:nvPr>
        </p:nvSpPr>
        <p:spPr>
          <a:xfrm>
            <a:off x="7477761" y="2131485"/>
            <a:ext cx="4104640" cy="3780367"/>
          </a:xfrm>
        </p:spPr>
        <p:txBody>
          <a:bodyPr>
            <a:normAutofit/>
          </a:bodyPr>
          <a:lstStyle>
            <a:lvl1pPr marL="0" indent="0">
              <a:buNone/>
              <a:defRPr sz="1600"/>
            </a:lvl1pPr>
          </a:lstStyle>
          <a:p>
            <a:r>
              <a:rPr lang="en-US"/>
              <a:t>Drag picture to placeholder or click icon to add</a:t>
            </a:r>
          </a:p>
        </p:txBody>
      </p:sp>
      <p:sp>
        <p:nvSpPr>
          <p:cNvPr id="13"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4"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17672372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1357864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5_Title Slide">
    <p:spTree>
      <p:nvGrpSpPr>
        <p:cNvPr id="1" name=""/>
        <p:cNvGrpSpPr/>
        <p:nvPr/>
      </p:nvGrpSpPr>
      <p:grpSpPr>
        <a:xfrm>
          <a:off x="0" y="0"/>
          <a:ext cx="0" cy="0"/>
          <a:chOff x="0" y="0"/>
          <a:chExt cx="0" cy="0"/>
        </a:xfrm>
      </p:grpSpPr>
      <p:pic>
        <p:nvPicPr>
          <p:cNvPr id="7" name="Picture 6"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ctrTitle"/>
          </p:nvPr>
        </p:nvSpPr>
        <p:spPr>
          <a:xfrm>
            <a:off x="758094" y="2609217"/>
            <a:ext cx="8021189" cy="1994361"/>
          </a:xfrm>
        </p:spPr>
        <p:txBody>
          <a:bodyPr lIns="0" tIns="0" rIns="0" bIns="0" anchor="t">
            <a:noAutofit/>
          </a:bodyPr>
          <a:lstStyle>
            <a:lvl1pPr algn="l">
              <a:lnSpc>
                <a:spcPts val="6933"/>
              </a:lnSpc>
              <a:defRPr sz="64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797581" y="4693920"/>
            <a:ext cx="8534400" cy="1752600"/>
          </a:xfrm>
        </p:spPr>
        <p:txBody>
          <a:bodyPr lIns="0" tIns="0" rIns="0" bIns="0">
            <a:noAutofit/>
          </a:bodyPr>
          <a:lstStyle>
            <a:lvl1pPr marL="0" indent="0" algn="l">
              <a:lnSpc>
                <a:spcPts val="2400"/>
              </a:lnSpc>
              <a:spcBef>
                <a:spcPts val="0"/>
              </a:spcBef>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pic>
        <p:nvPicPr>
          <p:cNvPr id="6" name="Picture 5"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Tree>
    <p:extLst>
      <p:ext uri="{BB962C8B-B14F-4D97-AF65-F5344CB8AC3E}">
        <p14:creationId xmlns:p14="http://schemas.microsoft.com/office/powerpoint/2010/main" val="24675131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a_Title and Content_AppExercise">
    <p:spTree>
      <p:nvGrpSpPr>
        <p:cNvPr id="1" name=""/>
        <p:cNvGrpSpPr/>
        <p:nvPr/>
      </p:nvGrpSpPr>
      <p:grpSpPr>
        <a:xfrm>
          <a:off x="0" y="0"/>
          <a:ext cx="0" cy="0"/>
          <a:chOff x="0" y="0"/>
          <a:chExt cx="0" cy="0"/>
        </a:xfrm>
      </p:grpSpPr>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23385" y="237137"/>
            <a:ext cx="1076336" cy="1076336"/>
          </a:xfrm>
          <a:prstGeom prst="rect">
            <a:avLst/>
          </a:prstGeom>
        </p:spPr>
      </p:pic>
    </p:spTree>
    <p:extLst>
      <p:ext uri="{BB962C8B-B14F-4D97-AF65-F5344CB8AC3E}">
        <p14:creationId xmlns:p14="http://schemas.microsoft.com/office/powerpoint/2010/main" val="24355657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b_Title and Content_CaseStudy">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4919" y="228671"/>
            <a:ext cx="1084803" cy="108480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3549093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c_Title and Content_Debrief">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81052" y="229094"/>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7894126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d_Title and Content_Discussion">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81052" y="229094"/>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8291711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e_Title and Content_InteractiveExer">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4919" y="229418"/>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2046486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f_Title and Content_KeyPoi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4919" y="229418"/>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9626234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g_Title and Content_KnowledgeChec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5988" y="229740"/>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37126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h_Title and Content_Objectiv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5988" y="229740"/>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9720106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1" y="194440"/>
            <a:ext cx="10971028" cy="786449"/>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1" y="1110269"/>
            <a:ext cx="10971028" cy="4466167"/>
          </a:xfrm>
        </p:spPr>
        <p:txBody>
          <a:bodyPr lIns="0" tIns="0" rIns="0" bIns="0" numCol="2" spcCol="374904">
            <a:noAutofit/>
          </a:bodyPr>
          <a:lstStyle>
            <a:lvl1pPr marL="256026" indent="-256026">
              <a:lnSpc>
                <a:spcPts val="2667"/>
              </a:lnSpc>
              <a:spcBef>
                <a:spcPts val="0"/>
              </a:spcBef>
              <a:spcAft>
                <a:spcPts val="1200"/>
              </a:spcAft>
              <a:buClrTx/>
              <a:defRPr sz="1867">
                <a:solidFill>
                  <a:schemeClr val="bg2"/>
                </a:solidFill>
              </a:defRPr>
            </a:lvl1pPr>
            <a:lvl2pPr marL="548626" indent="-256026">
              <a:lnSpc>
                <a:spcPts val="2667"/>
              </a:lnSpc>
              <a:spcBef>
                <a:spcPts val="0"/>
              </a:spcBef>
              <a:spcAft>
                <a:spcPts val="1200"/>
              </a:spcAft>
              <a:buFont typeface="Courier New" charset="0"/>
              <a:buChar char="o"/>
              <a:defRPr sz="1867">
                <a:solidFill>
                  <a:schemeClr val="bg2"/>
                </a:solidFill>
              </a:defRPr>
            </a:lvl2pPr>
            <a:lvl3pPr marL="853419" indent="-256026">
              <a:lnSpc>
                <a:spcPts val="2667"/>
              </a:lnSpc>
              <a:spcBef>
                <a:spcPts val="0"/>
              </a:spcBef>
              <a:spcAft>
                <a:spcPts val="1200"/>
              </a:spcAft>
              <a:buFont typeface="Courier New" charset="0"/>
              <a:buChar char="o"/>
              <a:defRPr sz="1867">
                <a:solidFill>
                  <a:schemeClr val="bg2"/>
                </a:solidFill>
              </a:defRPr>
            </a:lvl3pPr>
            <a:lvl4pPr marL="1158211" indent="-256026">
              <a:lnSpc>
                <a:spcPts val="2667"/>
              </a:lnSpc>
              <a:spcBef>
                <a:spcPts val="0"/>
              </a:spcBef>
              <a:spcAft>
                <a:spcPts val="1200"/>
              </a:spcAft>
              <a:buFont typeface="Courier New" charset="0"/>
              <a:buChar char="o"/>
              <a:defRPr sz="1867">
                <a:solidFill>
                  <a:schemeClr val="bg2"/>
                </a:solidFill>
              </a:defRPr>
            </a:lvl4pPr>
            <a:lvl5pPr marL="1463003" indent="-256026">
              <a:lnSpc>
                <a:spcPts val="2667"/>
              </a:lnSpc>
              <a:spcBef>
                <a:spcPts val="0"/>
              </a:spcBef>
              <a:spcAft>
                <a:spcPts val="1200"/>
              </a:spcAft>
              <a:buFont typeface="Courier New" charset="0"/>
              <a:buChar char="o"/>
              <a:defRPr sz="1867">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1"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2"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0609461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Divider">
    <p:spTree>
      <p:nvGrpSpPr>
        <p:cNvPr id="1" name=""/>
        <p:cNvGrpSpPr/>
        <p:nvPr/>
      </p:nvGrpSpPr>
      <p:grpSpPr>
        <a:xfrm>
          <a:off x="0" y="0"/>
          <a:ext cx="0" cy="0"/>
          <a:chOff x="0" y="0"/>
          <a:chExt cx="0" cy="0"/>
        </a:xfrm>
      </p:grpSpPr>
      <p:pic>
        <p:nvPicPr>
          <p:cNvPr id="5" name="Picture 4"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11373" y="532781"/>
            <a:ext cx="4866561" cy="585216"/>
          </a:xfrm>
        </p:spPr>
        <p:txBody>
          <a:bodyPr lIns="0" tIns="0" rIns="0" bIns="0" anchor="t">
            <a:noAutofit/>
          </a:bodyPr>
          <a:lstStyle>
            <a:lvl1pPr algn="l">
              <a:defRPr sz="2933">
                <a:solidFill>
                  <a:schemeClr val="bg1"/>
                </a:solidFill>
              </a:defRPr>
            </a:lvl1pPr>
          </a:lstStyle>
          <a:p>
            <a:r>
              <a:rPr lang="en-US"/>
              <a:t>Click to edit Master title style</a:t>
            </a:r>
            <a:endParaRPr lang="en-US" dirty="0"/>
          </a:p>
        </p:txBody>
      </p:sp>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173855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7_Title Slide">
    <p:bg>
      <p:bgPr>
        <a:solidFill>
          <a:srgbClr val="72246C"/>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8094" y="2609217"/>
            <a:ext cx="8021189" cy="1994361"/>
          </a:xfrm>
        </p:spPr>
        <p:txBody>
          <a:bodyPr lIns="0" tIns="0" rIns="0" bIns="0" anchor="t">
            <a:noAutofit/>
          </a:bodyPr>
          <a:lstStyle>
            <a:lvl1pPr algn="l">
              <a:lnSpc>
                <a:spcPts val="6933"/>
              </a:lnSpc>
              <a:defRPr sz="64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797581" y="4693920"/>
            <a:ext cx="8534400" cy="1752600"/>
          </a:xfrm>
        </p:spPr>
        <p:txBody>
          <a:bodyPr lIns="0" tIns="0" rIns="0" bIns="0">
            <a:noAutofit/>
          </a:bodyPr>
          <a:lstStyle>
            <a:lvl1pPr marL="0" indent="0" algn="l">
              <a:lnSpc>
                <a:spcPts val="2400"/>
              </a:lnSpc>
              <a:spcBef>
                <a:spcPts val="0"/>
              </a:spcBef>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Tree>
    <p:extLst>
      <p:ext uri="{BB962C8B-B14F-4D97-AF65-F5344CB8AC3E}">
        <p14:creationId xmlns:p14="http://schemas.microsoft.com/office/powerpoint/2010/main" val="4566637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Divider">
    <p:spTree>
      <p:nvGrpSpPr>
        <p:cNvPr id="1" name=""/>
        <p:cNvGrpSpPr/>
        <p:nvPr/>
      </p:nvGrpSpPr>
      <p:grpSpPr>
        <a:xfrm>
          <a:off x="0" y="0"/>
          <a:ext cx="0" cy="0"/>
          <a:chOff x="0" y="0"/>
          <a:chExt cx="0" cy="0"/>
        </a:xfrm>
      </p:grpSpPr>
      <p:pic>
        <p:nvPicPr>
          <p:cNvPr id="6" name="Picture 5"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5788764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11498295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Divider">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24029283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7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extBox 1"/>
          <p:cNvSpPr txBox="1"/>
          <p:nvPr userDrawn="1"/>
        </p:nvSpPr>
        <p:spPr>
          <a:xfrm>
            <a:off x="607485" y="4498678"/>
            <a:ext cx="7719871" cy="1518364"/>
          </a:xfrm>
          <a:prstGeom prst="rect">
            <a:avLst/>
          </a:prstGeom>
          <a:noFill/>
        </p:spPr>
        <p:txBody>
          <a:bodyPr wrap="square" lIns="0" tIns="0" bIns="0"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9066" b="0" i="0" u="none" strike="noStrike" kern="1200" cap="none" spc="0" normalizeH="0" baseline="0" noProof="0" dirty="0">
                <a:ln>
                  <a:noFill/>
                </a:ln>
                <a:solidFill>
                  <a:srgbClr val="FFFFFF"/>
                </a:solidFill>
                <a:effectLst/>
                <a:uLnTx/>
                <a:uFillTx/>
                <a:latin typeface="Arial"/>
                <a:ea typeface="ＭＳ Ｐゴシック" pitchFamily="-64" charset="-128"/>
                <a:cs typeface="+mn-cs"/>
              </a:rPr>
              <a:t>Thank you</a:t>
            </a:r>
          </a:p>
        </p:txBody>
      </p:sp>
      <p:pic>
        <p:nvPicPr>
          <p:cNvPr id="5" name="Picture 4"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
        <p:nvSpPr>
          <p:cNvPr id="10" name="Rectangle 9"/>
          <p:cNvSpPr/>
          <p:nvPr userDrawn="1"/>
        </p:nvSpPr>
        <p:spPr>
          <a:xfrm>
            <a:off x="599016" y="6399385"/>
            <a:ext cx="7569200" cy="276999"/>
          </a:xfrm>
          <a:prstGeom prst="rect">
            <a:avLst/>
          </a:prstGeom>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a:ea typeface="ＭＳ Ｐゴシック" pitchFamily="-64" charset="-128"/>
                <a:cs typeface="+mn-cs"/>
              </a:rPr>
              <a:t>© 2018 Association of International Certified Professional Accountants. All rights reserved.</a:t>
            </a:r>
          </a:p>
        </p:txBody>
      </p:sp>
    </p:spTree>
    <p:extLst>
      <p:ext uri="{BB962C8B-B14F-4D97-AF65-F5344CB8AC3E}">
        <p14:creationId xmlns:p14="http://schemas.microsoft.com/office/powerpoint/2010/main" val="28589223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8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607485" y="4498678"/>
            <a:ext cx="7719871" cy="1518364"/>
          </a:xfrm>
          <a:prstGeom prst="rect">
            <a:avLst/>
          </a:prstGeom>
          <a:noFill/>
        </p:spPr>
        <p:txBody>
          <a:bodyPr wrap="square" lIns="0" tIns="0" bIns="0"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9066" b="0" i="0" u="none" strike="noStrike" kern="1200" cap="none" spc="0" normalizeH="0" baseline="0" noProof="0" dirty="0">
                <a:ln>
                  <a:noFill/>
                </a:ln>
                <a:solidFill>
                  <a:srgbClr val="FFFFFF"/>
                </a:solidFill>
                <a:effectLst/>
                <a:uLnTx/>
                <a:uFillTx/>
                <a:latin typeface="Arial"/>
                <a:ea typeface="ＭＳ Ｐゴシック" pitchFamily="-64" charset="-128"/>
                <a:cs typeface="+mn-cs"/>
              </a:rPr>
              <a:t>Thank you</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
        <p:nvSpPr>
          <p:cNvPr id="7" name="Rectangle 6"/>
          <p:cNvSpPr/>
          <p:nvPr userDrawn="1"/>
        </p:nvSpPr>
        <p:spPr>
          <a:xfrm>
            <a:off x="599016" y="6399385"/>
            <a:ext cx="7569200" cy="276999"/>
          </a:xfrm>
          <a:prstGeom prst="rect">
            <a:avLst/>
          </a:prstGeom>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a:ea typeface="ＭＳ Ｐゴシック" pitchFamily="-64" charset="-128"/>
                <a:cs typeface="+mn-cs"/>
              </a:rPr>
              <a:t>© 2017 Association of International Certified </a:t>
            </a:r>
            <a:r>
              <a:rPr kumimoji="0" lang="en-US" sz="1200" b="0" i="0" u="none" strike="noStrike" kern="1200" cap="none" spc="0" normalizeH="0" baseline="0" noProof="0">
                <a:ln>
                  <a:noFill/>
                </a:ln>
                <a:solidFill>
                  <a:prstClr val="white"/>
                </a:solidFill>
                <a:effectLst/>
                <a:uLnTx/>
                <a:uFillTx/>
                <a:latin typeface="Arial"/>
                <a:ea typeface="ＭＳ Ｐゴシック" pitchFamily="-64" charset="-128"/>
                <a:cs typeface="+mn-cs"/>
              </a:rPr>
              <a:t>Professional Accountants. </a:t>
            </a:r>
            <a:r>
              <a:rPr kumimoji="0" lang="en-US" sz="1200" b="0" i="0" u="none" strike="noStrike" kern="1200" cap="none" spc="0" normalizeH="0" baseline="0" noProof="0" dirty="0">
                <a:ln>
                  <a:noFill/>
                </a:ln>
                <a:solidFill>
                  <a:prstClr val="white"/>
                </a:solidFill>
                <a:effectLst/>
                <a:uLnTx/>
                <a:uFillTx/>
                <a:latin typeface="Arial"/>
                <a:ea typeface="ＭＳ Ｐゴシック" pitchFamily="-64" charset="-128"/>
                <a:cs typeface="+mn-cs"/>
              </a:rPr>
              <a:t>All </a:t>
            </a:r>
            <a:r>
              <a:rPr kumimoji="0" lang="en-US" sz="1200" b="0" i="0" u="none" strike="noStrike" kern="1200" cap="none" spc="0" normalizeH="0" baseline="0" noProof="0">
                <a:ln>
                  <a:noFill/>
                </a:ln>
                <a:solidFill>
                  <a:prstClr val="white"/>
                </a:solidFill>
                <a:effectLst/>
                <a:uLnTx/>
                <a:uFillTx/>
                <a:latin typeface="Arial"/>
                <a:ea typeface="ＭＳ Ｐゴシック" pitchFamily="-64" charset="-128"/>
                <a:cs typeface="+mn-cs"/>
              </a:rPr>
              <a:t>rights reserved.</a:t>
            </a:r>
            <a:endParaRPr kumimoji="0" lang="en-US" sz="1200" b="0" i="0" u="none" strike="noStrike" kern="1200" cap="none" spc="0" normalizeH="0" baseline="0" noProof="0" dirty="0">
              <a:ln>
                <a:noFill/>
              </a:ln>
              <a:solidFill>
                <a:prstClr val="white"/>
              </a:solidFill>
              <a:effectLst/>
              <a:uLnTx/>
              <a:uFillTx/>
              <a:latin typeface="Arial"/>
              <a:ea typeface="ＭＳ Ｐゴシック" pitchFamily="-64" charset="-128"/>
              <a:cs typeface="+mn-cs"/>
            </a:endParaRPr>
          </a:p>
        </p:txBody>
      </p:sp>
    </p:spTree>
    <p:extLst>
      <p:ext uri="{BB962C8B-B14F-4D97-AF65-F5344CB8AC3E}">
        <p14:creationId xmlns:p14="http://schemas.microsoft.com/office/powerpoint/2010/main" val="9848948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_Title and Content Quarter">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8105907" cy="786453"/>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810768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810590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12192"/>
            <a:ext cx="3057485" cy="6885456"/>
          </a:xfrm>
          <a:prstGeom prst="rect">
            <a:avLst/>
          </a:prstGeom>
        </p:spPr>
      </p:pic>
      <p:sp>
        <p:nvSpPr>
          <p:cNvPr id="11"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3"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1117400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8_Title and Content white">
    <p:spTree>
      <p:nvGrpSpPr>
        <p:cNvPr id="1" name=""/>
        <p:cNvGrpSpPr/>
        <p:nvPr/>
      </p:nvGrpSpPr>
      <p:grpSpPr>
        <a:xfrm>
          <a:off x="0" y="0"/>
          <a:ext cx="0" cy="0"/>
          <a:chOff x="0" y="0"/>
          <a:chExt cx="0" cy="0"/>
        </a:xfrm>
      </p:grpSpPr>
      <p:sp>
        <p:nvSpPr>
          <p:cNvPr id="2" name="Title 1"/>
          <p:cNvSpPr>
            <a:spLocks noGrp="1"/>
          </p:cNvSpPr>
          <p:nvPr>
            <p:ph type="title"/>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38719454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1_Divider blue">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4724227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Title and Content with Tex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Lucida Grande"/>
              <a:buChar char="–"/>
              <a:defRPr sz="1867">
                <a:solidFill>
                  <a:schemeClr val="bg2"/>
                </a:solidFill>
              </a:defRPr>
            </a:lvl2pPr>
            <a:lvl3pPr marL="853419" indent="-256026">
              <a:lnSpc>
                <a:spcPts val="2667"/>
              </a:lnSpc>
              <a:spcBef>
                <a:spcPts val="0"/>
              </a:spcBef>
              <a:spcAft>
                <a:spcPts val="1600"/>
              </a:spcAft>
              <a:buFont typeface="Lucida Grande"/>
              <a:buChar char="–"/>
              <a:defRPr sz="1867">
                <a:solidFill>
                  <a:schemeClr val="bg2"/>
                </a:solidFill>
              </a:defRPr>
            </a:lvl3pPr>
            <a:lvl4pPr marL="1158211" indent="-256026">
              <a:lnSpc>
                <a:spcPts val="2667"/>
              </a:lnSpc>
              <a:spcBef>
                <a:spcPts val="0"/>
              </a:spcBef>
              <a:spcAft>
                <a:spcPts val="1600"/>
              </a:spcAft>
              <a:buFont typeface="Lucida Grande"/>
              <a:buChar char="–"/>
              <a:defRPr sz="1867">
                <a:solidFill>
                  <a:schemeClr val="bg2"/>
                </a:solidFill>
              </a:defRPr>
            </a:lvl4pPr>
            <a:lvl5pPr marL="1463003" indent="-256026">
              <a:lnSpc>
                <a:spcPts val="2667"/>
              </a:lnSpc>
              <a:spcBef>
                <a:spcPts val="0"/>
              </a:spcBef>
              <a:spcAft>
                <a:spcPts val="1600"/>
              </a:spcAft>
              <a:buFont typeface="Lucida Grande"/>
              <a:buChar char="–"/>
              <a:defRPr sz="18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1861769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2_Divider Green">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0"/>
            <a:ext cx="9148233" cy="2178824"/>
          </a:xfrm>
        </p:spPr>
        <p:txBody>
          <a:bodyPr lIns="0" tIns="0" rIns="0" bIns="0" anchor="t" anchorCtr="0">
            <a:noAutofit/>
          </a:bodyPr>
          <a:lstStyle>
            <a:lvl1pPr marL="114297" indent="-114297"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1156078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3" y="532781"/>
            <a:ext cx="4866561" cy="585216"/>
          </a:xfrm>
        </p:spPr>
        <p:txBody>
          <a:bodyPr lIns="0" tIns="0" rIns="0" bIns="0" anchor="t">
            <a:noAutofit/>
          </a:bodyPr>
          <a:lstStyle>
            <a:lvl1pPr algn="l">
              <a:defRPr sz="2933">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11372" y="1600201"/>
            <a:ext cx="4868333" cy="4525963"/>
          </a:xfrm>
        </p:spPr>
        <p:txBody>
          <a:bodyPr lIns="0" tIns="0" rIns="0">
            <a:noAutofit/>
          </a:bodyPr>
          <a:lstStyle>
            <a:lvl1pPr marL="0" indent="0">
              <a:lnSpc>
                <a:spcPts val="2933"/>
              </a:lnSpc>
              <a:spcBef>
                <a:spcPts val="0"/>
              </a:spcBef>
              <a:spcAft>
                <a:spcPts val="1200"/>
              </a:spcAft>
              <a:buNone/>
              <a:defRPr sz="2133">
                <a:solidFill>
                  <a:schemeClr val="bg2"/>
                </a:solidFill>
              </a:defRPr>
            </a:lvl1pPr>
            <a:lvl2pPr marL="256026" indent="-256026">
              <a:lnSpc>
                <a:spcPts val="2933"/>
              </a:lnSpc>
              <a:spcBef>
                <a:spcPts val="0"/>
              </a:spcBef>
              <a:spcAft>
                <a:spcPts val="1200"/>
              </a:spcAft>
              <a:buFont typeface="Arial"/>
              <a:buChar char="•"/>
              <a:defRPr sz="2133">
                <a:solidFill>
                  <a:schemeClr val="bg2"/>
                </a:solidFill>
              </a:defRPr>
            </a:lvl2pPr>
            <a:lvl3pPr marL="548626" indent="-256026">
              <a:lnSpc>
                <a:spcPts val="2933"/>
              </a:lnSpc>
              <a:spcBef>
                <a:spcPts val="0"/>
              </a:spcBef>
              <a:spcAft>
                <a:spcPts val="1200"/>
              </a:spcAft>
              <a:buFont typeface="LucidaGrande" charset="0"/>
              <a:buChar char="○"/>
              <a:defRPr sz="2133">
                <a:solidFill>
                  <a:schemeClr val="bg2"/>
                </a:solidFill>
              </a:defRPr>
            </a:lvl3pPr>
            <a:lvl4pPr marL="853419" indent="-256026">
              <a:lnSpc>
                <a:spcPts val="2933"/>
              </a:lnSpc>
              <a:spcBef>
                <a:spcPts val="0"/>
              </a:spcBef>
              <a:spcAft>
                <a:spcPts val="1200"/>
              </a:spcAft>
              <a:buFont typeface="LucidaGrande" charset="0"/>
              <a:buChar char="○"/>
              <a:defRPr sz="2133">
                <a:solidFill>
                  <a:schemeClr val="bg2"/>
                </a:solidFill>
              </a:defRPr>
            </a:lvl4pPr>
            <a:lvl5pPr marL="1097253" indent="-256026">
              <a:lnSpc>
                <a:spcPts val="2933"/>
              </a:lnSpc>
              <a:spcBef>
                <a:spcPts val="0"/>
              </a:spcBef>
              <a:spcAft>
                <a:spcPts val="1200"/>
              </a:spcAft>
              <a:buFont typeface="LucidaGrande" charset="0"/>
              <a:buChar char="○"/>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894760" y="6403818"/>
            <a:ext cx="4591641"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cxnSp>
        <p:nvCxnSpPr>
          <p:cNvPr id="14" name="Straight Connector 13"/>
          <p:cNvCxnSpPr/>
          <p:nvPr userDrawn="1"/>
        </p:nvCxnSpPr>
        <p:spPr>
          <a:xfrm>
            <a:off x="609600" y="6370596"/>
            <a:ext cx="4876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4" name="Picture 3"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1413" y="0"/>
            <a:ext cx="6090587" cy="6858000"/>
          </a:xfrm>
          <a:prstGeom prst="rect">
            <a:avLst/>
          </a:prstGeom>
        </p:spPr>
      </p:pic>
      <p:sp>
        <p:nvSpPr>
          <p:cNvPr id="7"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0043098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and Content with Tex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Lucida Grande"/>
              <a:buChar char="–"/>
              <a:defRPr sz="1867">
                <a:solidFill>
                  <a:schemeClr val="bg2"/>
                </a:solidFill>
              </a:defRPr>
            </a:lvl2pPr>
            <a:lvl3pPr marL="853419" indent="-256026">
              <a:lnSpc>
                <a:spcPts val="2667"/>
              </a:lnSpc>
              <a:spcBef>
                <a:spcPts val="0"/>
              </a:spcBef>
              <a:spcAft>
                <a:spcPts val="1600"/>
              </a:spcAft>
              <a:buFont typeface="Lucida Grande"/>
              <a:buChar char="–"/>
              <a:defRPr sz="1867">
                <a:solidFill>
                  <a:schemeClr val="bg2"/>
                </a:solidFill>
              </a:defRPr>
            </a:lvl3pPr>
            <a:lvl4pPr marL="1158211" indent="-256026">
              <a:lnSpc>
                <a:spcPts val="2667"/>
              </a:lnSpc>
              <a:spcBef>
                <a:spcPts val="0"/>
              </a:spcBef>
              <a:spcAft>
                <a:spcPts val="1600"/>
              </a:spcAft>
              <a:buFont typeface="Lucida Grande"/>
              <a:buChar char="–"/>
              <a:defRPr sz="1867">
                <a:solidFill>
                  <a:schemeClr val="bg2"/>
                </a:solidFill>
              </a:defRPr>
            </a:lvl4pPr>
            <a:lvl5pPr marL="1463003" indent="-256026">
              <a:lnSpc>
                <a:spcPts val="2667"/>
              </a:lnSpc>
              <a:spcBef>
                <a:spcPts val="0"/>
              </a:spcBef>
              <a:spcAft>
                <a:spcPts val="1600"/>
              </a:spcAft>
              <a:buFont typeface="Lucida Grande"/>
              <a:buChar char="–"/>
              <a:defRPr sz="18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4596501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Lucida Grande"/>
              <a:buChar char="–"/>
              <a:defRPr sz="1867">
                <a:solidFill>
                  <a:schemeClr val="bg2"/>
                </a:solidFill>
              </a:defRPr>
            </a:lvl2pPr>
            <a:lvl3pPr marL="853419" indent="-256026">
              <a:lnSpc>
                <a:spcPts val="2667"/>
              </a:lnSpc>
              <a:spcBef>
                <a:spcPts val="0"/>
              </a:spcBef>
              <a:spcAft>
                <a:spcPts val="1600"/>
              </a:spcAft>
              <a:buFont typeface="Lucida Grande"/>
              <a:buChar char="–"/>
              <a:defRPr sz="1867">
                <a:solidFill>
                  <a:schemeClr val="bg2"/>
                </a:solidFill>
              </a:defRPr>
            </a:lvl3pPr>
            <a:lvl4pPr marL="1158211" indent="-256026">
              <a:lnSpc>
                <a:spcPts val="2667"/>
              </a:lnSpc>
              <a:spcBef>
                <a:spcPts val="0"/>
              </a:spcBef>
              <a:spcAft>
                <a:spcPts val="1600"/>
              </a:spcAft>
              <a:buFont typeface="Lucida Grande"/>
              <a:buChar char="–"/>
              <a:defRPr sz="1867">
                <a:solidFill>
                  <a:schemeClr val="bg2"/>
                </a:solidFill>
              </a:defRPr>
            </a:lvl4pPr>
            <a:lvl5pPr marL="1463003" indent="-256026">
              <a:lnSpc>
                <a:spcPts val="2667"/>
              </a:lnSpc>
              <a:spcBef>
                <a:spcPts val="0"/>
              </a:spcBef>
              <a:spcAft>
                <a:spcPts val="1600"/>
              </a:spcAft>
              <a:buFont typeface="Lucida Grande"/>
              <a:buChar char="–"/>
              <a:defRPr sz="18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28148344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Lucida Grande"/>
              <a:buChar char="–"/>
              <a:defRPr sz="1867">
                <a:solidFill>
                  <a:schemeClr val="bg2"/>
                </a:solidFill>
              </a:defRPr>
            </a:lvl2pPr>
            <a:lvl3pPr marL="853419" indent="-256026">
              <a:lnSpc>
                <a:spcPts val="2667"/>
              </a:lnSpc>
              <a:spcBef>
                <a:spcPts val="0"/>
              </a:spcBef>
              <a:spcAft>
                <a:spcPts val="1600"/>
              </a:spcAft>
              <a:buFont typeface="Lucida Grande"/>
              <a:buChar char="–"/>
              <a:defRPr sz="1867">
                <a:solidFill>
                  <a:schemeClr val="bg2"/>
                </a:solidFill>
              </a:defRPr>
            </a:lvl3pPr>
            <a:lvl4pPr marL="1158211" indent="-256026">
              <a:lnSpc>
                <a:spcPts val="2667"/>
              </a:lnSpc>
              <a:spcBef>
                <a:spcPts val="0"/>
              </a:spcBef>
              <a:spcAft>
                <a:spcPts val="1600"/>
              </a:spcAft>
              <a:buFont typeface="Lucida Grande"/>
              <a:buChar char="–"/>
              <a:defRPr sz="1867">
                <a:solidFill>
                  <a:schemeClr val="bg2"/>
                </a:solidFill>
              </a:defRPr>
            </a:lvl4pPr>
            <a:lvl5pPr marL="1463003" indent="-256026">
              <a:lnSpc>
                <a:spcPts val="2667"/>
              </a:lnSpc>
              <a:spcBef>
                <a:spcPts val="0"/>
              </a:spcBef>
              <a:spcAft>
                <a:spcPts val="1600"/>
              </a:spcAft>
              <a:buFont typeface="Lucida Grande"/>
              <a:buChar char="–"/>
              <a:defRPr sz="18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20819538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Text 1/2 graphic">
    <p:spTree>
      <p:nvGrpSpPr>
        <p:cNvPr id="1" name=""/>
        <p:cNvGrpSpPr/>
        <p:nvPr/>
      </p:nvGrpSpPr>
      <p:grpSpPr>
        <a:xfrm>
          <a:off x="0" y="0"/>
          <a:ext cx="0" cy="0"/>
          <a:chOff x="0" y="0"/>
          <a:chExt cx="0" cy="0"/>
        </a:xfrm>
      </p:grpSpPr>
      <p:sp>
        <p:nvSpPr>
          <p:cNvPr id="2" name="Title 1"/>
          <p:cNvSpPr>
            <a:spLocks noGrp="1"/>
          </p:cNvSpPr>
          <p:nvPr>
            <p:ph type="title"/>
          </p:nvPr>
        </p:nvSpPr>
        <p:spPr>
          <a:xfrm>
            <a:off x="665560" y="487680"/>
            <a:ext cx="4866561" cy="792480"/>
          </a:xfrm>
        </p:spPr>
        <p:txBody>
          <a:bodyPr lIns="0" tIns="0" rIns="0" bIns="0" anchor="t" anchorCtr="0">
            <a:noAutofit/>
          </a:bodyPr>
          <a:lstStyle>
            <a:lvl1pPr algn="l">
              <a:defRPr sz="3000">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665559" y="1600201"/>
            <a:ext cx="4868333" cy="4525963"/>
          </a:xfrm>
          <a:prstGeom prst="rect">
            <a:avLst/>
          </a:prstGeom>
        </p:spPr>
        <p:txBody>
          <a:bodyPr lIns="0" tIns="0" rIns="0">
            <a:normAutofit/>
          </a:bodyPr>
          <a:lstStyle>
            <a:lvl1pPr marL="0" indent="0">
              <a:lnSpc>
                <a:spcPct val="100000"/>
              </a:lnSpc>
              <a:spcBef>
                <a:spcPts val="0"/>
              </a:spcBef>
              <a:spcAft>
                <a:spcPts val="600"/>
              </a:spcAft>
              <a:buNone/>
              <a:defRPr sz="2500">
                <a:solidFill>
                  <a:schemeClr val="bg2"/>
                </a:solidFill>
              </a:defRPr>
            </a:lvl1pPr>
            <a:lvl2pPr marL="306388" indent="-300038">
              <a:lnSpc>
                <a:spcPct val="100000"/>
              </a:lnSpc>
              <a:spcBef>
                <a:spcPts val="0"/>
              </a:spcBef>
              <a:spcAft>
                <a:spcPts val="600"/>
              </a:spcAft>
              <a:buFont typeface="Arial"/>
              <a:buChar char="•"/>
              <a:tabLst/>
              <a:defRPr sz="2500">
                <a:solidFill>
                  <a:schemeClr val="bg2"/>
                </a:solidFill>
              </a:defRPr>
            </a:lvl2pPr>
            <a:lvl3pPr marL="607469" indent="-300559">
              <a:lnSpc>
                <a:spcPct val="100000"/>
              </a:lnSpc>
              <a:spcBef>
                <a:spcPts val="0"/>
              </a:spcBef>
              <a:spcAft>
                <a:spcPts val="600"/>
              </a:spcAft>
              <a:buFont typeface="Lucida Grande"/>
              <a:buChar char="–"/>
              <a:defRPr sz="2000">
                <a:solidFill>
                  <a:schemeClr val="bg2"/>
                </a:solidFill>
              </a:defRPr>
            </a:lvl3pPr>
            <a:lvl4pPr marL="916494" indent="-309026">
              <a:lnSpc>
                <a:spcPct val="100000"/>
              </a:lnSpc>
              <a:spcBef>
                <a:spcPts val="0"/>
              </a:spcBef>
              <a:spcAft>
                <a:spcPts val="600"/>
              </a:spcAft>
              <a:buFont typeface="Lucida Grande"/>
              <a:buChar char="–"/>
              <a:defRPr sz="2000">
                <a:solidFill>
                  <a:schemeClr val="bg2"/>
                </a:solidFill>
              </a:defRPr>
            </a:lvl4pPr>
            <a:lvl5pPr marL="1214936" indent="-298443">
              <a:lnSpc>
                <a:spcPct val="100000"/>
              </a:lnSpc>
              <a:spcBef>
                <a:spcPts val="0"/>
              </a:spcBef>
              <a:spcAft>
                <a:spcPts val="600"/>
              </a:spcAft>
              <a:buFont typeface="Lucida Grande"/>
              <a:buChar char="–"/>
              <a:defRPr sz="20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5"/>
          <p:cNvSpPr txBox="1"/>
          <p:nvPr userDrawn="1"/>
        </p:nvSpPr>
        <p:spPr>
          <a:xfrm>
            <a:off x="685800" y="6400800"/>
            <a:ext cx="165110" cy="164212"/>
          </a:xfrm>
          <a:prstGeom prst="rect">
            <a:avLst/>
          </a:prstGeom>
          <a:noFill/>
        </p:spPr>
        <p:txBody>
          <a:bodyPr wrap="none" lIns="0" tIns="0" rIns="0" bIns="0" rtlCol="0">
            <a:spAutoFit/>
          </a:bodyPr>
          <a:lstStyle/>
          <a:p>
            <a:pPr algn="l" defTabSz="457200" rtl="0" fontAlgn="base">
              <a:spcBef>
                <a:spcPct val="0"/>
              </a:spcBef>
              <a:spcAft>
                <a:spcPct val="0"/>
              </a:spcAft>
            </a:pPr>
            <a:fld id="{93E0DFB3-28A9-4F59-8A45-04433F341D1B}" type="slidenum">
              <a:rPr lang="en-US" sz="1067" kern="1200" smtClean="0">
                <a:solidFill>
                  <a:schemeClr val="bg2"/>
                </a:solidFill>
                <a:latin typeface="+mn-lt"/>
                <a:ea typeface="+mn-ea"/>
                <a:cs typeface="+mn-cs"/>
              </a:rPr>
              <a:pPr algn="l" defTabSz="457200" rtl="0" fontAlgn="base">
                <a:spcBef>
                  <a:spcPct val="0"/>
                </a:spcBef>
                <a:spcAft>
                  <a:spcPct val="0"/>
                </a:spcAft>
              </a:pPr>
              <a:t>‹#›</a:t>
            </a:fld>
            <a:endParaRPr lang="en-US" sz="1067" kern="1200" dirty="0">
              <a:solidFill>
                <a:schemeClr val="bg2"/>
              </a:solidFill>
              <a:latin typeface="+mn-lt"/>
              <a:ea typeface="+mn-ea"/>
              <a:cs typeface="+mn-cs"/>
            </a:endParaRPr>
          </a:p>
        </p:txBody>
      </p:sp>
      <p:pic>
        <p:nvPicPr>
          <p:cNvPr id="7" name="Picture 6"/>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6099048" y="0"/>
            <a:ext cx="6099048" cy="6858000"/>
          </a:xfrm>
          <a:prstGeom prst="rect">
            <a:avLst/>
          </a:prstGeom>
        </p:spPr>
      </p:pic>
    </p:spTree>
    <p:extLst>
      <p:ext uri="{BB962C8B-B14F-4D97-AF65-F5344CB8AC3E}">
        <p14:creationId xmlns:p14="http://schemas.microsoft.com/office/powerpoint/2010/main" val="29330706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Text 1 column">
    <p:spTree>
      <p:nvGrpSpPr>
        <p:cNvPr id="1" name=""/>
        <p:cNvGrpSpPr/>
        <p:nvPr/>
      </p:nvGrpSpPr>
      <p:grpSpPr>
        <a:xfrm>
          <a:off x="0" y="0"/>
          <a:ext cx="0" cy="0"/>
          <a:chOff x="0" y="0"/>
          <a:chExt cx="0" cy="0"/>
        </a:xfrm>
      </p:grpSpPr>
      <p:sp>
        <p:nvSpPr>
          <p:cNvPr id="2" name="Title 1"/>
          <p:cNvSpPr>
            <a:spLocks noGrp="1"/>
          </p:cNvSpPr>
          <p:nvPr>
            <p:ph type="title"/>
          </p:nvPr>
        </p:nvSpPr>
        <p:spPr>
          <a:xfrm>
            <a:off x="665559" y="487680"/>
            <a:ext cx="10363200" cy="788471"/>
          </a:xfrm>
        </p:spPr>
        <p:txBody>
          <a:bodyPr lIns="0" tIns="0" rIns="0" bIns="0" anchor="t" anchorCtr="0">
            <a:noAutofit/>
          </a:bodyPr>
          <a:lstStyle>
            <a:lvl1pPr algn="l">
              <a:defRPr sz="3000">
                <a:solidFill>
                  <a:schemeClr val="tx2"/>
                </a:solidFill>
              </a:defRPr>
            </a:lvl1pPr>
          </a:lstStyle>
          <a:p>
            <a:r>
              <a:rPr lang="en-US" dirty="0"/>
              <a:t>Click to edit Master title style</a:t>
            </a:r>
          </a:p>
        </p:txBody>
      </p:sp>
      <p:sp>
        <p:nvSpPr>
          <p:cNvPr id="4" name="Content Placeholder 3"/>
          <p:cNvSpPr>
            <a:spLocks noGrp="1"/>
          </p:cNvSpPr>
          <p:nvPr>
            <p:ph sz="quarter" idx="14"/>
          </p:nvPr>
        </p:nvSpPr>
        <p:spPr>
          <a:xfrm>
            <a:off x="665558" y="1602317"/>
            <a:ext cx="10363199" cy="4466167"/>
          </a:xfrm>
        </p:spPr>
        <p:txBody>
          <a:bodyPr>
            <a:noAutofit/>
          </a:bodyPr>
          <a:lstStyle>
            <a:lvl1pPr>
              <a:spcAft>
                <a:spcPts val="600"/>
              </a:spcAft>
              <a:defRPr sz="2500"/>
            </a:lvl1pPr>
            <a:lvl2pPr>
              <a:spcAft>
                <a:spcPts val="600"/>
              </a:spcAft>
              <a:defRPr sz="2500"/>
            </a:lvl2pPr>
            <a:lvl3pPr>
              <a:spcAft>
                <a:spcPts val="600"/>
              </a:spcAft>
              <a:defRPr sz="2000"/>
            </a:lvl3pPr>
            <a:lvl4pPr>
              <a:spcAft>
                <a:spcPts val="600"/>
              </a:spcAft>
              <a:defRPr sz="2000"/>
            </a:lvl4pPr>
            <a:lvl5pPr>
              <a:spcAft>
                <a:spcPts val="600"/>
              </a:spcAft>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5"/>
          <p:cNvSpPr txBox="1"/>
          <p:nvPr userDrawn="1"/>
        </p:nvSpPr>
        <p:spPr>
          <a:xfrm>
            <a:off x="685800" y="6400800"/>
            <a:ext cx="165110" cy="164212"/>
          </a:xfrm>
          <a:prstGeom prst="rect">
            <a:avLst/>
          </a:prstGeom>
          <a:noFill/>
        </p:spPr>
        <p:txBody>
          <a:bodyPr wrap="none" lIns="0" tIns="0" rIns="0" bIns="0" rtlCol="0">
            <a:spAutoFit/>
          </a:bodyPr>
          <a:lstStyle/>
          <a:p>
            <a:pPr algn="l" defTabSz="457200" rtl="0" fontAlgn="base">
              <a:spcBef>
                <a:spcPct val="0"/>
              </a:spcBef>
              <a:spcAft>
                <a:spcPct val="0"/>
              </a:spcAft>
            </a:pPr>
            <a:fld id="{93E0DFB3-28A9-4F59-8A45-04433F341D1B}" type="slidenum">
              <a:rPr lang="en-US" sz="1067" kern="1200" smtClean="0">
                <a:solidFill>
                  <a:schemeClr val="bg2"/>
                </a:solidFill>
                <a:latin typeface="+mn-lt"/>
                <a:ea typeface="+mn-ea"/>
                <a:cs typeface="+mn-cs"/>
              </a:rPr>
              <a:pPr algn="l" defTabSz="457200" rtl="0" fontAlgn="base">
                <a:spcBef>
                  <a:spcPct val="0"/>
                </a:spcBef>
                <a:spcAft>
                  <a:spcPct val="0"/>
                </a:spcAft>
              </a:pPr>
              <a:t>‹#›</a:t>
            </a:fld>
            <a:endParaRPr lang="en-US" sz="1067" kern="1200" dirty="0">
              <a:solidFill>
                <a:schemeClr val="bg2"/>
              </a:solidFill>
              <a:latin typeface="+mn-lt"/>
              <a:ea typeface="+mn-ea"/>
              <a:cs typeface="+mn-cs"/>
            </a:endParaRPr>
          </a:p>
        </p:txBody>
      </p:sp>
    </p:spTree>
    <p:extLst>
      <p:ext uri="{BB962C8B-B14F-4D97-AF65-F5344CB8AC3E}">
        <p14:creationId xmlns:p14="http://schemas.microsoft.com/office/powerpoint/2010/main" val="35935742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3" descr="Background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ctrTitle"/>
          </p:nvPr>
        </p:nvSpPr>
        <p:spPr>
          <a:xfrm>
            <a:off x="758094" y="2609217"/>
            <a:ext cx="8021189" cy="1994361"/>
          </a:xfrm>
        </p:spPr>
        <p:txBody>
          <a:bodyPr lIns="0" tIns="0" rIns="0" bIns="0" anchor="t">
            <a:noAutofit/>
          </a:bodyPr>
          <a:lstStyle>
            <a:lvl1pPr algn="l">
              <a:lnSpc>
                <a:spcPts val="6933"/>
              </a:lnSpc>
              <a:defRPr sz="64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797581" y="4693920"/>
            <a:ext cx="8534400" cy="1752600"/>
          </a:xfrm>
        </p:spPr>
        <p:txBody>
          <a:bodyPr lIns="0" tIns="0" rIns="0" bIns="0">
            <a:noAutofit/>
          </a:bodyPr>
          <a:lstStyle>
            <a:lvl1pPr marL="0" indent="0" algn="l">
              <a:lnSpc>
                <a:spcPts val="2400"/>
              </a:lnSpc>
              <a:spcBef>
                <a:spcPts val="0"/>
              </a:spcBef>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pic>
        <p:nvPicPr>
          <p:cNvPr id="7" name="Picture 6"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Tree>
    <p:extLst>
      <p:ext uri="{BB962C8B-B14F-4D97-AF65-F5344CB8AC3E}">
        <p14:creationId xmlns:p14="http://schemas.microsoft.com/office/powerpoint/2010/main" val="5396294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5_Title Slide">
    <p:spTree>
      <p:nvGrpSpPr>
        <p:cNvPr id="1" name=""/>
        <p:cNvGrpSpPr/>
        <p:nvPr/>
      </p:nvGrpSpPr>
      <p:grpSpPr>
        <a:xfrm>
          <a:off x="0" y="0"/>
          <a:ext cx="0" cy="0"/>
          <a:chOff x="0" y="0"/>
          <a:chExt cx="0" cy="0"/>
        </a:xfrm>
      </p:grpSpPr>
      <p:pic>
        <p:nvPicPr>
          <p:cNvPr id="7" name="Picture 6"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ctrTitle"/>
          </p:nvPr>
        </p:nvSpPr>
        <p:spPr>
          <a:xfrm>
            <a:off x="758094" y="2609217"/>
            <a:ext cx="8021189" cy="1994361"/>
          </a:xfrm>
        </p:spPr>
        <p:txBody>
          <a:bodyPr lIns="0" tIns="0" rIns="0" bIns="0" anchor="t">
            <a:noAutofit/>
          </a:bodyPr>
          <a:lstStyle>
            <a:lvl1pPr algn="l">
              <a:lnSpc>
                <a:spcPts val="6933"/>
              </a:lnSpc>
              <a:defRPr sz="64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797581" y="4693920"/>
            <a:ext cx="8534400" cy="1752600"/>
          </a:xfrm>
        </p:spPr>
        <p:txBody>
          <a:bodyPr lIns="0" tIns="0" rIns="0" bIns="0">
            <a:noAutofit/>
          </a:bodyPr>
          <a:lstStyle>
            <a:lvl1pPr marL="0" indent="0" algn="l">
              <a:lnSpc>
                <a:spcPts val="2400"/>
              </a:lnSpc>
              <a:spcBef>
                <a:spcPts val="0"/>
              </a:spcBef>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pic>
        <p:nvPicPr>
          <p:cNvPr id="6" name="Picture 5"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Tree>
    <p:extLst>
      <p:ext uri="{BB962C8B-B14F-4D97-AF65-F5344CB8AC3E}">
        <p14:creationId xmlns:p14="http://schemas.microsoft.com/office/powerpoint/2010/main" val="31767284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7_Title Slide">
    <p:bg>
      <p:bgPr>
        <a:solidFill>
          <a:srgbClr val="72246C"/>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8094" y="2609217"/>
            <a:ext cx="8021189" cy="1994361"/>
          </a:xfrm>
        </p:spPr>
        <p:txBody>
          <a:bodyPr lIns="0" tIns="0" rIns="0" bIns="0" anchor="t">
            <a:noAutofit/>
          </a:bodyPr>
          <a:lstStyle>
            <a:lvl1pPr algn="l">
              <a:lnSpc>
                <a:spcPts val="6933"/>
              </a:lnSpc>
              <a:defRPr sz="64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797581" y="4693920"/>
            <a:ext cx="8534400" cy="1752600"/>
          </a:xfrm>
        </p:spPr>
        <p:txBody>
          <a:bodyPr lIns="0" tIns="0" rIns="0" bIns="0">
            <a:noAutofit/>
          </a:bodyPr>
          <a:lstStyle>
            <a:lvl1pPr marL="0" indent="0" algn="l">
              <a:lnSpc>
                <a:spcPts val="2400"/>
              </a:lnSpc>
              <a:spcBef>
                <a:spcPts val="0"/>
              </a:spcBef>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Tree>
    <p:extLst>
      <p:ext uri="{BB962C8B-B14F-4D97-AF65-F5344CB8AC3E}">
        <p14:creationId xmlns:p14="http://schemas.microsoft.com/office/powerpoint/2010/main" val="25338114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3" y="532781"/>
            <a:ext cx="4866561" cy="585216"/>
          </a:xfrm>
        </p:spPr>
        <p:txBody>
          <a:bodyPr lIns="0" tIns="0" rIns="0" bIns="0" anchor="t">
            <a:noAutofit/>
          </a:bodyPr>
          <a:lstStyle>
            <a:lvl1pPr algn="l">
              <a:defRPr sz="2933">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11372" y="1600201"/>
            <a:ext cx="4868333" cy="4525963"/>
          </a:xfrm>
        </p:spPr>
        <p:txBody>
          <a:bodyPr lIns="0" tIns="0" rIns="0">
            <a:noAutofit/>
          </a:bodyPr>
          <a:lstStyle>
            <a:lvl1pPr marL="0" indent="0">
              <a:lnSpc>
                <a:spcPts val="2933"/>
              </a:lnSpc>
              <a:spcBef>
                <a:spcPts val="0"/>
              </a:spcBef>
              <a:spcAft>
                <a:spcPts val="1200"/>
              </a:spcAft>
              <a:buNone/>
              <a:defRPr sz="2133">
                <a:solidFill>
                  <a:schemeClr val="bg2"/>
                </a:solidFill>
              </a:defRPr>
            </a:lvl1pPr>
            <a:lvl2pPr marL="256026" indent="-256026">
              <a:lnSpc>
                <a:spcPts val="2933"/>
              </a:lnSpc>
              <a:spcBef>
                <a:spcPts val="0"/>
              </a:spcBef>
              <a:spcAft>
                <a:spcPts val="1200"/>
              </a:spcAft>
              <a:buFont typeface="Arial"/>
              <a:buChar char="•"/>
              <a:defRPr sz="2133">
                <a:solidFill>
                  <a:schemeClr val="bg2"/>
                </a:solidFill>
              </a:defRPr>
            </a:lvl2pPr>
            <a:lvl3pPr marL="548626" indent="-256026">
              <a:lnSpc>
                <a:spcPts val="2933"/>
              </a:lnSpc>
              <a:spcBef>
                <a:spcPts val="0"/>
              </a:spcBef>
              <a:spcAft>
                <a:spcPts val="1200"/>
              </a:spcAft>
              <a:buFont typeface="LucidaGrande" charset="0"/>
              <a:buChar char="○"/>
              <a:defRPr sz="2133">
                <a:solidFill>
                  <a:schemeClr val="bg2"/>
                </a:solidFill>
              </a:defRPr>
            </a:lvl3pPr>
            <a:lvl4pPr marL="853419" indent="-256026">
              <a:lnSpc>
                <a:spcPts val="2933"/>
              </a:lnSpc>
              <a:spcBef>
                <a:spcPts val="0"/>
              </a:spcBef>
              <a:spcAft>
                <a:spcPts val="1200"/>
              </a:spcAft>
              <a:buFont typeface="LucidaGrande" charset="0"/>
              <a:buChar char="○"/>
              <a:defRPr sz="2133">
                <a:solidFill>
                  <a:schemeClr val="bg2"/>
                </a:solidFill>
              </a:defRPr>
            </a:lvl4pPr>
            <a:lvl5pPr marL="1097253" indent="-256026">
              <a:lnSpc>
                <a:spcPts val="2933"/>
              </a:lnSpc>
              <a:spcBef>
                <a:spcPts val="0"/>
              </a:spcBef>
              <a:spcAft>
                <a:spcPts val="1200"/>
              </a:spcAft>
              <a:buFont typeface="LucidaGrande" charset="0"/>
              <a:buChar char="○"/>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894760" y="6403818"/>
            <a:ext cx="4591641"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cxnSp>
        <p:nvCxnSpPr>
          <p:cNvPr id="14" name="Straight Connector 13"/>
          <p:cNvCxnSpPr/>
          <p:nvPr userDrawn="1"/>
        </p:nvCxnSpPr>
        <p:spPr>
          <a:xfrm>
            <a:off x="609600" y="6370596"/>
            <a:ext cx="4876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4" name="Picture 3"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1413" y="0"/>
            <a:ext cx="6090587" cy="6858000"/>
          </a:xfrm>
          <a:prstGeom prst="rect">
            <a:avLst/>
          </a:prstGeom>
        </p:spPr>
      </p:pic>
      <p:sp>
        <p:nvSpPr>
          <p:cNvPr id="7"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17045979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532781"/>
            <a:ext cx="6390791" cy="585216"/>
          </a:xfrm>
        </p:spPr>
        <p:txBody>
          <a:bodyPr lIns="0" tIns="0" rIns="0" bIns="0" anchor="t">
            <a:noAutofit/>
          </a:bodyPr>
          <a:lstStyle>
            <a:lvl1pPr algn="l">
              <a:defRPr sz="2933">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11372" y="1600201"/>
            <a:ext cx="6392563" cy="4525963"/>
          </a:xfrm>
        </p:spPr>
        <p:txBody>
          <a:bodyPr lIns="0" tIns="0" rIns="0">
            <a:noAutofit/>
          </a:bodyPr>
          <a:lstStyle>
            <a:lvl1pPr marL="0" indent="0">
              <a:lnSpc>
                <a:spcPts val="2933"/>
              </a:lnSpc>
              <a:spcBef>
                <a:spcPts val="0"/>
              </a:spcBef>
              <a:spcAft>
                <a:spcPts val="1200"/>
              </a:spcAft>
              <a:buNone/>
              <a:defRPr sz="2133">
                <a:solidFill>
                  <a:schemeClr val="bg2"/>
                </a:solidFill>
              </a:defRPr>
            </a:lvl1pPr>
            <a:lvl2pPr marL="256026" indent="-256026">
              <a:lnSpc>
                <a:spcPts val="2933"/>
              </a:lnSpc>
              <a:spcBef>
                <a:spcPts val="0"/>
              </a:spcBef>
              <a:spcAft>
                <a:spcPts val="1200"/>
              </a:spcAft>
              <a:buFont typeface="Arial"/>
              <a:buChar char="•"/>
              <a:defRPr sz="2133">
                <a:solidFill>
                  <a:schemeClr val="bg2"/>
                </a:solidFill>
              </a:defRPr>
            </a:lvl2pPr>
            <a:lvl3pPr marL="548626" indent="-256026">
              <a:lnSpc>
                <a:spcPts val="2933"/>
              </a:lnSpc>
              <a:spcBef>
                <a:spcPts val="0"/>
              </a:spcBef>
              <a:spcAft>
                <a:spcPts val="1200"/>
              </a:spcAft>
              <a:buFont typeface="LucidaGrande" charset="0"/>
              <a:buChar char="◦"/>
              <a:defRPr sz="2133">
                <a:solidFill>
                  <a:schemeClr val="bg2"/>
                </a:solidFill>
              </a:defRPr>
            </a:lvl3pPr>
            <a:lvl4pPr marL="853419" indent="-256026">
              <a:lnSpc>
                <a:spcPts val="2933"/>
              </a:lnSpc>
              <a:spcBef>
                <a:spcPts val="0"/>
              </a:spcBef>
              <a:spcAft>
                <a:spcPts val="1200"/>
              </a:spcAft>
              <a:buFont typeface="LucidaGrande" charset="0"/>
              <a:buChar char="◦"/>
              <a:defRPr sz="2133">
                <a:solidFill>
                  <a:schemeClr val="bg2"/>
                </a:solidFill>
              </a:defRPr>
            </a:lvl4pPr>
            <a:lvl5pPr marL="1097253" indent="-256026">
              <a:lnSpc>
                <a:spcPts val="2933"/>
              </a:lnSpc>
              <a:spcBef>
                <a:spcPts val="0"/>
              </a:spcBef>
              <a:spcAft>
                <a:spcPts val="1200"/>
              </a:spcAft>
              <a:buFont typeface="LucidaGrande" charset="0"/>
              <a:buChar char="◦"/>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p:nvPr userDrawn="1"/>
        </p:nvCxnSpPr>
        <p:spPr>
          <a:xfrm>
            <a:off x="609600" y="6370596"/>
            <a:ext cx="640368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35669" y="0"/>
            <a:ext cx="4056331" cy="6858000"/>
          </a:xfrm>
          <a:prstGeom prst="rect">
            <a:avLst/>
          </a:prstGeom>
        </p:spPr>
      </p:pic>
      <p:sp>
        <p:nvSpPr>
          <p:cNvPr id="12" name="Footer Placeholder 4"/>
          <p:cNvSpPr>
            <a:spLocks noGrp="1"/>
          </p:cNvSpPr>
          <p:nvPr>
            <p:ph type="ftr" sz="quarter" idx="11"/>
          </p:nvPr>
        </p:nvSpPr>
        <p:spPr>
          <a:xfrm>
            <a:off x="894759" y="6403818"/>
            <a:ext cx="6107404"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3"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191347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532781"/>
            <a:ext cx="6390791" cy="585216"/>
          </a:xfrm>
        </p:spPr>
        <p:txBody>
          <a:bodyPr lIns="0" tIns="0" rIns="0" bIns="0" anchor="t">
            <a:noAutofit/>
          </a:bodyPr>
          <a:lstStyle>
            <a:lvl1pPr algn="l">
              <a:defRPr sz="2933">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11372" y="1600201"/>
            <a:ext cx="6392563" cy="4525963"/>
          </a:xfrm>
        </p:spPr>
        <p:txBody>
          <a:bodyPr lIns="0" tIns="0" rIns="0">
            <a:noAutofit/>
          </a:bodyPr>
          <a:lstStyle>
            <a:lvl1pPr marL="0" indent="0">
              <a:lnSpc>
                <a:spcPts val="2933"/>
              </a:lnSpc>
              <a:spcBef>
                <a:spcPts val="0"/>
              </a:spcBef>
              <a:spcAft>
                <a:spcPts val="1200"/>
              </a:spcAft>
              <a:buNone/>
              <a:defRPr sz="2133">
                <a:solidFill>
                  <a:schemeClr val="bg2"/>
                </a:solidFill>
              </a:defRPr>
            </a:lvl1pPr>
            <a:lvl2pPr marL="256026" indent="-256026">
              <a:lnSpc>
                <a:spcPts val="2933"/>
              </a:lnSpc>
              <a:spcBef>
                <a:spcPts val="0"/>
              </a:spcBef>
              <a:spcAft>
                <a:spcPts val="1200"/>
              </a:spcAft>
              <a:buFont typeface="Arial"/>
              <a:buChar char="•"/>
              <a:defRPr sz="2133">
                <a:solidFill>
                  <a:schemeClr val="bg2"/>
                </a:solidFill>
              </a:defRPr>
            </a:lvl2pPr>
            <a:lvl3pPr marL="548626" indent="-256026">
              <a:lnSpc>
                <a:spcPts val="2933"/>
              </a:lnSpc>
              <a:spcBef>
                <a:spcPts val="0"/>
              </a:spcBef>
              <a:spcAft>
                <a:spcPts val="1200"/>
              </a:spcAft>
              <a:buFont typeface="LucidaGrande" charset="0"/>
              <a:buChar char="◦"/>
              <a:defRPr sz="2133">
                <a:solidFill>
                  <a:schemeClr val="bg2"/>
                </a:solidFill>
              </a:defRPr>
            </a:lvl3pPr>
            <a:lvl4pPr marL="853419" indent="-256026">
              <a:lnSpc>
                <a:spcPts val="2933"/>
              </a:lnSpc>
              <a:spcBef>
                <a:spcPts val="0"/>
              </a:spcBef>
              <a:spcAft>
                <a:spcPts val="1200"/>
              </a:spcAft>
              <a:buFont typeface="LucidaGrande" charset="0"/>
              <a:buChar char="◦"/>
              <a:defRPr sz="2133">
                <a:solidFill>
                  <a:schemeClr val="bg2"/>
                </a:solidFill>
              </a:defRPr>
            </a:lvl4pPr>
            <a:lvl5pPr marL="1097253" indent="-256026">
              <a:lnSpc>
                <a:spcPts val="2933"/>
              </a:lnSpc>
              <a:spcBef>
                <a:spcPts val="0"/>
              </a:spcBef>
              <a:spcAft>
                <a:spcPts val="1200"/>
              </a:spcAft>
              <a:buFont typeface="LucidaGrande" charset="0"/>
              <a:buChar char="◦"/>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p:nvPr userDrawn="1"/>
        </p:nvCxnSpPr>
        <p:spPr>
          <a:xfrm>
            <a:off x="609600" y="6370596"/>
            <a:ext cx="640368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35669" y="0"/>
            <a:ext cx="4056331" cy="6858000"/>
          </a:xfrm>
          <a:prstGeom prst="rect">
            <a:avLst/>
          </a:prstGeom>
        </p:spPr>
      </p:pic>
      <p:sp>
        <p:nvSpPr>
          <p:cNvPr id="12" name="Footer Placeholder 4"/>
          <p:cNvSpPr>
            <a:spLocks noGrp="1"/>
          </p:cNvSpPr>
          <p:nvPr>
            <p:ph type="ftr" sz="quarter" idx="11"/>
          </p:nvPr>
        </p:nvSpPr>
        <p:spPr>
          <a:xfrm>
            <a:off x="894759" y="6403818"/>
            <a:ext cx="6107404"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3"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4875798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Courier New" charset="0"/>
              <a:buChar char="o"/>
              <a:defRPr sz="1867">
                <a:solidFill>
                  <a:schemeClr val="bg2"/>
                </a:solidFill>
              </a:defRPr>
            </a:lvl2pPr>
            <a:lvl3pPr marL="853419" indent="-256026">
              <a:lnSpc>
                <a:spcPts val="2667"/>
              </a:lnSpc>
              <a:spcBef>
                <a:spcPts val="0"/>
              </a:spcBef>
              <a:spcAft>
                <a:spcPts val="1600"/>
              </a:spcAft>
              <a:buFont typeface="Courier New" charset="0"/>
              <a:buChar char="o"/>
              <a:defRPr sz="1867">
                <a:solidFill>
                  <a:schemeClr val="bg2"/>
                </a:solidFill>
              </a:defRPr>
            </a:lvl3pPr>
            <a:lvl4pPr marL="1158211" indent="-256026">
              <a:lnSpc>
                <a:spcPts val="2667"/>
              </a:lnSpc>
              <a:spcBef>
                <a:spcPts val="0"/>
              </a:spcBef>
              <a:spcAft>
                <a:spcPts val="1600"/>
              </a:spcAft>
              <a:buFont typeface="Courier New" charset="0"/>
              <a:buChar char="o"/>
              <a:defRPr sz="1867">
                <a:solidFill>
                  <a:schemeClr val="bg2"/>
                </a:solidFill>
              </a:defRPr>
            </a:lvl4pPr>
            <a:lvl5pPr marL="1463003" indent="-256026">
              <a:lnSpc>
                <a:spcPts val="2667"/>
              </a:lnSpc>
              <a:spcBef>
                <a:spcPts val="0"/>
              </a:spcBef>
              <a:spcAft>
                <a:spcPts val="1600"/>
              </a:spcAft>
              <a:buFont typeface="Courier New" charset="0"/>
              <a:buChar char="o"/>
              <a:defRPr sz="1867">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2787809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8105907" cy="786453"/>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810768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810590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12192"/>
            <a:ext cx="3057485" cy="6885456"/>
          </a:xfrm>
          <a:prstGeom prst="rect">
            <a:avLst/>
          </a:prstGeom>
        </p:spPr>
      </p:pic>
      <p:sp>
        <p:nvSpPr>
          <p:cNvPr id="11"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3"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7849990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3" name="Picture 2"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0"/>
            <a:ext cx="3045293" cy="6858000"/>
          </a:xfrm>
          <a:prstGeom prst="rect">
            <a:avLst/>
          </a:prstGeom>
        </p:spPr>
      </p:pic>
      <p:sp>
        <p:nvSpPr>
          <p:cNvPr id="2" name="Title 1"/>
          <p:cNvSpPr>
            <a:spLocks noGrp="1"/>
          </p:cNvSpPr>
          <p:nvPr>
            <p:ph type="title"/>
          </p:nvPr>
        </p:nvSpPr>
        <p:spPr>
          <a:xfrm>
            <a:off x="611372" y="194439"/>
            <a:ext cx="7924800" cy="786451"/>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2" y="1147127"/>
            <a:ext cx="7924800" cy="353992"/>
          </a:xfrm>
        </p:spPr>
        <p:txBody>
          <a:bodyPr lIns="0" tIns="0" rIns="0" bIns="0">
            <a:noAutofit/>
          </a:bodyPr>
          <a:lstStyle>
            <a:lvl1pPr marL="0" indent="0">
              <a:lnSpc>
                <a:spcPts val="2000"/>
              </a:lnSpc>
              <a:spcBef>
                <a:spcPts val="0"/>
              </a:spcBef>
              <a:spcAft>
                <a:spcPts val="0"/>
              </a:spcAft>
              <a:buClr>
                <a:schemeClr val="tx2"/>
              </a:buClr>
              <a:buNone/>
              <a:defRPr sz="1467">
                <a:solidFill>
                  <a:schemeClr val="bg2"/>
                </a:solidFill>
              </a:defRPr>
            </a:lvl1pPr>
            <a:lvl2pPr marL="548626" indent="-256026">
              <a:lnSpc>
                <a:spcPts val="2667"/>
              </a:lnSpc>
              <a:spcBef>
                <a:spcPts val="0"/>
              </a:spcBef>
              <a:spcAft>
                <a:spcPts val="1600"/>
              </a:spcAft>
              <a:defRPr sz="1867">
                <a:solidFill>
                  <a:schemeClr val="bg2"/>
                </a:solidFill>
              </a:defRPr>
            </a:lvl2pPr>
            <a:lvl3pPr marL="853419" indent="-256026">
              <a:lnSpc>
                <a:spcPts val="2667"/>
              </a:lnSpc>
              <a:spcBef>
                <a:spcPts val="0"/>
              </a:spcBef>
              <a:spcAft>
                <a:spcPts val="1600"/>
              </a:spcAft>
              <a:defRPr sz="1867">
                <a:solidFill>
                  <a:schemeClr val="bg2"/>
                </a:solidFill>
              </a:defRPr>
            </a:lvl3pPr>
            <a:lvl4pPr marL="1158211" indent="-256026">
              <a:lnSpc>
                <a:spcPts val="2667"/>
              </a:lnSpc>
              <a:spcBef>
                <a:spcPts val="0"/>
              </a:spcBef>
              <a:spcAft>
                <a:spcPts val="1600"/>
              </a:spcAft>
              <a:defRPr sz="1867">
                <a:solidFill>
                  <a:schemeClr val="bg2"/>
                </a:solidFill>
              </a:defRPr>
            </a:lvl4pPr>
            <a:lvl5pPr marL="1463003" indent="-256026">
              <a:lnSpc>
                <a:spcPts val="2667"/>
              </a:lnSpc>
              <a:spcBef>
                <a:spcPts val="0"/>
              </a:spcBef>
              <a:spcAft>
                <a:spcPts val="1600"/>
              </a:spcAft>
              <a:defRPr sz="1867">
                <a:solidFill>
                  <a:schemeClr val="bg2"/>
                </a:solidFill>
              </a:defRPr>
            </a:lvl5pPr>
          </a:lstStyle>
          <a:p>
            <a:pPr lvl="0"/>
            <a:r>
              <a:rPr lang="en-US"/>
              <a:t>Click to edit Master text styles</a:t>
            </a:r>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609601" y="1828802"/>
            <a:ext cx="7919177" cy="4086455"/>
          </a:xfrm>
        </p:spPr>
        <p:txBody>
          <a:bodyPr>
            <a:normAutofit/>
          </a:bodyPr>
          <a:lstStyle>
            <a:lvl1pPr marL="0" indent="0">
              <a:buNone/>
              <a:defRPr sz="1600"/>
            </a:lvl1pPr>
          </a:lstStyle>
          <a:p>
            <a:r>
              <a:rPr lang="en-US"/>
              <a:t>Click icon to add table</a:t>
            </a:r>
            <a:endParaRPr lang="en-US" dirty="0"/>
          </a:p>
        </p:txBody>
      </p:sp>
      <p:sp>
        <p:nvSpPr>
          <p:cNvPr id="13" name="Text Placeholder 12"/>
          <p:cNvSpPr>
            <a:spLocks noGrp="1"/>
          </p:cNvSpPr>
          <p:nvPr>
            <p:ph type="body" sz="quarter" idx="15"/>
          </p:nvPr>
        </p:nvSpPr>
        <p:spPr>
          <a:xfrm>
            <a:off x="9421284" y="1828801"/>
            <a:ext cx="2316480" cy="4389967"/>
          </a:xfrm>
        </p:spPr>
        <p:txBody>
          <a:bodyPr lIns="0" tIns="0" rIns="0" bIns="0">
            <a:noAutofit/>
          </a:bodyPr>
          <a:lstStyle>
            <a:lvl1pPr marL="0" indent="0">
              <a:lnSpc>
                <a:spcPts val="1600"/>
              </a:lnSpc>
              <a:spcBef>
                <a:spcPts val="0"/>
              </a:spcBef>
              <a:spcAft>
                <a:spcPts val="1200"/>
              </a:spcAft>
              <a:buNone/>
              <a:defRPr sz="1333">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p:txBody>
      </p:sp>
      <p:sp>
        <p:nvSpPr>
          <p:cNvPr id="12"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4"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3311781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9" name="Picture 8"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0"/>
            <a:ext cx="3045293" cy="6858000"/>
          </a:xfrm>
          <a:prstGeom prst="rect">
            <a:avLst/>
          </a:prstGeom>
        </p:spPr>
      </p:pic>
      <p:sp>
        <p:nvSpPr>
          <p:cNvPr id="2" name="Title 1"/>
          <p:cNvSpPr>
            <a:spLocks noGrp="1"/>
          </p:cNvSpPr>
          <p:nvPr>
            <p:ph type="title"/>
          </p:nvPr>
        </p:nvSpPr>
        <p:spPr>
          <a:xfrm>
            <a:off x="611372" y="194440"/>
            <a:ext cx="7924800" cy="786449"/>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609601" y="1828802"/>
            <a:ext cx="7919177" cy="4086455"/>
          </a:xfrm>
        </p:spPr>
        <p:txBody>
          <a:bodyPr>
            <a:normAutofit/>
          </a:bodyPr>
          <a:lstStyle>
            <a:lvl1pPr marL="0" indent="0">
              <a:buNone/>
              <a:defRPr sz="1600"/>
            </a:lvl1pPr>
          </a:lstStyle>
          <a:p>
            <a:r>
              <a:rPr lang="en-US"/>
              <a:t>Click icon to add table</a:t>
            </a:r>
            <a:endParaRPr lang="en-US" dirty="0"/>
          </a:p>
        </p:txBody>
      </p:sp>
      <p:sp>
        <p:nvSpPr>
          <p:cNvPr id="13" name="Text Placeholder 12"/>
          <p:cNvSpPr>
            <a:spLocks noGrp="1"/>
          </p:cNvSpPr>
          <p:nvPr>
            <p:ph type="body" sz="quarter" idx="15"/>
          </p:nvPr>
        </p:nvSpPr>
        <p:spPr>
          <a:xfrm>
            <a:off x="9421284" y="1810881"/>
            <a:ext cx="2316480" cy="4389967"/>
          </a:xfrm>
        </p:spPr>
        <p:txBody>
          <a:bodyPr lIns="0" tIns="0" rIns="0" bIns="0">
            <a:noAutofit/>
          </a:bodyPr>
          <a:lstStyle>
            <a:lvl1pPr marL="0" indent="0">
              <a:lnSpc>
                <a:spcPts val="22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4728359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05831"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607231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title"/>
          </p:nvPr>
        </p:nvSpPr>
        <p:spPr>
          <a:xfrm>
            <a:off x="607484" y="1886528"/>
            <a:ext cx="9148233" cy="2060061"/>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90271890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Divi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8650830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7_Divider">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5929785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_Divi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0"/>
            <a:ext cx="9148233" cy="2177317"/>
          </a:xfrm>
        </p:spPr>
        <p:txBody>
          <a:bodyPr lIns="0" tIns="0" rIns="0" bIns="0" anchor="t" anchorCtr="0">
            <a:noAutofit/>
          </a:bodyPr>
          <a:lstStyle>
            <a:lvl1pPr marL="114297" indent="-114297"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3915019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8_Divider">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0"/>
            <a:ext cx="9148233" cy="2178824"/>
          </a:xfrm>
        </p:spPr>
        <p:txBody>
          <a:bodyPr lIns="0" tIns="0" rIns="0" bIns="0" anchor="t" anchorCtr="0">
            <a:noAutofit/>
          </a:bodyPr>
          <a:lstStyle>
            <a:lvl1pPr marL="114297" indent="-114297"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908539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Courier New" charset="0"/>
              <a:buChar char="o"/>
              <a:defRPr sz="1867">
                <a:solidFill>
                  <a:schemeClr val="bg2"/>
                </a:solidFill>
              </a:defRPr>
            </a:lvl2pPr>
            <a:lvl3pPr marL="853419" indent="-256026">
              <a:lnSpc>
                <a:spcPts val="2667"/>
              </a:lnSpc>
              <a:spcBef>
                <a:spcPts val="0"/>
              </a:spcBef>
              <a:spcAft>
                <a:spcPts val="1600"/>
              </a:spcAft>
              <a:buFont typeface="Courier New" charset="0"/>
              <a:buChar char="o"/>
              <a:defRPr sz="1867">
                <a:solidFill>
                  <a:schemeClr val="bg2"/>
                </a:solidFill>
              </a:defRPr>
            </a:lvl3pPr>
            <a:lvl4pPr marL="1158211" indent="-256026">
              <a:lnSpc>
                <a:spcPts val="2667"/>
              </a:lnSpc>
              <a:spcBef>
                <a:spcPts val="0"/>
              </a:spcBef>
              <a:spcAft>
                <a:spcPts val="1600"/>
              </a:spcAft>
              <a:buFont typeface="Courier New" charset="0"/>
              <a:buChar char="o"/>
              <a:defRPr sz="1867">
                <a:solidFill>
                  <a:schemeClr val="bg2"/>
                </a:solidFill>
              </a:defRPr>
            </a:lvl4pPr>
            <a:lvl5pPr marL="1463003" indent="-256026">
              <a:lnSpc>
                <a:spcPts val="2667"/>
              </a:lnSpc>
              <a:spcBef>
                <a:spcPts val="0"/>
              </a:spcBef>
              <a:spcAft>
                <a:spcPts val="1600"/>
              </a:spcAft>
              <a:buFont typeface="Courier New" charset="0"/>
              <a:buChar char="o"/>
              <a:defRPr sz="1867">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7157845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182449"/>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6820050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9_Divider">
    <p:spTree>
      <p:nvGrpSpPr>
        <p:cNvPr id="1" name=""/>
        <p:cNvGrpSpPr/>
        <p:nvPr/>
      </p:nvGrpSpPr>
      <p:grpSpPr>
        <a:xfrm>
          <a:off x="0" y="0"/>
          <a:ext cx="0" cy="0"/>
          <a:chOff x="0" y="0"/>
          <a:chExt cx="0" cy="0"/>
        </a:xfrm>
      </p:grpSpPr>
      <p:pic>
        <p:nvPicPr>
          <p:cNvPr id="3" name="Picture 2"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title"/>
          </p:nvPr>
        </p:nvSpPr>
        <p:spPr>
          <a:xfrm>
            <a:off x="607484" y="1889761"/>
            <a:ext cx="9139635" cy="2178823"/>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51967221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3" y="194439"/>
            <a:ext cx="6100385"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3" y="1110514"/>
            <a:ext cx="6100385" cy="760621"/>
          </a:xfrm>
        </p:spPr>
        <p:txBody>
          <a:bodyPr lIns="0" tIns="0" rIns="0" bIns="0">
            <a:noAutofit/>
          </a:bodyPr>
          <a:lstStyle>
            <a:lvl1pPr marL="0" indent="0">
              <a:lnSpc>
                <a:spcPts val="2667"/>
              </a:lnSpc>
              <a:spcBef>
                <a:spcPts val="0"/>
              </a:spcBef>
              <a:spcAft>
                <a:spcPts val="1600"/>
              </a:spcAft>
              <a:buClr>
                <a:schemeClr val="tx2"/>
              </a:buClr>
              <a:buNone/>
              <a:defRPr sz="1867">
                <a:solidFill>
                  <a:schemeClr val="bg2"/>
                </a:solidFill>
              </a:defRPr>
            </a:lvl1pPr>
            <a:lvl2pPr marL="548626" indent="-256026">
              <a:lnSpc>
                <a:spcPts val="2667"/>
              </a:lnSpc>
              <a:spcBef>
                <a:spcPts val="0"/>
              </a:spcBef>
              <a:spcAft>
                <a:spcPts val="1600"/>
              </a:spcAft>
              <a:defRPr sz="1867">
                <a:solidFill>
                  <a:schemeClr val="bg2"/>
                </a:solidFill>
              </a:defRPr>
            </a:lvl2pPr>
            <a:lvl3pPr marL="853419" indent="-256026">
              <a:lnSpc>
                <a:spcPts val="2667"/>
              </a:lnSpc>
              <a:spcBef>
                <a:spcPts val="0"/>
              </a:spcBef>
              <a:spcAft>
                <a:spcPts val="1600"/>
              </a:spcAft>
              <a:defRPr sz="1867">
                <a:solidFill>
                  <a:schemeClr val="bg2"/>
                </a:solidFill>
              </a:defRPr>
            </a:lvl3pPr>
            <a:lvl4pPr marL="1158211" indent="-256026">
              <a:lnSpc>
                <a:spcPts val="2667"/>
              </a:lnSpc>
              <a:spcBef>
                <a:spcPts val="0"/>
              </a:spcBef>
              <a:spcAft>
                <a:spcPts val="1600"/>
              </a:spcAft>
              <a:defRPr sz="1867">
                <a:solidFill>
                  <a:schemeClr val="bg2"/>
                </a:solidFill>
              </a:defRPr>
            </a:lvl4pPr>
            <a:lvl5pPr marL="1463003" indent="-256026">
              <a:lnSpc>
                <a:spcPts val="2667"/>
              </a:lnSpc>
              <a:spcBef>
                <a:spcPts val="0"/>
              </a:spcBef>
              <a:spcAft>
                <a:spcPts val="1600"/>
              </a:spcAft>
              <a:defRPr sz="1867">
                <a:solidFill>
                  <a:schemeClr val="bg2"/>
                </a:solidFill>
              </a:defRPr>
            </a:lvl5pPr>
          </a:lstStyle>
          <a:p>
            <a:pPr lvl="0"/>
            <a:r>
              <a:rPr lang="en-US"/>
              <a:t>Click to edit Master text styles</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4"/>
          </p:nvPr>
        </p:nvSpPr>
        <p:spPr>
          <a:xfrm>
            <a:off x="611373" y="2131608"/>
            <a:ext cx="6100579" cy="3780243"/>
          </a:xfrm>
        </p:spPr>
        <p:txBody>
          <a:bodyPr lIns="0" tIns="0" rIns="0" bIns="0" numCol="2" spcCol="374904">
            <a:noAutofit/>
          </a:bodyPr>
          <a:lstStyle>
            <a:lvl1pPr marL="0" indent="0">
              <a:lnSpc>
                <a:spcPts val="1600"/>
              </a:lnSpc>
              <a:spcBef>
                <a:spcPts val="0"/>
              </a:spcBef>
              <a:spcAft>
                <a:spcPts val="1200"/>
              </a:spcAft>
              <a:buNone/>
              <a:defRPr sz="1200" b="1">
                <a:solidFill>
                  <a:schemeClr val="tx2"/>
                </a:solidFill>
              </a:defRPr>
            </a:lvl1pPr>
            <a:lvl2pPr marL="609585" indent="0">
              <a:lnSpc>
                <a:spcPts val="1600"/>
              </a:lnSpc>
              <a:spcBef>
                <a:spcPts val="0"/>
              </a:spcBef>
              <a:spcAft>
                <a:spcPts val="1200"/>
              </a:spcAft>
              <a:buNone/>
              <a:defRPr sz="1200"/>
            </a:lvl2pPr>
            <a:lvl3pPr marL="1219170" indent="0">
              <a:lnSpc>
                <a:spcPts val="1600"/>
              </a:lnSpc>
              <a:spcBef>
                <a:spcPts val="0"/>
              </a:spcBef>
              <a:spcAft>
                <a:spcPts val="1200"/>
              </a:spcAft>
              <a:buNone/>
              <a:defRPr sz="1200"/>
            </a:lvl3pPr>
            <a:lvl4pPr marL="1828754" indent="0">
              <a:lnSpc>
                <a:spcPts val="1600"/>
              </a:lnSpc>
              <a:spcBef>
                <a:spcPts val="0"/>
              </a:spcBef>
              <a:spcAft>
                <a:spcPts val="1200"/>
              </a:spcAft>
              <a:buNone/>
              <a:defRPr sz="1200"/>
            </a:lvl4pPr>
            <a:lvl5pPr marL="2438339" indent="0">
              <a:lnSpc>
                <a:spcPts val="1600"/>
              </a:lnSpc>
              <a:spcBef>
                <a:spcPts val="0"/>
              </a:spcBef>
              <a:spcAft>
                <a:spcPts val="1200"/>
              </a:spcAft>
              <a:buNone/>
              <a:defRPr sz="1200"/>
            </a:lvl5pPr>
          </a:lstStyle>
          <a:p>
            <a:pPr lvl="0"/>
            <a:r>
              <a:rPr lang="en-US"/>
              <a:t>Click to edit Master text styles</a:t>
            </a:r>
          </a:p>
        </p:txBody>
      </p:sp>
      <p:sp>
        <p:nvSpPr>
          <p:cNvPr id="11" name="Picture Placeholder 10"/>
          <p:cNvSpPr>
            <a:spLocks noGrp="1"/>
          </p:cNvSpPr>
          <p:nvPr>
            <p:ph type="pic" sz="quarter" idx="15"/>
          </p:nvPr>
        </p:nvSpPr>
        <p:spPr>
          <a:xfrm>
            <a:off x="7477761" y="2131485"/>
            <a:ext cx="4104640" cy="3780367"/>
          </a:xfrm>
        </p:spPr>
        <p:txBody>
          <a:bodyPr>
            <a:normAutofit/>
          </a:bodyPr>
          <a:lstStyle>
            <a:lvl1pPr marL="0" indent="0">
              <a:buNone/>
              <a:defRPr sz="1600"/>
            </a:lvl1pPr>
          </a:lstStyle>
          <a:p>
            <a:r>
              <a:rPr lang="en-US"/>
              <a:t>Drag picture to placeholder or click icon to add</a:t>
            </a:r>
          </a:p>
        </p:txBody>
      </p:sp>
      <p:sp>
        <p:nvSpPr>
          <p:cNvPr id="13"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4"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3708705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18351207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0a_Title and Content_AppExercise">
    <p:spTree>
      <p:nvGrpSpPr>
        <p:cNvPr id="1" name=""/>
        <p:cNvGrpSpPr/>
        <p:nvPr/>
      </p:nvGrpSpPr>
      <p:grpSpPr>
        <a:xfrm>
          <a:off x="0" y="0"/>
          <a:ext cx="0" cy="0"/>
          <a:chOff x="0" y="0"/>
          <a:chExt cx="0" cy="0"/>
        </a:xfrm>
      </p:grpSpPr>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23385" y="237137"/>
            <a:ext cx="1076336" cy="1076336"/>
          </a:xfrm>
          <a:prstGeom prst="rect">
            <a:avLst/>
          </a:prstGeom>
        </p:spPr>
      </p:pic>
    </p:spTree>
    <p:extLst>
      <p:ext uri="{BB962C8B-B14F-4D97-AF65-F5344CB8AC3E}">
        <p14:creationId xmlns:p14="http://schemas.microsoft.com/office/powerpoint/2010/main" val="13043701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0b_Title and Content_CaseStudy">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4919" y="228671"/>
            <a:ext cx="1084803" cy="108480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7109514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0c_Title and Content_Debrief">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81052" y="229094"/>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8917289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0d_Title and Content_Discussion">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81052" y="229094"/>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828510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0e_Title and Content_InteractiveExer">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4919" y="229418"/>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106485280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0f_Title and Content_KeyPoi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4919" y="229418"/>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863245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8105907" cy="786453"/>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810768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810590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12192"/>
            <a:ext cx="3057485" cy="6885456"/>
          </a:xfrm>
          <a:prstGeom prst="rect">
            <a:avLst/>
          </a:prstGeom>
        </p:spPr>
      </p:pic>
      <p:sp>
        <p:nvSpPr>
          <p:cNvPr id="11"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3"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8696767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0g_Title and Content_KnowledgeChec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5988" y="229740"/>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3269297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0h_Title and Content_Objectiv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15988" y="229740"/>
            <a:ext cx="1083733" cy="1083733"/>
          </a:xfrm>
          <a:prstGeom prst="rect">
            <a:avLst/>
          </a:prstGeom>
        </p:spPr>
      </p:pic>
      <p:sp>
        <p:nvSpPr>
          <p:cNvPr id="2" name="Title 1"/>
          <p:cNvSpPr>
            <a:spLocks noGrp="1"/>
          </p:cNvSpPr>
          <p:nvPr>
            <p:ph type="title"/>
          </p:nvPr>
        </p:nvSpPr>
        <p:spPr>
          <a:xfrm>
            <a:off x="611373" y="186338"/>
            <a:ext cx="9701028" cy="788471"/>
          </a:xfrm>
        </p:spPr>
        <p:txBody>
          <a:bodyPr lIns="0" tIns="0" rIns="0" bIns="0" anchor="b" anchorCtr="0">
            <a:noAutofit/>
          </a:bodyPr>
          <a:lstStyle>
            <a:lvl1pPr algn="l">
              <a:defRPr sz="2933">
                <a:solidFill>
                  <a:schemeClr val="tx2"/>
                </a:solidFill>
              </a:defRPr>
            </a:lvl1pPr>
          </a:lstStyle>
          <a:p>
            <a:r>
              <a:rPr lang="en-US" dirty="0"/>
              <a:t>Click to edit Master title style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3" y="1110513"/>
            <a:ext cx="97010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Courier New" charset="0"/>
              <a:buChar char="o"/>
              <a:defRPr sz="2133">
                <a:solidFill>
                  <a:schemeClr val="bg2"/>
                </a:solidFill>
              </a:defRPr>
            </a:lvl2pPr>
            <a:lvl3pPr marL="853419" indent="-256026">
              <a:lnSpc>
                <a:spcPts val="2933"/>
              </a:lnSpc>
              <a:spcBef>
                <a:spcPts val="0"/>
              </a:spcBef>
              <a:spcAft>
                <a:spcPts val="1600"/>
              </a:spcAft>
              <a:buFont typeface="Courier New" charset="0"/>
              <a:buChar char="o"/>
              <a:defRPr sz="2133">
                <a:solidFill>
                  <a:schemeClr val="bg2"/>
                </a:solidFill>
              </a:defRPr>
            </a:lvl3pPr>
            <a:lvl4pPr marL="1158211" indent="-256026">
              <a:lnSpc>
                <a:spcPts val="2933"/>
              </a:lnSpc>
              <a:spcBef>
                <a:spcPts val="0"/>
              </a:spcBef>
              <a:spcAft>
                <a:spcPts val="1600"/>
              </a:spcAft>
              <a:buFont typeface="Courier New" charset="0"/>
              <a:buChar char="o"/>
              <a:defRPr sz="2133">
                <a:solidFill>
                  <a:schemeClr val="bg2"/>
                </a:solidFill>
              </a:defRPr>
            </a:lvl4pPr>
            <a:lvl5pPr marL="1463003" indent="-256026">
              <a:lnSpc>
                <a:spcPts val="2933"/>
              </a:lnSpc>
              <a:spcBef>
                <a:spcPts val="0"/>
              </a:spcBef>
              <a:spcAft>
                <a:spcPts val="1600"/>
              </a:spcAft>
              <a:buFont typeface="Courier New" charset="0"/>
              <a:buChar char="o"/>
              <a:defRPr sz="2133">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3479826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1" y="194440"/>
            <a:ext cx="10971028" cy="786449"/>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1" y="1110269"/>
            <a:ext cx="10971028" cy="4466167"/>
          </a:xfrm>
        </p:spPr>
        <p:txBody>
          <a:bodyPr lIns="0" tIns="0" rIns="0" bIns="0" numCol="2" spcCol="374904">
            <a:noAutofit/>
          </a:bodyPr>
          <a:lstStyle>
            <a:lvl1pPr marL="256026" indent="-256026">
              <a:lnSpc>
                <a:spcPts val="2667"/>
              </a:lnSpc>
              <a:spcBef>
                <a:spcPts val="0"/>
              </a:spcBef>
              <a:spcAft>
                <a:spcPts val="1200"/>
              </a:spcAft>
              <a:buClrTx/>
              <a:defRPr sz="1867">
                <a:solidFill>
                  <a:schemeClr val="bg2"/>
                </a:solidFill>
              </a:defRPr>
            </a:lvl1pPr>
            <a:lvl2pPr marL="548626" indent="-256026">
              <a:lnSpc>
                <a:spcPts val="2667"/>
              </a:lnSpc>
              <a:spcBef>
                <a:spcPts val="0"/>
              </a:spcBef>
              <a:spcAft>
                <a:spcPts val="1200"/>
              </a:spcAft>
              <a:buFont typeface="Courier New" charset="0"/>
              <a:buChar char="o"/>
              <a:defRPr sz="1867">
                <a:solidFill>
                  <a:schemeClr val="bg2"/>
                </a:solidFill>
              </a:defRPr>
            </a:lvl2pPr>
            <a:lvl3pPr marL="853419" indent="-256026">
              <a:lnSpc>
                <a:spcPts val="2667"/>
              </a:lnSpc>
              <a:spcBef>
                <a:spcPts val="0"/>
              </a:spcBef>
              <a:spcAft>
                <a:spcPts val="1200"/>
              </a:spcAft>
              <a:buFont typeface="Courier New" charset="0"/>
              <a:buChar char="o"/>
              <a:defRPr sz="1867">
                <a:solidFill>
                  <a:schemeClr val="bg2"/>
                </a:solidFill>
              </a:defRPr>
            </a:lvl3pPr>
            <a:lvl4pPr marL="1158211" indent="-256026">
              <a:lnSpc>
                <a:spcPts val="2667"/>
              </a:lnSpc>
              <a:spcBef>
                <a:spcPts val="0"/>
              </a:spcBef>
              <a:spcAft>
                <a:spcPts val="1200"/>
              </a:spcAft>
              <a:buFont typeface="Courier New" charset="0"/>
              <a:buChar char="o"/>
              <a:defRPr sz="1867">
                <a:solidFill>
                  <a:schemeClr val="bg2"/>
                </a:solidFill>
              </a:defRPr>
            </a:lvl4pPr>
            <a:lvl5pPr marL="1463003" indent="-256026">
              <a:lnSpc>
                <a:spcPts val="2667"/>
              </a:lnSpc>
              <a:spcBef>
                <a:spcPts val="0"/>
              </a:spcBef>
              <a:spcAft>
                <a:spcPts val="1200"/>
              </a:spcAft>
              <a:buFont typeface="Courier New" charset="0"/>
              <a:buChar char="o"/>
              <a:defRPr sz="1867">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1"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12"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314935074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Divider">
    <p:spTree>
      <p:nvGrpSpPr>
        <p:cNvPr id="1" name=""/>
        <p:cNvGrpSpPr/>
        <p:nvPr/>
      </p:nvGrpSpPr>
      <p:grpSpPr>
        <a:xfrm>
          <a:off x="0" y="0"/>
          <a:ext cx="0" cy="0"/>
          <a:chOff x="0" y="0"/>
          <a:chExt cx="0" cy="0"/>
        </a:xfrm>
      </p:grpSpPr>
      <p:pic>
        <p:nvPicPr>
          <p:cNvPr id="5" name="Picture 4"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11373" y="532781"/>
            <a:ext cx="4866561" cy="585216"/>
          </a:xfrm>
        </p:spPr>
        <p:txBody>
          <a:bodyPr lIns="0" tIns="0" rIns="0" bIns="0" anchor="t">
            <a:noAutofit/>
          </a:bodyPr>
          <a:lstStyle>
            <a:lvl1pPr algn="l">
              <a:defRPr sz="2933">
                <a:solidFill>
                  <a:schemeClr val="bg1"/>
                </a:solidFill>
              </a:defRPr>
            </a:lvl1pPr>
          </a:lstStyle>
          <a:p>
            <a:r>
              <a:rPr lang="en-US"/>
              <a:t>Click to edit Master title style</a:t>
            </a:r>
            <a:endParaRPr lang="en-US" dirty="0"/>
          </a:p>
        </p:txBody>
      </p:sp>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31532788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_Divider">
    <p:spTree>
      <p:nvGrpSpPr>
        <p:cNvPr id="1" name=""/>
        <p:cNvGrpSpPr/>
        <p:nvPr/>
      </p:nvGrpSpPr>
      <p:grpSpPr>
        <a:xfrm>
          <a:off x="0" y="0"/>
          <a:ext cx="0" cy="0"/>
          <a:chOff x="0" y="0"/>
          <a:chExt cx="0" cy="0"/>
        </a:xfrm>
      </p:grpSpPr>
      <p:pic>
        <p:nvPicPr>
          <p:cNvPr id="6" name="Picture 5"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387350229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1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252459416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2_Divider">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607483" y="2507538"/>
            <a:ext cx="9818492" cy="3858676"/>
          </a:xfrm>
        </p:spPr>
        <p:txBody>
          <a:bodyPr lIns="0" tIns="0" rIns="0" bIns="0">
            <a:noAutofit/>
          </a:bodyPr>
          <a:lstStyle>
            <a:lvl1pPr marL="0" indent="0">
              <a:lnSpc>
                <a:spcPts val="8533"/>
              </a:lnSpc>
              <a:spcBef>
                <a:spcPts val="0"/>
              </a:spcBef>
              <a:buNone/>
              <a:defRPr sz="8000">
                <a:solidFill>
                  <a:srgbClr val="FFFFFF"/>
                </a:solidFill>
              </a:defRPr>
            </a:lvl1pPr>
          </a:lstStyle>
          <a:p>
            <a:pPr lvl="0"/>
            <a:r>
              <a:rPr lang="en-US"/>
              <a:t>Click to edit Master text styles</a:t>
            </a:r>
          </a:p>
        </p:txBody>
      </p:sp>
    </p:spTree>
    <p:extLst>
      <p:ext uri="{BB962C8B-B14F-4D97-AF65-F5344CB8AC3E}">
        <p14:creationId xmlns:p14="http://schemas.microsoft.com/office/powerpoint/2010/main" val="360619052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7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extBox 1"/>
          <p:cNvSpPr txBox="1"/>
          <p:nvPr userDrawn="1"/>
        </p:nvSpPr>
        <p:spPr>
          <a:xfrm>
            <a:off x="607485" y="4498678"/>
            <a:ext cx="7719871" cy="1518364"/>
          </a:xfrm>
          <a:prstGeom prst="rect">
            <a:avLst/>
          </a:prstGeom>
          <a:noFill/>
        </p:spPr>
        <p:txBody>
          <a:bodyPr wrap="square" lIns="0" tIns="0" bIns="0"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9066" b="0" i="0" u="none" strike="noStrike" kern="1200" cap="none" spc="0" normalizeH="0" baseline="0" noProof="0" dirty="0">
                <a:ln>
                  <a:noFill/>
                </a:ln>
                <a:solidFill>
                  <a:srgbClr val="FFFFFF"/>
                </a:solidFill>
                <a:effectLst/>
                <a:uLnTx/>
                <a:uFillTx/>
                <a:latin typeface="Arial"/>
                <a:ea typeface="+mn-ea"/>
                <a:cs typeface="+mn-cs"/>
              </a:rPr>
              <a:t>Thank you</a:t>
            </a:r>
          </a:p>
        </p:txBody>
      </p:sp>
      <p:pic>
        <p:nvPicPr>
          <p:cNvPr id="5" name="Picture 4"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
        <p:nvSpPr>
          <p:cNvPr id="10" name="Rectangle 9"/>
          <p:cNvSpPr/>
          <p:nvPr userDrawn="1"/>
        </p:nvSpPr>
        <p:spPr>
          <a:xfrm>
            <a:off x="599016" y="6399385"/>
            <a:ext cx="7569200" cy="276999"/>
          </a:xfrm>
          <a:prstGeom prst="rect">
            <a:avLst/>
          </a:prstGeom>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a:ea typeface="+mn-ea"/>
                <a:cs typeface="+mn-cs"/>
              </a:rPr>
              <a:t>© 2017 Association of International Certified Professional Accountants. All rights reserved.</a:t>
            </a:r>
          </a:p>
        </p:txBody>
      </p:sp>
    </p:spTree>
    <p:extLst>
      <p:ext uri="{BB962C8B-B14F-4D97-AF65-F5344CB8AC3E}">
        <p14:creationId xmlns:p14="http://schemas.microsoft.com/office/powerpoint/2010/main" val="22987795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8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607485" y="4498678"/>
            <a:ext cx="7719871" cy="1518364"/>
          </a:xfrm>
          <a:prstGeom prst="rect">
            <a:avLst/>
          </a:prstGeom>
          <a:noFill/>
        </p:spPr>
        <p:txBody>
          <a:bodyPr wrap="square" lIns="0" tIns="0" bIns="0" rtlCol="0">
            <a:no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9066" b="0" i="0" u="none" strike="noStrike" kern="1200" cap="none" spc="0" normalizeH="0" baseline="0" noProof="0" dirty="0">
                <a:ln>
                  <a:noFill/>
                </a:ln>
                <a:solidFill>
                  <a:srgbClr val="FFFFFF"/>
                </a:solidFill>
                <a:effectLst/>
                <a:uLnTx/>
                <a:uFillTx/>
                <a:latin typeface="Arial"/>
                <a:ea typeface="+mn-ea"/>
                <a:cs typeface="+mn-cs"/>
              </a:rPr>
              <a:t>Thank you</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
        <p:nvSpPr>
          <p:cNvPr id="7" name="Rectangle 6"/>
          <p:cNvSpPr/>
          <p:nvPr userDrawn="1"/>
        </p:nvSpPr>
        <p:spPr>
          <a:xfrm>
            <a:off x="599016" y="6399385"/>
            <a:ext cx="7569200" cy="276999"/>
          </a:xfrm>
          <a:prstGeom prst="rect">
            <a:avLst/>
          </a:prstGeom>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a:ea typeface="+mn-ea"/>
                <a:cs typeface="+mn-cs"/>
              </a:rPr>
              <a:t>© 2017 Association of International Certified Professional Accountants. All rights reserved.</a:t>
            </a:r>
          </a:p>
        </p:txBody>
      </p:sp>
    </p:spTree>
    <p:extLst>
      <p:ext uri="{BB962C8B-B14F-4D97-AF65-F5344CB8AC3E}">
        <p14:creationId xmlns:p14="http://schemas.microsoft.com/office/powerpoint/2010/main" val="30221180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descr="Background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ctrTitle"/>
          </p:nvPr>
        </p:nvSpPr>
        <p:spPr>
          <a:xfrm>
            <a:off x="758094" y="2609217"/>
            <a:ext cx="8021189" cy="1994361"/>
          </a:xfrm>
        </p:spPr>
        <p:txBody>
          <a:bodyPr lIns="0" tIns="0" rIns="0" bIns="0" anchor="t">
            <a:noAutofit/>
          </a:bodyPr>
          <a:lstStyle>
            <a:lvl1pPr algn="l">
              <a:lnSpc>
                <a:spcPts val="6933"/>
              </a:lnSpc>
              <a:defRPr sz="64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797581" y="4693920"/>
            <a:ext cx="8534400" cy="1752600"/>
          </a:xfrm>
        </p:spPr>
        <p:txBody>
          <a:bodyPr lIns="0" tIns="0" rIns="0" bIns="0">
            <a:noAutofit/>
          </a:bodyPr>
          <a:lstStyle>
            <a:lvl1pPr marL="0" indent="0" algn="l">
              <a:lnSpc>
                <a:spcPts val="2400"/>
              </a:lnSpc>
              <a:spcBef>
                <a:spcPts val="0"/>
              </a:spcBef>
              <a:buNone/>
              <a:defRPr sz="2133">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pic>
        <p:nvPicPr>
          <p:cNvPr id="7" name="Picture 6"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599017" y="683724"/>
            <a:ext cx="1650241" cy="613435"/>
          </a:xfrm>
          <a:prstGeom prst="rect">
            <a:avLst/>
          </a:prstGeom>
        </p:spPr>
      </p:pic>
    </p:spTree>
    <p:extLst>
      <p:ext uri="{BB962C8B-B14F-4D97-AF65-F5344CB8AC3E}">
        <p14:creationId xmlns:p14="http://schemas.microsoft.com/office/powerpoint/2010/main" val="357159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3" name="Picture 2"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0"/>
            <a:ext cx="3045293" cy="6858000"/>
          </a:xfrm>
          <a:prstGeom prst="rect">
            <a:avLst/>
          </a:prstGeom>
        </p:spPr>
      </p:pic>
      <p:sp>
        <p:nvSpPr>
          <p:cNvPr id="2" name="Title 1"/>
          <p:cNvSpPr>
            <a:spLocks noGrp="1"/>
          </p:cNvSpPr>
          <p:nvPr>
            <p:ph type="title"/>
          </p:nvPr>
        </p:nvSpPr>
        <p:spPr>
          <a:xfrm>
            <a:off x="611372" y="194439"/>
            <a:ext cx="7924800" cy="786451"/>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2" y="1147127"/>
            <a:ext cx="7924800" cy="353992"/>
          </a:xfrm>
        </p:spPr>
        <p:txBody>
          <a:bodyPr lIns="0" tIns="0" rIns="0" bIns="0">
            <a:noAutofit/>
          </a:bodyPr>
          <a:lstStyle>
            <a:lvl1pPr marL="0" indent="0">
              <a:lnSpc>
                <a:spcPts val="2000"/>
              </a:lnSpc>
              <a:spcBef>
                <a:spcPts val="0"/>
              </a:spcBef>
              <a:spcAft>
                <a:spcPts val="0"/>
              </a:spcAft>
              <a:buClr>
                <a:schemeClr val="tx2"/>
              </a:buClr>
              <a:buNone/>
              <a:defRPr sz="1467">
                <a:solidFill>
                  <a:schemeClr val="bg2"/>
                </a:solidFill>
              </a:defRPr>
            </a:lvl1pPr>
            <a:lvl2pPr marL="548626" indent="-256026">
              <a:lnSpc>
                <a:spcPts val="2667"/>
              </a:lnSpc>
              <a:spcBef>
                <a:spcPts val="0"/>
              </a:spcBef>
              <a:spcAft>
                <a:spcPts val="1600"/>
              </a:spcAft>
              <a:defRPr sz="1867">
                <a:solidFill>
                  <a:schemeClr val="bg2"/>
                </a:solidFill>
              </a:defRPr>
            </a:lvl2pPr>
            <a:lvl3pPr marL="853419" indent="-256026">
              <a:lnSpc>
                <a:spcPts val="2667"/>
              </a:lnSpc>
              <a:spcBef>
                <a:spcPts val="0"/>
              </a:spcBef>
              <a:spcAft>
                <a:spcPts val="1600"/>
              </a:spcAft>
              <a:defRPr sz="1867">
                <a:solidFill>
                  <a:schemeClr val="bg2"/>
                </a:solidFill>
              </a:defRPr>
            </a:lvl3pPr>
            <a:lvl4pPr marL="1158211" indent="-256026">
              <a:lnSpc>
                <a:spcPts val="2667"/>
              </a:lnSpc>
              <a:spcBef>
                <a:spcPts val="0"/>
              </a:spcBef>
              <a:spcAft>
                <a:spcPts val="1600"/>
              </a:spcAft>
              <a:defRPr sz="1867">
                <a:solidFill>
                  <a:schemeClr val="bg2"/>
                </a:solidFill>
              </a:defRPr>
            </a:lvl4pPr>
            <a:lvl5pPr marL="1463003" indent="-256026">
              <a:lnSpc>
                <a:spcPts val="2667"/>
              </a:lnSpc>
              <a:spcBef>
                <a:spcPts val="0"/>
              </a:spcBef>
              <a:spcAft>
                <a:spcPts val="1600"/>
              </a:spcAft>
              <a:defRPr sz="1867">
                <a:solidFill>
                  <a:schemeClr val="bg2"/>
                </a:solidFill>
              </a:defRPr>
            </a:lvl5pPr>
          </a:lstStyle>
          <a:p>
            <a:pPr lvl="0"/>
            <a:r>
              <a:rPr lang="en-US"/>
              <a:t>Click to edit Master text styles</a:t>
            </a:r>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609601" y="1828802"/>
            <a:ext cx="7919177" cy="4086455"/>
          </a:xfrm>
        </p:spPr>
        <p:txBody>
          <a:bodyPr>
            <a:normAutofit/>
          </a:bodyPr>
          <a:lstStyle>
            <a:lvl1pPr marL="0" indent="0">
              <a:buNone/>
              <a:defRPr sz="1600"/>
            </a:lvl1pPr>
          </a:lstStyle>
          <a:p>
            <a:r>
              <a:rPr lang="en-US"/>
              <a:t>Click icon to add table</a:t>
            </a:r>
            <a:endParaRPr lang="en-US" dirty="0"/>
          </a:p>
        </p:txBody>
      </p:sp>
      <p:sp>
        <p:nvSpPr>
          <p:cNvPr id="13" name="Text Placeholder 12"/>
          <p:cNvSpPr>
            <a:spLocks noGrp="1"/>
          </p:cNvSpPr>
          <p:nvPr>
            <p:ph type="body" sz="quarter" idx="15"/>
          </p:nvPr>
        </p:nvSpPr>
        <p:spPr>
          <a:xfrm>
            <a:off x="9421284" y="1828801"/>
            <a:ext cx="2316480" cy="4389967"/>
          </a:xfrm>
        </p:spPr>
        <p:txBody>
          <a:bodyPr lIns="0" tIns="0" rIns="0" bIns="0">
            <a:noAutofit/>
          </a:bodyPr>
          <a:lstStyle>
            <a:lvl1pPr marL="0" indent="0">
              <a:lnSpc>
                <a:spcPts val="1600"/>
              </a:lnSpc>
              <a:spcBef>
                <a:spcPts val="0"/>
              </a:spcBef>
              <a:spcAft>
                <a:spcPts val="1200"/>
              </a:spcAft>
              <a:buNone/>
              <a:defRPr sz="1333">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p:txBody>
      </p:sp>
      <p:sp>
        <p:nvSpPr>
          <p:cNvPr id="12"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4"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287660487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dirty="0"/>
              <a:t>Learning objectives</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
        <p:nvSpPr>
          <p:cNvPr id="3" name="Rectangle 2"/>
          <p:cNvSpPr/>
          <p:nvPr userDrawn="1"/>
        </p:nvSpPr>
        <p:spPr>
          <a:xfrm>
            <a:off x="10972800" y="186338"/>
            <a:ext cx="788021" cy="788471"/>
          </a:xfrm>
          <a:prstGeom prst="rect">
            <a:avLst/>
          </a:prstGeom>
          <a:solidFill>
            <a:srgbClr val="7224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48397900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dirty="0"/>
              <a:t>Key points</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
        <p:nvSpPr>
          <p:cNvPr id="8" name="Rectangle 7"/>
          <p:cNvSpPr/>
          <p:nvPr userDrawn="1"/>
        </p:nvSpPr>
        <p:spPr>
          <a:xfrm>
            <a:off x="10972800" y="186338"/>
            <a:ext cx="788021" cy="788471"/>
          </a:xfrm>
          <a:prstGeom prst="rect">
            <a:avLst/>
          </a:prstGeom>
          <a:solidFill>
            <a:srgbClr val="7224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6877635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pplication exercis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dirty="0"/>
              <a:t>Application exercise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
        <p:nvSpPr>
          <p:cNvPr id="7" name="Rectangle 6"/>
          <p:cNvSpPr/>
          <p:nvPr userDrawn="1"/>
        </p:nvSpPr>
        <p:spPr>
          <a:xfrm>
            <a:off x="10972800" y="186338"/>
            <a:ext cx="788021" cy="788471"/>
          </a:xfrm>
          <a:prstGeom prst="rect">
            <a:avLst/>
          </a:prstGeom>
          <a:solidFill>
            <a:srgbClr val="7224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9967706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ebrief">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dirty="0"/>
              <a:t>Debrief</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
        <p:nvSpPr>
          <p:cNvPr id="7" name="Rectangle 6"/>
          <p:cNvSpPr/>
          <p:nvPr userDrawn="1"/>
        </p:nvSpPr>
        <p:spPr>
          <a:xfrm>
            <a:off x="10972800" y="186338"/>
            <a:ext cx="788021" cy="788471"/>
          </a:xfrm>
          <a:prstGeom prst="rect">
            <a:avLst/>
          </a:prstGeom>
          <a:solidFill>
            <a:srgbClr val="7224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3443092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dirty="0"/>
              <a:t>Example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
        <p:nvSpPr>
          <p:cNvPr id="7" name="Rectangle 6"/>
          <p:cNvSpPr/>
          <p:nvPr userDrawn="1"/>
        </p:nvSpPr>
        <p:spPr>
          <a:xfrm>
            <a:off x="10972800" y="186338"/>
            <a:ext cx="788021" cy="788471"/>
          </a:xfrm>
          <a:prstGeom prst="rect">
            <a:avLst/>
          </a:prstGeom>
          <a:solidFill>
            <a:srgbClr val="7224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4434066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Quick exercis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dirty="0"/>
              <a:t>Quick exercise</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
        <p:nvSpPr>
          <p:cNvPr id="7" name="Rectangle 6"/>
          <p:cNvSpPr/>
          <p:nvPr userDrawn="1"/>
        </p:nvSpPr>
        <p:spPr>
          <a:xfrm>
            <a:off x="10972800" y="186338"/>
            <a:ext cx="788021" cy="788471"/>
          </a:xfrm>
          <a:prstGeom prst="rect">
            <a:avLst/>
          </a:prstGeom>
          <a:solidFill>
            <a:srgbClr val="7224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39648733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Title and Content Half">
    <p:spTree>
      <p:nvGrpSpPr>
        <p:cNvPr id="1" name=""/>
        <p:cNvGrpSpPr/>
        <p:nvPr/>
      </p:nvGrpSpPr>
      <p:grpSpPr>
        <a:xfrm>
          <a:off x="0" y="0"/>
          <a:ext cx="0" cy="0"/>
          <a:chOff x="0" y="0"/>
          <a:chExt cx="0" cy="0"/>
        </a:xfrm>
      </p:grpSpPr>
      <p:sp>
        <p:nvSpPr>
          <p:cNvPr id="2" name="Title 1"/>
          <p:cNvSpPr>
            <a:spLocks noGrp="1"/>
          </p:cNvSpPr>
          <p:nvPr>
            <p:ph type="title"/>
          </p:nvPr>
        </p:nvSpPr>
        <p:spPr>
          <a:xfrm>
            <a:off x="611373" y="532781"/>
            <a:ext cx="4866561" cy="585216"/>
          </a:xfrm>
        </p:spPr>
        <p:txBody>
          <a:bodyPr lIns="0" tIns="0" rIns="0" bIns="0" anchor="t">
            <a:noAutofit/>
          </a:bodyPr>
          <a:lstStyle>
            <a:lvl1pPr algn="l">
              <a:defRPr sz="2933">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11372" y="1600201"/>
            <a:ext cx="4868333" cy="4525963"/>
          </a:xfrm>
        </p:spPr>
        <p:txBody>
          <a:bodyPr lIns="0" tIns="0" rIns="0">
            <a:noAutofit/>
          </a:bodyPr>
          <a:lstStyle>
            <a:lvl1pPr marL="0" indent="0">
              <a:lnSpc>
                <a:spcPts val="2933"/>
              </a:lnSpc>
              <a:spcBef>
                <a:spcPts val="0"/>
              </a:spcBef>
              <a:spcAft>
                <a:spcPts val="1200"/>
              </a:spcAft>
              <a:buNone/>
              <a:defRPr sz="2133">
                <a:solidFill>
                  <a:schemeClr val="bg2"/>
                </a:solidFill>
              </a:defRPr>
            </a:lvl1pPr>
            <a:lvl2pPr marL="256026" indent="-256026">
              <a:lnSpc>
                <a:spcPts val="2933"/>
              </a:lnSpc>
              <a:spcBef>
                <a:spcPts val="0"/>
              </a:spcBef>
              <a:spcAft>
                <a:spcPts val="1200"/>
              </a:spcAft>
              <a:buFont typeface="Arial"/>
              <a:buChar char="•"/>
              <a:defRPr sz="2133">
                <a:solidFill>
                  <a:schemeClr val="bg2"/>
                </a:solidFill>
              </a:defRPr>
            </a:lvl2pPr>
            <a:lvl3pPr marL="548626" indent="-256026">
              <a:lnSpc>
                <a:spcPts val="2933"/>
              </a:lnSpc>
              <a:spcBef>
                <a:spcPts val="0"/>
              </a:spcBef>
              <a:spcAft>
                <a:spcPts val="1200"/>
              </a:spcAft>
              <a:buFont typeface="Lucida Grande"/>
              <a:buChar char="–"/>
              <a:defRPr sz="2133">
                <a:solidFill>
                  <a:schemeClr val="bg2"/>
                </a:solidFill>
              </a:defRPr>
            </a:lvl3pPr>
            <a:lvl4pPr marL="853419" indent="-256026">
              <a:lnSpc>
                <a:spcPts val="2933"/>
              </a:lnSpc>
              <a:spcBef>
                <a:spcPts val="0"/>
              </a:spcBef>
              <a:spcAft>
                <a:spcPts val="1200"/>
              </a:spcAft>
              <a:buFont typeface="Lucida Grande"/>
              <a:buChar char="–"/>
              <a:defRPr sz="2133">
                <a:solidFill>
                  <a:schemeClr val="bg2"/>
                </a:solidFill>
              </a:defRPr>
            </a:lvl4pPr>
            <a:lvl5pPr marL="1097253" indent="-256026">
              <a:lnSpc>
                <a:spcPts val="2933"/>
              </a:lnSpc>
              <a:spcBef>
                <a:spcPts val="0"/>
              </a:spcBef>
              <a:spcAft>
                <a:spcPts val="1200"/>
              </a:spcAft>
              <a:buFont typeface="Lucida Grande"/>
              <a:buChar char="–"/>
              <a:defRPr sz="21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94760" y="6403818"/>
            <a:ext cx="4591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cxnSp>
        <p:nvCxnSpPr>
          <p:cNvPr id="14" name="Straight Connector 13"/>
          <p:cNvCxnSpPr/>
          <p:nvPr userDrawn="1"/>
        </p:nvCxnSpPr>
        <p:spPr>
          <a:xfrm>
            <a:off x="609600" y="6370596"/>
            <a:ext cx="4876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4" name="Picture 3"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1413" y="0"/>
            <a:ext cx="6090587" cy="6858000"/>
          </a:xfrm>
          <a:prstGeom prst="rect">
            <a:avLst/>
          </a:prstGeom>
        </p:spPr>
      </p:pic>
      <p:sp>
        <p:nvSpPr>
          <p:cNvPr id="7"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13482844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Title and Content Third">
    <p:spTree>
      <p:nvGrpSpPr>
        <p:cNvPr id="1" name=""/>
        <p:cNvGrpSpPr/>
        <p:nvPr/>
      </p:nvGrpSpPr>
      <p:grpSpPr>
        <a:xfrm>
          <a:off x="0" y="0"/>
          <a:ext cx="0" cy="0"/>
          <a:chOff x="0" y="0"/>
          <a:chExt cx="0" cy="0"/>
        </a:xfrm>
      </p:grpSpPr>
      <p:sp>
        <p:nvSpPr>
          <p:cNvPr id="2" name="Title 1"/>
          <p:cNvSpPr>
            <a:spLocks noGrp="1"/>
          </p:cNvSpPr>
          <p:nvPr>
            <p:ph type="title"/>
          </p:nvPr>
        </p:nvSpPr>
        <p:spPr>
          <a:xfrm>
            <a:off x="611372" y="532781"/>
            <a:ext cx="6390791" cy="585216"/>
          </a:xfrm>
        </p:spPr>
        <p:txBody>
          <a:bodyPr lIns="0" tIns="0" rIns="0" bIns="0" anchor="t">
            <a:noAutofit/>
          </a:bodyPr>
          <a:lstStyle>
            <a:lvl1pPr algn="l">
              <a:defRPr sz="2933">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11372" y="1600201"/>
            <a:ext cx="6392563" cy="4525963"/>
          </a:xfrm>
        </p:spPr>
        <p:txBody>
          <a:bodyPr lIns="0" tIns="0" rIns="0">
            <a:noAutofit/>
          </a:bodyPr>
          <a:lstStyle>
            <a:lvl1pPr marL="0" indent="0">
              <a:lnSpc>
                <a:spcPts val="2933"/>
              </a:lnSpc>
              <a:spcBef>
                <a:spcPts val="0"/>
              </a:spcBef>
              <a:spcAft>
                <a:spcPts val="1200"/>
              </a:spcAft>
              <a:buNone/>
              <a:defRPr sz="2133">
                <a:solidFill>
                  <a:schemeClr val="bg2"/>
                </a:solidFill>
              </a:defRPr>
            </a:lvl1pPr>
            <a:lvl2pPr marL="256026" indent="-256026">
              <a:lnSpc>
                <a:spcPts val="2933"/>
              </a:lnSpc>
              <a:spcBef>
                <a:spcPts val="0"/>
              </a:spcBef>
              <a:spcAft>
                <a:spcPts val="1200"/>
              </a:spcAft>
              <a:buFont typeface="Arial"/>
              <a:buChar char="•"/>
              <a:defRPr sz="2133">
                <a:solidFill>
                  <a:schemeClr val="bg2"/>
                </a:solidFill>
              </a:defRPr>
            </a:lvl2pPr>
            <a:lvl3pPr marL="548626" indent="-256026">
              <a:lnSpc>
                <a:spcPts val="2933"/>
              </a:lnSpc>
              <a:spcBef>
                <a:spcPts val="0"/>
              </a:spcBef>
              <a:spcAft>
                <a:spcPts val="1200"/>
              </a:spcAft>
              <a:buFont typeface="Lucida Grande"/>
              <a:buChar char="–"/>
              <a:defRPr sz="2133">
                <a:solidFill>
                  <a:schemeClr val="bg2"/>
                </a:solidFill>
              </a:defRPr>
            </a:lvl3pPr>
            <a:lvl4pPr marL="853419" indent="-256026">
              <a:lnSpc>
                <a:spcPts val="2933"/>
              </a:lnSpc>
              <a:spcBef>
                <a:spcPts val="0"/>
              </a:spcBef>
              <a:spcAft>
                <a:spcPts val="1200"/>
              </a:spcAft>
              <a:buFont typeface="Lucida Grande"/>
              <a:buChar char="–"/>
              <a:defRPr sz="2133">
                <a:solidFill>
                  <a:schemeClr val="bg2"/>
                </a:solidFill>
              </a:defRPr>
            </a:lvl4pPr>
            <a:lvl5pPr marL="1097253" indent="-256026">
              <a:lnSpc>
                <a:spcPts val="2933"/>
              </a:lnSpc>
              <a:spcBef>
                <a:spcPts val="0"/>
              </a:spcBef>
              <a:spcAft>
                <a:spcPts val="1200"/>
              </a:spcAft>
              <a:buFont typeface="Lucida Grande"/>
              <a:buChar char="–"/>
              <a:defRPr sz="21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609600" y="6370596"/>
            <a:ext cx="640368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35669" y="0"/>
            <a:ext cx="4056331" cy="6858000"/>
          </a:xfrm>
          <a:prstGeom prst="rect">
            <a:avLst/>
          </a:prstGeom>
        </p:spPr>
      </p:pic>
      <p:sp>
        <p:nvSpPr>
          <p:cNvPr id="12" name="Footer Placeholder 4"/>
          <p:cNvSpPr>
            <a:spLocks noGrp="1"/>
          </p:cNvSpPr>
          <p:nvPr>
            <p:ph type="ftr" sz="quarter" idx="11"/>
          </p:nvPr>
        </p:nvSpPr>
        <p:spPr>
          <a:xfrm>
            <a:off x="894759" y="6403818"/>
            <a:ext cx="6107404"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3"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80634756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4_Title and Content Quarter">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8105907" cy="786453"/>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810768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810590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12192"/>
            <a:ext cx="3057485" cy="6885456"/>
          </a:xfrm>
          <a:prstGeom prst="rect">
            <a:avLst/>
          </a:prstGeom>
        </p:spPr>
      </p:pic>
      <p:sp>
        <p:nvSpPr>
          <p:cNvPr id="11"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3"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183951334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9"/>
            <a:ext cx="7924800"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2" y="1110513"/>
            <a:ext cx="7924800" cy="4466167"/>
          </a:xfrm>
        </p:spPr>
        <p:txBody>
          <a:bodyPr lIns="0" tIns="0" rIns="0" bIns="0">
            <a:noAutofit/>
          </a:bodyPr>
          <a:lstStyle>
            <a:lvl1pPr marL="256026" indent="-256026">
              <a:lnSpc>
                <a:spcPts val="2667"/>
              </a:lnSpc>
              <a:spcBef>
                <a:spcPts val="0"/>
              </a:spcBef>
              <a:spcAft>
                <a:spcPts val="1600"/>
              </a:spcAft>
              <a:buClrTx/>
              <a:defRPr sz="1867">
                <a:solidFill>
                  <a:schemeClr val="bg2"/>
                </a:solidFill>
              </a:defRPr>
            </a:lvl1pPr>
            <a:lvl2pPr marL="548626" indent="-256026">
              <a:lnSpc>
                <a:spcPts val="2667"/>
              </a:lnSpc>
              <a:spcBef>
                <a:spcPts val="0"/>
              </a:spcBef>
              <a:spcAft>
                <a:spcPts val="1600"/>
              </a:spcAft>
              <a:buFont typeface="Lucida Grande"/>
              <a:buChar char="–"/>
              <a:defRPr sz="1867">
                <a:solidFill>
                  <a:schemeClr val="bg2"/>
                </a:solidFill>
              </a:defRPr>
            </a:lvl2pPr>
            <a:lvl3pPr marL="853419" indent="-256026">
              <a:lnSpc>
                <a:spcPts val="2667"/>
              </a:lnSpc>
              <a:spcBef>
                <a:spcPts val="0"/>
              </a:spcBef>
              <a:spcAft>
                <a:spcPts val="1600"/>
              </a:spcAft>
              <a:buFont typeface="Lucida Grande"/>
              <a:buChar char="–"/>
              <a:defRPr sz="1867">
                <a:solidFill>
                  <a:schemeClr val="bg2"/>
                </a:solidFill>
              </a:defRPr>
            </a:lvl3pPr>
            <a:lvl4pPr marL="1158211" indent="-256026">
              <a:lnSpc>
                <a:spcPts val="2667"/>
              </a:lnSpc>
              <a:spcBef>
                <a:spcPts val="0"/>
              </a:spcBef>
              <a:spcAft>
                <a:spcPts val="1600"/>
              </a:spcAft>
              <a:buFont typeface="Lucida Grande"/>
              <a:buChar char="–"/>
              <a:defRPr sz="1867">
                <a:solidFill>
                  <a:schemeClr val="bg2"/>
                </a:solidFill>
              </a:defRPr>
            </a:lvl4pPr>
            <a:lvl5pPr marL="1463003" indent="-256026">
              <a:lnSpc>
                <a:spcPts val="2667"/>
              </a:lnSpc>
              <a:spcBef>
                <a:spcPts val="0"/>
              </a:spcBef>
              <a:spcAft>
                <a:spcPts val="1600"/>
              </a:spcAft>
              <a:buFont typeface="Lucida Grande"/>
              <a:buChar char="–"/>
              <a:defRPr sz="1867">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63310" y="0"/>
            <a:ext cx="3045293" cy="6858000"/>
          </a:xfrm>
          <a:prstGeom prst="rect">
            <a:avLst/>
          </a:prstGeom>
        </p:spPr>
      </p:pic>
      <p:sp>
        <p:nvSpPr>
          <p:cNvPr id="9" name="Text Placeholder 12"/>
          <p:cNvSpPr>
            <a:spLocks noGrp="1"/>
          </p:cNvSpPr>
          <p:nvPr>
            <p:ph type="body" sz="quarter" idx="15"/>
          </p:nvPr>
        </p:nvSpPr>
        <p:spPr>
          <a:xfrm>
            <a:off x="9512599" y="1116725"/>
            <a:ext cx="2316480" cy="4389967"/>
          </a:xfrm>
        </p:spPr>
        <p:txBody>
          <a:bodyPr lIns="0" tIns="0" rIns="0" bIns="0">
            <a:noAutofit/>
          </a:bodyPr>
          <a:lstStyle>
            <a:lvl1pPr marL="0" indent="0">
              <a:lnSpc>
                <a:spcPts val="26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715999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9" name="Picture 8"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0"/>
            <a:ext cx="3045293" cy="6858000"/>
          </a:xfrm>
          <a:prstGeom prst="rect">
            <a:avLst/>
          </a:prstGeom>
        </p:spPr>
      </p:pic>
      <p:sp>
        <p:nvSpPr>
          <p:cNvPr id="2" name="Title 1"/>
          <p:cNvSpPr>
            <a:spLocks noGrp="1"/>
          </p:cNvSpPr>
          <p:nvPr>
            <p:ph type="title"/>
          </p:nvPr>
        </p:nvSpPr>
        <p:spPr>
          <a:xfrm>
            <a:off x="611372" y="194440"/>
            <a:ext cx="7924800" cy="786449"/>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609601" y="1828802"/>
            <a:ext cx="7919177" cy="4086455"/>
          </a:xfrm>
        </p:spPr>
        <p:txBody>
          <a:bodyPr>
            <a:normAutofit/>
          </a:bodyPr>
          <a:lstStyle>
            <a:lvl1pPr marL="0" indent="0">
              <a:buNone/>
              <a:defRPr sz="1600"/>
            </a:lvl1pPr>
          </a:lstStyle>
          <a:p>
            <a:r>
              <a:rPr lang="en-US"/>
              <a:t>Click icon to add table</a:t>
            </a:r>
            <a:endParaRPr lang="en-US" dirty="0"/>
          </a:p>
        </p:txBody>
      </p:sp>
      <p:sp>
        <p:nvSpPr>
          <p:cNvPr id="13" name="Text Placeholder 12"/>
          <p:cNvSpPr>
            <a:spLocks noGrp="1"/>
          </p:cNvSpPr>
          <p:nvPr>
            <p:ph type="body" sz="quarter" idx="15"/>
          </p:nvPr>
        </p:nvSpPr>
        <p:spPr>
          <a:xfrm>
            <a:off x="9421284" y="1810881"/>
            <a:ext cx="2316480" cy="4389967"/>
          </a:xfrm>
        </p:spPr>
        <p:txBody>
          <a:bodyPr lIns="0" tIns="0" rIns="0" bIns="0">
            <a:noAutofit/>
          </a:bodyPr>
          <a:lstStyle>
            <a:lvl1pPr marL="0" indent="0">
              <a:lnSpc>
                <a:spcPts val="2267"/>
              </a:lnSpc>
              <a:spcBef>
                <a:spcPts val="0"/>
              </a:spcBef>
              <a:spcAft>
                <a:spcPts val="1200"/>
              </a:spcAft>
              <a:buNone/>
              <a:defRPr sz="1867">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p:txBody>
      </p:sp>
      <p:sp>
        <p:nvSpPr>
          <p:cNvPr id="14"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15"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pPr defTabSz="609585">
              <a:defRPr/>
            </a:pPr>
            <a:fld id="{80FBB8BA-9C6A-4A48-A369-70FBD2FA98DA}" type="slidenum">
              <a:rPr lang="en-US" smtClean="0">
                <a:solidFill>
                  <a:srgbClr val="1D1D1D"/>
                </a:solidFill>
              </a:rPr>
              <a:pPr defTabSz="609585">
                <a:defRPr/>
              </a:pPr>
              <a:t>‹#›</a:t>
            </a:fld>
            <a:endParaRPr lang="en-US" dirty="0">
              <a:solidFill>
                <a:srgbClr val="1D1D1D"/>
              </a:solidFill>
            </a:endParaRPr>
          </a:p>
        </p:txBody>
      </p:sp>
    </p:spTree>
    <p:extLst>
      <p:ext uri="{BB962C8B-B14F-4D97-AF65-F5344CB8AC3E}">
        <p14:creationId xmlns:p14="http://schemas.microsoft.com/office/powerpoint/2010/main" val="84988396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6_Table">
    <p:spTree>
      <p:nvGrpSpPr>
        <p:cNvPr id="1" name=""/>
        <p:cNvGrpSpPr/>
        <p:nvPr/>
      </p:nvGrpSpPr>
      <p:grpSpPr>
        <a:xfrm>
          <a:off x="0" y="0"/>
          <a:ext cx="0" cy="0"/>
          <a:chOff x="0" y="0"/>
          <a:chExt cx="0" cy="0"/>
        </a:xfrm>
      </p:grpSpPr>
      <p:pic>
        <p:nvPicPr>
          <p:cNvPr id="3" name="Picture 2"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6707" y="0"/>
            <a:ext cx="3045293" cy="6858000"/>
          </a:xfrm>
          <a:prstGeom prst="rect">
            <a:avLst/>
          </a:prstGeom>
        </p:spPr>
      </p:pic>
      <p:sp>
        <p:nvSpPr>
          <p:cNvPr id="2" name="Title 1"/>
          <p:cNvSpPr>
            <a:spLocks noGrp="1"/>
          </p:cNvSpPr>
          <p:nvPr>
            <p:ph type="title"/>
          </p:nvPr>
        </p:nvSpPr>
        <p:spPr>
          <a:xfrm>
            <a:off x="611372" y="194439"/>
            <a:ext cx="7924800" cy="786451"/>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2" y="1147127"/>
            <a:ext cx="7924800" cy="353992"/>
          </a:xfrm>
        </p:spPr>
        <p:txBody>
          <a:bodyPr lIns="0" tIns="0" rIns="0" bIns="0">
            <a:noAutofit/>
          </a:bodyPr>
          <a:lstStyle>
            <a:lvl1pPr marL="0" indent="0">
              <a:lnSpc>
                <a:spcPts val="2000"/>
              </a:lnSpc>
              <a:spcBef>
                <a:spcPts val="0"/>
              </a:spcBef>
              <a:spcAft>
                <a:spcPts val="0"/>
              </a:spcAft>
              <a:buClr>
                <a:schemeClr val="tx2"/>
              </a:buClr>
              <a:buNone/>
              <a:defRPr sz="1467">
                <a:solidFill>
                  <a:schemeClr val="bg2"/>
                </a:solidFill>
              </a:defRPr>
            </a:lvl1pPr>
            <a:lvl2pPr marL="548626" indent="-256026">
              <a:lnSpc>
                <a:spcPts val="2667"/>
              </a:lnSpc>
              <a:spcBef>
                <a:spcPts val="0"/>
              </a:spcBef>
              <a:spcAft>
                <a:spcPts val="1600"/>
              </a:spcAft>
              <a:defRPr sz="1867">
                <a:solidFill>
                  <a:schemeClr val="bg2"/>
                </a:solidFill>
              </a:defRPr>
            </a:lvl2pPr>
            <a:lvl3pPr marL="853419" indent="-256026">
              <a:lnSpc>
                <a:spcPts val="2667"/>
              </a:lnSpc>
              <a:spcBef>
                <a:spcPts val="0"/>
              </a:spcBef>
              <a:spcAft>
                <a:spcPts val="1600"/>
              </a:spcAft>
              <a:defRPr sz="1867">
                <a:solidFill>
                  <a:schemeClr val="bg2"/>
                </a:solidFill>
              </a:defRPr>
            </a:lvl3pPr>
            <a:lvl4pPr marL="1158211" indent="-256026">
              <a:lnSpc>
                <a:spcPts val="2667"/>
              </a:lnSpc>
              <a:spcBef>
                <a:spcPts val="0"/>
              </a:spcBef>
              <a:spcAft>
                <a:spcPts val="1600"/>
              </a:spcAft>
              <a:defRPr sz="1867">
                <a:solidFill>
                  <a:schemeClr val="bg2"/>
                </a:solidFill>
              </a:defRPr>
            </a:lvl4pPr>
            <a:lvl5pPr marL="1463003" indent="-256026">
              <a:lnSpc>
                <a:spcPts val="2667"/>
              </a:lnSpc>
              <a:spcBef>
                <a:spcPts val="0"/>
              </a:spcBef>
              <a:spcAft>
                <a:spcPts val="1600"/>
              </a:spcAft>
              <a:defRPr sz="1867">
                <a:solidFill>
                  <a:schemeClr val="bg2"/>
                </a:solidFill>
              </a:defRPr>
            </a:lvl5pPr>
          </a:lstStyle>
          <a:p>
            <a:pPr lvl="0"/>
            <a:r>
              <a:rPr lang="en-US"/>
              <a:t>Edit Master text styles</a:t>
            </a:r>
          </a:p>
        </p:txBody>
      </p:sp>
      <p:cxnSp>
        <p:nvCxnSpPr>
          <p:cNvPr id="10" name="Straight Connector 9"/>
          <p:cNvCxnSpPr/>
          <p:nvPr userDrawn="1"/>
        </p:nvCxnSpPr>
        <p:spPr>
          <a:xfrm>
            <a:off x="609600" y="6370596"/>
            <a:ext cx="7924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609601" y="1828802"/>
            <a:ext cx="7919177" cy="4086455"/>
          </a:xfrm>
        </p:spPr>
        <p:txBody>
          <a:bodyPr>
            <a:normAutofit/>
          </a:bodyPr>
          <a:lstStyle>
            <a:lvl1pPr marL="0" indent="0">
              <a:buNone/>
              <a:defRPr sz="1600"/>
            </a:lvl1pPr>
          </a:lstStyle>
          <a:p>
            <a:r>
              <a:rPr lang="en-US"/>
              <a:t>Click icon to add table</a:t>
            </a:r>
            <a:endParaRPr lang="en-US" dirty="0"/>
          </a:p>
        </p:txBody>
      </p:sp>
      <p:sp>
        <p:nvSpPr>
          <p:cNvPr id="13" name="Text Placeholder 12"/>
          <p:cNvSpPr>
            <a:spLocks noGrp="1"/>
          </p:cNvSpPr>
          <p:nvPr>
            <p:ph type="body" sz="quarter" idx="15"/>
          </p:nvPr>
        </p:nvSpPr>
        <p:spPr>
          <a:xfrm>
            <a:off x="9421284" y="1828801"/>
            <a:ext cx="2316480" cy="4389967"/>
          </a:xfrm>
        </p:spPr>
        <p:txBody>
          <a:bodyPr lIns="0" tIns="0" rIns="0" bIns="0">
            <a:noAutofit/>
          </a:bodyPr>
          <a:lstStyle>
            <a:lvl1pPr marL="0" indent="0">
              <a:lnSpc>
                <a:spcPts val="1600"/>
              </a:lnSpc>
              <a:spcBef>
                <a:spcPts val="0"/>
              </a:spcBef>
              <a:spcAft>
                <a:spcPts val="1200"/>
              </a:spcAft>
              <a:buNone/>
              <a:defRPr sz="1333">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p:txBody>
      </p:sp>
      <p:sp>
        <p:nvSpPr>
          <p:cNvPr id="12" name="Footer Placeholder 4"/>
          <p:cNvSpPr>
            <a:spLocks noGrp="1"/>
          </p:cNvSpPr>
          <p:nvPr>
            <p:ph type="ftr" sz="quarter" idx="11"/>
          </p:nvPr>
        </p:nvSpPr>
        <p:spPr>
          <a:xfrm>
            <a:off x="894760" y="6403818"/>
            <a:ext cx="7639641"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4"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626442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7_Title and Content with image">
    <p:spTree>
      <p:nvGrpSpPr>
        <p:cNvPr id="1" name=""/>
        <p:cNvGrpSpPr/>
        <p:nvPr/>
      </p:nvGrpSpPr>
      <p:grpSpPr>
        <a:xfrm>
          <a:off x="0" y="0"/>
          <a:ext cx="0" cy="0"/>
          <a:chOff x="0" y="0"/>
          <a:chExt cx="0" cy="0"/>
        </a:xfrm>
      </p:grpSpPr>
      <p:sp>
        <p:nvSpPr>
          <p:cNvPr id="2" name="Title 1"/>
          <p:cNvSpPr>
            <a:spLocks noGrp="1"/>
          </p:cNvSpPr>
          <p:nvPr>
            <p:ph type="title"/>
          </p:nvPr>
        </p:nvSpPr>
        <p:spPr>
          <a:xfrm>
            <a:off x="611373" y="194439"/>
            <a:ext cx="6100385" cy="786136"/>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sp>
        <p:nvSpPr>
          <p:cNvPr id="6" name="Text Placeholder 5"/>
          <p:cNvSpPr>
            <a:spLocks noGrp="1"/>
          </p:cNvSpPr>
          <p:nvPr>
            <p:ph type="body" sz="quarter" idx="13"/>
          </p:nvPr>
        </p:nvSpPr>
        <p:spPr>
          <a:xfrm>
            <a:off x="611373" y="1110514"/>
            <a:ext cx="6100385" cy="760621"/>
          </a:xfrm>
        </p:spPr>
        <p:txBody>
          <a:bodyPr lIns="0" tIns="0" rIns="0" bIns="0">
            <a:noAutofit/>
          </a:bodyPr>
          <a:lstStyle>
            <a:lvl1pPr marL="0" indent="0">
              <a:lnSpc>
                <a:spcPts val="2667"/>
              </a:lnSpc>
              <a:spcBef>
                <a:spcPts val="0"/>
              </a:spcBef>
              <a:spcAft>
                <a:spcPts val="1600"/>
              </a:spcAft>
              <a:buClr>
                <a:schemeClr val="tx2"/>
              </a:buClr>
              <a:buNone/>
              <a:defRPr sz="1867">
                <a:solidFill>
                  <a:schemeClr val="bg2"/>
                </a:solidFill>
              </a:defRPr>
            </a:lvl1pPr>
            <a:lvl2pPr marL="548626" indent="-256026">
              <a:lnSpc>
                <a:spcPts val="2667"/>
              </a:lnSpc>
              <a:spcBef>
                <a:spcPts val="0"/>
              </a:spcBef>
              <a:spcAft>
                <a:spcPts val="1600"/>
              </a:spcAft>
              <a:defRPr sz="1867">
                <a:solidFill>
                  <a:schemeClr val="bg2"/>
                </a:solidFill>
              </a:defRPr>
            </a:lvl2pPr>
            <a:lvl3pPr marL="853419" indent="-256026">
              <a:lnSpc>
                <a:spcPts val="2667"/>
              </a:lnSpc>
              <a:spcBef>
                <a:spcPts val="0"/>
              </a:spcBef>
              <a:spcAft>
                <a:spcPts val="1600"/>
              </a:spcAft>
              <a:defRPr sz="1867">
                <a:solidFill>
                  <a:schemeClr val="bg2"/>
                </a:solidFill>
              </a:defRPr>
            </a:lvl3pPr>
            <a:lvl4pPr marL="1158211" indent="-256026">
              <a:lnSpc>
                <a:spcPts val="2667"/>
              </a:lnSpc>
              <a:spcBef>
                <a:spcPts val="0"/>
              </a:spcBef>
              <a:spcAft>
                <a:spcPts val="1600"/>
              </a:spcAft>
              <a:defRPr sz="1867">
                <a:solidFill>
                  <a:schemeClr val="bg2"/>
                </a:solidFill>
              </a:defRPr>
            </a:lvl4pPr>
            <a:lvl5pPr marL="1463003" indent="-256026">
              <a:lnSpc>
                <a:spcPts val="2667"/>
              </a:lnSpc>
              <a:spcBef>
                <a:spcPts val="0"/>
              </a:spcBef>
              <a:spcAft>
                <a:spcPts val="1600"/>
              </a:spcAft>
              <a:defRPr sz="1867">
                <a:solidFill>
                  <a:schemeClr val="bg2"/>
                </a:solidFill>
              </a:defRPr>
            </a:lvl5pPr>
          </a:lstStyle>
          <a:p>
            <a:pPr lvl="0"/>
            <a:r>
              <a:rPr lang="en-US"/>
              <a:t>Edit Master text styles</a:t>
            </a:r>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4"/>
          </p:nvPr>
        </p:nvSpPr>
        <p:spPr>
          <a:xfrm>
            <a:off x="611373" y="2131608"/>
            <a:ext cx="6100579" cy="3780243"/>
          </a:xfrm>
        </p:spPr>
        <p:txBody>
          <a:bodyPr lIns="0" tIns="0" rIns="0" bIns="0" numCol="2" spcCol="374904">
            <a:noAutofit/>
          </a:bodyPr>
          <a:lstStyle>
            <a:lvl1pPr marL="0" indent="0">
              <a:lnSpc>
                <a:spcPts val="1600"/>
              </a:lnSpc>
              <a:spcBef>
                <a:spcPts val="0"/>
              </a:spcBef>
              <a:spcAft>
                <a:spcPts val="1200"/>
              </a:spcAft>
              <a:buNone/>
              <a:defRPr sz="1200" b="1">
                <a:solidFill>
                  <a:schemeClr val="tx2"/>
                </a:solidFill>
              </a:defRPr>
            </a:lvl1pPr>
            <a:lvl2pPr marL="609585" indent="0">
              <a:lnSpc>
                <a:spcPts val="1600"/>
              </a:lnSpc>
              <a:spcBef>
                <a:spcPts val="0"/>
              </a:spcBef>
              <a:spcAft>
                <a:spcPts val="1200"/>
              </a:spcAft>
              <a:buNone/>
              <a:defRPr sz="1200"/>
            </a:lvl2pPr>
            <a:lvl3pPr marL="1219170" indent="0">
              <a:lnSpc>
                <a:spcPts val="1600"/>
              </a:lnSpc>
              <a:spcBef>
                <a:spcPts val="0"/>
              </a:spcBef>
              <a:spcAft>
                <a:spcPts val="1200"/>
              </a:spcAft>
              <a:buNone/>
              <a:defRPr sz="1200"/>
            </a:lvl3pPr>
            <a:lvl4pPr marL="1828754" indent="0">
              <a:lnSpc>
                <a:spcPts val="1600"/>
              </a:lnSpc>
              <a:spcBef>
                <a:spcPts val="0"/>
              </a:spcBef>
              <a:spcAft>
                <a:spcPts val="1200"/>
              </a:spcAft>
              <a:buNone/>
              <a:defRPr sz="1200"/>
            </a:lvl4pPr>
            <a:lvl5pPr marL="2438339" indent="0">
              <a:lnSpc>
                <a:spcPts val="1600"/>
              </a:lnSpc>
              <a:spcBef>
                <a:spcPts val="0"/>
              </a:spcBef>
              <a:spcAft>
                <a:spcPts val="1200"/>
              </a:spcAft>
              <a:buNone/>
              <a:defRPr sz="1200"/>
            </a:lvl5pPr>
          </a:lstStyle>
          <a:p>
            <a:pPr lvl="0"/>
            <a:r>
              <a:rPr lang="en-US"/>
              <a:t>Edit Master text styles</a:t>
            </a:r>
          </a:p>
        </p:txBody>
      </p:sp>
      <p:sp>
        <p:nvSpPr>
          <p:cNvPr id="11" name="Picture Placeholder 10"/>
          <p:cNvSpPr>
            <a:spLocks noGrp="1"/>
          </p:cNvSpPr>
          <p:nvPr>
            <p:ph type="pic" sz="quarter" idx="15"/>
          </p:nvPr>
        </p:nvSpPr>
        <p:spPr>
          <a:xfrm>
            <a:off x="7477761" y="2131485"/>
            <a:ext cx="4104640" cy="3780367"/>
          </a:xfrm>
        </p:spPr>
        <p:txBody>
          <a:bodyPr>
            <a:normAutofit/>
          </a:bodyPr>
          <a:lstStyle>
            <a:lvl1pPr marL="0" indent="0">
              <a:buNone/>
              <a:defRPr sz="1600"/>
            </a:lvl1pPr>
          </a:lstStyle>
          <a:p>
            <a:r>
              <a:rPr lang="en-US"/>
              <a:t>Click icon to add picture</a:t>
            </a:r>
          </a:p>
        </p:txBody>
      </p:sp>
      <p:sp>
        <p:nvSpPr>
          <p:cNvPr id="13"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4"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189136510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8_Title and Content white">
    <p:spTree>
      <p:nvGrpSpPr>
        <p:cNvPr id="1" name=""/>
        <p:cNvGrpSpPr/>
        <p:nvPr/>
      </p:nvGrpSpPr>
      <p:grpSpPr>
        <a:xfrm>
          <a:off x="0" y="0"/>
          <a:ext cx="0" cy="0"/>
          <a:chOff x="0" y="0"/>
          <a:chExt cx="0" cy="0"/>
        </a:xfrm>
      </p:grpSpPr>
      <p:sp>
        <p:nvSpPr>
          <p:cNvPr id="2" name="Title 1"/>
          <p:cNvSpPr>
            <a:spLocks noGrp="1"/>
          </p:cNvSpPr>
          <p:nvPr>
            <p:ph type="title"/>
          </p:nvPr>
        </p:nvSpPr>
        <p:spPr>
          <a:xfrm>
            <a:off x="611372" y="186338"/>
            <a:ext cx="10361427" cy="788471"/>
          </a:xfrm>
        </p:spPr>
        <p:txBody>
          <a:bodyPr lIns="0" tIns="0" rIns="0" bIns="0" anchor="b" anchorCtr="0">
            <a:noAutofit/>
          </a:bodyPr>
          <a:lstStyle>
            <a:lvl1pPr algn="l">
              <a:defRPr sz="2933">
                <a:solidFill>
                  <a:schemeClr val="tx2"/>
                </a:solidFill>
              </a:defRPr>
            </a:lvl1pPr>
          </a:lstStyle>
          <a:p>
            <a:r>
              <a:rPr lang="en-US"/>
              <a:t>Click to edit Master title style</a:t>
            </a:r>
            <a:endParaRPr lang="en-US" dirty="0"/>
          </a:p>
        </p:txBody>
      </p:sp>
      <p:cxnSp>
        <p:nvCxnSpPr>
          <p:cNvPr id="10" name="Straight Connector 9"/>
          <p:cNvCxnSpPr/>
          <p:nvPr userDrawn="1"/>
        </p:nvCxnSpPr>
        <p:spPr>
          <a:xfrm>
            <a:off x="609600" y="6370596"/>
            <a:ext cx="109728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611371" y="1110513"/>
            <a:ext cx="10361428" cy="4466167"/>
          </a:xfrm>
        </p:spPr>
        <p:txBody>
          <a:bodyPr lIns="0" tIns="0" rIns="0" bIns="0">
            <a:noAutofit/>
          </a:bodyPr>
          <a:lstStyle>
            <a:lvl1pPr marL="256026" indent="-256026">
              <a:lnSpc>
                <a:spcPts val="2933"/>
              </a:lnSpc>
              <a:spcBef>
                <a:spcPts val="0"/>
              </a:spcBef>
              <a:spcAft>
                <a:spcPts val="1600"/>
              </a:spcAft>
              <a:buClrTx/>
              <a:defRPr sz="2133">
                <a:solidFill>
                  <a:schemeClr val="bg2"/>
                </a:solidFill>
              </a:defRPr>
            </a:lvl1pPr>
            <a:lvl2pPr marL="548626" indent="-256026">
              <a:lnSpc>
                <a:spcPts val="2933"/>
              </a:lnSpc>
              <a:spcBef>
                <a:spcPts val="0"/>
              </a:spcBef>
              <a:spcAft>
                <a:spcPts val="1600"/>
              </a:spcAft>
              <a:buFont typeface="Lucida Grande"/>
              <a:buChar char="–"/>
              <a:defRPr sz="2133">
                <a:solidFill>
                  <a:schemeClr val="bg2"/>
                </a:solidFill>
              </a:defRPr>
            </a:lvl2pPr>
            <a:lvl3pPr marL="853419" indent="-256026">
              <a:lnSpc>
                <a:spcPts val="2933"/>
              </a:lnSpc>
              <a:spcBef>
                <a:spcPts val="0"/>
              </a:spcBef>
              <a:spcAft>
                <a:spcPts val="1600"/>
              </a:spcAft>
              <a:buFont typeface="Lucida Grande"/>
              <a:buChar char="–"/>
              <a:defRPr sz="2133">
                <a:solidFill>
                  <a:schemeClr val="bg2"/>
                </a:solidFill>
              </a:defRPr>
            </a:lvl3pPr>
            <a:lvl4pPr marL="1158211" indent="-256026">
              <a:lnSpc>
                <a:spcPts val="2933"/>
              </a:lnSpc>
              <a:spcBef>
                <a:spcPts val="0"/>
              </a:spcBef>
              <a:spcAft>
                <a:spcPts val="1600"/>
              </a:spcAft>
              <a:buFont typeface="Lucida Grande"/>
              <a:buChar char="–"/>
              <a:defRPr sz="2133">
                <a:solidFill>
                  <a:schemeClr val="bg2"/>
                </a:solidFill>
              </a:defRPr>
            </a:lvl4pPr>
            <a:lvl5pPr marL="1463003" indent="-256026">
              <a:lnSpc>
                <a:spcPts val="2933"/>
              </a:lnSpc>
              <a:spcBef>
                <a:spcPts val="0"/>
              </a:spcBef>
              <a:spcAft>
                <a:spcPts val="1600"/>
              </a:spcAft>
              <a:buFont typeface="Lucida Grande"/>
              <a:buChar char="–"/>
              <a:defRPr sz="2133">
                <a:solidFill>
                  <a:schemeClr val="bg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p:cNvSpPr>
            <a:spLocks noGrp="1"/>
          </p:cNvSpPr>
          <p:nvPr>
            <p:ph type="ftr" sz="quarter" idx="11"/>
          </p:nvPr>
        </p:nvSpPr>
        <p:spPr>
          <a:xfrm>
            <a:off x="894759" y="6403818"/>
            <a:ext cx="10687643" cy="365125"/>
          </a:xfrm>
        </p:spPr>
        <p:txBody>
          <a:bodyPr lIns="0" tIns="0" rIns="0" bIns="0" anchor="t"/>
          <a:lstStyle>
            <a:lvl1pPr algn="l">
              <a:defRPr sz="1067">
                <a:solidFill>
                  <a:schemeClr val="bg2"/>
                </a:solidFill>
              </a:defRPr>
            </a:lvl1pPr>
          </a:lstStyle>
          <a:p>
            <a:r>
              <a:rPr lang="en-US"/>
              <a:t>© 2018 Association of International Certified Professional Accountants. All rights reserved.</a:t>
            </a:r>
            <a:endParaRPr lang="en-US" dirty="0"/>
          </a:p>
        </p:txBody>
      </p:sp>
      <p:sp>
        <p:nvSpPr>
          <p:cNvPr id="11" name="Slide Number Placeholder 5"/>
          <p:cNvSpPr>
            <a:spLocks noGrp="1"/>
          </p:cNvSpPr>
          <p:nvPr>
            <p:ph type="sldNum" sz="quarter" idx="4"/>
          </p:nvPr>
        </p:nvSpPr>
        <p:spPr>
          <a:xfrm>
            <a:off x="609602" y="6405743"/>
            <a:ext cx="285157" cy="363200"/>
          </a:xfrm>
          <a:prstGeom prst="rect">
            <a:avLst/>
          </a:prstGeom>
        </p:spPr>
        <p:txBody>
          <a:bodyPr vert="horz" lIns="0" tIns="0" rIns="0" bIns="0" rtlCol="0" anchor="t"/>
          <a:lstStyle>
            <a:lvl1pPr algn="l">
              <a:defRPr lang="en-US" sz="1067" kern="1200" smtClean="0">
                <a:solidFill>
                  <a:schemeClr val="bg2"/>
                </a:solidFill>
                <a:latin typeface="+mn-lt"/>
                <a:ea typeface="+mn-ea"/>
                <a:cs typeface="+mn-cs"/>
              </a:defRPr>
            </a:lvl1pPr>
          </a:lstStyle>
          <a:p>
            <a:fld id="{80FBB8BA-9C6A-4A48-A369-70FBD2FA98DA}" type="slidenum">
              <a:rPr lang="en-US" smtClean="0"/>
              <a:pPr/>
              <a:t>‹#›</a:t>
            </a:fld>
            <a:endParaRPr lang="en-US" dirty="0"/>
          </a:p>
        </p:txBody>
      </p:sp>
    </p:spTree>
    <p:extLst>
      <p:ext uri="{BB962C8B-B14F-4D97-AF65-F5344CB8AC3E}">
        <p14:creationId xmlns:p14="http://schemas.microsoft.com/office/powerpoint/2010/main" val="51128732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0_Divider purple">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title"/>
          </p:nvPr>
        </p:nvSpPr>
        <p:spPr>
          <a:xfrm>
            <a:off x="607484" y="1886528"/>
            <a:ext cx="9148233" cy="2060061"/>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370007864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1_Divider blue">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13095792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2_Divider Green">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64096"/>
          </a:xfrm>
          <a:prstGeom prst="rect">
            <a:avLst/>
          </a:prstGeom>
        </p:spPr>
      </p:pic>
      <p:sp>
        <p:nvSpPr>
          <p:cNvPr id="2" name="Title 1"/>
          <p:cNvSpPr>
            <a:spLocks noGrp="1"/>
          </p:cNvSpPr>
          <p:nvPr>
            <p:ph type="title"/>
          </p:nvPr>
        </p:nvSpPr>
        <p:spPr>
          <a:xfrm>
            <a:off x="607484" y="1889760"/>
            <a:ext cx="9148233" cy="2178824"/>
          </a:xfrm>
        </p:spPr>
        <p:txBody>
          <a:bodyPr lIns="0" tIns="0" rIns="0" bIns="0" anchor="t" anchorCtr="0">
            <a:noAutofit/>
          </a:bodyPr>
          <a:lstStyle>
            <a:lvl1pPr marL="114297" indent="-114297"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271421848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3_Divider Orange">
    <p:spTree>
      <p:nvGrpSpPr>
        <p:cNvPr id="1" name=""/>
        <p:cNvGrpSpPr/>
        <p:nvPr/>
      </p:nvGrpSpPr>
      <p:grpSpPr>
        <a:xfrm>
          <a:off x="0" y="0"/>
          <a:ext cx="0" cy="0"/>
          <a:chOff x="0" y="0"/>
          <a:chExt cx="0" cy="0"/>
        </a:xfrm>
      </p:grpSpPr>
      <p:pic>
        <p:nvPicPr>
          <p:cNvPr id="3" name="Picture 2"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4096"/>
          </a:xfrm>
          <a:prstGeom prst="rect">
            <a:avLst/>
          </a:prstGeom>
        </p:spPr>
      </p:pic>
      <p:sp>
        <p:nvSpPr>
          <p:cNvPr id="2" name="Title 1"/>
          <p:cNvSpPr>
            <a:spLocks noGrp="1"/>
          </p:cNvSpPr>
          <p:nvPr>
            <p:ph type="title"/>
          </p:nvPr>
        </p:nvSpPr>
        <p:spPr>
          <a:xfrm>
            <a:off x="607484" y="1889761"/>
            <a:ext cx="9139635" cy="2178823"/>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241697043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05831"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24440838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_Divi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1"/>
            <a:ext cx="9148233" cy="2048567"/>
          </a:xfrm>
        </p:spPr>
        <p:txBody>
          <a:bodyPr lIns="0" tIns="0" rIns="0" bIns="0" anchor="t" anchorCtr="0">
            <a:noAutofit/>
          </a:bodyPr>
          <a:lstStyle>
            <a:lvl1pPr marL="120648" indent="-120648"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114903393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4_Divi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7484" y="1889760"/>
            <a:ext cx="9148233" cy="2177317"/>
          </a:xfrm>
        </p:spPr>
        <p:txBody>
          <a:bodyPr lIns="0" tIns="0" rIns="0" bIns="0" anchor="t" anchorCtr="0">
            <a:noAutofit/>
          </a:bodyPr>
          <a:lstStyle>
            <a:lvl1pPr marL="114297" indent="-114297" algn="l">
              <a:lnSpc>
                <a:spcPts val="4000"/>
              </a:lnSpc>
              <a:defRPr sz="2933">
                <a:solidFill>
                  <a:schemeClr val="bg1"/>
                </a:solidFill>
              </a:defRPr>
            </a:lvl1pPr>
          </a:lstStyle>
          <a:p>
            <a:r>
              <a:rPr lang="en-US"/>
              <a:t>Click to edit Master title style</a:t>
            </a:r>
            <a:endParaRPr lang="en-US" dirty="0"/>
          </a:p>
        </p:txBody>
      </p:sp>
      <p:sp>
        <p:nvSpPr>
          <p:cNvPr id="5" name="Text Placeholder 4"/>
          <p:cNvSpPr>
            <a:spLocks noGrp="1"/>
          </p:cNvSpPr>
          <p:nvPr>
            <p:ph type="body" sz="quarter" idx="10"/>
          </p:nvPr>
        </p:nvSpPr>
        <p:spPr>
          <a:xfrm>
            <a:off x="607484" y="4876801"/>
            <a:ext cx="8308053" cy="1153580"/>
          </a:xfrm>
        </p:spPr>
        <p:txBody>
          <a:bodyPr lIns="0" tIns="0" rIns="0" bIns="0">
            <a:noAutofit/>
          </a:bodyPr>
          <a:lstStyle>
            <a:lvl1pPr marL="0" indent="0">
              <a:spcBef>
                <a:spcPts val="0"/>
              </a:spcBef>
              <a:buNone/>
              <a:defRPr sz="1600" b="1">
                <a:solidFill>
                  <a:schemeClr val="bg1"/>
                </a:solidFill>
              </a:defRPr>
            </a:lvl1pPr>
            <a:lvl2pPr marL="0" indent="0">
              <a:spcBef>
                <a:spcPts val="0"/>
              </a:spcBef>
              <a:buNone/>
              <a:defRPr sz="1600" b="0">
                <a:solidFill>
                  <a:schemeClr val="bg1"/>
                </a:solidFill>
              </a:defRPr>
            </a:lvl2pPr>
            <a:lvl3pPr marL="1219170" indent="0">
              <a:buNone/>
              <a:defRPr sz="1600" b="1">
                <a:solidFill>
                  <a:schemeClr val="bg1"/>
                </a:solidFill>
              </a:defRPr>
            </a:lvl3pPr>
            <a:lvl4pPr marL="1828754" indent="0">
              <a:buNone/>
              <a:defRPr sz="1600" b="1">
                <a:solidFill>
                  <a:schemeClr val="bg1"/>
                </a:solidFill>
              </a:defRPr>
            </a:lvl4pPr>
            <a:lvl5pPr marL="2438339" indent="0">
              <a:buNone/>
              <a:defRPr sz="1600" b="1">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577683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26" Type="http://schemas.openxmlformats.org/officeDocument/2006/relationships/slideLayout" Target="../slideLayouts/slideLayout70.xml"/><Relationship Id="rId3" Type="http://schemas.openxmlformats.org/officeDocument/2006/relationships/slideLayout" Target="../slideLayouts/slideLayout47.xml"/><Relationship Id="rId21" Type="http://schemas.openxmlformats.org/officeDocument/2006/relationships/slideLayout" Target="../slideLayouts/slideLayout65.xml"/><Relationship Id="rId34" Type="http://schemas.openxmlformats.org/officeDocument/2006/relationships/slideLayout" Target="../slideLayouts/slideLayout78.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5" Type="http://schemas.openxmlformats.org/officeDocument/2006/relationships/slideLayout" Target="../slideLayouts/slideLayout69.xml"/><Relationship Id="rId33" Type="http://schemas.openxmlformats.org/officeDocument/2006/relationships/slideLayout" Target="../slideLayouts/slideLayout77.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slideLayout" Target="../slideLayouts/slideLayout64.xml"/><Relationship Id="rId29" Type="http://schemas.openxmlformats.org/officeDocument/2006/relationships/slideLayout" Target="../slideLayouts/slideLayout73.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slideLayout" Target="../slideLayouts/slideLayout68.xml"/><Relationship Id="rId32" Type="http://schemas.openxmlformats.org/officeDocument/2006/relationships/slideLayout" Target="../slideLayouts/slideLayout76.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23" Type="http://schemas.openxmlformats.org/officeDocument/2006/relationships/slideLayout" Target="../slideLayouts/slideLayout67.xml"/><Relationship Id="rId28" Type="http://schemas.openxmlformats.org/officeDocument/2006/relationships/slideLayout" Target="../slideLayouts/slideLayout72.xml"/><Relationship Id="rId10" Type="http://schemas.openxmlformats.org/officeDocument/2006/relationships/slideLayout" Target="../slideLayouts/slideLayout54.xml"/><Relationship Id="rId19" Type="http://schemas.openxmlformats.org/officeDocument/2006/relationships/slideLayout" Target="../slideLayouts/slideLayout63.xml"/><Relationship Id="rId31" Type="http://schemas.openxmlformats.org/officeDocument/2006/relationships/slideLayout" Target="../slideLayouts/slideLayout75.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 Id="rId22" Type="http://schemas.openxmlformats.org/officeDocument/2006/relationships/slideLayout" Target="../slideLayouts/slideLayout66.xml"/><Relationship Id="rId27" Type="http://schemas.openxmlformats.org/officeDocument/2006/relationships/slideLayout" Target="../slideLayouts/slideLayout71.xml"/><Relationship Id="rId30" Type="http://schemas.openxmlformats.org/officeDocument/2006/relationships/slideLayout" Target="../slideLayouts/slideLayout74.xml"/><Relationship Id="rId35"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18" Type="http://schemas.openxmlformats.org/officeDocument/2006/relationships/slideLayout" Target="../slideLayouts/slideLayout96.xml"/><Relationship Id="rId26" Type="http://schemas.openxmlformats.org/officeDocument/2006/relationships/slideLayout" Target="../slideLayouts/slideLayout104.xml"/><Relationship Id="rId3" Type="http://schemas.openxmlformats.org/officeDocument/2006/relationships/slideLayout" Target="../slideLayouts/slideLayout81.xml"/><Relationship Id="rId21" Type="http://schemas.openxmlformats.org/officeDocument/2006/relationships/slideLayout" Target="../slideLayouts/slideLayout99.xml"/><Relationship Id="rId34" Type="http://schemas.openxmlformats.org/officeDocument/2006/relationships/slideLayout" Target="../slideLayouts/slideLayout112.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slideLayout" Target="../slideLayouts/slideLayout95.xml"/><Relationship Id="rId25" Type="http://schemas.openxmlformats.org/officeDocument/2006/relationships/slideLayout" Target="../slideLayouts/slideLayout103.xml"/><Relationship Id="rId33" Type="http://schemas.openxmlformats.org/officeDocument/2006/relationships/slideLayout" Target="../slideLayouts/slideLayout111.xml"/><Relationship Id="rId2" Type="http://schemas.openxmlformats.org/officeDocument/2006/relationships/slideLayout" Target="../slideLayouts/slideLayout80.xml"/><Relationship Id="rId16" Type="http://schemas.openxmlformats.org/officeDocument/2006/relationships/slideLayout" Target="../slideLayouts/slideLayout94.xml"/><Relationship Id="rId20" Type="http://schemas.openxmlformats.org/officeDocument/2006/relationships/slideLayout" Target="../slideLayouts/slideLayout98.xml"/><Relationship Id="rId29" Type="http://schemas.openxmlformats.org/officeDocument/2006/relationships/slideLayout" Target="../slideLayouts/slideLayout107.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24" Type="http://schemas.openxmlformats.org/officeDocument/2006/relationships/slideLayout" Target="../slideLayouts/slideLayout102.xml"/><Relationship Id="rId32" Type="http://schemas.openxmlformats.org/officeDocument/2006/relationships/slideLayout" Target="../slideLayouts/slideLayout110.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23" Type="http://schemas.openxmlformats.org/officeDocument/2006/relationships/slideLayout" Target="../slideLayouts/slideLayout101.xml"/><Relationship Id="rId28" Type="http://schemas.openxmlformats.org/officeDocument/2006/relationships/slideLayout" Target="../slideLayouts/slideLayout106.xml"/><Relationship Id="rId36" Type="http://schemas.openxmlformats.org/officeDocument/2006/relationships/theme" Target="../theme/theme3.xml"/><Relationship Id="rId10" Type="http://schemas.openxmlformats.org/officeDocument/2006/relationships/slideLayout" Target="../slideLayouts/slideLayout88.xml"/><Relationship Id="rId19" Type="http://schemas.openxmlformats.org/officeDocument/2006/relationships/slideLayout" Target="../slideLayouts/slideLayout97.xml"/><Relationship Id="rId31" Type="http://schemas.openxmlformats.org/officeDocument/2006/relationships/slideLayout" Target="../slideLayouts/slideLayout109.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 Id="rId22" Type="http://schemas.openxmlformats.org/officeDocument/2006/relationships/slideLayout" Target="../slideLayouts/slideLayout100.xml"/><Relationship Id="rId27" Type="http://schemas.openxmlformats.org/officeDocument/2006/relationships/slideLayout" Target="../slideLayouts/slideLayout105.xml"/><Relationship Id="rId30" Type="http://schemas.openxmlformats.org/officeDocument/2006/relationships/slideLayout" Target="../slideLayouts/slideLayout108.xml"/><Relationship Id="rId35" Type="http://schemas.openxmlformats.org/officeDocument/2006/relationships/slideLayout" Target="../slideLayouts/slideLayout1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609585">
              <a:defRPr/>
            </a:pPr>
            <a:endParaRPr lang="en-US">
              <a:solidFill>
                <a:prstClr val="black">
                  <a:tint val="75000"/>
                </a:prstClr>
              </a:solidFill>
              <a:ea typeface="ＭＳ Ｐゴシック" pitchFamily="-64" charset="-128"/>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609585">
              <a:defRPr/>
            </a:pPr>
            <a:r>
              <a:rPr lang="en-US">
                <a:solidFill>
                  <a:prstClr val="black">
                    <a:tint val="75000"/>
                  </a:prstClr>
                </a:solidFill>
                <a:ea typeface="ＭＳ Ｐゴシック" pitchFamily="-64" charset="-128"/>
              </a:rPr>
              <a:t>© 2018 Association of International Certified Professional Accountants. All rights reserved.</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609585">
              <a:defRPr/>
            </a:pPr>
            <a:fld id="{80FBB8BA-9C6A-4A48-A369-70FBD2FA98DA}" type="slidenum">
              <a:rPr lang="en-US" smtClean="0">
                <a:solidFill>
                  <a:prstClr val="black">
                    <a:tint val="75000"/>
                  </a:prstClr>
                </a:solidFill>
                <a:ea typeface="ＭＳ Ｐゴシック" pitchFamily="-64" charset="-128"/>
              </a:rPr>
              <a:pPr defTabSz="609585">
                <a:defRPr/>
              </a:pPr>
              <a:t>‹#›</a:t>
            </a:fld>
            <a:endParaRPr lang="en-US">
              <a:solidFill>
                <a:prstClr val="black">
                  <a:tint val="75000"/>
                </a:prstClr>
              </a:solidFill>
              <a:ea typeface="ＭＳ Ｐゴシック" pitchFamily="-64" charset="-128"/>
            </a:endParaRPr>
          </a:p>
        </p:txBody>
      </p:sp>
    </p:spTree>
    <p:extLst>
      <p:ext uri="{BB962C8B-B14F-4D97-AF65-F5344CB8AC3E}">
        <p14:creationId xmlns:p14="http://schemas.microsoft.com/office/powerpoint/2010/main" val="28570555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730" r:id="rId35"/>
    <p:sldLayoutId id="2147483827" r:id="rId36"/>
    <p:sldLayoutId id="2147483828" r:id="rId37"/>
    <p:sldLayoutId id="2147483829" r:id="rId38"/>
    <p:sldLayoutId id="2147483830" r:id="rId39"/>
    <p:sldLayoutId id="2147483831" r:id="rId40"/>
    <p:sldLayoutId id="2147483868" r:id="rId41"/>
    <p:sldLayoutId id="2147483869" r:id="rId42"/>
    <p:sldLayoutId id="2147483870" r:id="rId43"/>
    <p:sldLayoutId id="2147483871" r:id="rId44"/>
  </p:sldLayoutIdLst>
  <p:hf hd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Clr>
          <a:srgbClr val="72246C"/>
        </a:buClr>
        <a:buFont typeface="Courier New" charset="0"/>
        <a:buChar char="o"/>
        <a:defRPr sz="3733" kern="1200">
          <a:solidFill>
            <a:schemeClr val="tx1"/>
          </a:solidFill>
          <a:latin typeface="+mn-lt"/>
          <a:ea typeface="+mn-ea"/>
          <a:cs typeface="+mn-cs"/>
        </a:defRPr>
      </a:lvl2pPr>
      <a:lvl3pPr marL="1523962" indent="-304792" algn="l" defTabSz="609585" rtl="0" eaLnBrk="1" latinLnBrk="0" hangingPunct="1">
        <a:spcBef>
          <a:spcPct val="20000"/>
        </a:spcBef>
        <a:buClr>
          <a:srgbClr val="72246C"/>
        </a:buClr>
        <a:buFont typeface="Courier New" charset="0"/>
        <a:buChar char="o"/>
        <a:defRPr sz="3200" kern="1200">
          <a:solidFill>
            <a:schemeClr val="tx1"/>
          </a:solidFill>
          <a:latin typeface="+mn-lt"/>
          <a:ea typeface="+mn-ea"/>
          <a:cs typeface="+mn-cs"/>
        </a:defRPr>
      </a:lvl3pPr>
      <a:lvl4pPr marL="2133547" indent="-304792" algn="l" defTabSz="609585" rtl="0" eaLnBrk="1" latinLnBrk="0" hangingPunct="1">
        <a:spcBef>
          <a:spcPct val="20000"/>
        </a:spcBef>
        <a:buClr>
          <a:srgbClr val="72246C"/>
        </a:buClr>
        <a:buFont typeface="Courier New" charset="0"/>
        <a:buChar char="o"/>
        <a:defRPr sz="2667" kern="1200">
          <a:solidFill>
            <a:schemeClr val="tx1"/>
          </a:solidFill>
          <a:latin typeface="+mn-lt"/>
          <a:ea typeface="+mn-ea"/>
          <a:cs typeface="+mn-cs"/>
        </a:defRPr>
      </a:lvl4pPr>
      <a:lvl5pPr marL="2743131" indent="-304792" algn="l" defTabSz="609585" rtl="0" eaLnBrk="1" latinLnBrk="0" hangingPunct="1">
        <a:spcBef>
          <a:spcPct val="20000"/>
        </a:spcBef>
        <a:buClr>
          <a:srgbClr val="72246C"/>
        </a:buClr>
        <a:buFont typeface="Courier New" charset="0"/>
        <a:buChar char="o"/>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609585">
              <a:defRPr/>
            </a:pPr>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609585">
              <a:defRPr/>
            </a:pPr>
            <a:r>
              <a:rPr lang="en-US">
                <a:solidFill>
                  <a:prstClr val="black">
                    <a:tint val="75000"/>
                  </a:prstClr>
                </a:solidFill>
              </a:rPr>
              <a:t>© 2018 Association of International Certified Professional Accountants. All rights reserved.</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609585">
              <a:defRPr/>
            </a:pPr>
            <a:fld id="{80FBB8BA-9C6A-4A48-A369-70FBD2FA98DA}" type="slidenum">
              <a:rPr lang="en-US" smtClean="0">
                <a:solidFill>
                  <a:prstClr val="black">
                    <a:tint val="75000"/>
                  </a:prstClr>
                </a:solidFill>
              </a:rPr>
              <a:pPr defTabSz="609585">
                <a:defRPr/>
              </a:pPr>
              <a:t>‹#›</a:t>
            </a:fld>
            <a:endParaRPr lang="en-US">
              <a:solidFill>
                <a:prstClr val="black">
                  <a:tint val="75000"/>
                </a:prstClr>
              </a:solidFill>
            </a:endParaRPr>
          </a:p>
        </p:txBody>
      </p:sp>
    </p:spTree>
    <p:extLst>
      <p:ext uri="{BB962C8B-B14F-4D97-AF65-F5344CB8AC3E}">
        <p14:creationId xmlns:p14="http://schemas.microsoft.com/office/powerpoint/2010/main" val="2178708284"/>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 id="2147483720" r:id="rId25"/>
    <p:sldLayoutId id="2147483721" r:id="rId26"/>
    <p:sldLayoutId id="2147483722" r:id="rId27"/>
    <p:sldLayoutId id="2147483723" r:id="rId28"/>
    <p:sldLayoutId id="2147483724" r:id="rId29"/>
    <p:sldLayoutId id="2147483725" r:id="rId30"/>
    <p:sldLayoutId id="2147483726" r:id="rId31"/>
    <p:sldLayoutId id="2147483727" r:id="rId32"/>
    <p:sldLayoutId id="2147483728" r:id="rId33"/>
    <p:sldLayoutId id="2147483729" r:id="rId34"/>
  </p:sldLayoutIdLst>
  <p:hf hd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Clr>
          <a:srgbClr val="72246C"/>
        </a:buClr>
        <a:buFont typeface="Courier New" charset="0"/>
        <a:buChar char="o"/>
        <a:defRPr sz="3733" kern="1200">
          <a:solidFill>
            <a:schemeClr val="tx1"/>
          </a:solidFill>
          <a:latin typeface="+mn-lt"/>
          <a:ea typeface="+mn-ea"/>
          <a:cs typeface="+mn-cs"/>
        </a:defRPr>
      </a:lvl2pPr>
      <a:lvl3pPr marL="1523962" indent="-304792" algn="l" defTabSz="609585" rtl="0" eaLnBrk="1" latinLnBrk="0" hangingPunct="1">
        <a:spcBef>
          <a:spcPct val="20000"/>
        </a:spcBef>
        <a:buClr>
          <a:srgbClr val="72246C"/>
        </a:buClr>
        <a:buFont typeface="Courier New" charset="0"/>
        <a:buChar char="o"/>
        <a:defRPr sz="3200" kern="1200">
          <a:solidFill>
            <a:schemeClr val="tx1"/>
          </a:solidFill>
          <a:latin typeface="+mn-lt"/>
          <a:ea typeface="+mn-ea"/>
          <a:cs typeface="+mn-cs"/>
        </a:defRPr>
      </a:lvl3pPr>
      <a:lvl4pPr marL="2133547" indent="-304792" algn="l" defTabSz="609585" rtl="0" eaLnBrk="1" latinLnBrk="0" hangingPunct="1">
        <a:spcBef>
          <a:spcPct val="20000"/>
        </a:spcBef>
        <a:buClr>
          <a:srgbClr val="72246C"/>
        </a:buClr>
        <a:buFont typeface="Courier New" charset="0"/>
        <a:buChar char="o"/>
        <a:defRPr sz="2667" kern="1200">
          <a:solidFill>
            <a:schemeClr val="tx1"/>
          </a:solidFill>
          <a:latin typeface="+mn-lt"/>
          <a:ea typeface="+mn-ea"/>
          <a:cs typeface="+mn-cs"/>
        </a:defRPr>
      </a:lvl4pPr>
      <a:lvl5pPr marL="2743131" indent="-304792" algn="l" defTabSz="609585" rtl="0" eaLnBrk="1" latinLnBrk="0" hangingPunct="1">
        <a:spcBef>
          <a:spcPct val="20000"/>
        </a:spcBef>
        <a:buClr>
          <a:srgbClr val="72246C"/>
        </a:buClr>
        <a:buFont typeface="Courier New" charset="0"/>
        <a:buChar char="o"/>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609585">
              <a:defRPr/>
            </a:pPr>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609585">
              <a:defRPr/>
            </a:pPr>
            <a:r>
              <a:rPr lang="en-US">
                <a:solidFill>
                  <a:prstClr val="black">
                    <a:tint val="75000"/>
                  </a:prstClr>
                </a:solidFill>
              </a:rPr>
              <a:t>© 2018 Association of International Certified Professional Accountants. All rights reserved.</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609585">
              <a:defRPr/>
            </a:pPr>
            <a:fld id="{80FBB8BA-9C6A-4A48-A369-70FBD2FA98DA}" type="slidenum">
              <a:rPr lang="en-US" smtClean="0">
                <a:solidFill>
                  <a:prstClr val="black">
                    <a:tint val="75000"/>
                  </a:prstClr>
                </a:solidFill>
              </a:rPr>
              <a:pPr defTabSz="609585">
                <a:defRPr/>
              </a:pPr>
              <a:t>‹#›</a:t>
            </a:fld>
            <a:endParaRPr lang="en-US">
              <a:solidFill>
                <a:prstClr val="black">
                  <a:tint val="75000"/>
                </a:prstClr>
              </a:solidFill>
            </a:endParaRPr>
          </a:p>
        </p:txBody>
      </p:sp>
    </p:spTree>
    <p:extLst>
      <p:ext uri="{BB962C8B-B14F-4D97-AF65-F5344CB8AC3E}">
        <p14:creationId xmlns:p14="http://schemas.microsoft.com/office/powerpoint/2010/main" val="1560782924"/>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 id="2147483849" r:id="rId17"/>
    <p:sldLayoutId id="2147483850" r:id="rId18"/>
    <p:sldLayoutId id="2147483851" r:id="rId19"/>
    <p:sldLayoutId id="2147483852" r:id="rId20"/>
    <p:sldLayoutId id="2147483853" r:id="rId21"/>
    <p:sldLayoutId id="2147483854" r:id="rId22"/>
    <p:sldLayoutId id="2147483855" r:id="rId23"/>
    <p:sldLayoutId id="2147483856" r:id="rId24"/>
    <p:sldLayoutId id="2147483857" r:id="rId25"/>
    <p:sldLayoutId id="2147483858" r:id="rId26"/>
    <p:sldLayoutId id="2147483859" r:id="rId27"/>
    <p:sldLayoutId id="2147483860" r:id="rId28"/>
    <p:sldLayoutId id="2147483861" r:id="rId29"/>
    <p:sldLayoutId id="2147483862" r:id="rId30"/>
    <p:sldLayoutId id="2147483863" r:id="rId31"/>
    <p:sldLayoutId id="2147483864" r:id="rId32"/>
    <p:sldLayoutId id="2147483865" r:id="rId33"/>
    <p:sldLayoutId id="2147483866" r:id="rId34"/>
    <p:sldLayoutId id="2147483867" r:id="rId35"/>
  </p:sldLayoutIdLst>
  <p:hf hd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Lucida Grande"/>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Lucida Grande"/>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Lucida Grande"/>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Lucida Grande"/>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2.xml"/><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3.xml"/><Relationship Id="rId1" Type="http://schemas.openxmlformats.org/officeDocument/2006/relationships/slideLayout" Target="../slideLayouts/slideLayout44.xml"/></Relationships>
</file>

<file path=ppt/slides/_rels/slide2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4.xml"/><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38.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38.xml"/><Relationship Id="rId4" Type="http://schemas.openxmlformats.org/officeDocument/2006/relationships/image" Target="../media/image28.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9.xml"/><Relationship Id="rId1" Type="http://schemas.openxmlformats.org/officeDocument/2006/relationships/slideLayout" Target="../slideLayouts/slideLayout3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2.xml"/><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4.xml"/><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1.xml"/><Relationship Id="rId1" Type="http://schemas.openxmlformats.org/officeDocument/2006/relationships/slideLayout" Target="../slideLayouts/slideLayout3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8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9.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2.xml"/><Relationship Id="rId1" Type="http://schemas.openxmlformats.org/officeDocument/2006/relationships/slideLayout" Target="../slideLayouts/slideLayout8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2.xml"/></Relationships>
</file>

<file path=ppt/slides/_rels/slide6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5.xml"/><Relationship Id="rId1" Type="http://schemas.openxmlformats.org/officeDocument/2006/relationships/slideLayout" Target="../slideLayouts/slideLayout9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35.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7.xml"/><Relationship Id="rId1" Type="http://schemas.openxmlformats.org/officeDocument/2006/relationships/slideLayout" Target="../slideLayouts/slideLayout11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9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9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1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3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92.xml"/></Relationships>
</file>

<file path=ppt/slides/_rels/slide8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8.xml"/><Relationship Id="rId1" Type="http://schemas.openxmlformats.org/officeDocument/2006/relationships/slideLayout" Target="../slideLayouts/slideLayout1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1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8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89.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89.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8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89.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1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9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9.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SOC for Service Organizations Reporting Overview</a:t>
            </a:r>
          </a:p>
        </p:txBody>
      </p:sp>
      <p:sp>
        <p:nvSpPr>
          <p:cNvPr id="3" name="Title 1">
            <a:extLst>
              <a:ext uri="{FF2B5EF4-FFF2-40B4-BE49-F238E27FC236}">
                <a16:creationId xmlns:a16="http://schemas.microsoft.com/office/drawing/2014/main" id="{463B8544-A236-411E-A9C0-CFDB21E909E4}"/>
              </a:ext>
            </a:extLst>
          </p:cNvPr>
          <p:cNvSpPr txBox="1">
            <a:spLocks/>
          </p:cNvSpPr>
          <p:nvPr/>
        </p:nvSpPr>
        <p:spPr>
          <a:xfrm>
            <a:off x="97974" y="5698671"/>
            <a:ext cx="12192000" cy="899268"/>
          </a:xfrm>
          <a:prstGeom prst="rect">
            <a:avLst/>
          </a:prstGeom>
        </p:spPr>
        <p:txBody>
          <a:bodyPr vert="horz" lIns="0" tIns="0" rIns="0" bIns="0" rtlCol="0" anchor="t">
            <a:noAutofit/>
          </a:bodyPr>
          <a:lstStyle>
            <a:lvl1pPr algn="l" defTabSz="609585" rtl="0" eaLnBrk="1" latinLnBrk="0" hangingPunct="1">
              <a:lnSpc>
                <a:spcPts val="6933"/>
              </a:lnSpc>
              <a:spcBef>
                <a:spcPct val="0"/>
              </a:spcBef>
              <a:buNone/>
              <a:defRPr sz="6400" kern="1200">
                <a:solidFill>
                  <a:schemeClr val="bg1"/>
                </a:solidFill>
                <a:latin typeface="+mj-lt"/>
                <a:ea typeface="+mj-ea"/>
                <a:cs typeface="+mj-cs"/>
              </a:defRPr>
            </a:lvl1pPr>
          </a:lstStyle>
          <a:p>
            <a:r>
              <a:rPr lang="en-US" sz="1800" b="1" i="1" dirty="0"/>
              <a:t>Note: This slide deck is for classroom use only and is not to be distributed without permission from the AICPA.</a:t>
            </a:r>
          </a:p>
        </p:txBody>
      </p:sp>
    </p:spTree>
    <p:extLst>
      <p:ext uri="{BB962C8B-B14F-4D97-AF65-F5344CB8AC3E}">
        <p14:creationId xmlns:p14="http://schemas.microsoft.com/office/powerpoint/2010/main" val="1426780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73" y="194439"/>
            <a:ext cx="10924137" cy="786136"/>
          </a:xfrm>
        </p:spPr>
        <p:txBody>
          <a:bodyPr>
            <a:normAutofit/>
          </a:bodyPr>
          <a:lstStyle/>
          <a:p>
            <a:r>
              <a:rPr lang="en-US" dirty="0"/>
              <a:t>Comparing SOC for service organizations reports</a:t>
            </a:r>
          </a:p>
        </p:txBody>
      </p:sp>
      <p:sp>
        <p:nvSpPr>
          <p:cNvPr id="8" name="Text Placeholder 7">
            <a:extLst>
              <a:ext uri="{FF2B5EF4-FFF2-40B4-BE49-F238E27FC236}">
                <a16:creationId xmlns:a16="http://schemas.microsoft.com/office/drawing/2014/main" id="{8F154A56-1118-409B-B012-C60546E7ADBD}"/>
              </a:ext>
            </a:extLst>
          </p:cNvPr>
          <p:cNvSpPr>
            <a:spLocks noGrp="1"/>
          </p:cNvSpPr>
          <p:nvPr>
            <p:ph type="body" sz="quarter" idx="14"/>
          </p:nvPr>
        </p:nvSpPr>
        <p:spPr/>
        <p:txBody>
          <a:bodyPr/>
          <a:lstStyle/>
          <a:p>
            <a:endParaRPr lang="en-US"/>
          </a:p>
        </p:txBody>
      </p:sp>
      <p:sp>
        <p:nvSpPr>
          <p:cNvPr id="9" name="Picture Placeholder 8">
            <a:extLst>
              <a:ext uri="{FF2B5EF4-FFF2-40B4-BE49-F238E27FC236}">
                <a16:creationId xmlns:a16="http://schemas.microsoft.com/office/drawing/2014/main" id="{31643EE2-BF32-48D5-9215-A67F37F624AD}"/>
              </a:ext>
            </a:extLst>
          </p:cNvPr>
          <p:cNvSpPr>
            <a:spLocks noGrp="1"/>
          </p:cNvSpPr>
          <p:nvPr>
            <p:ph type="pic" sz="quarter" idx="15"/>
          </p:nvPr>
        </p:nvSpPr>
        <p:spPr/>
      </p:sp>
      <p:graphicFrame>
        <p:nvGraphicFramePr>
          <p:cNvPr id="5" name="Content Placeholder 3"/>
          <p:cNvGraphicFramePr>
            <a:graphicFrameLocks/>
          </p:cNvGraphicFramePr>
          <p:nvPr>
            <p:extLst>
              <p:ext uri="{D42A27DB-BD31-4B8C-83A1-F6EECF244321}">
                <p14:modId xmlns:p14="http://schemas.microsoft.com/office/powerpoint/2010/main" val="793708726"/>
              </p:ext>
            </p:extLst>
          </p:nvPr>
        </p:nvGraphicFramePr>
        <p:xfrm>
          <a:off x="611370" y="1295813"/>
          <a:ext cx="10924140" cy="5108007"/>
        </p:xfrm>
        <a:graphic>
          <a:graphicData uri="http://schemas.openxmlformats.org/drawingml/2006/table">
            <a:tbl>
              <a:tblPr firstRow="1" bandRow="1">
                <a:tableStyleId>{EB344D84-9AFB-497E-A393-DC336BA19D2E}</a:tableStyleId>
              </a:tblPr>
              <a:tblGrid>
                <a:gridCol w="3432969">
                  <a:extLst>
                    <a:ext uri="{9D8B030D-6E8A-4147-A177-3AD203B41FA5}">
                      <a16:colId xmlns:a16="http://schemas.microsoft.com/office/drawing/2014/main" val="20001"/>
                    </a:ext>
                  </a:extLst>
                </a:gridCol>
                <a:gridCol w="208411">
                  <a:extLst>
                    <a:ext uri="{9D8B030D-6E8A-4147-A177-3AD203B41FA5}">
                      <a16:colId xmlns:a16="http://schemas.microsoft.com/office/drawing/2014/main" val="20003"/>
                    </a:ext>
                  </a:extLst>
                </a:gridCol>
                <a:gridCol w="156937">
                  <a:extLst>
                    <a:ext uri="{9D8B030D-6E8A-4147-A177-3AD203B41FA5}">
                      <a16:colId xmlns:a16="http://schemas.microsoft.com/office/drawing/2014/main" val="20002"/>
                    </a:ext>
                  </a:extLst>
                </a:gridCol>
                <a:gridCol w="3712984">
                  <a:extLst>
                    <a:ext uri="{9D8B030D-6E8A-4147-A177-3AD203B41FA5}">
                      <a16:colId xmlns:a16="http://schemas.microsoft.com/office/drawing/2014/main" val="20005"/>
                    </a:ext>
                  </a:extLst>
                </a:gridCol>
                <a:gridCol w="224439">
                  <a:extLst>
                    <a:ext uri="{9D8B030D-6E8A-4147-A177-3AD203B41FA5}">
                      <a16:colId xmlns:a16="http://schemas.microsoft.com/office/drawing/2014/main" val="20004"/>
                    </a:ext>
                  </a:extLst>
                </a:gridCol>
                <a:gridCol w="3188400">
                  <a:extLst>
                    <a:ext uri="{9D8B030D-6E8A-4147-A177-3AD203B41FA5}">
                      <a16:colId xmlns:a16="http://schemas.microsoft.com/office/drawing/2014/main" val="20006"/>
                    </a:ext>
                  </a:extLst>
                </a:gridCol>
              </a:tblGrid>
              <a:tr h="453320">
                <a:tc>
                  <a:txBody>
                    <a:bodyPr/>
                    <a:lstStyle/>
                    <a:p>
                      <a:pPr marL="114300" indent="0" algn="ctr" defTabSz="457200" rtl="0" eaLnBrk="1" fontAlgn="b" latinLnBrk="0" hangingPunct="1"/>
                      <a:r>
                        <a:rPr lang="en-US" sz="2400" kern="1200" dirty="0"/>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54595" marR="54595" marT="40947" marB="40947" anchor="ctr"/>
                </a:tc>
                <a:tc gridSpan="3">
                  <a:txBody>
                    <a:bodyPr/>
                    <a:lstStyle/>
                    <a:p>
                      <a:pPr marL="57150" indent="0" algn="ctr" defTabSz="457200" rtl="0" eaLnBrk="1" fontAlgn="b" latinLnBrk="0" hangingPunct="1"/>
                      <a:r>
                        <a:rPr lang="en-US" sz="2400" kern="1200" dirty="0"/>
                        <a:t>SOC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54595" marR="54595" marT="40947" marB="40947" anchor="ctr"/>
                </a:tc>
                <a:tc hMerge="1">
                  <a:txBody>
                    <a:bodyPr/>
                    <a:lstStyle/>
                    <a:p>
                      <a:pPr marL="57150" indent="0" algn="ctr" defTabSz="457200" rtl="0" eaLnBrk="1" fontAlgn="b" latinLnBrk="0" hangingPunct="1"/>
                      <a:endParaRPr lang="en-US" sz="2400" b="1" kern="1200" dirty="0">
                        <a:solidFill>
                          <a:schemeClr val="lt1"/>
                        </a:solidFill>
                        <a:latin typeface="Arial" panose="020B0604020202020204" pitchFamily="34" charset="0"/>
                        <a:ea typeface="+mn-ea"/>
                        <a:cs typeface="Arial" panose="020B0604020202020204" pitchFamily="34" charset="0"/>
                      </a:endParaRPr>
                    </a:p>
                  </a:txBody>
                  <a:tcPr marL="45720" marR="45720" anchor="ctr"/>
                </a:tc>
                <a:tc hMerge="1">
                  <a:txBody>
                    <a:bodyPr/>
                    <a:lstStyle/>
                    <a:p>
                      <a:endParaRPr lang="en-IN"/>
                    </a:p>
                  </a:txBody>
                  <a:tcPr/>
                </a:tc>
                <a:tc gridSpan="2">
                  <a:txBody>
                    <a:bodyPr/>
                    <a:lstStyle/>
                    <a:p>
                      <a:pPr marL="57150" indent="0" algn="ctr" defTabSz="457200" rtl="0" eaLnBrk="1" fontAlgn="b" latinLnBrk="0" hangingPunct="1"/>
                      <a:r>
                        <a:rPr lang="en-US" sz="2400" kern="1200" dirty="0"/>
                        <a:t>SOC 3</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54595" marR="54595" marT="40947" marB="40947" anchor="ctr"/>
                </a:tc>
                <a:tc hMerge="1">
                  <a:txBody>
                    <a:bodyPr/>
                    <a:lstStyle/>
                    <a:p>
                      <a:endParaRPr lang="en-IN" dirty="0"/>
                    </a:p>
                  </a:txBody>
                  <a:tcPr/>
                </a:tc>
                <a:extLst>
                  <a:ext uri="{0D108BD9-81ED-4DB2-BD59-A6C34878D82A}">
                    <a16:rowId xmlns:a16="http://schemas.microsoft.com/office/drawing/2014/main" val="10000"/>
                  </a:ext>
                </a:extLst>
              </a:tr>
              <a:tr h="453320">
                <a:tc gridSpan="6">
                  <a:txBody>
                    <a:bodyPr/>
                    <a:lstStyle/>
                    <a:p>
                      <a:pPr marL="114300" indent="0" algn="ctr" defTabSz="457200" rtl="0" eaLnBrk="1" fontAlgn="b" latinLnBrk="0" hangingPunct="1"/>
                      <a:r>
                        <a:rPr lang="en-US" sz="2400" b="1" kern="1200" dirty="0">
                          <a:solidFill>
                            <a:schemeClr val="dk1"/>
                          </a:solidFill>
                          <a:latin typeface="Arial" panose="020B0604020202020204" pitchFamily="34" charset="0"/>
                          <a:ea typeface="+mn-ea"/>
                          <a:cs typeface="Arial" panose="020B0604020202020204" pitchFamily="34" charset="0"/>
                        </a:rPr>
                        <a:t>Focus of Report</a:t>
                      </a:r>
                    </a:p>
                  </a:txBody>
                  <a:tcPr marL="54595" marR="54595" marT="40947" marB="40947" anchor="ctr"/>
                </a:tc>
                <a:tc hMerge="1">
                  <a:txBody>
                    <a:bodyPr/>
                    <a:lstStyle/>
                    <a:p>
                      <a:endParaRPr lang="en-US"/>
                    </a:p>
                  </a:txBody>
                  <a:tcPr/>
                </a:tc>
                <a:tc hMerge="1">
                  <a:txBody>
                    <a:bodyPr/>
                    <a:lstStyle/>
                    <a:p>
                      <a:pPr marL="57150" indent="0" algn="l" defTabSz="457200" rtl="0" eaLnBrk="1" fontAlgn="b" latinLnBrk="0" hangingPunct="1"/>
                      <a:endParaRPr lang="en-US" sz="1800" kern="1200" dirty="0">
                        <a:solidFill>
                          <a:schemeClr val="dk1"/>
                        </a:solidFill>
                        <a:latin typeface="Arial" panose="020B0604020202020204" pitchFamily="34" charset="0"/>
                        <a:ea typeface="+mn-ea"/>
                        <a:cs typeface="Arial" panose="020B0604020202020204" pitchFamily="34" charset="0"/>
                      </a:endParaRPr>
                    </a:p>
                  </a:txBody>
                  <a:tcPr marL="0" marR="0" marT="0" marB="0"/>
                </a:tc>
                <a:tc hMerge="1">
                  <a:txBody>
                    <a:bodyPr/>
                    <a:lstStyle/>
                    <a:p>
                      <a:endParaRPr lang="en-IN"/>
                    </a:p>
                  </a:txBody>
                  <a:tcPr/>
                </a:tc>
                <a:tc hMerge="1">
                  <a:txBody>
                    <a:bodyPr/>
                    <a:lstStyle/>
                    <a:p>
                      <a:endParaRPr lang="en-US"/>
                    </a:p>
                  </a:txBody>
                  <a:tcPr/>
                </a:tc>
                <a:tc hMerge="1">
                  <a:txBody>
                    <a:bodyPr/>
                    <a:lstStyle/>
                    <a:p>
                      <a:endParaRPr lang="en-IN" dirty="0"/>
                    </a:p>
                  </a:txBody>
                  <a:tcPr/>
                </a:tc>
                <a:extLst>
                  <a:ext uri="{0D108BD9-81ED-4DB2-BD59-A6C34878D82A}">
                    <a16:rowId xmlns:a16="http://schemas.microsoft.com/office/drawing/2014/main" val="10002"/>
                  </a:ext>
                </a:extLst>
              </a:tr>
              <a:tr h="1835286">
                <a:tc gridSpan="2">
                  <a:txBody>
                    <a:bodyPr/>
                    <a:lstStyle/>
                    <a:p>
                      <a:pPr marL="114300" indent="0" algn="l" defTabSz="457200" rtl="0" eaLnBrk="1" fontAlgn="b" latinLnBrk="0" hangingPunct="1"/>
                      <a:r>
                        <a:rPr lang="en-US" sz="2100" kern="1200" dirty="0"/>
                        <a:t>Controls relevant </a:t>
                      </a:r>
                      <a:br>
                        <a:rPr lang="en-US" sz="2100" kern="1200" dirty="0"/>
                      </a:br>
                      <a:r>
                        <a:rPr lang="en-US" sz="2100" kern="1200" dirty="0"/>
                        <a:t>to user entities' internal control over financial reporting</a:t>
                      </a:r>
                      <a:endParaRPr lang="en-US" sz="2100" kern="1200" dirty="0">
                        <a:solidFill>
                          <a:schemeClr val="dk1"/>
                        </a:solidFill>
                        <a:latin typeface="Arial" panose="020B0604020202020204" pitchFamily="34" charset="0"/>
                        <a:ea typeface="+mn-ea"/>
                        <a:cs typeface="Arial" panose="020B0604020202020204" pitchFamily="34" charset="0"/>
                      </a:endParaRPr>
                    </a:p>
                  </a:txBody>
                  <a:tcPr marL="54595" marR="54595" marT="40947" marB="40947"/>
                </a:tc>
                <a:tc hMerge="1">
                  <a:txBody>
                    <a:bodyPr/>
                    <a:lstStyle/>
                    <a:p>
                      <a:pPr marL="57150" indent="0" algn="l" defTabSz="457200" rtl="0" eaLnBrk="1" fontAlgn="b" latinLnBrk="0" hangingPunct="1"/>
                      <a:endParaRPr lang="en-US" sz="1600" kern="1200" dirty="0">
                        <a:solidFill>
                          <a:schemeClr val="dk1"/>
                        </a:solidFill>
                        <a:latin typeface="Arial" panose="020B0604020202020204" pitchFamily="34" charset="0"/>
                        <a:ea typeface="+mn-ea"/>
                        <a:cs typeface="Arial" panose="020B0604020202020204" pitchFamily="34" charset="0"/>
                      </a:endParaRPr>
                    </a:p>
                  </a:txBody>
                  <a:tcPr marL="40946" marR="40946" marT="30710" marB="30710"/>
                </a:tc>
                <a:tc gridSpan="3">
                  <a:txBody>
                    <a:bodyPr/>
                    <a:lstStyle/>
                    <a:p>
                      <a:pPr marL="57150" indent="0" algn="l" defTabSz="457200" rtl="0" eaLnBrk="1" fontAlgn="b" latinLnBrk="0" hangingPunct="1"/>
                      <a:r>
                        <a:rPr lang="en-US" sz="2100" kern="1200" dirty="0"/>
                        <a:t>Controls relevant to security, availability, processing integrity, confidentiality, or privacy</a:t>
                      </a:r>
                      <a:endParaRPr lang="en-US" sz="2100" kern="1200" dirty="0">
                        <a:solidFill>
                          <a:schemeClr val="dk1"/>
                        </a:solidFill>
                        <a:latin typeface="Arial" panose="020B0604020202020204" pitchFamily="34" charset="0"/>
                        <a:ea typeface="+mn-ea"/>
                        <a:cs typeface="Arial" panose="020B0604020202020204" pitchFamily="34" charset="0"/>
                      </a:endParaRPr>
                    </a:p>
                  </a:txBody>
                  <a:tcPr marL="54595" marR="54595" marT="40947" marB="40947"/>
                </a:tc>
                <a:tc hMerge="1">
                  <a:txBody>
                    <a:bodyPr/>
                    <a:lstStyle/>
                    <a:p>
                      <a:endParaRPr lang="en-IN"/>
                    </a:p>
                  </a:txBody>
                  <a:tcPr/>
                </a:tc>
                <a:tc hMerge="1">
                  <a:txBody>
                    <a:bodyPr/>
                    <a:lstStyle/>
                    <a:p>
                      <a:pPr marL="57150" indent="0" algn="l" defTabSz="457200" rtl="0" eaLnBrk="1" fontAlgn="b" latinLnBrk="0" hangingPunct="1"/>
                      <a:endParaRPr lang="en-US" sz="1600" kern="1200" dirty="0">
                        <a:solidFill>
                          <a:schemeClr val="dk1"/>
                        </a:solidFill>
                        <a:latin typeface="Arial" panose="020B0604020202020204" pitchFamily="34" charset="0"/>
                        <a:ea typeface="+mn-ea"/>
                        <a:cs typeface="Arial" panose="020B0604020202020204" pitchFamily="34" charset="0"/>
                      </a:endParaRPr>
                    </a:p>
                  </a:txBody>
                  <a:tcPr marL="40946" marR="40946" marT="30710" marB="30710"/>
                </a:tc>
                <a:tc>
                  <a:txBody>
                    <a:bodyPr/>
                    <a:lstStyle/>
                    <a:p>
                      <a:pPr marL="57150" indent="0" algn="l" defTabSz="457200" rtl="0" eaLnBrk="1" fontAlgn="b" latinLnBrk="0" hangingPunct="1"/>
                      <a:r>
                        <a:rPr lang="en-US" sz="2100" kern="1200" dirty="0"/>
                        <a:t>Easy-to-read report on controls </a:t>
                      </a:r>
                      <a:r>
                        <a:rPr lang="en-US" sz="2100" kern="1200" dirty="0">
                          <a:solidFill>
                            <a:schemeClr val="tx1"/>
                          </a:solidFill>
                        </a:rPr>
                        <a:t>(the type of controls are the same as in a SOC 2 report)</a:t>
                      </a:r>
                      <a:endParaRPr lang="en-US" sz="2100" kern="1200" dirty="0">
                        <a:solidFill>
                          <a:schemeClr val="tx1"/>
                        </a:solidFill>
                        <a:latin typeface="Arial" panose="020B0604020202020204" pitchFamily="34" charset="0"/>
                        <a:ea typeface="+mn-ea"/>
                        <a:cs typeface="Arial" panose="020B0604020202020204" pitchFamily="34" charset="0"/>
                      </a:endParaRPr>
                    </a:p>
                  </a:txBody>
                  <a:tcPr marL="54595" marR="54595" marT="40947" marB="40947"/>
                </a:tc>
                <a:extLst>
                  <a:ext uri="{0D108BD9-81ED-4DB2-BD59-A6C34878D82A}">
                    <a16:rowId xmlns:a16="http://schemas.microsoft.com/office/drawing/2014/main" val="10001"/>
                  </a:ext>
                </a:extLst>
              </a:tr>
              <a:tr h="453320">
                <a:tc gridSpan="6">
                  <a:txBody>
                    <a:bodyPr/>
                    <a:lstStyle/>
                    <a:p>
                      <a:pPr marL="114300" indent="0" algn="ctr" defTabSz="457200" rtl="0" eaLnBrk="1" fontAlgn="b" latinLnBrk="0" hangingPunct="1"/>
                      <a:r>
                        <a:rPr lang="en-US" sz="2400" b="1" kern="1200" dirty="0">
                          <a:solidFill>
                            <a:schemeClr val="dk1"/>
                          </a:solidFill>
                          <a:latin typeface="Arial" panose="020B0604020202020204" pitchFamily="34" charset="0"/>
                          <a:ea typeface="+mn-ea"/>
                          <a:cs typeface="Arial" panose="020B0604020202020204" pitchFamily="34" charset="0"/>
                        </a:rPr>
                        <a:t>Scope of Report</a:t>
                      </a:r>
                    </a:p>
                  </a:txBody>
                  <a:tcPr marL="54595" marR="54595" marT="40947" marB="40947" anchor="ctr"/>
                </a:tc>
                <a:tc hMerge="1">
                  <a:txBody>
                    <a:bodyPr/>
                    <a:lstStyle/>
                    <a:p>
                      <a:endParaRPr lang="en-US"/>
                    </a:p>
                  </a:txBody>
                  <a:tcPr/>
                </a:tc>
                <a:tc hMerge="1">
                  <a:txBody>
                    <a:bodyPr/>
                    <a:lstStyle/>
                    <a:p>
                      <a:pPr marL="57150" indent="0" algn="l" defTabSz="457200" rtl="0" eaLnBrk="1" fontAlgn="b" latinLnBrk="0" hangingPunct="1"/>
                      <a:endParaRPr lang="en-US" sz="1800" kern="1200" dirty="0">
                        <a:solidFill>
                          <a:schemeClr val="dk1"/>
                        </a:solidFill>
                        <a:latin typeface="Arial" panose="020B0604020202020204" pitchFamily="34" charset="0"/>
                        <a:ea typeface="+mn-ea"/>
                        <a:cs typeface="Arial" panose="020B0604020202020204" pitchFamily="34" charset="0"/>
                      </a:endParaRPr>
                    </a:p>
                  </a:txBody>
                  <a:tcPr marL="0" marR="0" marT="0" marB="0"/>
                </a:tc>
                <a:tc hMerge="1">
                  <a:txBody>
                    <a:bodyPr/>
                    <a:lstStyle/>
                    <a:p>
                      <a:endParaRPr lang="en-IN"/>
                    </a:p>
                  </a:txBody>
                  <a:tcPr/>
                </a:tc>
                <a:tc hMerge="1">
                  <a:txBody>
                    <a:bodyPr/>
                    <a:lstStyle/>
                    <a:p>
                      <a:endParaRPr lang="en-US"/>
                    </a:p>
                  </a:txBody>
                  <a:tcPr/>
                </a:tc>
                <a:tc hMerge="1">
                  <a:txBody>
                    <a:bodyPr/>
                    <a:lstStyle/>
                    <a:p>
                      <a:endParaRPr lang="en-IN"/>
                    </a:p>
                  </a:txBody>
                  <a:tcPr/>
                </a:tc>
                <a:extLst>
                  <a:ext uri="{0D108BD9-81ED-4DB2-BD59-A6C34878D82A}">
                    <a16:rowId xmlns:a16="http://schemas.microsoft.com/office/drawing/2014/main" val="10003"/>
                  </a:ext>
                </a:extLst>
              </a:tr>
              <a:tr h="1912761">
                <a:tc gridSpan="3">
                  <a:txBody>
                    <a:bodyPr/>
                    <a:lstStyle/>
                    <a:p>
                      <a:pPr marL="114300" indent="0" algn="l" defTabSz="457200" rtl="0" eaLnBrk="1" fontAlgn="b" latinLnBrk="0" hangingPunct="1"/>
                      <a:r>
                        <a:rPr lang="en-US" sz="2100" kern="1200" dirty="0"/>
                        <a:t>Description of the system, including the services</a:t>
                      </a:r>
                      <a:r>
                        <a:rPr lang="en-US" sz="2100" kern="1200" baseline="0" dirty="0"/>
                        <a:t> covered and the specified control objectives</a:t>
                      </a:r>
                      <a:endParaRPr lang="en-US" sz="2100" kern="1200" dirty="0">
                        <a:solidFill>
                          <a:schemeClr val="dk1"/>
                        </a:solidFill>
                        <a:latin typeface="Arial" panose="020B0604020202020204" pitchFamily="34" charset="0"/>
                        <a:ea typeface="+mn-ea"/>
                        <a:cs typeface="Arial" panose="020B0604020202020204" pitchFamily="34" charset="0"/>
                      </a:endParaRPr>
                    </a:p>
                  </a:txBody>
                  <a:tcPr marL="54595" marR="54595" marT="40947" marB="40947"/>
                </a:tc>
                <a:tc hMerge="1">
                  <a:txBody>
                    <a:bodyPr/>
                    <a:lstStyle/>
                    <a:p>
                      <a:endParaRPr lang="en-US"/>
                    </a:p>
                  </a:txBody>
                  <a:tcPr/>
                </a:tc>
                <a:tc hMerge="1">
                  <a:txBody>
                    <a:bodyPr/>
                    <a:lstStyle/>
                    <a:p>
                      <a:pPr marL="57150" indent="0" algn="l" defTabSz="457200" rtl="0" eaLnBrk="1" fontAlgn="b" latinLnBrk="0" hangingPunct="1"/>
                      <a:endParaRPr lang="en-US" sz="1600" kern="1200" dirty="0">
                        <a:solidFill>
                          <a:schemeClr val="dk1"/>
                        </a:solidFill>
                        <a:latin typeface="Arial" panose="020B0604020202020204" pitchFamily="34" charset="0"/>
                        <a:ea typeface="+mn-ea"/>
                        <a:cs typeface="Arial" panose="020B0604020202020204" pitchFamily="34" charset="0"/>
                      </a:endParaRPr>
                    </a:p>
                  </a:txBody>
                  <a:tcPr marL="40946" marR="40946" marT="30710" marB="30710"/>
                </a:tc>
                <a:tc gridSpan="3">
                  <a:txBody>
                    <a:bodyPr/>
                    <a:lstStyle/>
                    <a:p>
                      <a:pPr algn="ctr"/>
                      <a:r>
                        <a:rPr lang="en-US" sz="2100" dirty="0"/>
                        <a:t>Description</a:t>
                      </a:r>
                      <a:r>
                        <a:rPr lang="en-US" sz="2100" baseline="0" dirty="0"/>
                        <a:t> of the system within a relevant boundary that a</a:t>
                      </a:r>
                      <a:r>
                        <a:rPr lang="en-US" sz="2100" dirty="0"/>
                        <a:t>chieves specific </a:t>
                      </a:r>
                      <a:r>
                        <a:rPr lang="en-US" sz="2100" kern="1200" dirty="0">
                          <a:solidFill>
                            <a:schemeClr val="tx1"/>
                          </a:solidFill>
                        </a:rPr>
                        <a:t>service commitments and system requirements.</a:t>
                      </a:r>
                      <a:endParaRPr lang="en-US" sz="2100" strike="sngStrike" kern="1200" dirty="0">
                        <a:solidFill>
                          <a:schemeClr val="tx1"/>
                        </a:solidFill>
                        <a:latin typeface="Arial" panose="020B0604020202020204" pitchFamily="34" charset="0"/>
                        <a:ea typeface="+mn-ea"/>
                        <a:cs typeface="Arial" panose="020B0604020202020204" pitchFamily="34" charset="0"/>
                      </a:endParaRPr>
                    </a:p>
                  </a:txBody>
                  <a:tcPr marL="54595" marR="54595" marT="40947" marB="40947"/>
                </a:tc>
                <a:tc hMerge="1">
                  <a:txBody>
                    <a:bodyPr/>
                    <a:lstStyle/>
                    <a:p>
                      <a:endParaRPr lang="en-US"/>
                    </a:p>
                  </a:txBody>
                  <a:tcPr/>
                </a:tc>
                <a:tc hMerge="1">
                  <a:txBody>
                    <a:bodyPr/>
                    <a:lstStyle/>
                    <a:p>
                      <a:endParaRPr lang="en-IN"/>
                    </a:p>
                  </a:txBody>
                  <a:tcPr/>
                </a:tc>
                <a:extLst>
                  <a:ext uri="{0D108BD9-81ED-4DB2-BD59-A6C34878D82A}">
                    <a16:rowId xmlns:a16="http://schemas.microsoft.com/office/drawing/2014/main" val="10004"/>
                  </a:ext>
                </a:extLst>
              </a:tr>
            </a:tbl>
          </a:graphicData>
        </a:graphic>
      </p:graphicFrame>
      <p:sp>
        <p:nvSpPr>
          <p:cNvPr id="3" name="Footer Placeholder 2">
            <a:extLst>
              <a:ext uri="{FF2B5EF4-FFF2-40B4-BE49-F238E27FC236}">
                <a16:creationId xmlns:a16="http://schemas.microsoft.com/office/drawing/2014/main" id="{8813712E-7A05-4FE5-B5ED-DBE0B94EAF5D}"/>
              </a:ext>
            </a:extLst>
          </p:cNvPr>
          <p:cNvSpPr>
            <a:spLocks noGrp="1"/>
          </p:cNvSpPr>
          <p:nvPr>
            <p:ph type="ftr" sz="quarter" idx="11"/>
          </p:nvPr>
        </p:nvSpPr>
        <p:spPr/>
        <p:txBody>
          <a:body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4" name="Slide Number Placeholder 3">
            <a:extLst>
              <a:ext uri="{FF2B5EF4-FFF2-40B4-BE49-F238E27FC236}">
                <a16:creationId xmlns:a16="http://schemas.microsoft.com/office/drawing/2014/main" id="{46E1FF69-21B6-4948-A085-A417C02955AC}"/>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10</a:t>
            </a:fld>
            <a:endParaRPr lang="en-US" dirty="0">
              <a:solidFill>
                <a:srgbClr val="1D1D1D"/>
              </a:solidFill>
            </a:endParaRPr>
          </a:p>
        </p:txBody>
      </p:sp>
    </p:spTree>
    <p:extLst>
      <p:ext uri="{BB962C8B-B14F-4D97-AF65-F5344CB8AC3E}">
        <p14:creationId xmlns:p14="http://schemas.microsoft.com/office/powerpoint/2010/main" val="1997118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Comparing SOC for service organizations reports (cont.) </a:t>
            </a:r>
          </a:p>
        </p:txBody>
      </p:sp>
      <p:graphicFrame>
        <p:nvGraphicFramePr>
          <p:cNvPr id="5" name="Content Placeholder 3"/>
          <p:cNvGraphicFramePr>
            <a:graphicFrameLocks/>
          </p:cNvGraphicFramePr>
          <p:nvPr>
            <p:extLst>
              <p:ext uri="{D42A27DB-BD31-4B8C-83A1-F6EECF244321}">
                <p14:modId xmlns:p14="http://schemas.microsoft.com/office/powerpoint/2010/main" val="4190947086"/>
              </p:ext>
            </p:extLst>
          </p:nvPr>
        </p:nvGraphicFramePr>
        <p:xfrm>
          <a:off x="603077" y="1317133"/>
          <a:ext cx="10955400" cy="5060861"/>
        </p:xfrm>
        <a:graphic>
          <a:graphicData uri="http://schemas.openxmlformats.org/drawingml/2006/table">
            <a:tbl>
              <a:tblPr firstRow="1" bandRow="1">
                <a:tableStyleId>{EB344D84-9AFB-497E-A393-DC336BA19D2E}</a:tableStyleId>
              </a:tblPr>
              <a:tblGrid>
                <a:gridCol w="3651800">
                  <a:extLst>
                    <a:ext uri="{9D8B030D-6E8A-4147-A177-3AD203B41FA5}">
                      <a16:colId xmlns:a16="http://schemas.microsoft.com/office/drawing/2014/main" val="20001"/>
                    </a:ext>
                  </a:extLst>
                </a:gridCol>
                <a:gridCol w="3651800">
                  <a:extLst>
                    <a:ext uri="{9D8B030D-6E8A-4147-A177-3AD203B41FA5}">
                      <a16:colId xmlns:a16="http://schemas.microsoft.com/office/drawing/2014/main" val="20002"/>
                    </a:ext>
                  </a:extLst>
                </a:gridCol>
                <a:gridCol w="3651800">
                  <a:extLst>
                    <a:ext uri="{9D8B030D-6E8A-4147-A177-3AD203B41FA5}">
                      <a16:colId xmlns:a16="http://schemas.microsoft.com/office/drawing/2014/main" val="20003"/>
                    </a:ext>
                  </a:extLst>
                </a:gridCol>
              </a:tblGrid>
              <a:tr h="409299">
                <a:tc>
                  <a:txBody>
                    <a:bodyPr/>
                    <a:lstStyle/>
                    <a:p>
                      <a:pPr marL="114300" indent="0" algn="ctr" defTabSz="457200" rtl="0" eaLnBrk="1" fontAlgn="b" latinLnBrk="0" hangingPunct="1"/>
                      <a:r>
                        <a:rPr lang="en-US" sz="2400" kern="1200" dirty="0"/>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a:txBody>
                    <a:bodyPr/>
                    <a:lstStyle/>
                    <a:p>
                      <a:pPr marL="57150" indent="0" algn="ctr" defTabSz="457200" rtl="0" eaLnBrk="1" fontAlgn="b" latinLnBrk="0" hangingPunct="1"/>
                      <a:r>
                        <a:rPr lang="en-US" sz="2400" kern="1200" dirty="0"/>
                        <a:t>SOC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a:txBody>
                    <a:bodyPr/>
                    <a:lstStyle/>
                    <a:p>
                      <a:pPr marL="57150" indent="0" algn="ctr" defTabSz="457200" rtl="0" eaLnBrk="1" fontAlgn="b" latinLnBrk="0" hangingPunct="1"/>
                      <a:r>
                        <a:rPr lang="en-US" sz="2400" kern="1200" dirty="0"/>
                        <a:t>SOC 3</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extLst>
                  <a:ext uri="{0D108BD9-81ED-4DB2-BD59-A6C34878D82A}">
                    <a16:rowId xmlns:a16="http://schemas.microsoft.com/office/drawing/2014/main" val="10000"/>
                  </a:ext>
                </a:extLst>
              </a:tr>
              <a:tr h="711103">
                <a:tc gridSpan="3">
                  <a:txBody>
                    <a:bodyPr/>
                    <a:lstStyle/>
                    <a:p>
                      <a:pPr marL="114300" indent="0" algn="ctr" defTabSz="457200" rtl="0" eaLnBrk="1" fontAlgn="b" latinLnBrk="0" hangingPunct="1"/>
                      <a:r>
                        <a:rPr lang="en-US" sz="2400" b="1" kern="1200" dirty="0">
                          <a:solidFill>
                            <a:schemeClr val="dk1"/>
                          </a:solidFill>
                          <a:latin typeface="Arial" panose="020B0604020202020204" pitchFamily="34" charset="0"/>
                          <a:ea typeface="+mn-ea"/>
                          <a:cs typeface="Arial" panose="020B0604020202020204" pitchFamily="34" charset="0"/>
                        </a:rPr>
                        <a:t>Purpose of report</a:t>
                      </a:r>
                    </a:p>
                  </a:txBody>
                  <a:tcPr marL="179799" marR="179799" marT="134849" marB="134849" anchor="ctr"/>
                </a:tc>
                <a:tc hMerge="1">
                  <a:txBody>
                    <a:bodyPr/>
                    <a:lstStyle/>
                    <a:p>
                      <a:pPr marL="57150" indent="0" algn="l" defTabSz="457200" rtl="0" eaLnBrk="1" fontAlgn="b" latinLnBrk="0" hangingPunct="1"/>
                      <a:endParaRPr lang="en-US" sz="1800" kern="1200" dirty="0">
                        <a:solidFill>
                          <a:schemeClr val="dk1"/>
                        </a:solidFill>
                        <a:latin typeface="Arial" panose="020B0604020202020204" pitchFamily="34" charset="0"/>
                        <a:ea typeface="+mn-ea"/>
                        <a:cs typeface="Arial" panose="020B0604020202020204" pitchFamily="34" charset="0"/>
                      </a:endParaRPr>
                    </a:p>
                  </a:txBody>
                  <a:tcPr marL="0" marR="0" marT="0" marB="0"/>
                </a:tc>
                <a:tc hMerge="1">
                  <a:txBody>
                    <a:bodyPr/>
                    <a:lstStyle/>
                    <a:p>
                      <a:pPr marL="57150" indent="0" algn="l" defTabSz="457200" rtl="0" eaLnBrk="1" fontAlgn="b" latinLnBrk="0" hangingPunct="1"/>
                      <a:endParaRPr lang="en-US" sz="1800" kern="1200" dirty="0">
                        <a:solidFill>
                          <a:schemeClr val="dk1"/>
                        </a:solidFill>
                        <a:latin typeface="Arial" panose="020B0604020202020204" pitchFamily="34" charset="0"/>
                        <a:ea typeface="+mn-ea"/>
                        <a:cs typeface="Arial" panose="020B0604020202020204" pitchFamily="34" charset="0"/>
                      </a:endParaRPr>
                    </a:p>
                  </a:txBody>
                  <a:tcPr marL="0" marR="0" marT="0" marB="0"/>
                </a:tc>
                <a:extLst>
                  <a:ext uri="{0D108BD9-81ED-4DB2-BD59-A6C34878D82A}">
                    <a16:rowId xmlns:a16="http://schemas.microsoft.com/office/drawing/2014/main" val="10001"/>
                  </a:ext>
                </a:extLst>
              </a:tr>
              <a:tr h="1307815">
                <a:tc>
                  <a:txBody>
                    <a:bodyPr/>
                    <a:lstStyle/>
                    <a:p>
                      <a:pPr marL="114300" indent="0" algn="l" defTabSz="457200" rtl="0" eaLnBrk="1" fontAlgn="b" latinLnBrk="0" hangingPunct="1"/>
                      <a:r>
                        <a:rPr lang="en-US" sz="2100" kern="1200" dirty="0"/>
                        <a:t>Audit of financial statements</a:t>
                      </a:r>
                      <a:endParaRPr lang="en-US" sz="2100" kern="1200" dirty="0">
                        <a:solidFill>
                          <a:schemeClr val="dk1"/>
                        </a:solidFill>
                        <a:latin typeface="Arial" panose="020B0604020202020204" pitchFamily="34" charset="0"/>
                        <a:ea typeface="+mn-ea"/>
                        <a:cs typeface="Arial" panose="020B0604020202020204" pitchFamily="34" charset="0"/>
                      </a:endParaRPr>
                    </a:p>
                  </a:txBody>
                  <a:tcPr marL="59933" marR="59933" marT="44949" marB="44949"/>
                </a:tc>
                <a:tc>
                  <a:txBody>
                    <a:bodyPr/>
                    <a:lstStyle/>
                    <a:p>
                      <a:pPr marL="57150" indent="0" algn="l" defTabSz="457200" rtl="0" eaLnBrk="1" fontAlgn="b" latinLnBrk="0" hangingPunct="1"/>
                      <a:r>
                        <a:rPr lang="en-US" sz="2100" kern="1200" dirty="0"/>
                        <a:t>Oversight, due diligence</a:t>
                      </a:r>
                      <a:endParaRPr lang="en-US" sz="2100" kern="1200" dirty="0">
                        <a:solidFill>
                          <a:schemeClr val="dk1"/>
                        </a:solidFill>
                        <a:latin typeface="Arial" panose="020B0604020202020204" pitchFamily="34" charset="0"/>
                        <a:ea typeface="+mn-ea"/>
                        <a:cs typeface="Arial" panose="020B0604020202020204" pitchFamily="34" charset="0"/>
                      </a:endParaRPr>
                    </a:p>
                  </a:txBody>
                  <a:tcPr marL="59933" marR="59933" marT="44949" marB="44949"/>
                </a:tc>
                <a:tc>
                  <a:txBody>
                    <a:bodyPr/>
                    <a:lstStyle/>
                    <a:p>
                      <a:pPr marL="57150" indent="0" algn="l" defTabSz="457200" rtl="0" eaLnBrk="1" fontAlgn="b" latinLnBrk="0" hangingPunct="1"/>
                      <a:r>
                        <a:rPr lang="en-US" sz="2100" kern="1200" dirty="0"/>
                        <a:t>Marketing, “confidence without the detail”</a:t>
                      </a:r>
                      <a:endParaRPr lang="en-US" sz="2100" kern="1200" dirty="0">
                        <a:solidFill>
                          <a:schemeClr val="dk1"/>
                        </a:solidFill>
                        <a:latin typeface="Arial" panose="020B0604020202020204" pitchFamily="34" charset="0"/>
                        <a:ea typeface="+mn-ea"/>
                        <a:cs typeface="Arial" panose="020B0604020202020204" pitchFamily="34" charset="0"/>
                      </a:endParaRPr>
                    </a:p>
                  </a:txBody>
                  <a:tcPr marL="59933" marR="59933" marT="44949" marB="44949"/>
                </a:tc>
                <a:extLst>
                  <a:ext uri="{0D108BD9-81ED-4DB2-BD59-A6C34878D82A}">
                    <a16:rowId xmlns:a16="http://schemas.microsoft.com/office/drawing/2014/main" val="10002"/>
                  </a:ext>
                </a:extLst>
              </a:tr>
              <a:tr h="711103">
                <a:tc gridSpan="3">
                  <a:txBody>
                    <a:bodyPr/>
                    <a:lstStyle/>
                    <a:p>
                      <a:pPr marL="114300" indent="0" algn="ctr" defTabSz="457200" rtl="0" eaLnBrk="1" fontAlgn="b" latinLnBrk="0" hangingPunct="1"/>
                      <a:r>
                        <a:rPr lang="en-US" sz="2400" b="1" kern="1200" dirty="0">
                          <a:solidFill>
                            <a:schemeClr val="dk1"/>
                          </a:solidFill>
                          <a:latin typeface="Arial" panose="020B0604020202020204" pitchFamily="34" charset="0"/>
                          <a:ea typeface="+mn-ea"/>
                          <a:cs typeface="Arial" panose="020B0604020202020204" pitchFamily="34" charset="0"/>
                        </a:rPr>
                        <a:t>Subject matter</a:t>
                      </a:r>
                    </a:p>
                  </a:txBody>
                  <a:tcPr marL="179799" marR="179799" marT="134849" marB="134849" anchor="ctr"/>
                </a:tc>
                <a:tc hMerge="1">
                  <a:txBody>
                    <a:bodyPr/>
                    <a:lstStyle/>
                    <a:p>
                      <a:pPr marL="57150" indent="0" algn="l" defTabSz="457200" rtl="0" eaLnBrk="1" fontAlgn="b" latinLnBrk="0" hangingPunct="1"/>
                      <a:endParaRPr lang="en-US" sz="1800" kern="1200" dirty="0">
                        <a:solidFill>
                          <a:schemeClr val="dk1"/>
                        </a:solidFill>
                        <a:latin typeface="Arial" panose="020B0604020202020204" pitchFamily="34" charset="0"/>
                        <a:ea typeface="+mn-ea"/>
                        <a:cs typeface="Arial" panose="020B0604020202020204" pitchFamily="34" charset="0"/>
                      </a:endParaRPr>
                    </a:p>
                  </a:txBody>
                  <a:tcPr marL="0" marR="0" marT="0" marB="0"/>
                </a:tc>
                <a:tc hMerge="1">
                  <a:txBody>
                    <a:bodyPr/>
                    <a:lstStyle/>
                    <a:p>
                      <a:pPr marL="57150" indent="0" algn="l" defTabSz="457200" rtl="0" eaLnBrk="1" fontAlgn="b" latinLnBrk="0" hangingPunct="1"/>
                      <a:endParaRPr lang="en-US" sz="1800" kern="1200" dirty="0">
                        <a:solidFill>
                          <a:schemeClr val="dk1"/>
                        </a:solidFill>
                        <a:latin typeface="Arial" panose="020B0604020202020204" pitchFamily="34" charset="0"/>
                        <a:ea typeface="+mn-ea"/>
                        <a:cs typeface="Arial" panose="020B0604020202020204" pitchFamily="34" charset="0"/>
                      </a:endParaRPr>
                    </a:p>
                  </a:txBody>
                  <a:tcPr marL="0" marR="0" marT="0" marB="0"/>
                </a:tc>
                <a:extLst>
                  <a:ext uri="{0D108BD9-81ED-4DB2-BD59-A6C34878D82A}">
                    <a16:rowId xmlns:a16="http://schemas.microsoft.com/office/drawing/2014/main" val="10004"/>
                  </a:ext>
                </a:extLst>
              </a:tr>
              <a:tr h="1921541">
                <a:tc>
                  <a:txBody>
                    <a:bodyPr/>
                    <a:lstStyle/>
                    <a:p>
                      <a:pPr marL="114300" indent="0" algn="l" defTabSz="457200" rtl="0" eaLnBrk="1" fontAlgn="b" latinLnBrk="0" hangingPunct="1"/>
                      <a:r>
                        <a:rPr lang="en-US" sz="2100" kern="1200" dirty="0"/>
                        <a:t>Controls relevant to user entities’ internal control over financial reporting</a:t>
                      </a:r>
                      <a:endParaRPr lang="en-US" sz="2100" kern="1200" dirty="0">
                        <a:solidFill>
                          <a:schemeClr val="dk1"/>
                        </a:solidFill>
                        <a:latin typeface="Arial" panose="020B0604020202020204" pitchFamily="34" charset="0"/>
                        <a:ea typeface="+mn-ea"/>
                        <a:cs typeface="Arial" panose="020B0604020202020204" pitchFamily="34" charset="0"/>
                      </a:endParaRPr>
                    </a:p>
                  </a:txBody>
                  <a:tcPr marL="59933" marR="59933" marT="44949" marB="44949"/>
                </a:tc>
                <a:tc gridSpan="2">
                  <a:txBody>
                    <a:bodyPr/>
                    <a:lstStyle/>
                    <a:p>
                      <a:pPr marL="57150" indent="0" algn="l" defTabSz="457200" rtl="0" eaLnBrk="1" fontAlgn="b" latinLnBrk="0" hangingPunct="1"/>
                      <a:r>
                        <a:rPr lang="en-US" sz="2100" dirty="0"/>
                        <a:t>Controls relevant to security, availability, processing integrity, confidentiality, or privacy </a:t>
                      </a:r>
                      <a:r>
                        <a:rPr lang="en-US" sz="2100" dirty="0">
                          <a:solidFill>
                            <a:schemeClr val="tx1"/>
                          </a:solidFill>
                        </a:rPr>
                        <a:t>that</a:t>
                      </a:r>
                      <a:r>
                        <a:rPr lang="en-US" sz="2100" baseline="0" dirty="0">
                          <a:solidFill>
                            <a:schemeClr val="tx1"/>
                          </a:solidFill>
                        </a:rPr>
                        <a:t> support the achievement of the  service organization’s </a:t>
                      </a:r>
                      <a:r>
                        <a:rPr lang="en-US" sz="2100" kern="1200" dirty="0">
                          <a:solidFill>
                            <a:schemeClr val="tx1"/>
                          </a:solidFill>
                        </a:rPr>
                        <a:t>service commitments and system requirements</a:t>
                      </a:r>
                      <a:endParaRPr lang="en-US" sz="2100" i="1" kern="1200" dirty="0">
                        <a:solidFill>
                          <a:schemeClr val="tx1"/>
                        </a:solidFill>
                        <a:latin typeface="Arial" panose="020B0604020202020204" pitchFamily="34" charset="0"/>
                        <a:ea typeface="+mn-ea"/>
                        <a:cs typeface="Arial" panose="020B0604020202020204" pitchFamily="34" charset="0"/>
                      </a:endParaRPr>
                    </a:p>
                  </a:txBody>
                  <a:tcPr marL="59933" marR="59933" marT="44949" marB="44949"/>
                </a:tc>
                <a:tc hMerge="1">
                  <a:txBody>
                    <a:bodyPr/>
                    <a:lstStyle/>
                    <a:p>
                      <a:pPr marL="57150" indent="0" algn="l" defTabSz="457200" rtl="0" eaLnBrk="1" fontAlgn="b" latinLnBrk="0" hangingPunct="1"/>
                      <a:endParaRPr lang="en-US" sz="1800" kern="1200" dirty="0">
                        <a:solidFill>
                          <a:schemeClr val="dk1"/>
                        </a:solidFill>
                        <a:latin typeface="Arial" panose="020B0604020202020204" pitchFamily="34" charset="0"/>
                        <a:ea typeface="+mn-ea"/>
                        <a:cs typeface="Arial" panose="020B0604020202020204" pitchFamily="34" charset="0"/>
                      </a:endParaRPr>
                    </a:p>
                  </a:txBody>
                  <a:tcPr marL="0" marR="0" marT="0" marB="0"/>
                </a:tc>
                <a:extLst>
                  <a:ext uri="{0D108BD9-81ED-4DB2-BD59-A6C34878D82A}">
                    <a16:rowId xmlns:a16="http://schemas.microsoft.com/office/drawing/2014/main" val="10003"/>
                  </a:ext>
                </a:extLst>
              </a:tr>
            </a:tbl>
          </a:graphicData>
        </a:graphic>
      </p:graphicFrame>
      <p:sp>
        <p:nvSpPr>
          <p:cNvPr id="3" name="Footer Placeholder 2">
            <a:extLst>
              <a:ext uri="{FF2B5EF4-FFF2-40B4-BE49-F238E27FC236}">
                <a16:creationId xmlns:a16="http://schemas.microsoft.com/office/drawing/2014/main" id="{95C358C1-B507-481F-906E-59CFE9DFC750}"/>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6C2076AD-F7A3-43BC-A9D4-6AEF143ABDDB}"/>
              </a:ext>
            </a:extLst>
          </p:cNvPr>
          <p:cNvSpPr>
            <a:spLocks noGrp="1"/>
          </p:cNvSpPr>
          <p:nvPr>
            <p:ph type="sldNum" sz="quarter" idx="4"/>
          </p:nvPr>
        </p:nvSpPr>
        <p:spPr/>
        <p:txBody>
          <a:bodyPr/>
          <a:lstStyle/>
          <a:p>
            <a:fld id="{80FBB8BA-9C6A-4A48-A369-70FBD2FA98DA}" type="slidenum">
              <a:rPr lang="en-US" smtClean="0"/>
              <a:pPr/>
              <a:t>11</a:t>
            </a:fld>
            <a:endParaRPr lang="en-US" dirty="0"/>
          </a:p>
        </p:txBody>
      </p:sp>
    </p:spTree>
    <p:extLst>
      <p:ext uri="{BB962C8B-B14F-4D97-AF65-F5344CB8AC3E}">
        <p14:creationId xmlns:p14="http://schemas.microsoft.com/office/powerpoint/2010/main" val="31963018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Comparing SOC for service organizations reports (cont.) </a:t>
            </a:r>
          </a:p>
        </p:txBody>
      </p:sp>
      <p:graphicFrame>
        <p:nvGraphicFramePr>
          <p:cNvPr id="5" name="Content Placeholder 3"/>
          <p:cNvGraphicFramePr>
            <a:graphicFrameLocks/>
          </p:cNvGraphicFramePr>
          <p:nvPr>
            <p:extLst/>
          </p:nvPr>
        </p:nvGraphicFramePr>
        <p:xfrm>
          <a:off x="611373" y="1136714"/>
          <a:ext cx="10986660" cy="5241279"/>
        </p:xfrm>
        <a:graphic>
          <a:graphicData uri="http://schemas.openxmlformats.org/drawingml/2006/table">
            <a:tbl>
              <a:tblPr firstRow="1" bandRow="1">
                <a:tableStyleId>{EB344D84-9AFB-497E-A393-DC336BA19D2E}</a:tableStyleId>
              </a:tblPr>
              <a:tblGrid>
                <a:gridCol w="3662220">
                  <a:extLst>
                    <a:ext uri="{9D8B030D-6E8A-4147-A177-3AD203B41FA5}">
                      <a16:colId xmlns:a16="http://schemas.microsoft.com/office/drawing/2014/main" val="20001"/>
                    </a:ext>
                  </a:extLst>
                </a:gridCol>
                <a:gridCol w="3662220">
                  <a:extLst>
                    <a:ext uri="{9D8B030D-6E8A-4147-A177-3AD203B41FA5}">
                      <a16:colId xmlns:a16="http://schemas.microsoft.com/office/drawing/2014/main" val="20002"/>
                    </a:ext>
                  </a:extLst>
                </a:gridCol>
                <a:gridCol w="3662220">
                  <a:extLst>
                    <a:ext uri="{9D8B030D-6E8A-4147-A177-3AD203B41FA5}">
                      <a16:colId xmlns:a16="http://schemas.microsoft.com/office/drawing/2014/main" val="20003"/>
                    </a:ext>
                  </a:extLst>
                </a:gridCol>
              </a:tblGrid>
              <a:tr h="381067">
                <a:tc>
                  <a:txBody>
                    <a:bodyPr/>
                    <a:lstStyle/>
                    <a:p>
                      <a:pPr marL="114300" indent="0" algn="ctr" defTabSz="457200" rtl="0" eaLnBrk="1" fontAlgn="b" latinLnBrk="0" hangingPunct="1"/>
                      <a:r>
                        <a:rPr lang="en-US" sz="2400" kern="1200" dirty="0"/>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b"/>
                </a:tc>
                <a:tc>
                  <a:txBody>
                    <a:bodyPr/>
                    <a:lstStyle/>
                    <a:p>
                      <a:pPr marL="57150" indent="0" algn="ctr" defTabSz="457200" rtl="0" eaLnBrk="1" fontAlgn="b" latinLnBrk="0" hangingPunct="1"/>
                      <a:r>
                        <a:rPr lang="en-US" sz="2400" kern="1200" dirty="0"/>
                        <a:t>SOC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b"/>
                </a:tc>
                <a:tc>
                  <a:txBody>
                    <a:bodyPr/>
                    <a:lstStyle/>
                    <a:p>
                      <a:pPr marL="57150" indent="0" algn="ctr" defTabSz="457200" rtl="0" eaLnBrk="1" fontAlgn="b" latinLnBrk="0" hangingPunct="1"/>
                      <a:r>
                        <a:rPr lang="en-US" sz="2400" kern="1200" dirty="0"/>
                        <a:t>SOC 3</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b"/>
                </a:tc>
                <a:extLst>
                  <a:ext uri="{0D108BD9-81ED-4DB2-BD59-A6C34878D82A}">
                    <a16:rowId xmlns:a16="http://schemas.microsoft.com/office/drawing/2014/main" val="10000"/>
                  </a:ext>
                </a:extLst>
              </a:tr>
              <a:tr h="657197">
                <a:tc gridSpan="3">
                  <a:txBody>
                    <a:bodyPr/>
                    <a:lstStyle/>
                    <a:p>
                      <a:pPr marL="114300" marR="0" lvl="0" indent="0" algn="ctr" defTabSz="457200" rtl="0" eaLnBrk="1" fontAlgn="b" latinLnBrk="0" hangingPunct="1">
                        <a:lnSpc>
                          <a:spcPct val="100000"/>
                        </a:lnSpc>
                        <a:spcBef>
                          <a:spcPts val="0"/>
                        </a:spcBef>
                        <a:spcAft>
                          <a:spcPts val="0"/>
                        </a:spcAft>
                        <a:buClrTx/>
                        <a:buSzTx/>
                        <a:buFontTx/>
                        <a:buNone/>
                        <a:tabLst/>
                        <a:defRPr/>
                      </a:pPr>
                      <a:r>
                        <a:rPr lang="en-US" sz="2400" b="1" kern="1200" dirty="0">
                          <a:solidFill>
                            <a:schemeClr val="dk1"/>
                          </a:solidFill>
                          <a:latin typeface="Arial" panose="020B0604020202020204" pitchFamily="34" charset="0"/>
                          <a:ea typeface="+mn-ea"/>
                          <a:cs typeface="Arial" panose="020B0604020202020204" pitchFamily="34" charset="0"/>
                        </a:rPr>
                        <a:t>Intended users</a:t>
                      </a:r>
                    </a:p>
                  </a:txBody>
                  <a:tcPr marL="182880" marR="182880" marT="137160" marB="137160" anchor="ctr"/>
                </a:tc>
                <a:tc hMerge="1">
                  <a:txBody>
                    <a:bodyPr/>
                    <a:lstStyle/>
                    <a:p>
                      <a:pPr marL="57150" indent="0" algn="l" defTabSz="457200" rtl="0" eaLnBrk="1" fontAlgn="b" latinLnBrk="0" hangingPunct="1"/>
                      <a:endParaRPr lang="en-US" sz="1200" kern="1200" dirty="0">
                        <a:solidFill>
                          <a:schemeClr val="dk1"/>
                        </a:solidFill>
                        <a:latin typeface="Arial" panose="020B0604020202020204" pitchFamily="34" charset="0"/>
                        <a:ea typeface="+mn-ea"/>
                        <a:cs typeface="Arial" panose="020B0604020202020204" pitchFamily="34" charset="0"/>
                      </a:endParaRPr>
                    </a:p>
                  </a:txBody>
                  <a:tcPr marL="0" marR="0" marT="0" marB="0"/>
                </a:tc>
                <a:tc hMerge="1">
                  <a:txBody>
                    <a:bodyPr/>
                    <a:lstStyle/>
                    <a:p>
                      <a:pPr marL="57150" indent="0" algn="l" defTabSz="457200" rtl="0" eaLnBrk="1" fontAlgn="b" latinLnBrk="0" hangingPunct="1"/>
                      <a:endParaRPr lang="en-US" sz="1200" kern="1200" dirty="0">
                        <a:solidFill>
                          <a:schemeClr val="dk1"/>
                        </a:solidFill>
                        <a:latin typeface="Arial" panose="020B0604020202020204" pitchFamily="34" charset="0"/>
                        <a:ea typeface="+mn-ea"/>
                        <a:cs typeface="Arial" panose="020B0604020202020204" pitchFamily="34" charset="0"/>
                      </a:endParaRPr>
                    </a:p>
                  </a:txBody>
                  <a:tcPr marL="0" marR="0" marT="0" marB="0"/>
                </a:tc>
                <a:extLst>
                  <a:ext uri="{0D108BD9-81ED-4DB2-BD59-A6C34878D82A}">
                    <a16:rowId xmlns:a16="http://schemas.microsoft.com/office/drawing/2014/main" val="10002"/>
                  </a:ext>
                </a:extLst>
              </a:tr>
              <a:tr h="4203015">
                <a:tc>
                  <a:txBody>
                    <a:bodyPr/>
                    <a:lstStyle/>
                    <a:p>
                      <a:pPr marL="114300" indent="0" algn="l" defTabSz="457200" rtl="0" eaLnBrk="1" fontAlgn="b" latinLnBrk="0" hangingPunct="1"/>
                      <a:r>
                        <a:rPr lang="en-US" sz="2400" kern="1200" dirty="0"/>
                        <a:t>Management of the service organization, user entities, and auditors of the user entities’ financial statements</a:t>
                      </a:r>
                      <a:endParaRPr lang="en-US" sz="2400" kern="1200" dirty="0">
                        <a:solidFill>
                          <a:schemeClr val="dk1"/>
                        </a:solidFill>
                        <a:latin typeface="Arial" panose="020B0604020202020204" pitchFamily="34" charset="0"/>
                        <a:ea typeface="+mn-ea"/>
                        <a:cs typeface="Arial" panose="020B0604020202020204" pitchFamily="34" charset="0"/>
                      </a:endParaRPr>
                    </a:p>
                  </a:txBody>
                  <a:tcPr marL="0" marR="0" marT="0" marB="0"/>
                </a:tc>
                <a:tc>
                  <a:txBody>
                    <a:bodyPr/>
                    <a:lstStyle/>
                    <a:p>
                      <a:pPr marL="57150" indent="0" algn="l" defTabSz="457200" rtl="0" eaLnBrk="1" fontAlgn="b" latinLnBrk="0" hangingPunct="1"/>
                      <a:r>
                        <a:rPr lang="en-US" sz="2400" kern="1200" dirty="0"/>
                        <a:t>Management of the service organization and other specified parties who have sufficient knowledge and understanding</a:t>
                      </a:r>
                      <a:endParaRPr lang="en-US" sz="2400" kern="1200" dirty="0">
                        <a:solidFill>
                          <a:schemeClr val="dk1"/>
                        </a:solidFill>
                        <a:latin typeface="Arial" panose="020B0604020202020204" pitchFamily="34" charset="0"/>
                        <a:ea typeface="+mn-ea"/>
                        <a:cs typeface="Arial" panose="020B0604020202020204" pitchFamily="34" charset="0"/>
                      </a:endParaRPr>
                    </a:p>
                  </a:txBody>
                  <a:tcPr marL="0" marR="0" marT="0" marB="0"/>
                </a:tc>
                <a:tc>
                  <a:txBody>
                    <a:bodyPr/>
                    <a:lstStyle/>
                    <a:p>
                      <a:pPr marL="57150" indent="0" algn="l" defTabSz="457200" rtl="0" eaLnBrk="1" fontAlgn="b" latinLnBrk="0" hangingPunct="1"/>
                      <a:r>
                        <a:rPr lang="en-US" sz="2400" kern="1200" dirty="0"/>
                        <a:t>Any users with need for confidence in the service organization’s controls</a:t>
                      </a:r>
                      <a:endParaRPr lang="en-US" sz="2400" kern="1200" dirty="0">
                        <a:solidFill>
                          <a:schemeClr val="dk1"/>
                        </a:solidFill>
                        <a:latin typeface="Arial" panose="020B0604020202020204" pitchFamily="34" charset="0"/>
                        <a:ea typeface="+mn-ea"/>
                        <a:cs typeface="Arial" panose="020B0604020202020204" pitchFamily="34" charset="0"/>
                      </a:endParaRPr>
                    </a:p>
                  </a:txBody>
                  <a:tcPr marL="0" marR="0" marT="0" marB="0"/>
                </a:tc>
                <a:extLst>
                  <a:ext uri="{0D108BD9-81ED-4DB2-BD59-A6C34878D82A}">
                    <a16:rowId xmlns:a16="http://schemas.microsoft.com/office/drawing/2014/main" val="10001"/>
                  </a:ext>
                </a:extLst>
              </a:tr>
            </a:tbl>
          </a:graphicData>
        </a:graphic>
      </p:graphicFrame>
      <p:sp>
        <p:nvSpPr>
          <p:cNvPr id="3" name="Footer Placeholder 2">
            <a:extLst>
              <a:ext uri="{FF2B5EF4-FFF2-40B4-BE49-F238E27FC236}">
                <a16:creationId xmlns:a16="http://schemas.microsoft.com/office/drawing/2014/main" id="{E2973A57-0F85-4E28-95D9-01A573EDE05C}"/>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03E9DB39-FD3F-4D17-8E35-C5FF501A380F}"/>
              </a:ext>
            </a:extLst>
          </p:cNvPr>
          <p:cNvSpPr>
            <a:spLocks noGrp="1"/>
          </p:cNvSpPr>
          <p:nvPr>
            <p:ph type="sldNum" sz="quarter" idx="4"/>
          </p:nvPr>
        </p:nvSpPr>
        <p:spPr/>
        <p:txBody>
          <a:bodyPr/>
          <a:lstStyle/>
          <a:p>
            <a:fld id="{80FBB8BA-9C6A-4A48-A369-70FBD2FA98DA}" type="slidenum">
              <a:rPr lang="en-US" smtClean="0"/>
              <a:pPr/>
              <a:t>12</a:t>
            </a:fld>
            <a:endParaRPr lang="en-US" dirty="0"/>
          </a:p>
        </p:txBody>
      </p:sp>
    </p:spTree>
    <p:extLst>
      <p:ext uri="{BB962C8B-B14F-4D97-AF65-F5344CB8AC3E}">
        <p14:creationId xmlns:p14="http://schemas.microsoft.com/office/powerpoint/2010/main" val="2673266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Comparing SOC for service organizations reports (cont.) </a:t>
            </a:r>
          </a:p>
        </p:txBody>
      </p:sp>
      <p:sp>
        <p:nvSpPr>
          <p:cNvPr id="3" name="Text Placeholder 2"/>
          <p:cNvSpPr>
            <a:spLocks noGrp="1"/>
          </p:cNvSpPr>
          <p:nvPr>
            <p:ph type="body" sz="quarter" idx="13"/>
          </p:nvPr>
        </p:nvSpPr>
        <p:spPr/>
        <p:txBody>
          <a:bodyPr/>
          <a:lstStyle/>
          <a:p>
            <a:endParaRPr lang="en-US"/>
          </a:p>
        </p:txBody>
      </p:sp>
      <p:graphicFrame>
        <p:nvGraphicFramePr>
          <p:cNvPr id="5" name="Content Placeholder 3"/>
          <p:cNvGraphicFramePr>
            <a:graphicFrameLocks/>
          </p:cNvGraphicFramePr>
          <p:nvPr>
            <p:extLst/>
          </p:nvPr>
        </p:nvGraphicFramePr>
        <p:xfrm>
          <a:off x="611369" y="1110513"/>
          <a:ext cx="10955400" cy="5251209"/>
        </p:xfrm>
        <a:graphic>
          <a:graphicData uri="http://schemas.openxmlformats.org/drawingml/2006/table">
            <a:tbl>
              <a:tblPr firstRow="1" bandRow="1">
                <a:tableStyleId>{EB344D84-9AFB-497E-A393-DC336BA19D2E}</a:tableStyleId>
              </a:tblPr>
              <a:tblGrid>
                <a:gridCol w="5477700">
                  <a:extLst>
                    <a:ext uri="{9D8B030D-6E8A-4147-A177-3AD203B41FA5}">
                      <a16:colId xmlns:a16="http://schemas.microsoft.com/office/drawing/2014/main" val="20001"/>
                    </a:ext>
                  </a:extLst>
                </a:gridCol>
                <a:gridCol w="5477700">
                  <a:extLst>
                    <a:ext uri="{9D8B030D-6E8A-4147-A177-3AD203B41FA5}">
                      <a16:colId xmlns:a16="http://schemas.microsoft.com/office/drawing/2014/main" val="20002"/>
                    </a:ext>
                  </a:extLst>
                </a:gridCol>
              </a:tblGrid>
              <a:tr h="697945">
                <a:tc>
                  <a:txBody>
                    <a:bodyPr/>
                    <a:lstStyle/>
                    <a:p>
                      <a:pPr marL="114300" indent="0" algn="ctr" defTabSz="457200" rtl="0" eaLnBrk="1" fontAlgn="b" latinLnBrk="0" hangingPunct="1"/>
                      <a:r>
                        <a:rPr lang="en-US" sz="2400" kern="1200" dirty="0"/>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182880" marR="182880" marT="137160" marB="137160" anchor="ctr"/>
                </a:tc>
                <a:tc>
                  <a:txBody>
                    <a:bodyPr/>
                    <a:lstStyle/>
                    <a:p>
                      <a:pPr marL="57150" indent="0" algn="ctr" defTabSz="457200" rtl="0" eaLnBrk="1" fontAlgn="b" latinLnBrk="0" hangingPunct="1"/>
                      <a:r>
                        <a:rPr lang="en-US" sz="2400" kern="1200" dirty="0"/>
                        <a:t>SOC 2 and SOC 3</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182880" marR="182880" marT="137160" marB="137160" anchor="ctr"/>
                </a:tc>
                <a:extLst>
                  <a:ext uri="{0D108BD9-81ED-4DB2-BD59-A6C34878D82A}">
                    <a16:rowId xmlns:a16="http://schemas.microsoft.com/office/drawing/2014/main" val="10000"/>
                  </a:ext>
                </a:extLst>
              </a:tr>
              <a:tr h="697945">
                <a:tc gridSpan="2">
                  <a:txBody>
                    <a:body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1" kern="1200" dirty="0"/>
                        <a:t>Who might need the report?</a:t>
                      </a:r>
                      <a:endParaRPr lang="en-US" sz="2400" b="1" dirty="0">
                        <a:latin typeface="Arial" panose="020B0604020202020204" pitchFamily="34" charset="0"/>
                        <a:cs typeface="Arial" panose="020B0604020202020204" pitchFamily="34" charset="0"/>
                      </a:endParaRPr>
                    </a:p>
                  </a:txBody>
                  <a:tcPr marL="182880" marR="182880" marT="137160" marB="137160" anchor="ctr"/>
                </a:tc>
                <a:tc hMerge="1">
                  <a:txBody>
                    <a:bodyPr/>
                    <a:lstStyle/>
                    <a:p>
                      <a:pPr marL="0" indent="0">
                        <a:buFont typeface="Arial" panose="020B0604020202020204" pitchFamily="34" charset="0"/>
                        <a:buNone/>
                      </a:pPr>
                      <a:endParaRPr lang="en-US" sz="1200" b="0" dirty="0">
                        <a:latin typeface="Arial" panose="020B0604020202020204" pitchFamily="34" charset="0"/>
                        <a:cs typeface="Arial" panose="020B0604020202020204" pitchFamily="34" charset="0"/>
                      </a:endParaRPr>
                    </a:p>
                  </a:txBody>
                  <a:tcPr marL="0" marR="0" marT="0" marB="0"/>
                </a:tc>
                <a:extLst>
                  <a:ext uri="{0D108BD9-81ED-4DB2-BD59-A6C34878D82A}">
                    <a16:rowId xmlns:a16="http://schemas.microsoft.com/office/drawing/2014/main" val="10001"/>
                  </a:ext>
                </a:extLst>
              </a:tr>
              <a:tr h="3855319">
                <a:tc>
                  <a:txBody>
                    <a:bodyPr/>
                    <a:lstStyle/>
                    <a:p>
                      <a:pPr marL="342900" indent="-342900">
                        <a:spcAft>
                          <a:spcPts val="1200"/>
                        </a:spcAft>
                        <a:buFont typeface="Arial" panose="020B0604020202020204" pitchFamily="34" charset="0"/>
                        <a:buChar char="•"/>
                      </a:pPr>
                      <a:r>
                        <a:rPr lang="en-US" sz="2400" dirty="0"/>
                        <a:t>Payroll service providers</a:t>
                      </a:r>
                    </a:p>
                    <a:p>
                      <a:pPr marL="342900" indent="-342900">
                        <a:spcAft>
                          <a:spcPts val="1200"/>
                        </a:spcAft>
                        <a:buFont typeface="Arial" panose="020B0604020202020204" pitchFamily="34" charset="0"/>
                        <a:buChar char="•"/>
                      </a:pPr>
                      <a:r>
                        <a:rPr lang="en-US" sz="2400" dirty="0"/>
                        <a:t>Trust administrators</a:t>
                      </a:r>
                    </a:p>
                    <a:p>
                      <a:pPr marL="342900" indent="-342900">
                        <a:spcAft>
                          <a:spcPts val="1200"/>
                        </a:spcAft>
                        <a:buFont typeface="Arial" panose="020B0604020202020204" pitchFamily="34" charset="0"/>
                        <a:buChar char="•"/>
                      </a:pPr>
                      <a:r>
                        <a:rPr lang="en-US" sz="2400" dirty="0"/>
                        <a:t>Benefit plan administrators</a:t>
                      </a:r>
                    </a:p>
                    <a:p>
                      <a:pPr marL="342900" indent="-342900">
                        <a:spcAft>
                          <a:spcPts val="1200"/>
                        </a:spcAft>
                        <a:buFont typeface="Arial" panose="020B0604020202020204" pitchFamily="34" charset="0"/>
                        <a:buChar char="•"/>
                      </a:pPr>
                      <a:r>
                        <a:rPr lang="en-US" sz="2400" dirty="0"/>
                        <a:t>Health care claims management processors</a:t>
                      </a:r>
                    </a:p>
                    <a:p>
                      <a:pPr marL="342900" indent="-342900">
                        <a:spcAft>
                          <a:spcPts val="1200"/>
                        </a:spcAft>
                        <a:buFont typeface="Arial" panose="020B0604020202020204" pitchFamily="34" charset="0"/>
                        <a:buChar char="•"/>
                      </a:pPr>
                      <a:r>
                        <a:rPr lang="en-US" sz="2400" dirty="0"/>
                        <a:t>Financial reporting system hosting provider</a:t>
                      </a:r>
                      <a:endParaRPr lang="en-US" sz="2400" b="0" dirty="0">
                        <a:latin typeface="Arial" panose="020B0604020202020204" pitchFamily="34" charset="0"/>
                        <a:cs typeface="Arial" panose="020B0604020202020204" pitchFamily="34" charset="0"/>
                      </a:endParaRPr>
                    </a:p>
                  </a:txBody>
                  <a:tcPr marL="0" marR="0" marT="0" marB="0"/>
                </a:tc>
                <a:tc>
                  <a:txBody>
                    <a:bodyPr/>
                    <a:lstStyle/>
                    <a:p>
                      <a:pPr marL="342900" indent="-342900">
                        <a:spcAft>
                          <a:spcPts val="1200"/>
                        </a:spcAft>
                        <a:buFont typeface="Arial" panose="020B0604020202020204" pitchFamily="34" charset="0"/>
                        <a:buChar char="•"/>
                      </a:pPr>
                      <a:r>
                        <a:rPr lang="en-US" sz="2400" dirty="0"/>
                        <a:t>Enterprise IT outsourcing</a:t>
                      </a:r>
                    </a:p>
                    <a:p>
                      <a:pPr marL="342900" marR="0" lvl="0" indent="-342900" algn="l"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2400" dirty="0"/>
                        <a:t>Sales force automation</a:t>
                      </a:r>
                      <a:endParaRPr lang="en-US" sz="2400" b="0" dirty="0">
                        <a:latin typeface="Arial" panose="020B0604020202020204" pitchFamily="34" charset="0"/>
                        <a:cs typeface="Arial" panose="020B0604020202020204" pitchFamily="34" charset="0"/>
                      </a:endParaRPr>
                    </a:p>
                    <a:p>
                      <a:pPr marL="342900" indent="-342900">
                        <a:spcAft>
                          <a:spcPts val="1200"/>
                        </a:spcAft>
                        <a:buFont typeface="Arial" panose="020B0604020202020204" pitchFamily="34" charset="0"/>
                        <a:buChar char="•"/>
                      </a:pPr>
                      <a:r>
                        <a:rPr lang="en-US" sz="2400" dirty="0"/>
                        <a:t>Managed security providers</a:t>
                      </a:r>
                    </a:p>
                    <a:p>
                      <a:pPr marL="342900" indent="-342900">
                        <a:spcAft>
                          <a:spcPts val="1200"/>
                        </a:spcAft>
                        <a:buFont typeface="Arial" panose="020B0604020202020204" pitchFamily="34" charset="0"/>
                        <a:buChar char="•"/>
                      </a:pPr>
                      <a:r>
                        <a:rPr lang="en-US" sz="2400" dirty="0"/>
                        <a:t>Customer support providers</a:t>
                      </a:r>
                    </a:p>
                    <a:p>
                      <a:pPr marL="342900" indent="-342900">
                        <a:spcAft>
                          <a:spcPts val="1200"/>
                        </a:spcAft>
                        <a:buFont typeface="Arial" panose="020B0604020202020204" pitchFamily="34" charset="0"/>
                        <a:buChar char="•"/>
                      </a:pPr>
                      <a:r>
                        <a:rPr lang="en-US" sz="2400" dirty="0"/>
                        <a:t>Cloud-based solution providers (SAAS; PAAS)</a:t>
                      </a:r>
                    </a:p>
                  </a:txBody>
                  <a:tcPr marL="0" marR="0" marT="0" marB="0"/>
                </a:tc>
                <a:extLst>
                  <a:ext uri="{0D108BD9-81ED-4DB2-BD59-A6C34878D82A}">
                    <a16:rowId xmlns:a16="http://schemas.microsoft.com/office/drawing/2014/main" val="10002"/>
                  </a:ext>
                </a:extLst>
              </a:tr>
            </a:tbl>
          </a:graphicData>
        </a:graphic>
      </p:graphicFrame>
      <p:sp>
        <p:nvSpPr>
          <p:cNvPr id="4" name="Footer Placeholder 3">
            <a:extLst>
              <a:ext uri="{FF2B5EF4-FFF2-40B4-BE49-F238E27FC236}">
                <a16:creationId xmlns:a16="http://schemas.microsoft.com/office/drawing/2014/main" id="{6FCE58A2-827B-43AE-8E75-B8F9510BDCDF}"/>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656F12D3-1933-4DF0-BA12-CAE70C32F332}"/>
              </a:ext>
            </a:extLst>
          </p:cNvPr>
          <p:cNvSpPr>
            <a:spLocks noGrp="1"/>
          </p:cNvSpPr>
          <p:nvPr>
            <p:ph type="sldNum" sz="quarter" idx="4"/>
          </p:nvPr>
        </p:nvSpPr>
        <p:spPr/>
        <p:txBody>
          <a:bodyPr/>
          <a:lstStyle/>
          <a:p>
            <a:fld id="{80FBB8BA-9C6A-4A48-A369-70FBD2FA98DA}" type="slidenum">
              <a:rPr lang="en-US" smtClean="0"/>
              <a:pPr/>
              <a:t>13</a:t>
            </a:fld>
            <a:endParaRPr lang="en-US" dirty="0"/>
          </a:p>
        </p:txBody>
      </p:sp>
    </p:spTree>
    <p:extLst>
      <p:ext uri="{BB962C8B-B14F-4D97-AF65-F5344CB8AC3E}">
        <p14:creationId xmlns:p14="http://schemas.microsoft.com/office/powerpoint/2010/main" val="173302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Comparing SOC for service organizations reports (cont.) </a:t>
            </a:r>
          </a:p>
        </p:txBody>
      </p:sp>
      <p:sp>
        <p:nvSpPr>
          <p:cNvPr id="3" name="Text Placeholder 2"/>
          <p:cNvSpPr>
            <a:spLocks noGrp="1"/>
          </p:cNvSpPr>
          <p:nvPr>
            <p:ph type="body" sz="quarter" idx="13"/>
          </p:nvPr>
        </p:nvSpPr>
        <p:spPr/>
        <p:txBody>
          <a:bodyPr/>
          <a:lstStyle/>
          <a:p>
            <a:endParaRPr lang="en-US"/>
          </a:p>
        </p:txBody>
      </p:sp>
      <p:graphicFrame>
        <p:nvGraphicFramePr>
          <p:cNvPr id="5" name="Content Placeholder 3"/>
          <p:cNvGraphicFramePr>
            <a:graphicFrameLocks/>
          </p:cNvGraphicFramePr>
          <p:nvPr>
            <p:extLst/>
          </p:nvPr>
        </p:nvGraphicFramePr>
        <p:xfrm>
          <a:off x="611371" y="1110514"/>
          <a:ext cx="10992161" cy="5267478"/>
        </p:xfrm>
        <a:graphic>
          <a:graphicData uri="http://schemas.openxmlformats.org/drawingml/2006/table">
            <a:tbl>
              <a:tblPr firstRow="1" bandRow="1">
                <a:tableStyleId>{EB344D84-9AFB-497E-A393-DC336BA19D2E}</a:tableStyleId>
              </a:tblPr>
              <a:tblGrid>
                <a:gridCol w="3608899">
                  <a:extLst>
                    <a:ext uri="{9D8B030D-6E8A-4147-A177-3AD203B41FA5}">
                      <a16:colId xmlns:a16="http://schemas.microsoft.com/office/drawing/2014/main" val="20001"/>
                    </a:ext>
                  </a:extLst>
                </a:gridCol>
                <a:gridCol w="3533219">
                  <a:extLst>
                    <a:ext uri="{9D8B030D-6E8A-4147-A177-3AD203B41FA5}">
                      <a16:colId xmlns:a16="http://schemas.microsoft.com/office/drawing/2014/main" val="20002"/>
                    </a:ext>
                  </a:extLst>
                </a:gridCol>
                <a:gridCol w="3850043">
                  <a:extLst>
                    <a:ext uri="{9D8B030D-6E8A-4147-A177-3AD203B41FA5}">
                      <a16:colId xmlns:a16="http://schemas.microsoft.com/office/drawing/2014/main" val="20003"/>
                    </a:ext>
                  </a:extLst>
                </a:gridCol>
              </a:tblGrid>
              <a:tr h="636629">
                <a:tc>
                  <a:txBody>
                    <a:bodyPr/>
                    <a:lstStyle/>
                    <a:p>
                      <a:pPr marL="114300" indent="0" algn="ctr" defTabSz="457200" rtl="0" eaLnBrk="1" fontAlgn="b" latinLnBrk="0" hangingPunct="1"/>
                      <a:r>
                        <a:rPr lang="en-US" sz="2400" kern="1200" dirty="0">
                          <a:latin typeface="Arial" panose="020B0604020202020204" pitchFamily="34" charset="0"/>
                          <a:cs typeface="Arial" panose="020B0604020202020204" pitchFamily="34" charset="0"/>
                        </a:rPr>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a:txBody>
                    <a:bodyPr/>
                    <a:lstStyle/>
                    <a:p>
                      <a:pPr marL="57150" indent="0" algn="ctr" defTabSz="457200" rtl="0" eaLnBrk="1" fontAlgn="b" latinLnBrk="0" hangingPunct="1"/>
                      <a:r>
                        <a:rPr lang="en-US" sz="2400" kern="1200" dirty="0">
                          <a:latin typeface="Arial" panose="020B0604020202020204" pitchFamily="34" charset="0"/>
                          <a:cs typeface="Arial" panose="020B0604020202020204" pitchFamily="34" charset="0"/>
                        </a:rPr>
                        <a:t>SOC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a:txBody>
                    <a:bodyPr/>
                    <a:lstStyle/>
                    <a:p>
                      <a:pPr marL="57150" indent="0" algn="ctr" defTabSz="457200" rtl="0" eaLnBrk="1" fontAlgn="b" latinLnBrk="0" hangingPunct="1"/>
                      <a:r>
                        <a:rPr lang="en-US" sz="2400" kern="1200" dirty="0">
                          <a:latin typeface="Arial" panose="020B0604020202020204" pitchFamily="34" charset="0"/>
                          <a:cs typeface="Arial" panose="020B0604020202020204" pitchFamily="34" charset="0"/>
                        </a:rPr>
                        <a:t>SOC 3</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extLst>
                  <a:ext uri="{0D108BD9-81ED-4DB2-BD59-A6C34878D82A}">
                    <a16:rowId xmlns:a16="http://schemas.microsoft.com/office/drawing/2014/main" val="10000"/>
                  </a:ext>
                </a:extLst>
              </a:tr>
              <a:tr h="584061">
                <a:tc grid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b="1" dirty="0">
                          <a:latin typeface="Arial" panose="020B0604020202020204" pitchFamily="34" charset="0"/>
                          <a:cs typeface="Arial" panose="020B0604020202020204" pitchFamily="34" charset="0"/>
                        </a:rPr>
                        <a:t>Report</a:t>
                      </a:r>
                      <a:r>
                        <a:rPr lang="en-US" sz="2400" b="1" baseline="0" dirty="0">
                          <a:latin typeface="Arial" panose="020B0604020202020204" pitchFamily="34" charset="0"/>
                          <a:cs typeface="Arial" panose="020B0604020202020204" pitchFamily="34" charset="0"/>
                        </a:rPr>
                        <a:t> components</a:t>
                      </a:r>
                      <a:endParaRPr lang="en-US" sz="2400" b="1" dirty="0">
                        <a:latin typeface="Arial" panose="020B0604020202020204" pitchFamily="34" charset="0"/>
                        <a:cs typeface="Arial" panose="020B0604020202020204" pitchFamily="34" charset="0"/>
                      </a:endParaRPr>
                    </a:p>
                  </a:txBody>
                  <a:tcPr marL="112653" marR="112653" marT="42245" marB="42245">
                    <a:lnB w="12700" cap="flat" cmpd="sng" algn="ctr">
                      <a:solidFill>
                        <a:srgbClr val="8E9300"/>
                      </a:solidFill>
                      <a:prstDash val="solid"/>
                      <a:round/>
                      <a:headEnd type="none" w="med" len="med"/>
                      <a:tailEnd type="none" w="med" len="med"/>
                    </a:lnB>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latin typeface="Arial" panose="020B0604020202020204" pitchFamily="34" charset="0"/>
                        <a:cs typeface="Arial" panose="020B0604020202020204" pitchFamily="34" charset="0"/>
                      </a:endParaRPr>
                    </a:p>
                  </a:txBody>
                  <a:tcPr marL="84490" marR="84490" marT="42245" marB="42245"/>
                </a:tc>
                <a:tc hMerge="1">
                  <a:txBody>
                    <a:bodyPr/>
                    <a:lstStyle/>
                    <a:p>
                      <a:endParaRPr lang="en-US" sz="1400" dirty="0">
                        <a:latin typeface="Arial" panose="020B0604020202020204" pitchFamily="34" charset="0"/>
                        <a:cs typeface="Arial" panose="020B0604020202020204" pitchFamily="34" charset="0"/>
                      </a:endParaRPr>
                    </a:p>
                  </a:txBody>
                  <a:tcPr marL="84490" marR="84490" marT="42245" marB="42245"/>
                </a:tc>
                <a:extLst>
                  <a:ext uri="{0D108BD9-81ED-4DB2-BD59-A6C34878D82A}">
                    <a16:rowId xmlns:a16="http://schemas.microsoft.com/office/drawing/2014/main" val="10001"/>
                  </a:ext>
                </a:extLst>
              </a:tr>
              <a:tr h="295636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1200" dirty="0">
                          <a:latin typeface="Arial" panose="020B0604020202020204" pitchFamily="34" charset="0"/>
                          <a:cs typeface="Arial" panose="020B0604020202020204" pitchFamily="34" charset="0"/>
                        </a:rPr>
                        <a:t>A</a:t>
                      </a:r>
                      <a:r>
                        <a:rPr lang="en-US" sz="2400" kern="1200" baseline="0" dirty="0">
                          <a:latin typeface="Arial" panose="020B0604020202020204" pitchFamily="34" charset="0"/>
                          <a:cs typeface="Arial" panose="020B0604020202020204" pitchFamily="34" charset="0"/>
                        </a:rPr>
                        <a:t> description of the service organization’s system</a:t>
                      </a:r>
                      <a:endParaRPr lang="en-US" sz="2400" dirty="0">
                        <a:latin typeface="Arial" panose="020B0604020202020204" pitchFamily="34" charset="0"/>
                        <a:cs typeface="Arial" panose="020B0604020202020204" pitchFamily="34" charset="0"/>
                      </a:endParaRP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1200" dirty="0">
                          <a:latin typeface="Arial" panose="020B0604020202020204" pitchFamily="34" charset="0"/>
                          <a:cs typeface="Arial" panose="020B0604020202020204" pitchFamily="34" charset="0"/>
                        </a:rPr>
                        <a:t>A</a:t>
                      </a:r>
                      <a:r>
                        <a:rPr lang="en-US" sz="2400" kern="1200" baseline="0" dirty="0">
                          <a:latin typeface="Arial" panose="020B0604020202020204" pitchFamily="34" charset="0"/>
                          <a:cs typeface="Arial" panose="020B0604020202020204" pitchFamily="34" charset="0"/>
                        </a:rPr>
                        <a:t> description of the service organization’s system</a:t>
                      </a:r>
                      <a:endParaRPr lang="en-US" sz="2400" dirty="0">
                        <a:latin typeface="Arial" panose="020B0604020202020204" pitchFamily="34" charset="0"/>
                        <a:cs typeface="Arial" panose="020B0604020202020204" pitchFamily="34" charset="0"/>
                      </a:endParaRP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a:txBody>
                    <a:bodyPr/>
                    <a:lstStyle/>
                    <a:p>
                      <a:r>
                        <a:rPr lang="en-US" sz="2400" kern="1200" baseline="0" dirty="0">
                          <a:solidFill>
                            <a:schemeClr val="dk1"/>
                          </a:solidFill>
                          <a:latin typeface="Arial" panose="020B0604020202020204" pitchFamily="34" charset="0"/>
                          <a:ea typeface="+mn-ea"/>
                          <a:cs typeface="Arial" panose="020B0604020202020204" pitchFamily="34" charset="0"/>
                        </a:rPr>
                        <a:t>An unaudited system description used to delineate the boundaries of the system</a:t>
                      </a: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extLst>
                  <a:ext uri="{0D108BD9-81ED-4DB2-BD59-A6C34878D82A}">
                    <a16:rowId xmlns:a16="http://schemas.microsoft.com/office/drawing/2014/main" val="10002"/>
                  </a:ext>
                </a:extLst>
              </a:tr>
              <a:tr h="1090421">
                <a:tc>
                  <a:txBody>
                    <a:bodyPr/>
                    <a:lstStyle/>
                    <a:p>
                      <a:r>
                        <a:rPr lang="en-US" sz="2400" dirty="0">
                          <a:latin typeface="Arial" panose="020B0604020202020204" pitchFamily="34" charset="0"/>
                          <a:cs typeface="Arial" panose="020B0604020202020204" pitchFamily="34" charset="0"/>
                        </a:rPr>
                        <a:t>Management’s assertion</a:t>
                      </a: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Management’s assertion</a:t>
                      </a: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Management’s assertion</a:t>
                      </a: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
        <p:nvSpPr>
          <p:cNvPr id="4" name="Footer Placeholder 3">
            <a:extLst>
              <a:ext uri="{FF2B5EF4-FFF2-40B4-BE49-F238E27FC236}">
                <a16:creationId xmlns:a16="http://schemas.microsoft.com/office/drawing/2014/main" id="{B7B8AB5C-FEB4-49AA-8604-79638183884D}"/>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A37C8B3F-2A34-4D7E-9FEB-248218C7197C}"/>
              </a:ext>
            </a:extLst>
          </p:cNvPr>
          <p:cNvSpPr>
            <a:spLocks noGrp="1"/>
          </p:cNvSpPr>
          <p:nvPr>
            <p:ph type="sldNum" sz="quarter" idx="4"/>
          </p:nvPr>
        </p:nvSpPr>
        <p:spPr/>
        <p:txBody>
          <a:bodyPr/>
          <a:lstStyle/>
          <a:p>
            <a:fld id="{80FBB8BA-9C6A-4A48-A369-70FBD2FA98DA}" type="slidenum">
              <a:rPr lang="en-US" smtClean="0"/>
              <a:pPr/>
              <a:t>14</a:t>
            </a:fld>
            <a:endParaRPr lang="en-US" dirty="0"/>
          </a:p>
        </p:txBody>
      </p:sp>
    </p:spTree>
    <p:extLst>
      <p:ext uri="{BB962C8B-B14F-4D97-AF65-F5344CB8AC3E}">
        <p14:creationId xmlns:p14="http://schemas.microsoft.com/office/powerpoint/2010/main" val="1392396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Comparing SOC for service organizations reports (cont.)  </a:t>
            </a:r>
          </a:p>
        </p:txBody>
      </p:sp>
      <p:sp>
        <p:nvSpPr>
          <p:cNvPr id="3" name="Text Placeholder 2"/>
          <p:cNvSpPr>
            <a:spLocks noGrp="1"/>
          </p:cNvSpPr>
          <p:nvPr>
            <p:ph type="body" sz="quarter" idx="13"/>
          </p:nvPr>
        </p:nvSpPr>
        <p:spPr/>
        <p:txBody>
          <a:bodyPr/>
          <a:lstStyle/>
          <a:p>
            <a:endParaRPr lang="en-US"/>
          </a:p>
        </p:txBody>
      </p:sp>
      <p:graphicFrame>
        <p:nvGraphicFramePr>
          <p:cNvPr id="5" name="Content Placeholder 3"/>
          <p:cNvGraphicFramePr>
            <a:graphicFrameLocks/>
          </p:cNvGraphicFramePr>
          <p:nvPr>
            <p:extLst/>
          </p:nvPr>
        </p:nvGraphicFramePr>
        <p:xfrm>
          <a:off x="611373" y="1155677"/>
          <a:ext cx="11001898" cy="5457371"/>
        </p:xfrm>
        <a:graphic>
          <a:graphicData uri="http://schemas.openxmlformats.org/drawingml/2006/table">
            <a:tbl>
              <a:tblPr firstRow="1" bandRow="1">
                <a:tableStyleId>{EB344D84-9AFB-497E-A393-DC336BA19D2E}</a:tableStyleId>
              </a:tblPr>
              <a:tblGrid>
                <a:gridCol w="3361539">
                  <a:extLst>
                    <a:ext uri="{9D8B030D-6E8A-4147-A177-3AD203B41FA5}">
                      <a16:colId xmlns:a16="http://schemas.microsoft.com/office/drawing/2014/main" val="20001"/>
                    </a:ext>
                  </a:extLst>
                </a:gridCol>
                <a:gridCol w="4593020">
                  <a:extLst>
                    <a:ext uri="{9D8B030D-6E8A-4147-A177-3AD203B41FA5}">
                      <a16:colId xmlns:a16="http://schemas.microsoft.com/office/drawing/2014/main" val="1512882481"/>
                    </a:ext>
                  </a:extLst>
                </a:gridCol>
                <a:gridCol w="3047339">
                  <a:extLst>
                    <a:ext uri="{9D8B030D-6E8A-4147-A177-3AD203B41FA5}">
                      <a16:colId xmlns:a16="http://schemas.microsoft.com/office/drawing/2014/main" val="3344378656"/>
                    </a:ext>
                  </a:extLst>
                </a:gridCol>
              </a:tblGrid>
              <a:tr h="411589">
                <a:tc>
                  <a:txBody>
                    <a:bodyPr/>
                    <a:lstStyle/>
                    <a:p>
                      <a:pPr marL="114300" indent="0" algn="ctr" defTabSz="457200" rtl="0" eaLnBrk="1" fontAlgn="b" latinLnBrk="0" hangingPunct="1"/>
                      <a:r>
                        <a:rPr lang="en-US" sz="2400" kern="1200" dirty="0">
                          <a:latin typeface="Arial" panose="020B0604020202020204" pitchFamily="34" charset="0"/>
                          <a:cs typeface="Arial" panose="020B0604020202020204" pitchFamily="34" charset="0"/>
                        </a:rPr>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a:txBody>
                    <a:bodyPr/>
                    <a:lstStyle/>
                    <a:p>
                      <a:pPr marL="57150" indent="0" algn="ctr" defTabSz="457200" rtl="0" eaLnBrk="1" fontAlgn="b" latinLnBrk="0" hangingPunct="1"/>
                      <a:r>
                        <a:rPr lang="en-US" sz="2400" kern="1200" dirty="0">
                          <a:latin typeface="Arial" panose="020B0604020202020204" pitchFamily="34" charset="0"/>
                          <a:cs typeface="Arial" panose="020B0604020202020204" pitchFamily="34" charset="0"/>
                        </a:rPr>
                        <a:t>SOC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a:txBody>
                    <a:bodyPr/>
                    <a:lstStyle/>
                    <a:p>
                      <a:pPr marL="57150" indent="0" algn="ctr" defTabSz="457200" rtl="0" eaLnBrk="1" fontAlgn="b" latinLnBrk="0" hangingPunct="1"/>
                      <a:r>
                        <a:rPr lang="en-US" sz="2400" kern="1200" dirty="0">
                          <a:latin typeface="Arial" panose="020B0604020202020204" pitchFamily="34" charset="0"/>
                          <a:cs typeface="Arial" panose="020B0604020202020204" pitchFamily="34" charset="0"/>
                        </a:rPr>
                        <a:t>SOC 3</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extLst>
                  <a:ext uri="{0D108BD9-81ED-4DB2-BD59-A6C34878D82A}">
                    <a16:rowId xmlns:a16="http://schemas.microsoft.com/office/drawing/2014/main" val="10000"/>
                  </a:ext>
                </a:extLst>
              </a:tr>
              <a:tr h="450251">
                <a:tc grid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b="1" dirty="0">
                          <a:latin typeface="Arial" panose="020B0604020202020204" pitchFamily="34" charset="0"/>
                          <a:cs typeface="Arial" panose="020B0604020202020204" pitchFamily="34" charset="0"/>
                        </a:rPr>
                        <a:t>Report</a:t>
                      </a:r>
                      <a:r>
                        <a:rPr lang="en-US" sz="2400" b="1" baseline="0" dirty="0">
                          <a:latin typeface="Arial" panose="020B0604020202020204" pitchFamily="34" charset="0"/>
                          <a:cs typeface="Arial" panose="020B0604020202020204" pitchFamily="34" charset="0"/>
                        </a:rPr>
                        <a:t> components (cont.)</a:t>
                      </a:r>
                      <a:endParaRPr lang="en-US" sz="2400" b="1" dirty="0">
                        <a:latin typeface="Arial" panose="020B0604020202020204" pitchFamily="34" charset="0"/>
                        <a:cs typeface="Arial" panose="020B0604020202020204" pitchFamily="34" charset="0"/>
                      </a:endParaRPr>
                    </a:p>
                  </a:txBody>
                  <a:tcPr marL="112653" marR="112653" marT="42245" marB="42245">
                    <a:lnB w="12700" cap="flat" cmpd="sng" algn="ctr">
                      <a:solidFill>
                        <a:srgbClr val="8E93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4595531">
                <a:tc>
                  <a:txBody>
                    <a:bodyPr/>
                    <a:lstStyle/>
                    <a:p>
                      <a:r>
                        <a:rPr lang="en-US" sz="2400" kern="1200" baseline="0" dirty="0">
                          <a:latin typeface="Arial" panose="020B0604020202020204" pitchFamily="34" charset="0"/>
                          <a:cs typeface="Arial" panose="020B0604020202020204" pitchFamily="34" charset="0"/>
                        </a:rPr>
                        <a:t>A service auditor’s report that contains an opinion on the fairness of the presentation of the description of the service organization’s system and the suitability of the design of the controls to achieve the specified control objectives </a:t>
                      </a:r>
                      <a:endParaRPr lang="en-US" sz="2400" dirty="0">
                        <a:latin typeface="Arial" panose="020B0604020202020204" pitchFamily="34" charset="0"/>
                        <a:cs typeface="Arial" panose="020B0604020202020204" pitchFamily="34" charset="0"/>
                      </a:endParaRP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1200" baseline="0" dirty="0">
                          <a:latin typeface="Arial" panose="020B0604020202020204" pitchFamily="34" charset="0"/>
                          <a:cs typeface="Arial" panose="020B0604020202020204" pitchFamily="34" charset="0"/>
                        </a:rPr>
                        <a:t>A service auditor’s report that contains an opinion on whether the description of the service organization’s system is presented in accordance with the description criteria and the suitability of the design of the controls to achieve its service commitments and system requirements based on the applicable trust services criteria </a:t>
                      </a:r>
                      <a:endParaRPr lang="en-US" sz="2400" dirty="0">
                        <a:latin typeface="Arial" panose="020B0604020202020204" pitchFamily="34" charset="0"/>
                        <a:cs typeface="Arial" panose="020B0604020202020204" pitchFamily="34" charset="0"/>
                      </a:endParaRPr>
                    </a:p>
                    <a:p>
                      <a:endParaRPr lang="en-US" sz="3200" dirty="0">
                        <a:latin typeface="Arial" panose="020B0604020202020204" pitchFamily="34" charset="0"/>
                        <a:cs typeface="Arial" panose="020B0604020202020204" pitchFamily="34" charset="0"/>
                      </a:endParaRP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a:txBody>
                    <a:bodyPr/>
                    <a:lstStyle/>
                    <a:p>
                      <a:r>
                        <a:rPr lang="en-US" sz="2400" dirty="0">
                          <a:latin typeface="Arial" panose="020B0604020202020204" pitchFamily="34" charset="0"/>
                          <a:cs typeface="Arial" panose="020B0604020202020204" pitchFamily="34" charset="0"/>
                        </a:rPr>
                        <a:t>A service auditor’s report on whether</a:t>
                      </a:r>
                      <a:r>
                        <a:rPr lang="en-US" sz="2400" baseline="0" dirty="0">
                          <a:latin typeface="Arial" panose="020B0604020202020204" pitchFamily="34" charset="0"/>
                          <a:cs typeface="Arial" panose="020B0604020202020204" pitchFamily="34" charset="0"/>
                        </a:rPr>
                        <a:t> the entity maintained effective controls over its system as it relates to the trust services principle(s) being reported on</a:t>
                      </a:r>
                      <a:endParaRPr lang="en-US" sz="2400" dirty="0">
                        <a:latin typeface="Arial" panose="020B0604020202020204" pitchFamily="34" charset="0"/>
                        <a:cs typeface="Arial" panose="020B0604020202020204" pitchFamily="34" charset="0"/>
                      </a:endParaRPr>
                    </a:p>
                  </a:txBody>
                  <a:tcPr marL="112653" marR="112653"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Footer Placeholder 3">
            <a:extLst>
              <a:ext uri="{FF2B5EF4-FFF2-40B4-BE49-F238E27FC236}">
                <a16:creationId xmlns:a16="http://schemas.microsoft.com/office/drawing/2014/main" id="{6C2C9692-04B4-4A9F-9FAF-8B151A14A194}"/>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8DE16B06-4CA7-4442-A499-4B057585A4A3}"/>
              </a:ext>
            </a:extLst>
          </p:cNvPr>
          <p:cNvSpPr>
            <a:spLocks noGrp="1"/>
          </p:cNvSpPr>
          <p:nvPr>
            <p:ph type="sldNum" sz="quarter" idx="4"/>
          </p:nvPr>
        </p:nvSpPr>
        <p:spPr/>
        <p:txBody>
          <a:bodyPr/>
          <a:lstStyle/>
          <a:p>
            <a:fld id="{80FBB8BA-9C6A-4A48-A369-70FBD2FA98DA}" type="slidenum">
              <a:rPr lang="en-US" smtClean="0"/>
              <a:pPr/>
              <a:t>15</a:t>
            </a:fld>
            <a:endParaRPr lang="en-US" dirty="0"/>
          </a:p>
        </p:txBody>
      </p:sp>
    </p:spTree>
    <p:extLst>
      <p:ext uri="{BB962C8B-B14F-4D97-AF65-F5344CB8AC3E}">
        <p14:creationId xmlns:p14="http://schemas.microsoft.com/office/powerpoint/2010/main" val="209997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Comparing SOC for service organizations reports (cont.) </a:t>
            </a:r>
          </a:p>
        </p:txBody>
      </p:sp>
      <p:sp>
        <p:nvSpPr>
          <p:cNvPr id="6" name="Content Placeholder 2"/>
          <p:cNvSpPr>
            <a:spLocks noGrp="1"/>
          </p:cNvSpPr>
          <p:nvPr>
            <p:ph type="body" sz="quarter" idx="13"/>
          </p:nvPr>
        </p:nvSpPr>
        <p:spPr/>
        <p:txBody>
          <a:bodyPr/>
          <a:lstStyle/>
          <a:p>
            <a:r>
              <a:rPr lang="en-US"/>
              <a:t>There are two types of SOC 1 and SOC 2 reports:</a:t>
            </a:r>
            <a:endParaRPr lang="en-US" dirty="0"/>
          </a:p>
        </p:txBody>
      </p:sp>
      <p:graphicFrame>
        <p:nvGraphicFramePr>
          <p:cNvPr id="5" name="Content Placeholder 3"/>
          <p:cNvGraphicFramePr>
            <a:graphicFrameLocks/>
          </p:cNvGraphicFramePr>
          <p:nvPr>
            <p:extLst/>
          </p:nvPr>
        </p:nvGraphicFramePr>
        <p:xfrm>
          <a:off x="611373" y="2009901"/>
          <a:ext cx="11017921" cy="4376383"/>
        </p:xfrm>
        <a:graphic>
          <a:graphicData uri="http://schemas.openxmlformats.org/drawingml/2006/table">
            <a:tbl>
              <a:tblPr firstRow="1" bandRow="1">
                <a:tableStyleId>{F2DE63D5-997A-4646-A377-4702673A728D}</a:tableStyleId>
              </a:tblPr>
              <a:tblGrid>
                <a:gridCol w="5124391">
                  <a:extLst>
                    <a:ext uri="{9D8B030D-6E8A-4147-A177-3AD203B41FA5}">
                      <a16:colId xmlns:a16="http://schemas.microsoft.com/office/drawing/2014/main" val="20001"/>
                    </a:ext>
                  </a:extLst>
                </a:gridCol>
                <a:gridCol w="2946765">
                  <a:extLst>
                    <a:ext uri="{9D8B030D-6E8A-4147-A177-3AD203B41FA5}">
                      <a16:colId xmlns:a16="http://schemas.microsoft.com/office/drawing/2014/main" val="20002"/>
                    </a:ext>
                  </a:extLst>
                </a:gridCol>
                <a:gridCol w="2946765">
                  <a:extLst>
                    <a:ext uri="{9D8B030D-6E8A-4147-A177-3AD203B41FA5}">
                      <a16:colId xmlns:a16="http://schemas.microsoft.com/office/drawing/2014/main" val="20003"/>
                    </a:ext>
                  </a:extLst>
                </a:gridCol>
              </a:tblGrid>
              <a:tr h="547885">
                <a:tc>
                  <a:txBody>
                    <a:bodyPr/>
                    <a:lstStyle/>
                    <a:p>
                      <a:pPr marL="114300" indent="0" algn="ctr" defTabSz="457200" rtl="0" eaLnBrk="1" fontAlgn="b" latinLnBrk="0" hangingPunct="1"/>
                      <a:r>
                        <a:rPr lang="en-US" sz="2400" kern="1200" dirty="0"/>
                        <a:t>A report on …</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121920" marR="121920" anchor="ctr">
                    <a:lnB w="12700" cap="flat" cmpd="sng" algn="ctr">
                      <a:solidFill>
                        <a:srgbClr val="8E9300"/>
                      </a:solidFill>
                      <a:prstDash val="solid"/>
                      <a:round/>
                      <a:headEnd type="none" w="med" len="med"/>
                      <a:tailEnd type="none" w="med" len="med"/>
                    </a:lnB>
                  </a:tcPr>
                </a:tc>
                <a:tc>
                  <a:txBody>
                    <a:bodyPr/>
                    <a:lstStyle/>
                    <a:p>
                      <a:pPr marL="57150" indent="0" algn="ctr" defTabSz="457200" rtl="0" eaLnBrk="1" fontAlgn="b" latinLnBrk="0" hangingPunct="1"/>
                      <a:r>
                        <a:rPr lang="en-US" sz="2400" kern="1200" dirty="0"/>
                        <a:t>Type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121920" marR="121920" anchor="ctr">
                    <a:lnB w="12700" cap="flat" cmpd="sng" algn="ctr">
                      <a:solidFill>
                        <a:srgbClr val="8E9300"/>
                      </a:solidFill>
                      <a:prstDash val="solid"/>
                      <a:round/>
                      <a:headEnd type="none" w="med" len="med"/>
                      <a:tailEnd type="none" w="med" len="med"/>
                    </a:lnB>
                  </a:tcPr>
                </a:tc>
                <a:tc>
                  <a:txBody>
                    <a:bodyPr/>
                    <a:lstStyle/>
                    <a:p>
                      <a:pPr marL="57150" indent="0" algn="ctr" defTabSz="457200" rtl="0" eaLnBrk="1" fontAlgn="b" latinLnBrk="0" hangingPunct="1"/>
                      <a:r>
                        <a:rPr lang="en-US" sz="2400" kern="1200" dirty="0"/>
                        <a:t>Type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121920" marR="121920" anchor="ctr">
                    <a:lnB w="12700" cap="flat" cmpd="sng" algn="ctr">
                      <a:solidFill>
                        <a:srgbClr val="8E9300"/>
                      </a:solidFill>
                      <a:prstDash val="solid"/>
                      <a:round/>
                      <a:headEnd type="none" w="med" len="med"/>
                      <a:tailEnd type="none" w="med" len="med"/>
                    </a:lnB>
                  </a:tcPr>
                </a:tc>
                <a:extLst>
                  <a:ext uri="{0D108BD9-81ED-4DB2-BD59-A6C34878D82A}">
                    <a16:rowId xmlns:a16="http://schemas.microsoft.com/office/drawing/2014/main" val="10000"/>
                  </a:ext>
                </a:extLst>
              </a:tr>
              <a:tr h="1424501">
                <a:tc>
                  <a:txBody>
                    <a:bodyPr/>
                    <a:lstStyle/>
                    <a:p>
                      <a:pPr lvl="0"/>
                      <a:r>
                        <a:rPr lang="en-US" sz="2400" dirty="0"/>
                        <a:t>Management’s description of the service organization’s system </a:t>
                      </a:r>
                    </a:p>
                  </a:txBody>
                  <a:tcPr marL="121920" marR="121920">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rowSpan="2">
                  <a:txBody>
                    <a:bodyPr/>
                    <a:lstStyle/>
                    <a:p>
                      <a:pPr marL="114300" indent="0" algn="ctr" defTabSz="457200" rtl="0" eaLnBrk="1" fontAlgn="b" latinLnBrk="0" hangingPunct="1"/>
                      <a:r>
                        <a:rPr lang="en-US" sz="2400" kern="1200" dirty="0"/>
                        <a:t>As of a specified date</a:t>
                      </a:r>
                      <a:endParaRPr lang="en-US" sz="2400" b="0" kern="1200" dirty="0">
                        <a:solidFill>
                          <a:schemeClr val="dk1"/>
                        </a:solidFill>
                        <a:latin typeface="Arial" panose="020B0604020202020204" pitchFamily="34" charset="0"/>
                        <a:ea typeface="+mn-ea"/>
                        <a:cs typeface="Arial" panose="020B0604020202020204" pitchFamily="34" charset="0"/>
                      </a:endParaRPr>
                    </a:p>
                  </a:txBody>
                  <a:tcPr marL="121920" marR="121920" anchor="ctr">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rowSpan="3">
                  <a:txBody>
                    <a:bodyPr/>
                    <a:lstStyle/>
                    <a:p>
                      <a:pPr marL="114300" marR="0" lvl="0" indent="0" algn="ctr" defTabSz="457200" rtl="0" eaLnBrk="1" fontAlgn="b" latinLnBrk="0" hangingPunct="1">
                        <a:lnSpc>
                          <a:spcPct val="100000"/>
                        </a:lnSpc>
                        <a:spcBef>
                          <a:spcPts val="0"/>
                        </a:spcBef>
                        <a:spcAft>
                          <a:spcPts val="0"/>
                        </a:spcAft>
                        <a:buClrTx/>
                        <a:buSzTx/>
                        <a:buFontTx/>
                        <a:buNone/>
                        <a:tabLst/>
                        <a:defRPr/>
                      </a:pPr>
                      <a:r>
                        <a:rPr lang="en-US" sz="2400" dirty="0"/>
                        <a:t>Throughout a specified period</a:t>
                      </a:r>
                    </a:p>
                  </a:txBody>
                  <a:tcPr marL="121920" marR="121920" anchor="ctr">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extLst>
                  <a:ext uri="{0D108BD9-81ED-4DB2-BD59-A6C34878D82A}">
                    <a16:rowId xmlns:a16="http://schemas.microsoft.com/office/drawing/2014/main" val="10002"/>
                  </a:ext>
                </a:extLst>
              </a:tr>
              <a:tr h="986193">
                <a:tc>
                  <a:txBody>
                    <a:bodyPr/>
                    <a:lstStyle/>
                    <a:p>
                      <a:pPr lvl="0"/>
                      <a:r>
                        <a:rPr lang="en-US" sz="2400" dirty="0"/>
                        <a:t>The</a:t>
                      </a:r>
                      <a:r>
                        <a:rPr lang="en-US" sz="2400" baseline="0" dirty="0"/>
                        <a:t> suitability </a:t>
                      </a:r>
                      <a:r>
                        <a:rPr lang="en-US" sz="2400" dirty="0"/>
                        <a:t>of the design of the controls</a:t>
                      </a:r>
                    </a:p>
                  </a:txBody>
                  <a:tcPr marL="121920" marR="121920" anchor="ctr">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vMerge="1">
                  <a:txBody>
                    <a:bodyPr/>
                    <a:lstStyle/>
                    <a:p>
                      <a:pPr marL="114300" indent="0" algn="ctr" defTabSz="457200" rtl="0" eaLnBrk="1" fontAlgn="b" latinLnBrk="0" hangingPunct="1"/>
                      <a:endParaRPr lang="en-US" sz="2400" b="0" kern="1200" dirty="0">
                        <a:solidFill>
                          <a:schemeClr val="dk1"/>
                        </a:solidFill>
                        <a:latin typeface="Arial" panose="020B0604020202020204" pitchFamily="34" charset="0"/>
                        <a:ea typeface="+mn-ea"/>
                        <a:cs typeface="Arial" panose="020B0604020202020204" pitchFamily="34" charset="0"/>
                      </a:endParaRPr>
                    </a:p>
                  </a:txBody>
                  <a:tcPr marL="137160" marR="137160" marT="137160" marB="137160" anchor="ctr"/>
                </a:tc>
                <a:tc vMerge="1">
                  <a:txBody>
                    <a:bodyPr/>
                    <a:lstStyle/>
                    <a:p>
                      <a:pPr marL="114300" marR="0" lvl="0" indent="0" algn="ctr" defTabSz="457200" rtl="0" eaLnBrk="1" fontAlgn="b" latinLnBrk="0" hangingPunct="1">
                        <a:lnSpc>
                          <a:spcPct val="100000"/>
                        </a:lnSpc>
                        <a:spcBef>
                          <a:spcPts val="0"/>
                        </a:spcBef>
                        <a:spcAft>
                          <a:spcPts val="0"/>
                        </a:spcAft>
                        <a:buClrTx/>
                        <a:buSzTx/>
                        <a:buFontTx/>
                        <a:buNone/>
                        <a:tabLst/>
                        <a:defRPr/>
                      </a:pPr>
                      <a:endParaRPr lang="en-US" sz="2400" dirty="0"/>
                    </a:p>
                  </a:txBody>
                  <a:tcPr marL="137160" marR="137160" marT="137160" marB="137160" anchor="ctr"/>
                </a:tc>
                <a:extLst>
                  <a:ext uri="{0D108BD9-81ED-4DB2-BD59-A6C34878D82A}">
                    <a16:rowId xmlns:a16="http://schemas.microsoft.com/office/drawing/2014/main" val="10003"/>
                  </a:ext>
                </a:extLst>
              </a:tr>
              <a:tr h="1417804">
                <a:tc>
                  <a:txBody>
                    <a:bodyPr/>
                    <a:lstStyle/>
                    <a:p>
                      <a:pPr lvl="0"/>
                      <a:r>
                        <a:rPr lang="en-US" sz="2400" dirty="0"/>
                        <a:t>The operating effectiveness of the controls</a:t>
                      </a:r>
                      <a:endParaRPr lang="en-US" sz="2400" b="0" dirty="0"/>
                    </a:p>
                  </a:txBody>
                  <a:tcPr marL="121920" marR="121920" anchor="ctr">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a:txBody>
                    <a:bodyPr/>
                    <a:lstStyle/>
                    <a:p>
                      <a:pPr marL="114300" indent="0" algn="ctr" defTabSz="457200" rtl="0" eaLnBrk="1" fontAlgn="b" latinLnBrk="0" hangingPunct="1"/>
                      <a:r>
                        <a:rPr lang="en-US" sz="2400" kern="1200" dirty="0"/>
                        <a:t>N/A</a:t>
                      </a:r>
                      <a:endParaRPr lang="en-US" sz="2400" b="0" kern="1200" dirty="0">
                        <a:solidFill>
                          <a:schemeClr val="dk1"/>
                        </a:solidFill>
                        <a:latin typeface="Arial" panose="020B0604020202020204" pitchFamily="34" charset="0"/>
                        <a:ea typeface="+mn-ea"/>
                        <a:cs typeface="Arial" panose="020B0604020202020204" pitchFamily="34" charset="0"/>
                      </a:endParaRPr>
                    </a:p>
                  </a:txBody>
                  <a:tcPr marL="121920" marR="121920" anchor="ctr">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vMerge="1">
                  <a:txBody>
                    <a:bodyPr/>
                    <a:lstStyle/>
                    <a:p>
                      <a:pPr marL="114300" marR="0" lvl="0" indent="0" algn="ctr" defTabSz="457200" rtl="0" eaLnBrk="1" fontAlgn="b" latinLnBrk="0" hangingPunct="1">
                        <a:lnSpc>
                          <a:spcPct val="100000"/>
                        </a:lnSpc>
                        <a:spcBef>
                          <a:spcPts val="0"/>
                        </a:spcBef>
                        <a:spcAft>
                          <a:spcPts val="0"/>
                        </a:spcAft>
                        <a:buClrTx/>
                        <a:buSzTx/>
                        <a:buFontTx/>
                        <a:buNone/>
                        <a:tabLst/>
                        <a:defRPr/>
                      </a:pPr>
                      <a:endParaRPr lang="en-US" sz="2400" dirty="0"/>
                    </a:p>
                  </a:txBody>
                  <a:tcPr marL="137160" marR="137160" marT="137160" marB="137160" anchor="ctr"/>
                </a:tc>
                <a:extLst>
                  <a:ext uri="{0D108BD9-81ED-4DB2-BD59-A6C34878D82A}">
                    <a16:rowId xmlns:a16="http://schemas.microsoft.com/office/drawing/2014/main" val="10004"/>
                  </a:ext>
                </a:extLst>
              </a:tr>
            </a:tbl>
          </a:graphicData>
        </a:graphic>
      </p:graphicFrame>
      <p:sp>
        <p:nvSpPr>
          <p:cNvPr id="3" name="Footer Placeholder 2">
            <a:extLst>
              <a:ext uri="{FF2B5EF4-FFF2-40B4-BE49-F238E27FC236}">
                <a16:creationId xmlns:a16="http://schemas.microsoft.com/office/drawing/2014/main" id="{8598B4C5-6B19-4F55-9382-2B1F86873EFB}"/>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237F43D3-CE49-4378-ABA2-C21B0C666606}"/>
              </a:ext>
            </a:extLst>
          </p:cNvPr>
          <p:cNvSpPr>
            <a:spLocks noGrp="1"/>
          </p:cNvSpPr>
          <p:nvPr>
            <p:ph type="sldNum" sz="quarter" idx="4"/>
          </p:nvPr>
        </p:nvSpPr>
        <p:spPr/>
        <p:txBody>
          <a:bodyPr/>
          <a:lstStyle/>
          <a:p>
            <a:fld id="{80FBB8BA-9C6A-4A48-A369-70FBD2FA98DA}" type="slidenum">
              <a:rPr lang="en-US" smtClean="0"/>
              <a:pPr/>
              <a:t>16</a:t>
            </a:fld>
            <a:endParaRPr lang="en-US" dirty="0"/>
          </a:p>
        </p:txBody>
      </p:sp>
    </p:spTree>
    <p:extLst>
      <p:ext uri="{BB962C8B-B14F-4D97-AF65-F5344CB8AC3E}">
        <p14:creationId xmlns:p14="http://schemas.microsoft.com/office/powerpoint/2010/main" val="142829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Comparing SOC for service organizations reports (cont.)  </a:t>
            </a:r>
          </a:p>
        </p:txBody>
      </p:sp>
      <p:sp>
        <p:nvSpPr>
          <p:cNvPr id="3" name="Text Placeholder 2"/>
          <p:cNvSpPr>
            <a:spLocks noGrp="1"/>
          </p:cNvSpPr>
          <p:nvPr>
            <p:ph type="body" sz="quarter" idx="13"/>
          </p:nvPr>
        </p:nvSpPr>
        <p:spPr/>
        <p:txBody>
          <a:bodyPr/>
          <a:lstStyle/>
          <a:p>
            <a:endParaRPr lang="en-US"/>
          </a:p>
        </p:txBody>
      </p:sp>
      <p:graphicFrame>
        <p:nvGraphicFramePr>
          <p:cNvPr id="5" name="Content Placeholder 3"/>
          <p:cNvGraphicFramePr>
            <a:graphicFrameLocks/>
          </p:cNvGraphicFramePr>
          <p:nvPr>
            <p:extLst>
              <p:ext uri="{D42A27DB-BD31-4B8C-83A1-F6EECF244321}">
                <p14:modId xmlns:p14="http://schemas.microsoft.com/office/powerpoint/2010/main" val="1540023580"/>
              </p:ext>
            </p:extLst>
          </p:nvPr>
        </p:nvGraphicFramePr>
        <p:xfrm>
          <a:off x="611372" y="1110513"/>
          <a:ext cx="10955397" cy="5195895"/>
        </p:xfrm>
        <a:graphic>
          <a:graphicData uri="http://schemas.openxmlformats.org/drawingml/2006/table">
            <a:tbl>
              <a:tblPr firstRow="1" bandRow="1">
                <a:tableStyleId>{EB344D84-9AFB-497E-A393-DC336BA19D2E}</a:tableStyleId>
              </a:tblPr>
              <a:tblGrid>
                <a:gridCol w="3596829">
                  <a:extLst>
                    <a:ext uri="{9D8B030D-6E8A-4147-A177-3AD203B41FA5}">
                      <a16:colId xmlns:a16="http://schemas.microsoft.com/office/drawing/2014/main" val="20001"/>
                    </a:ext>
                  </a:extLst>
                </a:gridCol>
                <a:gridCol w="442944">
                  <a:extLst>
                    <a:ext uri="{9D8B030D-6E8A-4147-A177-3AD203B41FA5}">
                      <a16:colId xmlns:a16="http://schemas.microsoft.com/office/drawing/2014/main" val="20002"/>
                    </a:ext>
                  </a:extLst>
                </a:gridCol>
                <a:gridCol w="3078459">
                  <a:extLst>
                    <a:ext uri="{9D8B030D-6E8A-4147-A177-3AD203B41FA5}">
                      <a16:colId xmlns:a16="http://schemas.microsoft.com/office/drawing/2014/main" val="20004"/>
                    </a:ext>
                  </a:extLst>
                </a:gridCol>
                <a:gridCol w="437424">
                  <a:extLst>
                    <a:ext uri="{9D8B030D-6E8A-4147-A177-3AD203B41FA5}">
                      <a16:colId xmlns:a16="http://schemas.microsoft.com/office/drawing/2014/main" val="20003"/>
                    </a:ext>
                  </a:extLst>
                </a:gridCol>
                <a:gridCol w="3399741">
                  <a:extLst>
                    <a:ext uri="{9D8B030D-6E8A-4147-A177-3AD203B41FA5}">
                      <a16:colId xmlns:a16="http://schemas.microsoft.com/office/drawing/2014/main" val="20005"/>
                    </a:ext>
                  </a:extLst>
                </a:gridCol>
              </a:tblGrid>
              <a:tr h="382404">
                <a:tc>
                  <a:txBody>
                    <a:bodyPr/>
                    <a:lstStyle/>
                    <a:p>
                      <a:pPr marL="114300" indent="0" algn="ctr" defTabSz="457200" rtl="0" eaLnBrk="1" fontAlgn="b" latinLnBrk="0" hangingPunct="1"/>
                      <a:r>
                        <a:rPr lang="en-US" sz="2300" kern="1200" dirty="0">
                          <a:latin typeface="Arial" panose="020B0604020202020204" pitchFamily="34" charset="0"/>
                          <a:cs typeface="Arial" panose="020B0604020202020204" pitchFamily="34" charset="0"/>
                        </a:rPr>
                        <a:t>SOC 1</a:t>
                      </a:r>
                      <a:endParaRPr lang="en-US" sz="23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gridSpan="2">
                  <a:txBody>
                    <a:bodyPr/>
                    <a:lstStyle/>
                    <a:p>
                      <a:pPr marL="57150" indent="0" algn="ctr" defTabSz="457200" rtl="0" eaLnBrk="1" fontAlgn="b" latinLnBrk="0" hangingPunct="1"/>
                      <a:r>
                        <a:rPr lang="en-US" sz="2300" kern="1200" dirty="0">
                          <a:latin typeface="Arial" panose="020B0604020202020204" pitchFamily="34" charset="0"/>
                          <a:cs typeface="Arial" panose="020B0604020202020204" pitchFamily="34" charset="0"/>
                        </a:rPr>
                        <a:t>SOC 2</a:t>
                      </a:r>
                      <a:endParaRPr lang="en-US" sz="23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hMerge="1">
                  <a:txBody>
                    <a:bodyPr/>
                    <a:lstStyle/>
                    <a:p>
                      <a:endParaRPr lang="en-IN"/>
                    </a:p>
                  </a:txBody>
                  <a:tcPr/>
                </a:tc>
                <a:tc gridSpan="2">
                  <a:txBody>
                    <a:bodyPr/>
                    <a:lstStyle/>
                    <a:p>
                      <a:pPr marL="57150" indent="0" algn="ctr" defTabSz="457200" rtl="0" eaLnBrk="1" fontAlgn="b" latinLnBrk="0" hangingPunct="1"/>
                      <a:r>
                        <a:rPr lang="en-US" sz="2300" kern="1200" dirty="0">
                          <a:latin typeface="Arial" panose="020B0604020202020204" pitchFamily="34" charset="0"/>
                          <a:cs typeface="Arial" panose="020B0604020202020204" pitchFamily="34" charset="0"/>
                        </a:rPr>
                        <a:t>SOC 3</a:t>
                      </a:r>
                      <a:endParaRPr lang="en-US" sz="23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tc>
                <a:tc hMerge="1">
                  <a:txBody>
                    <a:bodyPr/>
                    <a:lstStyle/>
                    <a:p>
                      <a:endParaRPr lang="en-IN"/>
                    </a:p>
                  </a:txBody>
                  <a:tcPr/>
                </a:tc>
                <a:extLst>
                  <a:ext uri="{0D108BD9-81ED-4DB2-BD59-A6C34878D82A}">
                    <a16:rowId xmlns:a16="http://schemas.microsoft.com/office/drawing/2014/main" val="10000"/>
                  </a:ext>
                </a:extLst>
              </a:tr>
              <a:tr h="453629">
                <a:tc gridSpan="5">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300" b="1" dirty="0">
                          <a:latin typeface="Arial" panose="020B0604020202020204" pitchFamily="34" charset="0"/>
                          <a:cs typeface="Arial" panose="020B0604020202020204" pitchFamily="34" charset="0"/>
                        </a:rPr>
                        <a:t>Report</a:t>
                      </a:r>
                      <a:r>
                        <a:rPr lang="en-US" sz="2300" b="1" baseline="0" dirty="0">
                          <a:latin typeface="Arial" panose="020B0604020202020204" pitchFamily="34" charset="0"/>
                          <a:cs typeface="Arial" panose="020B0604020202020204" pitchFamily="34" charset="0"/>
                        </a:rPr>
                        <a:t> components (cont.)</a:t>
                      </a:r>
                      <a:endParaRPr lang="en-US" sz="2300" b="1" dirty="0">
                        <a:latin typeface="Arial" panose="020B0604020202020204" pitchFamily="34" charset="0"/>
                        <a:cs typeface="Arial" panose="020B0604020202020204" pitchFamily="34" charset="0"/>
                      </a:endParaRPr>
                    </a:p>
                  </a:txBody>
                  <a:tcPr marL="102076" marR="102076" marT="38279" marB="38279">
                    <a:lnB w="12700" cap="flat" cmpd="sng" algn="ctr">
                      <a:solidFill>
                        <a:srgbClr val="8E9300"/>
                      </a:solidFill>
                      <a:prstDash val="solid"/>
                      <a:round/>
                      <a:headEnd type="none" w="med" len="med"/>
                      <a:tailEnd type="none" w="med" len="med"/>
                    </a:lnB>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latin typeface="Arial" panose="020B0604020202020204" pitchFamily="34" charset="0"/>
                        <a:cs typeface="Arial" panose="020B0604020202020204" pitchFamily="34" charset="0"/>
                      </a:endParaRPr>
                    </a:p>
                  </a:txBody>
                  <a:tcPr marL="84490" marR="84490" marT="42245" marB="42245"/>
                </a:tc>
                <a:tc hMerge="1">
                  <a:txBody>
                    <a:bodyPr/>
                    <a:lstStyle/>
                    <a:p>
                      <a:endParaRPr lang="en-IN"/>
                    </a:p>
                  </a:txBody>
                  <a:tcPr/>
                </a:tc>
                <a:tc hMerge="1">
                  <a:txBody>
                    <a:bodyPr/>
                    <a:lstStyle/>
                    <a:p>
                      <a:endParaRPr lang="en-US" sz="1400" dirty="0">
                        <a:latin typeface="Arial" panose="020B0604020202020204" pitchFamily="34" charset="0"/>
                        <a:cs typeface="Arial" panose="020B0604020202020204" pitchFamily="34" charset="0"/>
                      </a:endParaRPr>
                    </a:p>
                  </a:txBody>
                  <a:tcPr marL="84490" marR="84490" marT="42245" marB="42245"/>
                </a:tc>
                <a:tc hMerge="1">
                  <a:txBody>
                    <a:bodyPr/>
                    <a:lstStyle/>
                    <a:p>
                      <a:endParaRPr lang="en-IN"/>
                    </a:p>
                  </a:txBody>
                  <a:tcPr/>
                </a:tc>
                <a:extLst>
                  <a:ext uri="{0D108BD9-81ED-4DB2-BD59-A6C34878D82A}">
                    <a16:rowId xmlns:a16="http://schemas.microsoft.com/office/drawing/2014/main" val="10001"/>
                  </a:ext>
                </a:extLst>
              </a:tr>
              <a:tr h="545509">
                <a:tc gridSpan="4">
                  <a:txBody>
                    <a:bodyPr/>
                    <a:lstStyle/>
                    <a:p>
                      <a:pPr algn="ctr"/>
                      <a:r>
                        <a:rPr lang="en-US" sz="2300" dirty="0">
                          <a:latin typeface="Arial" panose="020B0604020202020204" pitchFamily="34" charset="0"/>
                          <a:cs typeface="Arial" panose="020B0604020202020204" pitchFamily="34" charset="0"/>
                        </a:rPr>
                        <a:t>In a type</a:t>
                      </a:r>
                      <a:r>
                        <a:rPr lang="en-US" sz="2300" baseline="0" dirty="0">
                          <a:latin typeface="Arial" panose="020B0604020202020204" pitchFamily="34" charset="0"/>
                          <a:cs typeface="Arial" panose="020B0604020202020204" pitchFamily="34" charset="0"/>
                        </a:rPr>
                        <a:t> 2 report</a:t>
                      </a:r>
                      <a:endParaRPr lang="en-US" sz="2300" dirty="0">
                        <a:latin typeface="Arial" panose="020B0604020202020204" pitchFamily="34" charset="0"/>
                        <a:cs typeface="Arial" panose="020B0604020202020204" pitchFamily="34" charset="0"/>
                      </a:endParaRPr>
                    </a:p>
                  </a:txBody>
                  <a:tcPr marL="102076" marR="102076" marT="38279" marB="3827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hMerge="1">
                  <a:txBody>
                    <a:bodyPr/>
                    <a:lstStyle/>
                    <a:p>
                      <a:endParaRPr lang="en-US" sz="2400" dirty="0">
                        <a:latin typeface="Arial" panose="020B0604020202020204" pitchFamily="34" charset="0"/>
                        <a:cs typeface="Arial" panose="020B0604020202020204" pitchFamily="34" charset="0"/>
                      </a:endParaRPr>
                    </a:p>
                  </a:txBody>
                  <a:tcPr marL="84490" marR="84490" marT="42245" marB="42245"/>
                </a:tc>
                <a:tc hMerge="1">
                  <a:txBody>
                    <a:bodyPr/>
                    <a:lstStyle/>
                    <a:p>
                      <a:endParaRPr lang="en-IN"/>
                    </a:p>
                  </a:txBody>
                  <a:tcPr/>
                </a:tc>
                <a:tc hMerge="1">
                  <a:txBody>
                    <a:bodyPr/>
                    <a:lstStyle/>
                    <a:p>
                      <a:endParaRPr lang="en-US" sz="1700" dirty="0">
                        <a:latin typeface="Arial" panose="020B0604020202020204" pitchFamily="34" charset="0"/>
                        <a:cs typeface="Arial" panose="020B0604020202020204" pitchFamily="34" charset="0"/>
                      </a:endParaRPr>
                    </a:p>
                  </a:txBody>
                  <a:tcPr marL="76557" marR="76557" marT="28709" marB="2870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E7E7E7"/>
                    </a:solidFill>
                  </a:tcPr>
                </a:tc>
                <a:tc>
                  <a:txBody>
                    <a:bodyPr/>
                    <a:lstStyle/>
                    <a:p>
                      <a:endParaRPr lang="en-IN" sz="3200"/>
                    </a:p>
                  </a:txBody>
                  <a:tcPr marL="102076" marR="102076" marT="38279" marB="3827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795624">
                <a:tc gridSpan="2">
                  <a:txBody>
                    <a:bodyPr/>
                    <a:lstStyle/>
                    <a:p>
                      <a:r>
                        <a:rPr lang="en-US" sz="2300" kern="1200" baseline="0" dirty="0">
                          <a:solidFill>
                            <a:schemeClr val="dk1"/>
                          </a:solidFill>
                          <a:latin typeface="+mn-lt"/>
                          <a:ea typeface="+mn-ea"/>
                          <a:cs typeface="+mn-cs"/>
                        </a:rPr>
                        <a:t>An opinion on the operating effectiveness of the controls</a:t>
                      </a:r>
                    </a:p>
                    <a:p>
                      <a:endParaRPr lang="en-US" sz="2300" kern="1200" baseline="0" dirty="0"/>
                    </a:p>
                    <a:p>
                      <a:r>
                        <a:rPr lang="en-US" sz="2300" kern="1200" baseline="0" dirty="0"/>
                        <a:t>A description of the service auditor’s tests of the controls and the results of the tests</a:t>
                      </a:r>
                      <a:endParaRPr lang="en-US" sz="2300" dirty="0">
                        <a:latin typeface="Arial" panose="020B0604020202020204" pitchFamily="34" charset="0"/>
                        <a:cs typeface="Arial" panose="020B0604020202020204" pitchFamily="34" charset="0"/>
                      </a:endParaRPr>
                    </a:p>
                  </a:txBody>
                  <a:tcPr marL="102076" marR="102076" marT="38279" marB="3827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tc hMerge="1">
                  <a:txBody>
                    <a:bodyPr/>
                    <a:lstStyle/>
                    <a:p>
                      <a:endParaRPr lang="en-US" sz="1700" dirty="0">
                        <a:latin typeface="Arial" panose="020B0604020202020204" pitchFamily="34" charset="0"/>
                        <a:cs typeface="Arial" panose="020B0604020202020204" pitchFamily="34" charset="0"/>
                      </a:endParaRPr>
                    </a:p>
                  </a:txBody>
                  <a:tcPr marL="76557" marR="76557" marT="28709" marB="2870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tc gridSpan="2">
                  <a:txBody>
                    <a:bodyPr/>
                    <a:lstStyle/>
                    <a:p>
                      <a:r>
                        <a:rPr lang="en-US" sz="2300" kern="1200" baseline="0" dirty="0">
                          <a:solidFill>
                            <a:schemeClr val="dk1"/>
                          </a:solidFill>
                          <a:latin typeface="+mn-lt"/>
                          <a:ea typeface="+mn-ea"/>
                          <a:cs typeface="+mn-cs"/>
                        </a:rPr>
                        <a:t>An opinion on the operating effectiveness of the controls</a:t>
                      </a:r>
                    </a:p>
                    <a:p>
                      <a:endParaRPr lang="en-US" sz="2300" kern="1200" baseline="0" dirty="0"/>
                    </a:p>
                    <a:p>
                      <a:r>
                        <a:rPr lang="en-US" sz="2300" kern="1200" baseline="0" dirty="0"/>
                        <a:t>A description of the service auditor’s tests of the controls and the results of the tests</a:t>
                      </a:r>
                      <a:endParaRPr lang="en-US" sz="2300" dirty="0">
                        <a:latin typeface="Arial" panose="020B0604020202020204" pitchFamily="34" charset="0"/>
                        <a:cs typeface="Arial" panose="020B0604020202020204" pitchFamily="34" charset="0"/>
                      </a:endParaRPr>
                    </a:p>
                  </a:txBody>
                  <a:tcPr marL="102076" marR="102076" marT="38279" marB="3827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tc hMerge="1">
                  <a:txBody>
                    <a:bodyPr/>
                    <a:lstStyle/>
                    <a:p>
                      <a:endParaRPr lang="en-US" sz="1700" dirty="0">
                        <a:latin typeface="Arial" panose="020B0604020202020204" pitchFamily="34" charset="0"/>
                        <a:cs typeface="Arial" panose="020B0604020202020204" pitchFamily="34" charset="0"/>
                      </a:endParaRPr>
                    </a:p>
                  </a:txBody>
                  <a:tcPr marL="76557" marR="76557" marT="28709" marB="2870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tc>
                  <a:txBody>
                    <a:bodyPr/>
                    <a:lstStyle/>
                    <a:p>
                      <a:endParaRPr lang="en-IN" sz="3200" dirty="0"/>
                    </a:p>
                  </a:txBody>
                  <a:tcPr marL="102076" marR="102076" marT="38279" marB="38279">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rgbClr val="8E9300"/>
                      </a:solidFill>
                      <a:prstDash val="solid"/>
                      <a:round/>
                      <a:headEnd type="none" w="med" len="med"/>
                      <a:tailEnd type="none" w="med" len="med"/>
                    </a:lnT>
                    <a:lnB w="12700" cap="flat" cmpd="sng" algn="ctr">
                      <a:solidFill>
                        <a:srgbClr val="8E93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Footer Placeholder 3">
            <a:extLst>
              <a:ext uri="{FF2B5EF4-FFF2-40B4-BE49-F238E27FC236}">
                <a16:creationId xmlns:a16="http://schemas.microsoft.com/office/drawing/2014/main" id="{F676D341-7016-45DC-B9D8-E9A9507CDE53}"/>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DA54F64F-16C4-4DDB-A031-A22233BB9237}"/>
              </a:ext>
            </a:extLst>
          </p:cNvPr>
          <p:cNvSpPr>
            <a:spLocks noGrp="1"/>
          </p:cNvSpPr>
          <p:nvPr>
            <p:ph type="sldNum" sz="quarter" idx="4"/>
          </p:nvPr>
        </p:nvSpPr>
        <p:spPr/>
        <p:txBody>
          <a:bodyPr/>
          <a:lstStyle/>
          <a:p>
            <a:fld id="{80FBB8BA-9C6A-4A48-A369-70FBD2FA98DA}" type="slidenum">
              <a:rPr lang="en-US" smtClean="0"/>
              <a:pPr/>
              <a:t>17</a:t>
            </a:fld>
            <a:endParaRPr lang="en-US" dirty="0"/>
          </a:p>
        </p:txBody>
      </p:sp>
    </p:spTree>
    <p:extLst>
      <p:ext uri="{BB962C8B-B14F-4D97-AF65-F5344CB8AC3E}">
        <p14:creationId xmlns:p14="http://schemas.microsoft.com/office/powerpoint/2010/main" val="2954538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Applicable risk considerations</a:t>
            </a:r>
          </a:p>
        </p:txBody>
      </p:sp>
      <p:sp>
        <p:nvSpPr>
          <p:cNvPr id="3" name="Content Placeholder 2"/>
          <p:cNvSpPr>
            <a:spLocks noGrp="1"/>
          </p:cNvSpPr>
          <p:nvPr>
            <p:ph type="body" sz="quarter" idx="13"/>
          </p:nvPr>
        </p:nvSpPr>
        <p:spPr/>
        <p:txBody>
          <a:bodyPr/>
          <a:lstStyle/>
          <a:p>
            <a:pPr marL="0" indent="0">
              <a:buNone/>
            </a:pPr>
            <a:r>
              <a:rPr lang="en-US" dirty="0">
                <a:solidFill>
                  <a:schemeClr val="tx1"/>
                </a:solidFill>
              </a:rPr>
              <a:t>The risk considerations and controls that address identified risks are likely to differ.</a:t>
            </a:r>
          </a:p>
        </p:txBody>
      </p:sp>
      <p:graphicFrame>
        <p:nvGraphicFramePr>
          <p:cNvPr id="8" name="Content Placeholder 3"/>
          <p:cNvGraphicFramePr>
            <a:graphicFrameLocks/>
          </p:cNvGraphicFramePr>
          <p:nvPr>
            <p:extLst/>
          </p:nvPr>
        </p:nvGraphicFramePr>
        <p:xfrm>
          <a:off x="611372" y="1938216"/>
          <a:ext cx="10955398" cy="4454768"/>
        </p:xfrm>
        <a:graphic>
          <a:graphicData uri="http://schemas.openxmlformats.org/drawingml/2006/table">
            <a:tbl>
              <a:tblPr firstRow="1" bandRow="1">
                <a:tableStyleId>{EB344D84-9AFB-497E-A393-DC336BA19D2E}</a:tableStyleId>
              </a:tblPr>
              <a:tblGrid>
                <a:gridCol w="5535743">
                  <a:extLst>
                    <a:ext uri="{9D8B030D-6E8A-4147-A177-3AD203B41FA5}">
                      <a16:colId xmlns:a16="http://schemas.microsoft.com/office/drawing/2014/main" val="20001"/>
                    </a:ext>
                  </a:extLst>
                </a:gridCol>
                <a:gridCol w="5419655">
                  <a:extLst>
                    <a:ext uri="{9D8B030D-6E8A-4147-A177-3AD203B41FA5}">
                      <a16:colId xmlns:a16="http://schemas.microsoft.com/office/drawing/2014/main" val="20002"/>
                    </a:ext>
                  </a:extLst>
                </a:gridCol>
              </a:tblGrid>
              <a:tr h="549565">
                <a:tc>
                  <a:txBody>
                    <a:bodyPr/>
                    <a:lstStyle/>
                    <a:p>
                      <a:pPr marL="114300" indent="0" algn="ctr" defTabSz="457200" rtl="0" eaLnBrk="1" fontAlgn="b" latinLnBrk="0" hangingPunct="1"/>
                      <a:r>
                        <a:rPr lang="en-US" sz="2400" kern="1200" dirty="0">
                          <a:latin typeface="Arial" panose="020B0604020202020204" pitchFamily="34" charset="0"/>
                          <a:cs typeface="Arial" panose="020B0604020202020204" pitchFamily="34" charset="0"/>
                        </a:rPr>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lnB w="12700" cap="flat" cmpd="sng" algn="ctr">
                      <a:solidFill>
                        <a:schemeClr val="accent3"/>
                      </a:solidFill>
                      <a:prstDash val="solid"/>
                      <a:round/>
                      <a:headEnd type="none" w="med" len="med"/>
                      <a:tailEnd type="none" w="med" len="med"/>
                    </a:lnB>
                  </a:tcPr>
                </a:tc>
                <a:tc>
                  <a:txBody>
                    <a:bodyPr/>
                    <a:lstStyle/>
                    <a:p>
                      <a:pPr marL="57150" indent="0" algn="ctr" defTabSz="457200" rtl="0" eaLnBrk="1" fontAlgn="b" latinLnBrk="0" hangingPunct="1"/>
                      <a:r>
                        <a:rPr lang="en-US" sz="2400" kern="1200" dirty="0">
                          <a:latin typeface="Arial" panose="020B0604020202020204" pitchFamily="34" charset="0"/>
                          <a:cs typeface="Arial" panose="020B0604020202020204" pitchFamily="34" charset="0"/>
                        </a:rPr>
                        <a:t>SOC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0"/>
                  </a:ext>
                </a:extLst>
              </a:tr>
              <a:tr h="745208">
                <a:tc grid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kern="1200" dirty="0">
                          <a:solidFill>
                            <a:schemeClr val="dk1"/>
                          </a:solidFill>
                          <a:latin typeface="Arial" panose="020B0604020202020204" pitchFamily="34" charset="0"/>
                          <a:ea typeface="+mn-ea"/>
                          <a:cs typeface="Arial" panose="020B0604020202020204" pitchFamily="34" charset="0"/>
                        </a:rPr>
                        <a:t>Controls over changes in application software</a:t>
                      </a:r>
                    </a:p>
                  </a:txBody>
                  <a:tcPr marL="112653" marR="112653" marT="42245" marB="42245">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2400" b="0" dirty="0">
                        <a:latin typeface="Arial" panose="020B0604020202020204" pitchFamily="34" charset="0"/>
                        <a:cs typeface="Arial" panose="020B0604020202020204" pitchFamily="34" charset="0"/>
                      </a:endParaRPr>
                    </a:p>
                  </a:txBody>
                  <a:tcPr marL="84490" marR="84490"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solidFill>
                      <a:srgbClr val="FFFFFF"/>
                    </a:solidFill>
                  </a:tcPr>
                </a:tc>
                <a:extLst>
                  <a:ext uri="{0D108BD9-81ED-4DB2-BD59-A6C34878D82A}">
                    <a16:rowId xmlns:a16="http://schemas.microsoft.com/office/drawing/2014/main" val="10001"/>
                  </a:ext>
                </a:extLst>
              </a:tr>
              <a:tr h="315999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Focus is on risks affecting the financial reporting process at user entities</a:t>
                      </a:r>
                    </a:p>
                    <a:p>
                      <a:endParaRPr lang="en-US" sz="2400" dirty="0">
                        <a:latin typeface="Arial" panose="020B0604020202020204" pitchFamily="34" charset="0"/>
                        <a:cs typeface="Arial" panose="020B0604020202020204" pitchFamily="34" charset="0"/>
                      </a:endParaRPr>
                    </a:p>
                  </a:txBody>
                  <a:tcPr marL="182880" marR="182880" marT="137160" marB="137160">
                    <a:lnL w="12700" cap="flat" cmpd="sng" algn="ctr">
                      <a:solidFill>
                        <a:srgbClr val="8E9300"/>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dirty="0">
                          <a:latin typeface="Arial" panose="020B0604020202020204" pitchFamily="34" charset="0"/>
                          <a:cs typeface="Arial" panose="020B0604020202020204" pitchFamily="34" charset="0"/>
                        </a:rPr>
                        <a:t>Covers the risks of unauthorized changes to a much broader range of application programs that could impact the achievement of service commitments and system requirements</a:t>
                      </a:r>
                    </a:p>
                  </a:txBody>
                  <a:tcPr marL="182880" marR="182880" marT="137160" marB="137160">
                    <a:lnL w="12700" cap="flat" cmpd="sng" algn="ctr">
                      <a:solidFill>
                        <a:schemeClr val="accent3"/>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
        <p:nvSpPr>
          <p:cNvPr id="4" name="Footer Placeholder 3">
            <a:extLst>
              <a:ext uri="{FF2B5EF4-FFF2-40B4-BE49-F238E27FC236}">
                <a16:creationId xmlns:a16="http://schemas.microsoft.com/office/drawing/2014/main" id="{24076522-8047-4BAB-B7C4-C33AE3BF2194}"/>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8529B8FB-04AC-4588-8528-AE9FEEDCCED0}"/>
              </a:ext>
            </a:extLst>
          </p:cNvPr>
          <p:cNvSpPr>
            <a:spLocks noGrp="1"/>
          </p:cNvSpPr>
          <p:nvPr>
            <p:ph type="sldNum" sz="quarter" idx="4"/>
          </p:nvPr>
        </p:nvSpPr>
        <p:spPr/>
        <p:txBody>
          <a:bodyPr/>
          <a:lstStyle/>
          <a:p>
            <a:fld id="{80FBB8BA-9C6A-4A48-A369-70FBD2FA98DA}" type="slidenum">
              <a:rPr lang="en-US" smtClean="0"/>
              <a:pPr/>
              <a:t>18</a:t>
            </a:fld>
            <a:endParaRPr lang="en-US" dirty="0"/>
          </a:p>
        </p:txBody>
      </p:sp>
    </p:spTree>
    <p:extLst>
      <p:ext uri="{BB962C8B-B14F-4D97-AF65-F5344CB8AC3E}">
        <p14:creationId xmlns:p14="http://schemas.microsoft.com/office/powerpoint/2010/main" val="522434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Applicable risk considerations (cont.) </a:t>
            </a:r>
          </a:p>
        </p:txBody>
      </p:sp>
      <p:sp>
        <p:nvSpPr>
          <p:cNvPr id="4" name="Content Placeholder 3"/>
          <p:cNvSpPr>
            <a:spLocks noGrp="1"/>
          </p:cNvSpPr>
          <p:nvPr>
            <p:ph type="body" sz="quarter" idx="13"/>
          </p:nvPr>
        </p:nvSpPr>
        <p:spPr/>
        <p:txBody>
          <a:bodyPr/>
          <a:lstStyle/>
          <a:p>
            <a:pPr marL="0" indent="0">
              <a:buNone/>
            </a:pPr>
            <a:r>
              <a:rPr lang="en-US" dirty="0">
                <a:solidFill>
                  <a:schemeClr val="tx1"/>
                </a:solidFill>
                <a:latin typeface="Arial" pitchFamily="-64" charset="0"/>
                <a:ea typeface="ＭＳ Ｐゴシック" pitchFamily="-64" charset="-128"/>
              </a:rPr>
              <a:t>The risk considerations and controls that address identified risks are likely to differ.</a:t>
            </a:r>
          </a:p>
        </p:txBody>
      </p:sp>
      <p:graphicFrame>
        <p:nvGraphicFramePr>
          <p:cNvPr id="8" name="Content Placeholder 3"/>
          <p:cNvGraphicFramePr>
            <a:graphicFrameLocks/>
          </p:cNvGraphicFramePr>
          <p:nvPr>
            <p:extLst>
              <p:ext uri="{D42A27DB-BD31-4B8C-83A1-F6EECF244321}">
                <p14:modId xmlns:p14="http://schemas.microsoft.com/office/powerpoint/2010/main" val="3868414321"/>
              </p:ext>
            </p:extLst>
          </p:nvPr>
        </p:nvGraphicFramePr>
        <p:xfrm>
          <a:off x="526532" y="1690138"/>
          <a:ext cx="10971028" cy="4583720"/>
        </p:xfrm>
        <a:graphic>
          <a:graphicData uri="http://schemas.openxmlformats.org/drawingml/2006/table">
            <a:tbl>
              <a:tblPr firstRow="1" bandRow="1">
                <a:tableStyleId>{EB344D84-9AFB-497E-A393-DC336BA19D2E}</a:tableStyleId>
              </a:tblPr>
              <a:tblGrid>
                <a:gridCol w="5543641">
                  <a:extLst>
                    <a:ext uri="{9D8B030D-6E8A-4147-A177-3AD203B41FA5}">
                      <a16:colId xmlns:a16="http://schemas.microsoft.com/office/drawing/2014/main" val="20001"/>
                    </a:ext>
                  </a:extLst>
                </a:gridCol>
                <a:gridCol w="5427387">
                  <a:extLst>
                    <a:ext uri="{9D8B030D-6E8A-4147-A177-3AD203B41FA5}">
                      <a16:colId xmlns:a16="http://schemas.microsoft.com/office/drawing/2014/main" val="20002"/>
                    </a:ext>
                  </a:extLst>
                </a:gridCol>
              </a:tblGrid>
              <a:tr h="692219">
                <a:tc>
                  <a:txBody>
                    <a:bodyPr/>
                    <a:lstStyle/>
                    <a:p>
                      <a:pPr marL="114300" indent="0" algn="ctr" defTabSz="457200" rtl="0" eaLnBrk="1" fontAlgn="b" latinLnBrk="0" hangingPunct="1"/>
                      <a:r>
                        <a:rPr lang="en-US" sz="2400" kern="1200" dirty="0">
                          <a:latin typeface="Arial" panose="020B0604020202020204" pitchFamily="34" charset="0"/>
                          <a:cs typeface="Arial" panose="020B0604020202020204" pitchFamily="34" charset="0"/>
                        </a:rPr>
                        <a:t>SOC 1</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lnB w="12700" cap="flat" cmpd="sng" algn="ctr">
                      <a:solidFill>
                        <a:schemeClr val="accent3"/>
                      </a:solidFill>
                      <a:prstDash val="solid"/>
                      <a:round/>
                      <a:headEnd type="none" w="med" len="med"/>
                      <a:tailEnd type="none" w="med" len="med"/>
                    </a:lnB>
                  </a:tcPr>
                </a:tc>
                <a:tc>
                  <a:txBody>
                    <a:bodyPr/>
                    <a:lstStyle/>
                    <a:p>
                      <a:pPr marL="57150" indent="0" algn="ctr" defTabSz="457200" rtl="0" eaLnBrk="1" fontAlgn="b" latinLnBrk="0" hangingPunct="1"/>
                      <a:r>
                        <a:rPr lang="en-US" sz="2400" kern="1200" dirty="0">
                          <a:latin typeface="Arial" panose="020B0604020202020204" pitchFamily="34" charset="0"/>
                          <a:cs typeface="Arial" panose="020B0604020202020204" pitchFamily="34" charset="0"/>
                        </a:rPr>
                        <a:t>SOC 2</a:t>
                      </a:r>
                      <a:endParaRPr lang="en-US" sz="2400" b="1" kern="1200" dirty="0">
                        <a:solidFill>
                          <a:schemeClr val="lt1"/>
                        </a:solidFill>
                        <a:latin typeface="Arial" panose="020B0604020202020204" pitchFamily="34" charset="0"/>
                        <a:ea typeface="+mn-ea"/>
                        <a:cs typeface="Arial" panose="020B0604020202020204" pitchFamily="34" charset="0"/>
                      </a:endParaRPr>
                    </a:p>
                  </a:txBody>
                  <a:tcPr marL="0" marR="0" marT="0" marB="0" anchor="ctr">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0000"/>
                  </a:ext>
                </a:extLst>
              </a:tr>
              <a:tr h="742593">
                <a:tc grid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kern="1200" dirty="0">
                          <a:solidFill>
                            <a:schemeClr val="dk1"/>
                          </a:solidFill>
                          <a:latin typeface="Arial" panose="020B0604020202020204" pitchFamily="34" charset="0"/>
                          <a:ea typeface="+mn-ea"/>
                          <a:cs typeface="Arial" panose="020B0604020202020204" pitchFamily="34" charset="0"/>
                        </a:rPr>
                        <a:t>Controls over protection of the system</a:t>
                      </a:r>
                    </a:p>
                  </a:txBody>
                  <a:tcPr marL="112653" marR="112653" marT="42245" marB="42245">
                    <a:lnL w="12700" cap="flat" cmpd="sng" algn="ctr">
                      <a:solidFill>
                        <a:srgbClr val="92D050"/>
                      </a:solidFill>
                      <a:prstDash val="solid"/>
                      <a:round/>
                      <a:headEnd type="none" w="med" len="med"/>
                      <a:tailEnd type="none" w="med" len="med"/>
                    </a:lnL>
                    <a:lnR w="12700" cap="flat" cmpd="sng" algn="ctr">
                      <a:solidFill>
                        <a:srgbClr val="92D050"/>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2400" b="0" dirty="0">
                        <a:latin typeface="Arial" panose="020B0604020202020204" pitchFamily="34" charset="0"/>
                        <a:cs typeface="Arial" panose="020B0604020202020204" pitchFamily="34" charset="0"/>
                      </a:endParaRPr>
                    </a:p>
                  </a:txBody>
                  <a:tcPr marL="84490" marR="84490" marT="42245" marB="42245">
                    <a:lnL w="12700" cap="flat" cmpd="sng" algn="ctr">
                      <a:solidFill>
                        <a:srgbClr val="8E9300"/>
                      </a:solidFill>
                      <a:prstDash val="solid"/>
                      <a:round/>
                      <a:headEnd type="none" w="med" len="med"/>
                      <a:tailEnd type="none" w="med" len="med"/>
                    </a:lnL>
                    <a:lnR w="12700" cap="flat" cmpd="sng" algn="ctr">
                      <a:solidFill>
                        <a:srgbClr val="8E9300"/>
                      </a:solidFill>
                      <a:prstDash val="solid"/>
                      <a:round/>
                      <a:headEnd type="none" w="med" len="med"/>
                      <a:tailEnd type="none" w="med" len="med"/>
                    </a:lnR>
                    <a:solidFill>
                      <a:srgbClr val="FFFFFF"/>
                    </a:solidFill>
                  </a:tcPr>
                </a:tc>
                <a:extLst>
                  <a:ext uri="{0D108BD9-81ED-4DB2-BD59-A6C34878D82A}">
                    <a16:rowId xmlns:a16="http://schemas.microsoft.com/office/drawing/2014/main" val="10001"/>
                  </a:ext>
                </a:extLst>
              </a:tr>
              <a:tr h="3148908">
                <a:tc>
                  <a:txBody>
                    <a:bodyPr/>
                    <a:lstStyle/>
                    <a:p>
                      <a:pPr lvl="0"/>
                      <a:r>
                        <a:rPr lang="en-US" sz="2400" dirty="0">
                          <a:latin typeface="Arial" panose="020B0604020202020204" pitchFamily="34" charset="0"/>
                          <a:cs typeface="Arial" panose="020B0604020202020204" pitchFamily="34" charset="0"/>
                        </a:rPr>
                        <a:t>Focus is on risks affecting the completeness and accuracy (integrity) of financial data</a:t>
                      </a:r>
                    </a:p>
                  </a:txBody>
                  <a:tcPr marL="182880" marR="182880" marT="137160" marB="137160">
                    <a:lnL w="12700" cap="flat" cmpd="sng" algn="ctr">
                      <a:solidFill>
                        <a:srgbClr val="8E9300"/>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tc>
                  <a:txBody>
                    <a:bodyPr/>
                    <a:lstStyle/>
                    <a:p>
                      <a:pPr lvl="0"/>
                      <a:r>
                        <a:rPr lang="en-US" sz="2400" b="0" dirty="0">
                          <a:latin typeface="Arial" panose="020B0604020202020204" pitchFamily="34" charset="0"/>
                          <a:cs typeface="Arial" panose="020B0604020202020204" pitchFamily="34" charset="0"/>
                        </a:rPr>
                        <a:t>Covers the risks of loss or unauthorized access to systems and data</a:t>
                      </a:r>
                    </a:p>
                  </a:txBody>
                  <a:tcPr marL="182880" marR="182880" marT="137160" marB="137160">
                    <a:lnL w="12700" cap="flat" cmpd="sng" algn="ctr">
                      <a:solidFill>
                        <a:schemeClr val="accent3"/>
                      </a:solidFill>
                      <a:prstDash val="solid"/>
                      <a:round/>
                      <a:headEnd type="none" w="med" len="med"/>
                      <a:tailEnd type="none" w="med" len="med"/>
                    </a:lnL>
                    <a:lnR w="12700" cap="flat" cmpd="sng" algn="ctr">
                      <a:solidFill>
                        <a:srgbClr val="8E9300"/>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rgbClr val="8E93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
        <p:nvSpPr>
          <p:cNvPr id="3" name="Footer Placeholder 2">
            <a:extLst>
              <a:ext uri="{FF2B5EF4-FFF2-40B4-BE49-F238E27FC236}">
                <a16:creationId xmlns:a16="http://schemas.microsoft.com/office/drawing/2014/main" id="{E71BBB7D-B896-46C6-918C-9D419ABC4C7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B819B75B-B7EF-4D3A-8AA5-6C906C091F2D}"/>
              </a:ext>
            </a:extLst>
          </p:cNvPr>
          <p:cNvSpPr>
            <a:spLocks noGrp="1"/>
          </p:cNvSpPr>
          <p:nvPr>
            <p:ph type="sldNum" sz="quarter" idx="4"/>
          </p:nvPr>
        </p:nvSpPr>
        <p:spPr/>
        <p:txBody>
          <a:bodyPr/>
          <a:lstStyle/>
          <a:p>
            <a:fld id="{80FBB8BA-9C6A-4A48-A369-70FBD2FA98DA}" type="slidenum">
              <a:rPr lang="en-US" smtClean="0"/>
              <a:pPr/>
              <a:t>19</a:t>
            </a:fld>
            <a:endParaRPr lang="en-US" dirty="0"/>
          </a:p>
        </p:txBody>
      </p:sp>
    </p:spTree>
    <p:extLst>
      <p:ext uri="{BB962C8B-B14F-4D97-AF65-F5344CB8AC3E}">
        <p14:creationId xmlns:p14="http://schemas.microsoft.com/office/powerpoint/2010/main" val="106386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Learning objectives </a:t>
            </a:r>
          </a:p>
        </p:txBody>
      </p:sp>
      <p:sp>
        <p:nvSpPr>
          <p:cNvPr id="3" name="Content Placeholder 2"/>
          <p:cNvSpPr>
            <a:spLocks noGrp="1"/>
          </p:cNvSpPr>
          <p:nvPr>
            <p:ph type="body" sz="quarter" idx="13"/>
          </p:nvPr>
        </p:nvSpPr>
        <p:spPr/>
        <p:txBody>
          <a:bodyPr>
            <a:normAutofit/>
          </a:bodyPr>
          <a:lstStyle/>
          <a:p>
            <a:r>
              <a:rPr lang="en-US" dirty="0"/>
              <a:t>Distinguish between SOC 1</a:t>
            </a:r>
            <a:r>
              <a:rPr lang="en-US" baseline="30000" dirty="0"/>
              <a:t>®</a:t>
            </a:r>
            <a:r>
              <a:rPr lang="en-US" dirty="0"/>
              <a:t>, SOC 2</a:t>
            </a:r>
            <a:r>
              <a:rPr lang="en-US" baseline="30000" dirty="0"/>
              <a:t>®</a:t>
            </a:r>
            <a:r>
              <a:rPr lang="en-US" dirty="0"/>
              <a:t>, and SOC 3</a:t>
            </a:r>
            <a:r>
              <a:rPr lang="en-US" baseline="30000" dirty="0"/>
              <a:t>®</a:t>
            </a:r>
            <a:r>
              <a:rPr lang="en-US" dirty="0"/>
              <a:t> engagements.</a:t>
            </a:r>
          </a:p>
          <a:p>
            <a:r>
              <a:rPr lang="en-US" dirty="0"/>
              <a:t>Identify guidance applicable to system and organization controls (SOC) for service organizations examinations</a:t>
            </a:r>
          </a:p>
          <a:p>
            <a:pPr lvl="0"/>
            <a:r>
              <a:rPr lang="en-US" dirty="0"/>
              <a:t>Recognize planning considerations in SOC for service organizations examinations.</a:t>
            </a:r>
          </a:p>
          <a:p>
            <a:pPr lvl="0"/>
            <a:r>
              <a:rPr lang="en-US" dirty="0"/>
              <a:t>Recall how to execute procedures in SOC for service organizations examinations.</a:t>
            </a:r>
          </a:p>
          <a:p>
            <a:r>
              <a:rPr lang="en-US" dirty="0"/>
              <a:t>Indicate requirements for reporting on system and organization controls for service organizations.   </a:t>
            </a:r>
          </a:p>
        </p:txBody>
      </p:sp>
      <p:sp>
        <p:nvSpPr>
          <p:cNvPr id="4" name="Footer Placeholder 3">
            <a:extLst>
              <a:ext uri="{FF2B5EF4-FFF2-40B4-BE49-F238E27FC236}">
                <a16:creationId xmlns:a16="http://schemas.microsoft.com/office/drawing/2014/main" id="{6C46BE4B-934D-4904-A354-BBA333B925C0}"/>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5" name="Slide Number Placeholder 4">
            <a:extLst>
              <a:ext uri="{FF2B5EF4-FFF2-40B4-BE49-F238E27FC236}">
                <a16:creationId xmlns:a16="http://schemas.microsoft.com/office/drawing/2014/main" id="{8CF035DC-77EE-4334-A7FF-2A5FA7B70F6B}"/>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2</a:t>
            </a:fld>
            <a:endParaRPr lang="en-US" dirty="0">
              <a:solidFill>
                <a:srgbClr val="1D1D1D"/>
              </a:solidFill>
            </a:endParaRPr>
          </a:p>
        </p:txBody>
      </p:sp>
    </p:spTree>
    <p:extLst>
      <p:ext uri="{BB962C8B-B14F-4D97-AF65-F5344CB8AC3E}">
        <p14:creationId xmlns:p14="http://schemas.microsoft.com/office/powerpoint/2010/main" val="1315987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3 reports</a:t>
            </a:r>
          </a:p>
        </p:txBody>
      </p:sp>
      <p:sp>
        <p:nvSpPr>
          <p:cNvPr id="3" name="Content Placeholder 2"/>
          <p:cNvSpPr>
            <a:spLocks noGrp="1"/>
          </p:cNvSpPr>
          <p:nvPr>
            <p:ph type="body" sz="quarter" idx="13"/>
          </p:nvPr>
        </p:nvSpPr>
        <p:spPr>
          <a:xfrm>
            <a:off x="611372" y="1078623"/>
            <a:ext cx="7924800" cy="4466167"/>
          </a:xfrm>
        </p:spPr>
        <p:txBody>
          <a:bodyPr>
            <a:normAutofit/>
          </a:bodyPr>
          <a:lstStyle/>
          <a:p>
            <a:r>
              <a:rPr lang="en-US" sz="2133" dirty="0"/>
              <a:t>Components</a:t>
            </a:r>
          </a:p>
          <a:p>
            <a:pPr lvl="1"/>
            <a:r>
              <a:rPr lang="en-US" sz="2133" dirty="0"/>
              <a:t>A written assertion regarding the suitability of the design and operating effectiveness of the controls</a:t>
            </a:r>
          </a:p>
          <a:p>
            <a:pPr lvl="1"/>
            <a:r>
              <a:rPr lang="en-US" sz="2133" dirty="0"/>
              <a:t>A brief description of the system and its boundaries (no control details included) and the service organization’s service commitments and system requirements</a:t>
            </a:r>
          </a:p>
          <a:p>
            <a:pPr lvl="1"/>
            <a:r>
              <a:rPr lang="en-US" sz="2133" dirty="0"/>
              <a:t>An opinion by the service auditor on management’s assertion about whether controls were effective to provide reasonable assurance that the service commitments and system requirements were achieved based on the applicable trust services criteria</a:t>
            </a:r>
            <a:endParaRPr lang="en-US" dirty="0"/>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EA597622-82E6-4C59-8A90-D425624A5134}"/>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91274194-EA89-425F-AF55-787BD2BDE8B3}"/>
              </a:ext>
            </a:extLst>
          </p:cNvPr>
          <p:cNvSpPr>
            <a:spLocks noGrp="1"/>
          </p:cNvSpPr>
          <p:nvPr>
            <p:ph type="sldNum" sz="quarter" idx="4"/>
          </p:nvPr>
        </p:nvSpPr>
        <p:spPr/>
        <p:txBody>
          <a:bodyPr/>
          <a:lstStyle/>
          <a:p>
            <a:fld id="{80FBB8BA-9C6A-4A48-A369-70FBD2FA98DA}" type="slidenum">
              <a:rPr lang="en-US" smtClean="0"/>
              <a:pPr/>
              <a:t>20</a:t>
            </a:fld>
            <a:endParaRPr lang="en-US" dirty="0"/>
          </a:p>
        </p:txBody>
      </p:sp>
    </p:spTree>
    <p:extLst>
      <p:ext uri="{BB962C8B-B14F-4D97-AF65-F5344CB8AC3E}">
        <p14:creationId xmlns:p14="http://schemas.microsoft.com/office/powerpoint/2010/main" val="3258247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3 reports (cont.) </a:t>
            </a:r>
          </a:p>
        </p:txBody>
      </p:sp>
      <p:sp>
        <p:nvSpPr>
          <p:cNvPr id="3" name="Content Placeholder 2"/>
          <p:cNvSpPr>
            <a:spLocks noGrp="1"/>
          </p:cNvSpPr>
          <p:nvPr>
            <p:ph type="body" sz="quarter" idx="13"/>
          </p:nvPr>
        </p:nvSpPr>
        <p:spPr/>
        <p:txBody>
          <a:bodyPr>
            <a:normAutofit/>
          </a:bodyPr>
          <a:lstStyle/>
          <a:p>
            <a:pPr lvl="1"/>
            <a:r>
              <a:rPr lang="en-US" sz="2133" dirty="0"/>
              <a:t>Would not meet the needs of users who need a detailed description of controls, types of tests performed, and results of the testing</a:t>
            </a:r>
          </a:p>
          <a:p>
            <a:pPr lvl="1"/>
            <a:r>
              <a:rPr lang="en-US" sz="2133" dirty="0"/>
              <a:t>The opinion and management assertion are limited to whether management’s assertion is fairly stated </a:t>
            </a:r>
          </a:p>
          <a:p>
            <a:pPr lvl="1"/>
            <a:r>
              <a:rPr lang="en-US" sz="2133" dirty="0"/>
              <a:t>The management assertion only covers the suitability of design and operating effectiveness of the controls</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9F2B5EB6-4042-4B6E-B644-0778A68A9F05}"/>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A703E6CA-81B2-4536-8D73-9B1FEE31B18F}"/>
              </a:ext>
            </a:extLst>
          </p:cNvPr>
          <p:cNvSpPr>
            <a:spLocks noGrp="1"/>
          </p:cNvSpPr>
          <p:nvPr>
            <p:ph type="sldNum" sz="quarter" idx="4"/>
          </p:nvPr>
        </p:nvSpPr>
        <p:spPr/>
        <p:txBody>
          <a:bodyPr/>
          <a:lstStyle/>
          <a:p>
            <a:fld id="{80FBB8BA-9C6A-4A48-A369-70FBD2FA98DA}" type="slidenum">
              <a:rPr lang="en-US" smtClean="0"/>
              <a:pPr/>
              <a:t>21</a:t>
            </a:fld>
            <a:endParaRPr lang="en-US" dirty="0"/>
          </a:p>
        </p:txBody>
      </p:sp>
    </p:spTree>
    <p:extLst>
      <p:ext uri="{BB962C8B-B14F-4D97-AF65-F5344CB8AC3E}">
        <p14:creationId xmlns:p14="http://schemas.microsoft.com/office/powerpoint/2010/main" val="1528035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7647B-19E1-400D-8F39-82113430ADD9}"/>
              </a:ext>
            </a:extLst>
          </p:cNvPr>
          <p:cNvSpPr>
            <a:spLocks noGrp="1"/>
          </p:cNvSpPr>
          <p:nvPr>
            <p:ph type="title"/>
          </p:nvPr>
        </p:nvSpPr>
        <p:spPr/>
        <p:txBody>
          <a:bodyPr/>
          <a:lstStyle/>
          <a:p>
            <a:r>
              <a:rPr lang="en-US" dirty="0"/>
              <a:t>Common Peer Review Findings</a:t>
            </a:r>
          </a:p>
        </p:txBody>
      </p:sp>
      <p:sp>
        <p:nvSpPr>
          <p:cNvPr id="3" name="Text Placeholder 2">
            <a:extLst>
              <a:ext uri="{FF2B5EF4-FFF2-40B4-BE49-F238E27FC236}">
                <a16:creationId xmlns:a16="http://schemas.microsoft.com/office/drawing/2014/main" id="{946313B5-0C3C-4E8A-B1EA-4E9D5CAEB25E}"/>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1788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E250A-4CD6-4125-BCCF-AE1C825715AE}"/>
              </a:ext>
            </a:extLst>
          </p:cNvPr>
          <p:cNvSpPr>
            <a:spLocks noGrp="1"/>
          </p:cNvSpPr>
          <p:nvPr>
            <p:ph type="title"/>
          </p:nvPr>
        </p:nvSpPr>
        <p:spPr/>
        <p:txBody>
          <a:bodyPr/>
          <a:lstStyle/>
          <a:p>
            <a:r>
              <a:rPr lang="en-US" dirty="0"/>
              <a:t>Peer review common findings</a:t>
            </a:r>
          </a:p>
        </p:txBody>
      </p:sp>
      <p:sp>
        <p:nvSpPr>
          <p:cNvPr id="3" name="Content Placeholder 2">
            <a:extLst>
              <a:ext uri="{FF2B5EF4-FFF2-40B4-BE49-F238E27FC236}">
                <a16:creationId xmlns:a16="http://schemas.microsoft.com/office/drawing/2014/main" id="{72BE75AC-7E2A-4490-A978-66A6B845E939}"/>
              </a:ext>
            </a:extLst>
          </p:cNvPr>
          <p:cNvSpPr>
            <a:spLocks noGrp="1"/>
          </p:cNvSpPr>
          <p:nvPr>
            <p:ph idx="1"/>
          </p:nvPr>
        </p:nvSpPr>
        <p:spPr/>
        <p:txBody>
          <a:bodyPr/>
          <a:lstStyle/>
          <a:p>
            <a:pPr lvl="1"/>
            <a:r>
              <a:rPr lang="en-US" dirty="0"/>
              <a:t>Peer review overview for system and organization controls</a:t>
            </a:r>
          </a:p>
          <a:p>
            <a:pPr lvl="1"/>
            <a:r>
              <a:rPr lang="en-US" dirty="0"/>
              <a:t>Common SOC for service organization findings:</a:t>
            </a:r>
          </a:p>
          <a:p>
            <a:pPr lvl="2"/>
            <a:r>
              <a:rPr lang="en-US" dirty="0"/>
              <a:t>Documentation</a:t>
            </a:r>
          </a:p>
          <a:p>
            <a:pPr lvl="2"/>
            <a:r>
              <a:rPr lang="en-US" dirty="0"/>
              <a:t>Report deficiencies</a:t>
            </a:r>
          </a:p>
          <a:p>
            <a:pPr lvl="2"/>
            <a:r>
              <a:rPr lang="en-US" dirty="0"/>
              <a:t>Competence of engagement team</a:t>
            </a:r>
          </a:p>
          <a:p>
            <a:pPr lvl="2"/>
            <a:endParaRPr lang="en-US" dirty="0"/>
          </a:p>
        </p:txBody>
      </p:sp>
      <p:pic>
        <p:nvPicPr>
          <p:cNvPr id="4" name="Picture 3">
            <a:extLst>
              <a:ext uri="{FF2B5EF4-FFF2-40B4-BE49-F238E27FC236}">
                <a16:creationId xmlns:a16="http://schemas.microsoft.com/office/drawing/2014/main" id="{C5A6C3E1-88E8-451F-ACEC-6378CB6EE0E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229600" y="2046767"/>
            <a:ext cx="1981200" cy="2764465"/>
          </a:xfrm>
          <a:prstGeom prst="rect">
            <a:avLst/>
          </a:prstGeom>
        </p:spPr>
      </p:pic>
    </p:spTree>
    <p:extLst>
      <p:ext uri="{BB962C8B-B14F-4D97-AF65-F5344CB8AC3E}">
        <p14:creationId xmlns:p14="http://schemas.microsoft.com/office/powerpoint/2010/main" val="1170411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E250A-4CD6-4125-BCCF-AE1C825715AE}"/>
              </a:ext>
            </a:extLst>
          </p:cNvPr>
          <p:cNvSpPr>
            <a:spLocks noGrp="1"/>
          </p:cNvSpPr>
          <p:nvPr>
            <p:ph type="title"/>
          </p:nvPr>
        </p:nvSpPr>
        <p:spPr/>
        <p:txBody>
          <a:bodyPr/>
          <a:lstStyle/>
          <a:p>
            <a:r>
              <a:rPr lang="en-US" dirty="0"/>
              <a:t>Common findings: Documentation</a:t>
            </a:r>
          </a:p>
        </p:txBody>
      </p:sp>
      <p:sp>
        <p:nvSpPr>
          <p:cNvPr id="3" name="Content Placeholder 2">
            <a:extLst>
              <a:ext uri="{FF2B5EF4-FFF2-40B4-BE49-F238E27FC236}">
                <a16:creationId xmlns:a16="http://schemas.microsoft.com/office/drawing/2014/main" id="{72BE75AC-7E2A-4490-A978-66A6B845E939}"/>
              </a:ext>
            </a:extLst>
          </p:cNvPr>
          <p:cNvSpPr>
            <a:spLocks noGrp="1"/>
          </p:cNvSpPr>
          <p:nvPr>
            <p:ph sz="quarter" idx="14"/>
          </p:nvPr>
        </p:nvSpPr>
        <p:spPr>
          <a:xfrm>
            <a:off x="665558" y="1602317"/>
            <a:ext cx="10363199" cy="4466167"/>
          </a:xfrm>
        </p:spPr>
        <p:txBody>
          <a:bodyPr/>
          <a:lstStyle/>
          <a:p>
            <a:pPr marL="74082" lvl="1" indent="0">
              <a:buNone/>
            </a:pPr>
            <a:r>
              <a:rPr lang="en-US" dirty="0"/>
              <a:t>Lack of or inappropriate documentation of:</a:t>
            </a:r>
          </a:p>
          <a:p>
            <a:pPr lvl="1"/>
            <a:r>
              <a:rPr lang="en-US" dirty="0"/>
              <a:t>Nature, timing, and extent of procedures performed</a:t>
            </a:r>
          </a:p>
          <a:p>
            <a:pPr lvl="1"/>
            <a:r>
              <a:rPr lang="en-US" dirty="0"/>
              <a:t>Considerations related to materiality </a:t>
            </a:r>
          </a:p>
          <a:p>
            <a:pPr lvl="1"/>
            <a:r>
              <a:rPr lang="en-US" dirty="0"/>
              <a:t>Sampling methodology</a:t>
            </a:r>
          </a:p>
          <a:p>
            <a:pPr lvl="1"/>
            <a:r>
              <a:rPr lang="en-US" dirty="0"/>
              <a:t>Preparer and reviewer signoff (name </a:t>
            </a:r>
            <a:r>
              <a:rPr lang="en-US"/>
              <a:t>and date)</a:t>
            </a:r>
            <a:endParaRPr lang="en-US" dirty="0"/>
          </a:p>
          <a:p>
            <a:pPr lvl="1"/>
            <a:r>
              <a:rPr lang="en-US" dirty="0"/>
              <a:t>Risk assessment</a:t>
            </a:r>
          </a:p>
          <a:p>
            <a:pPr lvl="1"/>
            <a:r>
              <a:rPr lang="en-US" dirty="0"/>
              <a:t>Appropriateness of subject matter and suitability of criteria</a:t>
            </a:r>
          </a:p>
          <a:p>
            <a:pPr lvl="1"/>
            <a:r>
              <a:rPr lang="en-US" dirty="0"/>
              <a:t>Non-attest services</a:t>
            </a:r>
          </a:p>
          <a:p>
            <a:pPr lvl="1"/>
            <a:r>
              <a:rPr lang="en-US" dirty="0"/>
              <a:t>Engagement letters</a:t>
            </a:r>
          </a:p>
          <a:p>
            <a:pPr lvl="1"/>
            <a:r>
              <a:rPr lang="en-US" dirty="0"/>
              <a:t>Representation letters</a:t>
            </a:r>
          </a:p>
          <a:p>
            <a:pPr lvl="1"/>
            <a:endParaRPr lang="en-US" dirty="0"/>
          </a:p>
          <a:p>
            <a:pPr lvl="2"/>
            <a:endParaRPr lang="en-US" dirty="0"/>
          </a:p>
        </p:txBody>
      </p:sp>
      <p:pic>
        <p:nvPicPr>
          <p:cNvPr id="4" name="Picture 3">
            <a:extLst>
              <a:ext uri="{FF2B5EF4-FFF2-40B4-BE49-F238E27FC236}">
                <a16:creationId xmlns:a16="http://schemas.microsoft.com/office/drawing/2014/main" id="{B24CA5AD-A475-4748-B895-B561420C32B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065430" y="287426"/>
            <a:ext cx="699849" cy="976533"/>
          </a:xfrm>
          <a:prstGeom prst="rect">
            <a:avLst/>
          </a:prstGeom>
        </p:spPr>
      </p:pic>
    </p:spTree>
    <p:extLst>
      <p:ext uri="{BB962C8B-B14F-4D97-AF65-F5344CB8AC3E}">
        <p14:creationId xmlns:p14="http://schemas.microsoft.com/office/powerpoint/2010/main" val="2277809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E250A-4CD6-4125-BCCF-AE1C825715AE}"/>
              </a:ext>
            </a:extLst>
          </p:cNvPr>
          <p:cNvSpPr>
            <a:spLocks noGrp="1"/>
          </p:cNvSpPr>
          <p:nvPr>
            <p:ph type="title"/>
          </p:nvPr>
        </p:nvSpPr>
        <p:spPr/>
        <p:txBody>
          <a:bodyPr/>
          <a:lstStyle/>
          <a:p>
            <a:r>
              <a:rPr lang="en-US" dirty="0"/>
              <a:t>Common findings: Report deficiencies</a:t>
            </a:r>
          </a:p>
        </p:txBody>
      </p:sp>
      <p:sp>
        <p:nvSpPr>
          <p:cNvPr id="3" name="Content Placeholder 2">
            <a:extLst>
              <a:ext uri="{FF2B5EF4-FFF2-40B4-BE49-F238E27FC236}">
                <a16:creationId xmlns:a16="http://schemas.microsoft.com/office/drawing/2014/main" id="{72BE75AC-7E2A-4490-A978-66A6B845E939}"/>
              </a:ext>
            </a:extLst>
          </p:cNvPr>
          <p:cNvSpPr>
            <a:spLocks noGrp="1"/>
          </p:cNvSpPr>
          <p:nvPr>
            <p:ph sz="quarter" idx="14"/>
          </p:nvPr>
        </p:nvSpPr>
        <p:spPr>
          <a:xfrm>
            <a:off x="665558" y="1602317"/>
            <a:ext cx="10363199" cy="4466167"/>
          </a:xfrm>
        </p:spPr>
        <p:txBody>
          <a:bodyPr/>
          <a:lstStyle/>
          <a:p>
            <a:pPr lvl="1"/>
            <a:r>
              <a:rPr lang="en-US" dirty="0"/>
              <a:t>Omission of required information</a:t>
            </a:r>
          </a:p>
          <a:p>
            <a:pPr lvl="2"/>
            <a:endParaRPr lang="en-US" dirty="0"/>
          </a:p>
          <a:p>
            <a:pPr lvl="1"/>
            <a:r>
              <a:rPr lang="en-US" dirty="0"/>
              <a:t>Incorrect report verbiage </a:t>
            </a:r>
          </a:p>
          <a:p>
            <a:pPr lvl="2"/>
            <a:r>
              <a:rPr lang="en-US" dirty="0"/>
              <a:t>SOC 2 verbiage for a SOC 1 report</a:t>
            </a:r>
          </a:p>
          <a:p>
            <a:pPr lvl="2"/>
            <a:r>
              <a:rPr lang="en-US" dirty="0"/>
              <a:t>Incomplete verbiage</a:t>
            </a:r>
          </a:p>
          <a:p>
            <a:pPr lvl="1"/>
            <a:endParaRPr lang="en-US" dirty="0"/>
          </a:p>
          <a:p>
            <a:pPr lvl="1"/>
            <a:endParaRPr lang="en-US" dirty="0"/>
          </a:p>
          <a:p>
            <a:pPr lvl="2"/>
            <a:endParaRPr lang="en-US" dirty="0"/>
          </a:p>
        </p:txBody>
      </p:sp>
      <p:pic>
        <p:nvPicPr>
          <p:cNvPr id="4" name="Picture 3">
            <a:extLst>
              <a:ext uri="{FF2B5EF4-FFF2-40B4-BE49-F238E27FC236}">
                <a16:creationId xmlns:a16="http://schemas.microsoft.com/office/drawing/2014/main" id="{4099D1C3-1B1A-4BA9-9AFB-F22A60C9D5A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065430" y="287426"/>
            <a:ext cx="699849" cy="976533"/>
          </a:xfrm>
          <a:prstGeom prst="rect">
            <a:avLst/>
          </a:prstGeom>
        </p:spPr>
      </p:pic>
    </p:spTree>
    <p:extLst>
      <p:ext uri="{BB962C8B-B14F-4D97-AF65-F5344CB8AC3E}">
        <p14:creationId xmlns:p14="http://schemas.microsoft.com/office/powerpoint/2010/main" val="1969316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E250A-4CD6-4125-BCCF-AE1C825715AE}"/>
              </a:ext>
            </a:extLst>
          </p:cNvPr>
          <p:cNvSpPr>
            <a:spLocks noGrp="1"/>
          </p:cNvSpPr>
          <p:nvPr>
            <p:ph type="title"/>
          </p:nvPr>
        </p:nvSpPr>
        <p:spPr/>
        <p:txBody>
          <a:bodyPr/>
          <a:lstStyle/>
          <a:p>
            <a:r>
              <a:rPr lang="en-US" dirty="0"/>
              <a:t>Common findings: Competence of engagement team</a:t>
            </a:r>
          </a:p>
        </p:txBody>
      </p:sp>
      <p:sp>
        <p:nvSpPr>
          <p:cNvPr id="3" name="Content Placeholder 2">
            <a:extLst>
              <a:ext uri="{FF2B5EF4-FFF2-40B4-BE49-F238E27FC236}">
                <a16:creationId xmlns:a16="http://schemas.microsoft.com/office/drawing/2014/main" id="{72BE75AC-7E2A-4490-A978-66A6B845E939}"/>
              </a:ext>
            </a:extLst>
          </p:cNvPr>
          <p:cNvSpPr>
            <a:spLocks noGrp="1"/>
          </p:cNvSpPr>
          <p:nvPr>
            <p:ph sz="quarter" idx="14"/>
          </p:nvPr>
        </p:nvSpPr>
        <p:spPr>
          <a:xfrm>
            <a:off x="665558" y="1602317"/>
            <a:ext cx="10363199" cy="4466167"/>
          </a:xfrm>
        </p:spPr>
        <p:txBody>
          <a:bodyPr/>
          <a:lstStyle/>
          <a:p>
            <a:pPr lvl="1"/>
            <a:r>
              <a:rPr lang="en-US" dirty="0"/>
              <a:t>Failure to comply with new requirements introduced by SSAE No. 18</a:t>
            </a:r>
          </a:p>
          <a:p>
            <a:pPr lvl="1"/>
            <a:r>
              <a:rPr lang="en-US" dirty="0"/>
              <a:t>Performance of the examination using inappropriate subject matter</a:t>
            </a:r>
          </a:p>
          <a:p>
            <a:pPr lvl="1"/>
            <a:endParaRPr lang="en-US" dirty="0"/>
          </a:p>
          <a:p>
            <a:pPr lvl="2"/>
            <a:endParaRPr lang="en-US" dirty="0"/>
          </a:p>
        </p:txBody>
      </p:sp>
      <p:pic>
        <p:nvPicPr>
          <p:cNvPr id="4" name="Picture 3">
            <a:extLst>
              <a:ext uri="{FF2B5EF4-FFF2-40B4-BE49-F238E27FC236}">
                <a16:creationId xmlns:a16="http://schemas.microsoft.com/office/drawing/2014/main" id="{AEEF5F3E-26C9-4ED1-8E19-212BFB439F7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065430" y="287426"/>
            <a:ext cx="699849" cy="976533"/>
          </a:xfrm>
          <a:prstGeom prst="rect">
            <a:avLst/>
          </a:prstGeom>
        </p:spPr>
      </p:pic>
    </p:spTree>
    <p:extLst>
      <p:ext uri="{BB962C8B-B14F-4D97-AF65-F5344CB8AC3E}">
        <p14:creationId xmlns:p14="http://schemas.microsoft.com/office/powerpoint/2010/main" val="847465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08747B8-E8E3-4AF8-9248-D27D689135BE}"/>
              </a:ext>
            </a:extLst>
          </p:cNvPr>
          <p:cNvSpPr>
            <a:spLocks noGrp="1"/>
          </p:cNvSpPr>
          <p:nvPr>
            <p:ph type="title"/>
          </p:nvPr>
        </p:nvSpPr>
        <p:spPr/>
        <p:txBody>
          <a:bodyPr/>
          <a:lstStyle/>
          <a:p>
            <a:r>
              <a:rPr lang="en-US" dirty="0"/>
              <a:t>Applicable Guidance</a:t>
            </a:r>
          </a:p>
        </p:txBody>
      </p:sp>
      <p:sp>
        <p:nvSpPr>
          <p:cNvPr id="4" name="Text Placeholder 3">
            <a:extLst>
              <a:ext uri="{FF2B5EF4-FFF2-40B4-BE49-F238E27FC236}">
                <a16:creationId xmlns:a16="http://schemas.microsoft.com/office/drawing/2014/main" id="{B89BC465-499B-49A3-A633-EA4931FFB76A}"/>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582125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Guidance relevant to SOC for Service Organizations Reporting</a:t>
            </a:r>
          </a:p>
        </p:txBody>
      </p:sp>
      <p:sp>
        <p:nvSpPr>
          <p:cNvPr id="3" name="Content Placeholder 2"/>
          <p:cNvSpPr>
            <a:spLocks noGrp="1"/>
          </p:cNvSpPr>
          <p:nvPr>
            <p:ph type="body" sz="quarter" idx="13"/>
          </p:nvPr>
        </p:nvSpPr>
        <p:spPr/>
        <p:txBody>
          <a:bodyPr/>
          <a:lstStyle/>
          <a:p>
            <a:r>
              <a:rPr lang="en-US" dirty="0"/>
              <a:t>SOC 1</a:t>
            </a:r>
          </a:p>
          <a:p>
            <a:pPr lvl="1"/>
            <a:r>
              <a:rPr lang="en-US" dirty="0"/>
              <a:t>SSAE No. 18</a:t>
            </a:r>
          </a:p>
          <a:p>
            <a:pPr lvl="1"/>
            <a:r>
              <a:rPr lang="en-US" dirty="0"/>
              <a:t>AICPA Guide </a:t>
            </a:r>
            <a:r>
              <a:rPr lang="en-US" i="1" dirty="0"/>
              <a:t>Reporting on an Examination of Controls at a Service Organization Relevant to User Entities’ Internal Control Over Financial Reporting</a:t>
            </a:r>
            <a:r>
              <a:rPr lang="en-US" dirty="0"/>
              <a:t> </a:t>
            </a:r>
            <a:r>
              <a:rPr lang="en-US" i="1" dirty="0"/>
              <a:t>(SOC 1</a:t>
            </a:r>
            <a:r>
              <a:rPr lang="en-US" i="1" baseline="30000" dirty="0"/>
              <a:t>®</a:t>
            </a:r>
            <a:r>
              <a:rPr lang="en-US" i="1" dirty="0"/>
              <a:t>) </a:t>
            </a:r>
            <a:r>
              <a:rPr lang="en-US" dirty="0"/>
              <a:t>– 2017</a:t>
            </a:r>
          </a:p>
          <a:p>
            <a:pPr lvl="1"/>
            <a:endParaRPr lang="en-US" dirty="0"/>
          </a:p>
        </p:txBody>
      </p:sp>
      <p:sp>
        <p:nvSpPr>
          <p:cNvPr id="4" name="Text Placeholder 3">
            <a:extLst>
              <a:ext uri="{FF2B5EF4-FFF2-40B4-BE49-F238E27FC236}">
                <a16:creationId xmlns:a16="http://schemas.microsoft.com/office/drawing/2014/main" id="{D67F2189-E249-47EC-A8A3-66E504314E56}"/>
              </a:ext>
            </a:extLst>
          </p:cNvPr>
          <p:cNvSpPr>
            <a:spLocks noGrp="1"/>
          </p:cNvSpPr>
          <p:nvPr>
            <p:ph type="body" sz="quarter" idx="15"/>
          </p:nvPr>
        </p:nvSpPr>
        <p:spPr/>
        <p:txBody>
          <a:bodyPr/>
          <a:lstStyle/>
          <a:p>
            <a:r>
              <a:rPr lang="en-US" dirty="0"/>
              <a:t>SOC 1</a:t>
            </a:r>
          </a:p>
        </p:txBody>
      </p:sp>
      <p:pic>
        <p:nvPicPr>
          <p:cNvPr id="10" name="Content Placeholder 3"/>
          <p:cNvPicPr preferRelativeResize="0">
            <a:picLocks/>
          </p:cNvPicPr>
          <p:nvPr/>
        </p:nvPicPr>
        <p:blipFill>
          <a:blip r:embed="rId3"/>
          <a:stretch>
            <a:fillRect/>
          </a:stretch>
        </p:blipFill>
        <p:spPr>
          <a:xfrm>
            <a:off x="1524000" y="3352800"/>
            <a:ext cx="2133600" cy="2743200"/>
          </a:xfrm>
          <a:prstGeom prst="rect">
            <a:avLst/>
          </a:prstGeom>
        </p:spPr>
      </p:pic>
      <p:pic>
        <p:nvPicPr>
          <p:cNvPr id="11" name="Picture 10"/>
          <p:cNvPicPr preferRelativeResize="0">
            <a:picLocks/>
          </p:cNvPicPr>
          <p:nvPr/>
        </p:nvPicPr>
        <p:blipFill>
          <a:blip r:embed="rId4"/>
          <a:stretch>
            <a:fillRect/>
          </a:stretch>
        </p:blipFill>
        <p:spPr>
          <a:xfrm>
            <a:off x="3959192" y="3352800"/>
            <a:ext cx="2097024" cy="2743200"/>
          </a:xfrm>
          <a:prstGeom prst="rect">
            <a:avLst/>
          </a:prstGeom>
          <a:ln>
            <a:solidFill>
              <a:schemeClr val="bg1">
                <a:lumMod val="50000"/>
              </a:schemeClr>
            </a:solidFill>
          </a:ln>
        </p:spPr>
      </p:pic>
      <p:sp>
        <p:nvSpPr>
          <p:cNvPr id="5" name="Footer Placeholder 4">
            <a:extLst>
              <a:ext uri="{FF2B5EF4-FFF2-40B4-BE49-F238E27FC236}">
                <a16:creationId xmlns:a16="http://schemas.microsoft.com/office/drawing/2014/main" id="{20A5EBFD-22A6-434A-8D3F-180EFAC6B982}"/>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5243DBB2-4E72-4435-B344-1A8AB2FAFF7A}"/>
              </a:ext>
            </a:extLst>
          </p:cNvPr>
          <p:cNvSpPr>
            <a:spLocks noGrp="1"/>
          </p:cNvSpPr>
          <p:nvPr>
            <p:ph type="sldNum" sz="quarter" idx="4"/>
          </p:nvPr>
        </p:nvSpPr>
        <p:spPr/>
        <p:txBody>
          <a:bodyPr/>
          <a:lstStyle/>
          <a:p>
            <a:fld id="{80FBB8BA-9C6A-4A48-A369-70FBD2FA98DA}" type="slidenum">
              <a:rPr lang="en-US" smtClean="0"/>
              <a:pPr/>
              <a:t>28</a:t>
            </a:fld>
            <a:endParaRPr lang="en-US" dirty="0"/>
          </a:p>
        </p:txBody>
      </p:sp>
    </p:spTree>
    <p:extLst>
      <p:ext uri="{BB962C8B-B14F-4D97-AF65-F5344CB8AC3E}">
        <p14:creationId xmlns:p14="http://schemas.microsoft.com/office/powerpoint/2010/main" val="3295190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Guidance relevant to SOC for Service Organizations Reporting (cont.)  </a:t>
            </a:r>
          </a:p>
        </p:txBody>
      </p:sp>
      <p:sp>
        <p:nvSpPr>
          <p:cNvPr id="3" name="Content Placeholder 2"/>
          <p:cNvSpPr>
            <a:spLocks noGrp="1"/>
          </p:cNvSpPr>
          <p:nvPr>
            <p:ph type="body" sz="quarter" idx="13"/>
          </p:nvPr>
        </p:nvSpPr>
        <p:spPr>
          <a:xfrm>
            <a:off x="611372" y="1110513"/>
            <a:ext cx="7924800" cy="5176447"/>
          </a:xfrm>
        </p:spPr>
        <p:txBody>
          <a:bodyPr>
            <a:normAutofit/>
          </a:bodyPr>
          <a:lstStyle/>
          <a:p>
            <a:r>
              <a:rPr lang="en-US" dirty="0"/>
              <a:t>SOC 2 and SOC 3</a:t>
            </a:r>
          </a:p>
          <a:p>
            <a:pPr lvl="1"/>
            <a:r>
              <a:rPr lang="en-US" dirty="0"/>
              <a:t>SSAE No. 18</a:t>
            </a:r>
          </a:p>
          <a:p>
            <a:pPr lvl="1"/>
            <a:r>
              <a:rPr lang="en-US" dirty="0"/>
              <a:t>Trust Services Criteria for Security, Availability, Processing Integrity, Confidentiality, and Privacy (TSP 100 versus TSP 100A)</a:t>
            </a:r>
          </a:p>
          <a:p>
            <a:pPr lvl="1"/>
            <a:r>
              <a:rPr lang="en-US" dirty="0"/>
              <a:t>Description Criteria for a Description of a Service Organization’s System in a SOC 2</a:t>
            </a:r>
            <a:r>
              <a:rPr lang="en-US" baseline="30000" dirty="0"/>
              <a:t>®</a:t>
            </a:r>
            <a:r>
              <a:rPr lang="en-US" dirty="0"/>
              <a:t> Report (DC 200 versus DC 200A)</a:t>
            </a:r>
          </a:p>
          <a:p>
            <a:pPr lvl="1"/>
            <a:r>
              <a:rPr lang="en-US" dirty="0"/>
              <a:t>AICPA Guide </a:t>
            </a:r>
            <a:r>
              <a:rPr lang="en-US" i="1" dirty="0"/>
              <a:t>SOC 2</a:t>
            </a:r>
            <a:r>
              <a:rPr lang="en-US" i="1" baseline="30000" dirty="0"/>
              <a:t>®</a:t>
            </a:r>
            <a:r>
              <a:rPr lang="en-US" i="1" dirty="0"/>
              <a:t> Reporting on an Examination of Controls at a Service Organization Relevant to Security, Availability, Processing Integrity, Confidentiality, or Privacy </a:t>
            </a:r>
            <a:r>
              <a:rPr lang="en-US" dirty="0"/>
              <a:t>– 2018</a:t>
            </a:r>
          </a:p>
          <a:p>
            <a:pPr lvl="2"/>
            <a:r>
              <a:rPr lang="en-US" dirty="0"/>
              <a:t>The SOC 2</a:t>
            </a:r>
            <a:r>
              <a:rPr lang="en-US" baseline="30000" dirty="0"/>
              <a:t>®</a:t>
            </a:r>
            <a:r>
              <a:rPr lang="en-US" dirty="0"/>
              <a:t> guide includes the Description Criteria and Trust Services criteria as supplements</a:t>
            </a:r>
          </a:p>
          <a:p>
            <a:pPr lvl="1"/>
            <a:endParaRPr lang="en-US" dirty="0"/>
          </a:p>
        </p:txBody>
      </p:sp>
      <p:sp>
        <p:nvSpPr>
          <p:cNvPr id="4" name="Text Placeholder 3">
            <a:extLst>
              <a:ext uri="{FF2B5EF4-FFF2-40B4-BE49-F238E27FC236}">
                <a16:creationId xmlns:a16="http://schemas.microsoft.com/office/drawing/2014/main" id="{D4DA0BC5-049E-4093-8616-DCDA4BB9E965}"/>
              </a:ext>
            </a:extLst>
          </p:cNvPr>
          <p:cNvSpPr>
            <a:spLocks noGrp="1"/>
          </p:cNvSpPr>
          <p:nvPr>
            <p:ph type="body" sz="quarter" idx="15"/>
          </p:nvPr>
        </p:nvSpPr>
        <p:spPr/>
        <p:txBody>
          <a:bodyPr/>
          <a:lstStyle/>
          <a:p>
            <a:r>
              <a:rPr lang="en-US" dirty="0"/>
              <a:t>SOC 2 and SOC 3</a:t>
            </a:r>
          </a:p>
        </p:txBody>
      </p:sp>
      <p:pic>
        <p:nvPicPr>
          <p:cNvPr id="7" name="Picture 6">
            <a:extLst>
              <a:ext uri="{FF2B5EF4-FFF2-40B4-BE49-F238E27FC236}">
                <a16:creationId xmlns:a16="http://schemas.microsoft.com/office/drawing/2014/main" id="{6CCFDE52-C196-4210-823E-0B8F0BCBB98D}"/>
              </a:ext>
            </a:extLst>
          </p:cNvPr>
          <p:cNvPicPr>
            <a:picLocks noChangeAspect="1"/>
          </p:cNvPicPr>
          <p:nvPr/>
        </p:nvPicPr>
        <p:blipFill>
          <a:blip r:embed="rId3"/>
          <a:stretch>
            <a:fillRect/>
          </a:stretch>
        </p:blipFill>
        <p:spPr>
          <a:xfrm>
            <a:off x="9615484" y="2134227"/>
            <a:ext cx="1969747" cy="2623323"/>
          </a:xfrm>
          <a:prstGeom prst="rect">
            <a:avLst/>
          </a:prstGeom>
        </p:spPr>
      </p:pic>
      <p:pic>
        <p:nvPicPr>
          <p:cNvPr id="6" name="Picture 5">
            <a:extLst>
              <a:ext uri="{FF2B5EF4-FFF2-40B4-BE49-F238E27FC236}">
                <a16:creationId xmlns:a16="http://schemas.microsoft.com/office/drawing/2014/main" id="{C95999F8-BE17-4A81-9260-010B4E63712E}"/>
              </a:ext>
            </a:extLst>
          </p:cNvPr>
          <p:cNvPicPr>
            <a:picLocks noChangeAspect="1"/>
          </p:cNvPicPr>
          <p:nvPr/>
        </p:nvPicPr>
        <p:blipFill>
          <a:blip r:embed="rId4"/>
          <a:stretch>
            <a:fillRect/>
          </a:stretch>
        </p:blipFill>
        <p:spPr>
          <a:xfrm>
            <a:off x="8701092" y="3698736"/>
            <a:ext cx="1969747" cy="2959553"/>
          </a:xfrm>
          <a:prstGeom prst="rect">
            <a:avLst/>
          </a:prstGeom>
        </p:spPr>
      </p:pic>
      <p:sp>
        <p:nvSpPr>
          <p:cNvPr id="5" name="Footer Placeholder 4">
            <a:extLst>
              <a:ext uri="{FF2B5EF4-FFF2-40B4-BE49-F238E27FC236}">
                <a16:creationId xmlns:a16="http://schemas.microsoft.com/office/drawing/2014/main" id="{74AB81F7-F80F-4F70-A12F-4B4AA80F4547}"/>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8" name="Slide Number Placeholder 7">
            <a:extLst>
              <a:ext uri="{FF2B5EF4-FFF2-40B4-BE49-F238E27FC236}">
                <a16:creationId xmlns:a16="http://schemas.microsoft.com/office/drawing/2014/main" id="{03E240EE-2733-49F3-9DEC-D0AF92DAA396}"/>
              </a:ext>
            </a:extLst>
          </p:cNvPr>
          <p:cNvSpPr>
            <a:spLocks noGrp="1"/>
          </p:cNvSpPr>
          <p:nvPr>
            <p:ph type="sldNum" sz="quarter" idx="4"/>
          </p:nvPr>
        </p:nvSpPr>
        <p:spPr/>
        <p:txBody>
          <a:bodyPr/>
          <a:lstStyle/>
          <a:p>
            <a:fld id="{80FBB8BA-9C6A-4A48-A369-70FBD2FA98DA}" type="slidenum">
              <a:rPr lang="en-US" smtClean="0"/>
              <a:pPr/>
              <a:t>29</a:t>
            </a:fld>
            <a:endParaRPr lang="en-US" dirty="0"/>
          </a:p>
        </p:txBody>
      </p:sp>
    </p:spTree>
    <p:extLst>
      <p:ext uri="{BB962C8B-B14F-4D97-AF65-F5344CB8AC3E}">
        <p14:creationId xmlns:p14="http://schemas.microsoft.com/office/powerpoint/2010/main" val="195533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Topics covered</a:t>
            </a:r>
          </a:p>
        </p:txBody>
      </p:sp>
      <p:sp>
        <p:nvSpPr>
          <p:cNvPr id="3" name="Content Placeholder 2"/>
          <p:cNvSpPr>
            <a:spLocks noGrp="1"/>
          </p:cNvSpPr>
          <p:nvPr>
            <p:ph type="body" sz="quarter" idx="13"/>
          </p:nvPr>
        </p:nvSpPr>
        <p:spPr/>
        <p:txBody>
          <a:bodyPr>
            <a:normAutofit/>
          </a:bodyPr>
          <a:lstStyle/>
          <a:p>
            <a:r>
              <a:rPr lang="en-US" dirty="0"/>
              <a:t>Overview of key terms</a:t>
            </a:r>
          </a:p>
          <a:p>
            <a:r>
              <a:rPr lang="en-US" dirty="0"/>
              <a:t>Comparison of the types of SOC for service organizations reports</a:t>
            </a:r>
          </a:p>
          <a:p>
            <a:r>
              <a:rPr lang="en-US" dirty="0"/>
              <a:t>Guidance that is relevant and applicable to SOC for service organizations examinations</a:t>
            </a:r>
          </a:p>
          <a:p>
            <a:r>
              <a:rPr lang="en-US" dirty="0"/>
              <a:t>Considerations related to planning, performing and reporting on SOC for service organizations examinations</a:t>
            </a:r>
          </a:p>
        </p:txBody>
      </p:sp>
      <p:sp>
        <p:nvSpPr>
          <p:cNvPr id="4" name="Footer Placeholder 3">
            <a:extLst>
              <a:ext uri="{FF2B5EF4-FFF2-40B4-BE49-F238E27FC236}">
                <a16:creationId xmlns:a16="http://schemas.microsoft.com/office/drawing/2014/main" id="{36C8E2CD-E0AE-40B0-A2A7-B7EFC31E38C7}"/>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FFC3A653-FC71-4FEE-A4A4-62D391240129}"/>
              </a:ext>
            </a:extLst>
          </p:cNvPr>
          <p:cNvSpPr>
            <a:spLocks noGrp="1"/>
          </p:cNvSpPr>
          <p:nvPr>
            <p:ph type="sldNum" sz="quarter" idx="4"/>
          </p:nvPr>
        </p:nvSpPr>
        <p:spPr/>
        <p:txBody>
          <a:bodyPr/>
          <a:lstStyle/>
          <a:p>
            <a:fld id="{80FBB8BA-9C6A-4A48-A369-70FBD2FA98DA}" type="slidenum">
              <a:rPr lang="en-US" smtClean="0"/>
              <a:pPr/>
              <a:t>3</a:t>
            </a:fld>
            <a:endParaRPr lang="en-US" dirty="0"/>
          </a:p>
        </p:txBody>
      </p:sp>
    </p:spTree>
    <p:extLst>
      <p:ext uri="{BB962C8B-B14F-4D97-AF65-F5344CB8AC3E}">
        <p14:creationId xmlns:p14="http://schemas.microsoft.com/office/powerpoint/2010/main" val="3619650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available guidance—AICPA </a:t>
            </a:r>
          </a:p>
        </p:txBody>
      </p:sp>
      <p:sp>
        <p:nvSpPr>
          <p:cNvPr id="3" name="Content Placeholder 2"/>
          <p:cNvSpPr>
            <a:spLocks noGrp="1"/>
          </p:cNvSpPr>
          <p:nvPr>
            <p:ph type="body" sz="quarter" idx="13"/>
          </p:nvPr>
        </p:nvSpPr>
        <p:spPr/>
        <p:txBody>
          <a:bodyPr/>
          <a:lstStyle/>
          <a:p>
            <a:r>
              <a:rPr lang="en-US" dirty="0"/>
              <a:t>Aicpa.org/</a:t>
            </a:r>
            <a:r>
              <a:rPr lang="en-US" dirty="0">
                <a:solidFill>
                  <a:schemeClr val="tx1"/>
                </a:solidFill>
              </a:rPr>
              <a:t>soc4so</a:t>
            </a:r>
          </a:p>
          <a:p>
            <a:pPr lvl="1"/>
            <a:r>
              <a:rPr lang="en-US" dirty="0"/>
              <a:t>AICPA white papers</a:t>
            </a:r>
          </a:p>
          <a:p>
            <a:pPr lvl="1"/>
            <a:r>
              <a:rPr lang="en-US" dirty="0"/>
              <a:t>AICPA SOC toolkits</a:t>
            </a:r>
          </a:p>
          <a:p>
            <a:r>
              <a:rPr lang="en-US" dirty="0"/>
              <a:t>Peer Review tools</a:t>
            </a:r>
          </a:p>
          <a:p>
            <a:pPr lvl="1"/>
            <a:r>
              <a:rPr lang="en-US" dirty="0"/>
              <a:t>http://www.aicpa.org/INTERESTAREAS/PEERREVIEW/Pages/PeerReviewHome.aspx</a:t>
            </a:r>
          </a:p>
          <a:p>
            <a:r>
              <a:rPr lang="en-US" dirty="0"/>
              <a:t>AICPA Audit Guide Audit Sampling</a:t>
            </a:r>
          </a:p>
          <a:p>
            <a:endParaRPr lang="en-US" dirty="0"/>
          </a:p>
        </p:txBody>
      </p:sp>
      <p:sp>
        <p:nvSpPr>
          <p:cNvPr id="4" name="Footer Placeholder 3">
            <a:extLst>
              <a:ext uri="{FF2B5EF4-FFF2-40B4-BE49-F238E27FC236}">
                <a16:creationId xmlns:a16="http://schemas.microsoft.com/office/drawing/2014/main" id="{D91CCE3D-B95B-4AF9-9089-3F1B6D21A1E9}"/>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7BFE15A5-2A9D-4C64-92C0-A561BA73F2DD}"/>
              </a:ext>
            </a:extLst>
          </p:cNvPr>
          <p:cNvSpPr>
            <a:spLocks noGrp="1"/>
          </p:cNvSpPr>
          <p:nvPr>
            <p:ph type="sldNum" sz="quarter" idx="4"/>
          </p:nvPr>
        </p:nvSpPr>
        <p:spPr/>
        <p:txBody>
          <a:bodyPr/>
          <a:lstStyle/>
          <a:p>
            <a:fld id="{80FBB8BA-9C6A-4A48-A369-70FBD2FA98DA}" type="slidenum">
              <a:rPr lang="en-US" smtClean="0"/>
              <a:pPr/>
              <a:t>30</a:t>
            </a:fld>
            <a:endParaRPr lang="en-US" dirty="0"/>
          </a:p>
        </p:txBody>
      </p:sp>
    </p:spTree>
    <p:extLst>
      <p:ext uri="{BB962C8B-B14F-4D97-AF65-F5344CB8AC3E}">
        <p14:creationId xmlns:p14="http://schemas.microsoft.com/office/powerpoint/2010/main" val="460428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Quick exercise knowledge check – Which SOC report?</a:t>
            </a:r>
          </a:p>
        </p:txBody>
      </p:sp>
      <p:sp>
        <p:nvSpPr>
          <p:cNvPr id="5" name="Content Placeholder 4"/>
          <p:cNvSpPr>
            <a:spLocks noGrp="1"/>
          </p:cNvSpPr>
          <p:nvPr>
            <p:ph type="body" sz="quarter" idx="13"/>
          </p:nvPr>
        </p:nvSpPr>
        <p:spPr/>
        <p:txBody>
          <a:bodyPr>
            <a:noAutofit/>
          </a:bodyPr>
          <a:lstStyle/>
          <a:p>
            <a:pPr marL="0" indent="0">
              <a:buNone/>
            </a:pPr>
            <a:r>
              <a:rPr lang="en-US" dirty="0"/>
              <a:t>Identify which SOC report(s) each of the following is (are) applicable to:</a:t>
            </a:r>
          </a:p>
          <a:p>
            <a:pPr lvl="0"/>
            <a:r>
              <a:rPr lang="en-US" dirty="0"/>
              <a:t>SSAE No. 18</a:t>
            </a:r>
          </a:p>
          <a:p>
            <a:pPr lvl="0"/>
            <a:r>
              <a:rPr lang="en-US" dirty="0"/>
              <a:t>Trust Services Criteria</a:t>
            </a:r>
          </a:p>
          <a:p>
            <a:pPr lvl="0"/>
            <a:r>
              <a:rPr lang="en-US" dirty="0"/>
              <a:t>The focus is on security controls intended to address the risks of loss or unauthorized access to systems and data. </a:t>
            </a:r>
          </a:p>
          <a:p>
            <a:pPr lvl="0"/>
            <a:r>
              <a:rPr lang="en-US" dirty="0"/>
              <a:t>The report can be a type 1 or type 2. </a:t>
            </a:r>
          </a:p>
          <a:p>
            <a:pPr lvl="0"/>
            <a:r>
              <a:rPr lang="en-US" dirty="0"/>
              <a:t>2018 Description Criteria</a:t>
            </a:r>
          </a:p>
          <a:p>
            <a:pPr lvl="0"/>
            <a:r>
              <a:rPr lang="en-US" dirty="0"/>
              <a:t>The focus is on risks affecting the financial reporting process at user entities.</a:t>
            </a:r>
          </a:p>
          <a:p>
            <a:pPr marL="457189" lvl="1" indent="0" algn="ctr">
              <a:buNone/>
            </a:pPr>
            <a:endParaRPr lang="en-US" dirty="0"/>
          </a:p>
          <a:p>
            <a:pPr marL="457189" lvl="1" indent="0" algn="ctr">
              <a:buNone/>
            </a:pPr>
            <a:r>
              <a:rPr lang="en-US" dirty="0"/>
              <a:t>You have 2 minutes to complete this exercise.</a:t>
            </a:r>
          </a:p>
        </p:txBody>
      </p:sp>
      <p:sp>
        <p:nvSpPr>
          <p:cNvPr id="2" name="Footer Placeholder 1">
            <a:extLst>
              <a:ext uri="{FF2B5EF4-FFF2-40B4-BE49-F238E27FC236}">
                <a16:creationId xmlns:a16="http://schemas.microsoft.com/office/drawing/2014/main" id="{6B88FA4A-9DEB-405C-A98F-A15F757AA4E2}"/>
              </a:ext>
            </a:extLst>
          </p:cNvPr>
          <p:cNvSpPr>
            <a:spLocks noGrp="1"/>
          </p:cNvSpPr>
          <p:nvPr>
            <p:ph type="ftr" sz="quarter" idx="11"/>
          </p:nvPr>
        </p:nvSpPr>
        <p:spPr/>
        <p:txBody>
          <a:body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3" name="Slide Number Placeholder 2">
            <a:extLst>
              <a:ext uri="{FF2B5EF4-FFF2-40B4-BE49-F238E27FC236}">
                <a16:creationId xmlns:a16="http://schemas.microsoft.com/office/drawing/2014/main" id="{3705DDB8-0CA5-4317-BB45-60B07BABD10E}"/>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31</a:t>
            </a:fld>
            <a:endParaRPr lang="en-US" dirty="0">
              <a:solidFill>
                <a:srgbClr val="1D1D1D"/>
              </a:solidFill>
            </a:endParaRPr>
          </a:p>
        </p:txBody>
      </p:sp>
    </p:spTree>
    <p:extLst>
      <p:ext uri="{BB962C8B-B14F-4D97-AF65-F5344CB8AC3E}">
        <p14:creationId xmlns:p14="http://schemas.microsoft.com/office/powerpoint/2010/main" val="6859325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Debrief – Which SOC report?</a:t>
            </a:r>
          </a:p>
        </p:txBody>
      </p:sp>
      <p:sp>
        <p:nvSpPr>
          <p:cNvPr id="3" name="Content Placeholder 2"/>
          <p:cNvSpPr>
            <a:spLocks noGrp="1"/>
          </p:cNvSpPr>
          <p:nvPr>
            <p:ph type="body" sz="quarter" idx="13"/>
          </p:nvPr>
        </p:nvSpPr>
        <p:spPr/>
        <p:txBody>
          <a:bodyPr>
            <a:normAutofit/>
          </a:bodyPr>
          <a:lstStyle/>
          <a:p>
            <a:pPr lvl="0"/>
            <a:r>
              <a:rPr lang="en-US" dirty="0"/>
              <a:t>SSAE No. 18—SOC 1, SOC 2, SOC 3</a:t>
            </a:r>
          </a:p>
          <a:p>
            <a:pPr lvl="0"/>
            <a:r>
              <a:rPr lang="en-US" dirty="0"/>
              <a:t>Trust Services Criteria—SOC 2, SOC 3</a:t>
            </a:r>
          </a:p>
          <a:p>
            <a:pPr lvl="0"/>
            <a:r>
              <a:rPr lang="en-US" dirty="0"/>
              <a:t>The focus is on security controls intended to address the risks of loss or unauthorized access to systems and data—SOC 2, SOC 3</a:t>
            </a:r>
          </a:p>
          <a:p>
            <a:pPr lvl="0"/>
            <a:r>
              <a:rPr lang="en-US" dirty="0"/>
              <a:t>The report can be a type 1 or type 2—SOC 1 and SOC 2</a:t>
            </a:r>
          </a:p>
          <a:p>
            <a:pPr lvl="0"/>
            <a:r>
              <a:rPr lang="en-US" dirty="0"/>
              <a:t>2018 Description Criteria – SOC 2</a:t>
            </a:r>
          </a:p>
          <a:p>
            <a:pPr lvl="0"/>
            <a:r>
              <a:rPr lang="en-US" dirty="0"/>
              <a:t>The focus is on risks affecting the financial reporting process at user entities—SOC 1</a:t>
            </a:r>
          </a:p>
          <a:p>
            <a:pPr marL="0" indent="0">
              <a:buNone/>
            </a:pPr>
            <a:endParaRPr lang="en-US" dirty="0"/>
          </a:p>
        </p:txBody>
      </p:sp>
      <p:sp>
        <p:nvSpPr>
          <p:cNvPr id="4" name="Footer Placeholder 3">
            <a:extLst>
              <a:ext uri="{FF2B5EF4-FFF2-40B4-BE49-F238E27FC236}">
                <a16:creationId xmlns:a16="http://schemas.microsoft.com/office/drawing/2014/main" id="{9E069E3B-7C4E-4393-9E6B-CCCADF1204C0}"/>
              </a:ext>
            </a:extLst>
          </p:cNvPr>
          <p:cNvSpPr>
            <a:spLocks noGrp="1"/>
          </p:cNvSpPr>
          <p:nvPr>
            <p:ph type="ftr" sz="quarter" idx="11"/>
          </p:nvPr>
        </p:nvSpPr>
        <p:spPr/>
        <p:txBody>
          <a:body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5" name="Slide Number Placeholder 4">
            <a:extLst>
              <a:ext uri="{FF2B5EF4-FFF2-40B4-BE49-F238E27FC236}">
                <a16:creationId xmlns:a16="http://schemas.microsoft.com/office/drawing/2014/main" id="{D430E69E-0ED6-4112-9E9A-591663026580}"/>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32</a:t>
            </a:fld>
            <a:endParaRPr lang="en-US" dirty="0">
              <a:solidFill>
                <a:srgbClr val="1D1D1D"/>
              </a:solidFill>
            </a:endParaRPr>
          </a:p>
        </p:txBody>
      </p:sp>
    </p:spTree>
    <p:extLst>
      <p:ext uri="{BB962C8B-B14F-4D97-AF65-F5344CB8AC3E}">
        <p14:creationId xmlns:p14="http://schemas.microsoft.com/office/powerpoint/2010/main" val="25941158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Evaluating the reliability of information provided by the service organization</a:t>
            </a:r>
          </a:p>
        </p:txBody>
      </p:sp>
      <p:sp>
        <p:nvSpPr>
          <p:cNvPr id="3" name="Content Placeholder 2"/>
          <p:cNvSpPr>
            <a:spLocks noGrp="1"/>
          </p:cNvSpPr>
          <p:nvPr>
            <p:ph type="body" sz="quarter" idx="13"/>
          </p:nvPr>
        </p:nvSpPr>
        <p:spPr/>
        <p:txBody>
          <a:bodyPr>
            <a:noAutofit/>
          </a:bodyPr>
          <a:lstStyle/>
          <a:p>
            <a:r>
              <a:rPr lang="en-US" sz="2133" dirty="0"/>
              <a:t>The practitioner should evaluate whether information provided is sufficiently reliable</a:t>
            </a:r>
          </a:p>
          <a:p>
            <a:pPr lvl="1"/>
            <a:r>
              <a:rPr lang="en-US" sz="2133" dirty="0"/>
              <a:t>Obtain evidence about the accuracy and completeness of the information</a:t>
            </a:r>
          </a:p>
          <a:p>
            <a:pPr lvl="2"/>
            <a:r>
              <a:rPr lang="en-US" sz="2133" dirty="0"/>
              <a:t>Effectiveness of related controls</a:t>
            </a:r>
          </a:p>
          <a:p>
            <a:pPr lvl="2"/>
            <a:r>
              <a:rPr lang="en-US" sz="2133" dirty="0"/>
              <a:t>Independent sources</a:t>
            </a:r>
          </a:p>
          <a:p>
            <a:pPr lvl="2"/>
            <a:r>
              <a:rPr lang="en-US" sz="2133" dirty="0"/>
              <a:t>Documentary form</a:t>
            </a:r>
          </a:p>
          <a:p>
            <a:pPr lvl="2"/>
            <a:r>
              <a:rPr lang="en-US" sz="2133" dirty="0"/>
              <a:t>Original documents</a:t>
            </a:r>
          </a:p>
          <a:p>
            <a:pPr lvl="1"/>
            <a:r>
              <a:rPr lang="en-US" sz="2133" dirty="0"/>
              <a:t>Obtain evidence directly (consider the availability and timing)</a:t>
            </a:r>
          </a:p>
          <a:p>
            <a:pPr lvl="1"/>
            <a:r>
              <a:rPr lang="en-US" sz="2133" dirty="0"/>
              <a:t>Evaluate whether the information is sufficiently precise and detailed</a:t>
            </a:r>
          </a:p>
        </p:txBody>
      </p:sp>
      <p:sp>
        <p:nvSpPr>
          <p:cNvPr id="4" name="Text Placeholder 3">
            <a:extLst>
              <a:ext uri="{FF2B5EF4-FFF2-40B4-BE49-F238E27FC236}">
                <a16:creationId xmlns:a16="http://schemas.microsoft.com/office/drawing/2014/main" id="{638D841D-B12C-4873-8886-C83A1667A052}"/>
              </a:ext>
            </a:extLst>
          </p:cNvPr>
          <p:cNvSpPr>
            <a:spLocks noGrp="1"/>
          </p:cNvSpPr>
          <p:nvPr>
            <p:ph type="body" sz="quarter" idx="15"/>
          </p:nvPr>
        </p:nvSpPr>
        <p:spPr/>
        <p:txBody>
          <a:bodyPr/>
          <a:lstStyle/>
          <a:p>
            <a:r>
              <a:rPr lang="en-US" dirty="0"/>
              <a:t>SSAE No. 18</a:t>
            </a:r>
          </a:p>
        </p:txBody>
      </p:sp>
      <p:sp>
        <p:nvSpPr>
          <p:cNvPr id="5" name="Footer Placeholder 4">
            <a:extLst>
              <a:ext uri="{FF2B5EF4-FFF2-40B4-BE49-F238E27FC236}">
                <a16:creationId xmlns:a16="http://schemas.microsoft.com/office/drawing/2014/main" id="{402FAAE4-D9D3-4FD9-8121-8AA0F9B36317}"/>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41FA127A-DF88-4470-A332-45783720CF8C}"/>
              </a:ext>
            </a:extLst>
          </p:cNvPr>
          <p:cNvSpPr>
            <a:spLocks noGrp="1"/>
          </p:cNvSpPr>
          <p:nvPr>
            <p:ph type="sldNum" sz="quarter" idx="4"/>
          </p:nvPr>
        </p:nvSpPr>
        <p:spPr/>
        <p:txBody>
          <a:bodyPr/>
          <a:lstStyle/>
          <a:p>
            <a:fld id="{80FBB8BA-9C6A-4A48-A369-70FBD2FA98DA}" type="slidenum">
              <a:rPr lang="en-US" smtClean="0"/>
              <a:pPr/>
              <a:t>33</a:t>
            </a:fld>
            <a:endParaRPr lang="en-US" dirty="0"/>
          </a:p>
        </p:txBody>
      </p:sp>
    </p:spTree>
    <p:extLst>
      <p:ext uri="{BB962C8B-B14F-4D97-AF65-F5344CB8AC3E}">
        <p14:creationId xmlns:p14="http://schemas.microsoft.com/office/powerpoint/2010/main" val="1699204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Examination quality control</a:t>
            </a:r>
          </a:p>
        </p:txBody>
      </p:sp>
      <p:sp>
        <p:nvSpPr>
          <p:cNvPr id="3" name="Content Placeholder 2"/>
          <p:cNvSpPr>
            <a:spLocks noGrp="1"/>
          </p:cNvSpPr>
          <p:nvPr>
            <p:ph type="body" sz="quarter" idx="13"/>
          </p:nvPr>
        </p:nvSpPr>
        <p:spPr/>
        <p:txBody>
          <a:bodyPr>
            <a:normAutofit/>
          </a:bodyPr>
          <a:lstStyle/>
          <a:p>
            <a:r>
              <a:rPr lang="en-US" sz="2133" dirty="0"/>
              <a:t>The service auditor’s firm should</a:t>
            </a:r>
          </a:p>
          <a:p>
            <a:pPr lvl="1"/>
            <a:r>
              <a:rPr lang="en-US" sz="2133" dirty="0"/>
              <a:t>adopt a system of quality control. </a:t>
            </a:r>
          </a:p>
          <a:p>
            <a:pPr lvl="1"/>
            <a:r>
              <a:rPr lang="en-US" sz="2133" dirty="0"/>
              <a:t>implement the firm’s established quality control policies.</a:t>
            </a:r>
          </a:p>
          <a:p>
            <a:pPr lvl="1"/>
            <a:r>
              <a:rPr lang="en-US" sz="2133" dirty="0"/>
              <a:t>conform to applicable elements of the AICPA Statements on Quality Control Standards (AICPA, </a:t>
            </a:r>
            <a:r>
              <a:rPr lang="en-US" sz="2133" i="1" dirty="0"/>
              <a:t>Professional Standards</a:t>
            </a:r>
            <a:r>
              <a:rPr lang="en-US" sz="2133" dirty="0"/>
              <a:t>).</a:t>
            </a:r>
          </a:p>
          <a:p>
            <a:pPr lvl="2"/>
            <a:r>
              <a:rPr lang="en-US" sz="2133" dirty="0"/>
              <a:t>Engagement performance</a:t>
            </a:r>
          </a:p>
          <a:p>
            <a:pPr lvl="2"/>
            <a:r>
              <a:rPr lang="en-US" sz="2133" dirty="0"/>
              <a:t>Supervision responsibilities</a:t>
            </a:r>
          </a:p>
          <a:p>
            <a:pPr lvl="2"/>
            <a:r>
              <a:rPr lang="en-US" sz="2133" dirty="0"/>
              <a:t>Review responsibilities</a:t>
            </a:r>
          </a:p>
          <a:p>
            <a:pPr lvl="2"/>
            <a:endParaRPr lang="en-US" dirty="0"/>
          </a:p>
          <a:p>
            <a:pPr lvl="1"/>
            <a:endParaRPr lang="en-US" dirty="0"/>
          </a:p>
          <a:p>
            <a:endParaRPr lang="en-US" dirty="0"/>
          </a:p>
          <a:p>
            <a:endParaRPr lang="en-US" dirty="0"/>
          </a:p>
        </p:txBody>
      </p:sp>
      <p:sp>
        <p:nvSpPr>
          <p:cNvPr id="4" name="Text Placeholder 3">
            <a:extLst>
              <a:ext uri="{FF2B5EF4-FFF2-40B4-BE49-F238E27FC236}">
                <a16:creationId xmlns:a16="http://schemas.microsoft.com/office/drawing/2014/main" id="{A8AC8268-B22D-4888-8C83-CEE7D72B4ADA}"/>
              </a:ext>
            </a:extLst>
          </p:cNvPr>
          <p:cNvSpPr>
            <a:spLocks noGrp="1"/>
          </p:cNvSpPr>
          <p:nvPr>
            <p:ph type="body" sz="quarter" idx="15"/>
          </p:nvPr>
        </p:nvSpPr>
        <p:spPr/>
        <p:txBody>
          <a:bodyPr/>
          <a:lstStyle/>
          <a:p>
            <a:r>
              <a:rPr lang="en-US" dirty="0"/>
              <a:t>AICPA Statements on Quality Control Standards</a:t>
            </a:r>
          </a:p>
        </p:txBody>
      </p:sp>
      <p:sp>
        <p:nvSpPr>
          <p:cNvPr id="5" name="Footer Placeholder 4">
            <a:extLst>
              <a:ext uri="{FF2B5EF4-FFF2-40B4-BE49-F238E27FC236}">
                <a16:creationId xmlns:a16="http://schemas.microsoft.com/office/drawing/2014/main" id="{08CA17BE-215A-44D1-A96C-4EC6594164C3}"/>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A49392AD-3777-40E8-BBCA-916407C76769}"/>
              </a:ext>
            </a:extLst>
          </p:cNvPr>
          <p:cNvSpPr>
            <a:spLocks noGrp="1"/>
          </p:cNvSpPr>
          <p:nvPr>
            <p:ph type="sldNum" sz="quarter" idx="4"/>
          </p:nvPr>
        </p:nvSpPr>
        <p:spPr/>
        <p:txBody>
          <a:bodyPr/>
          <a:lstStyle/>
          <a:p>
            <a:fld id="{80FBB8BA-9C6A-4A48-A369-70FBD2FA98DA}" type="slidenum">
              <a:rPr lang="en-US" smtClean="0"/>
              <a:pPr/>
              <a:t>34</a:t>
            </a:fld>
            <a:endParaRPr lang="en-US" dirty="0"/>
          </a:p>
        </p:txBody>
      </p:sp>
    </p:spTree>
    <p:extLst>
      <p:ext uri="{BB962C8B-B14F-4D97-AF65-F5344CB8AC3E}">
        <p14:creationId xmlns:p14="http://schemas.microsoft.com/office/powerpoint/2010/main" val="28821349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Peer review</a:t>
            </a:r>
          </a:p>
        </p:txBody>
      </p:sp>
      <p:sp>
        <p:nvSpPr>
          <p:cNvPr id="3" name="Content Placeholder 2"/>
          <p:cNvSpPr>
            <a:spLocks noGrp="1"/>
          </p:cNvSpPr>
          <p:nvPr>
            <p:ph type="body" sz="quarter" idx="13"/>
          </p:nvPr>
        </p:nvSpPr>
        <p:spPr/>
        <p:txBody>
          <a:bodyPr/>
          <a:lstStyle/>
          <a:p>
            <a:r>
              <a:rPr lang="en-US" dirty="0"/>
              <a:t>Review selections have expanded</a:t>
            </a:r>
          </a:p>
          <a:p>
            <a:pPr lvl="1"/>
            <a:r>
              <a:rPr lang="en-US" dirty="0"/>
              <a:t>SOC 1</a:t>
            </a:r>
            <a:r>
              <a:rPr lang="en-US" baseline="30000" dirty="0"/>
              <a:t> </a:t>
            </a:r>
            <a:r>
              <a:rPr lang="en-US" dirty="0"/>
              <a:t>and SOC 2 engagements are “must select” engagements. </a:t>
            </a:r>
          </a:p>
          <a:p>
            <a:pPr lvl="1"/>
            <a:r>
              <a:rPr lang="en-US" dirty="0"/>
              <a:t>If a firm performs SOC engagements, its peer review must include at least one </a:t>
            </a:r>
            <a:r>
              <a:rPr lang="en-US" dirty="0">
                <a:solidFill>
                  <a:schemeClr val="tx1"/>
                </a:solidFill>
              </a:rPr>
              <a:t>SOC engagement</a:t>
            </a:r>
            <a:r>
              <a:rPr lang="en-US" dirty="0"/>
              <a:t>.</a:t>
            </a:r>
          </a:p>
          <a:p>
            <a:pPr lvl="1"/>
            <a:endParaRPr lang="en-US" dirty="0"/>
          </a:p>
          <a:p>
            <a:pPr lvl="2"/>
            <a:endParaRPr lang="en-US" dirty="0"/>
          </a:p>
          <a:p>
            <a:pPr lvl="1"/>
            <a:endParaRPr lang="en-US" dirty="0"/>
          </a:p>
          <a:p>
            <a:endParaRPr lang="en-US" dirty="0"/>
          </a:p>
          <a:p>
            <a:endParaRPr lang="en-US" dirty="0"/>
          </a:p>
        </p:txBody>
      </p:sp>
      <p:sp>
        <p:nvSpPr>
          <p:cNvPr id="4" name="Text Placeholder 3">
            <a:extLst>
              <a:ext uri="{FF2B5EF4-FFF2-40B4-BE49-F238E27FC236}">
                <a16:creationId xmlns:a16="http://schemas.microsoft.com/office/drawing/2014/main" id="{221E71D0-8208-41CF-B969-3F50BF3B256F}"/>
              </a:ext>
            </a:extLst>
          </p:cNvPr>
          <p:cNvSpPr>
            <a:spLocks noGrp="1"/>
          </p:cNvSpPr>
          <p:nvPr>
            <p:ph type="body" sz="quarter" idx="15"/>
          </p:nvPr>
        </p:nvSpPr>
        <p:spPr/>
        <p:txBody>
          <a:bodyPr/>
          <a:lstStyle/>
          <a:p>
            <a:r>
              <a:rPr lang="en-US" dirty="0"/>
              <a:t>Peer Review Alert No. 12-04</a:t>
            </a:r>
          </a:p>
        </p:txBody>
      </p:sp>
      <p:sp>
        <p:nvSpPr>
          <p:cNvPr id="5" name="Footer Placeholder 4">
            <a:extLst>
              <a:ext uri="{FF2B5EF4-FFF2-40B4-BE49-F238E27FC236}">
                <a16:creationId xmlns:a16="http://schemas.microsoft.com/office/drawing/2014/main" id="{2EAD7DDC-E05A-4933-A266-700E9A5948AF}"/>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4C9BEEB3-D1BF-4C7B-8C44-855AD1B54A11}"/>
              </a:ext>
            </a:extLst>
          </p:cNvPr>
          <p:cNvSpPr>
            <a:spLocks noGrp="1"/>
          </p:cNvSpPr>
          <p:nvPr>
            <p:ph type="sldNum" sz="quarter" idx="4"/>
          </p:nvPr>
        </p:nvSpPr>
        <p:spPr/>
        <p:txBody>
          <a:bodyPr/>
          <a:lstStyle/>
          <a:p>
            <a:fld id="{80FBB8BA-9C6A-4A48-A369-70FBD2FA98DA}" type="slidenum">
              <a:rPr lang="en-US" smtClean="0"/>
              <a:pPr/>
              <a:t>35</a:t>
            </a:fld>
            <a:endParaRPr lang="en-US" dirty="0"/>
          </a:p>
        </p:txBody>
      </p:sp>
    </p:spTree>
    <p:extLst>
      <p:ext uri="{BB962C8B-B14F-4D97-AF65-F5344CB8AC3E}">
        <p14:creationId xmlns:p14="http://schemas.microsoft.com/office/powerpoint/2010/main" val="845945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Planning an Engagement</a:t>
            </a:r>
            <a:endParaRPr lang="en-US" dirty="0"/>
          </a:p>
        </p:txBody>
      </p:sp>
    </p:spTree>
    <p:extLst>
      <p:ext uri="{BB962C8B-B14F-4D97-AF65-F5344CB8AC3E}">
        <p14:creationId xmlns:p14="http://schemas.microsoft.com/office/powerpoint/2010/main" val="184553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an engagement</a:t>
            </a:r>
          </a:p>
        </p:txBody>
      </p:sp>
      <p:sp>
        <p:nvSpPr>
          <p:cNvPr id="3" name="Content Placeholder 2"/>
          <p:cNvSpPr>
            <a:spLocks noGrp="1"/>
          </p:cNvSpPr>
          <p:nvPr>
            <p:ph type="body" sz="quarter" idx="13"/>
          </p:nvPr>
        </p:nvSpPr>
        <p:spPr/>
        <p:txBody>
          <a:bodyPr>
            <a:normAutofit/>
          </a:bodyPr>
          <a:lstStyle/>
          <a:p>
            <a:r>
              <a:rPr lang="en-US" sz="2133" dirty="0"/>
              <a:t>Planning considerations</a:t>
            </a:r>
          </a:p>
          <a:p>
            <a:pPr lvl="1"/>
            <a:r>
              <a:rPr lang="en-US" sz="2133" dirty="0"/>
              <a:t>Identify responsibilities of management of the service organization and the service auditor </a:t>
            </a:r>
          </a:p>
          <a:p>
            <a:pPr lvl="1"/>
            <a:r>
              <a:rPr lang="en-US" sz="2133" dirty="0"/>
              <a:t>Define the scope of the engagement</a:t>
            </a:r>
          </a:p>
          <a:p>
            <a:pPr lvl="1"/>
            <a:r>
              <a:rPr lang="en-US" sz="2133" dirty="0"/>
              <a:t>Determine the type of engagement to be performed </a:t>
            </a:r>
          </a:p>
          <a:p>
            <a:r>
              <a:rPr lang="en-US" sz="2133" dirty="0"/>
              <a:t>Required elements</a:t>
            </a:r>
          </a:p>
          <a:p>
            <a:pPr lvl="1"/>
            <a:r>
              <a:rPr lang="en-US" sz="2133" dirty="0"/>
              <a:t>Management’s description</a:t>
            </a:r>
          </a:p>
          <a:p>
            <a:pPr lvl="1"/>
            <a:r>
              <a:rPr lang="en-US" sz="2133" dirty="0"/>
              <a:t>Written assertion</a:t>
            </a:r>
          </a:p>
          <a:p>
            <a:endParaRPr lang="en-US" dirty="0"/>
          </a:p>
          <a:p>
            <a:endParaRPr lang="en-US" dirty="0"/>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6875BF46-3CE8-42FF-B939-ED99F922DE28}"/>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D1DE65A4-A7F0-4987-9533-46109BF60509}"/>
              </a:ext>
            </a:extLst>
          </p:cNvPr>
          <p:cNvSpPr>
            <a:spLocks noGrp="1"/>
          </p:cNvSpPr>
          <p:nvPr>
            <p:ph type="sldNum" sz="quarter" idx="4"/>
          </p:nvPr>
        </p:nvSpPr>
        <p:spPr/>
        <p:txBody>
          <a:bodyPr/>
          <a:lstStyle/>
          <a:p>
            <a:fld id="{80FBB8BA-9C6A-4A48-A369-70FBD2FA98DA}" type="slidenum">
              <a:rPr lang="en-US" smtClean="0"/>
              <a:pPr/>
              <a:t>37</a:t>
            </a:fld>
            <a:endParaRPr lang="en-US" dirty="0"/>
          </a:p>
        </p:txBody>
      </p:sp>
    </p:spTree>
    <p:extLst>
      <p:ext uri="{BB962C8B-B14F-4D97-AF65-F5344CB8AC3E}">
        <p14:creationId xmlns:p14="http://schemas.microsoft.com/office/powerpoint/2010/main" val="21271358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1: Defining the scope of the engagement</a:t>
            </a:r>
          </a:p>
        </p:txBody>
      </p:sp>
      <p:sp>
        <p:nvSpPr>
          <p:cNvPr id="3" name="Content Placeholder 2"/>
          <p:cNvSpPr>
            <a:spLocks noGrp="1"/>
          </p:cNvSpPr>
          <p:nvPr>
            <p:ph type="body" sz="quarter" idx="13"/>
          </p:nvPr>
        </p:nvSpPr>
        <p:spPr/>
        <p:txBody>
          <a:bodyPr>
            <a:normAutofit/>
          </a:bodyPr>
          <a:lstStyle/>
          <a:p>
            <a:r>
              <a:rPr lang="en-US" sz="2133" dirty="0"/>
              <a:t>Scope of the system relevant to user entities’ internal control over financial reporting (ICFR)</a:t>
            </a:r>
          </a:p>
          <a:p>
            <a:pPr lvl="1"/>
            <a:r>
              <a:rPr lang="en-US" sz="2133" dirty="0"/>
              <a:t>Services</a:t>
            </a:r>
          </a:p>
          <a:p>
            <a:pPr lvl="1"/>
            <a:r>
              <a:rPr lang="en-US" sz="2133" dirty="0"/>
              <a:t>Business units or functional areas</a:t>
            </a:r>
          </a:p>
          <a:p>
            <a:pPr lvl="1"/>
            <a:r>
              <a:rPr lang="en-US" sz="2133" dirty="0"/>
              <a:t>Applications</a:t>
            </a:r>
          </a:p>
          <a:p>
            <a:r>
              <a:rPr lang="en-US" sz="2133" dirty="0"/>
              <a:t>Other requirements</a:t>
            </a:r>
          </a:p>
          <a:p>
            <a:pPr lvl="1"/>
            <a:r>
              <a:rPr lang="en-US" sz="2133" dirty="0"/>
              <a:t>Contractual obligations</a:t>
            </a:r>
          </a:p>
          <a:p>
            <a:pPr lvl="1"/>
            <a:r>
              <a:rPr lang="en-US" sz="2133" dirty="0"/>
              <a:t>Relevant timing</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53370E29-C88E-48B7-9A1C-D18245ECFC69}"/>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A3A12D57-23F7-4072-A083-5395E3E4F7A5}"/>
              </a:ext>
            </a:extLst>
          </p:cNvPr>
          <p:cNvSpPr>
            <a:spLocks noGrp="1"/>
          </p:cNvSpPr>
          <p:nvPr>
            <p:ph type="sldNum" sz="quarter" idx="4"/>
          </p:nvPr>
        </p:nvSpPr>
        <p:spPr/>
        <p:txBody>
          <a:bodyPr/>
          <a:lstStyle/>
          <a:p>
            <a:fld id="{80FBB8BA-9C6A-4A48-A369-70FBD2FA98DA}" type="slidenum">
              <a:rPr lang="en-US" smtClean="0"/>
              <a:pPr/>
              <a:t>38</a:t>
            </a:fld>
            <a:endParaRPr lang="en-US" dirty="0"/>
          </a:p>
        </p:txBody>
      </p:sp>
    </p:spTree>
    <p:extLst>
      <p:ext uri="{BB962C8B-B14F-4D97-AF65-F5344CB8AC3E}">
        <p14:creationId xmlns:p14="http://schemas.microsoft.com/office/powerpoint/2010/main" val="24582696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Definition of a system</a:t>
            </a:r>
          </a:p>
        </p:txBody>
      </p:sp>
      <p:sp>
        <p:nvSpPr>
          <p:cNvPr id="3" name="Content Placeholder 2"/>
          <p:cNvSpPr>
            <a:spLocks noGrp="1"/>
          </p:cNvSpPr>
          <p:nvPr>
            <p:ph type="body" sz="quarter" idx="13"/>
          </p:nvPr>
        </p:nvSpPr>
        <p:spPr/>
        <p:txBody>
          <a:bodyPr/>
          <a:lstStyle/>
          <a:p>
            <a:r>
              <a:rPr lang="en-US" sz="2133" dirty="0"/>
              <a:t>Outsourcing or third-party vendors</a:t>
            </a:r>
          </a:p>
          <a:p>
            <a:pPr lvl="1"/>
            <a:r>
              <a:rPr lang="en-US" sz="2133" dirty="0"/>
              <a:t>User organizations need to be able to perform oversight due diligence</a:t>
            </a:r>
          </a:p>
          <a:p>
            <a:r>
              <a:rPr lang="en-US" sz="2133" dirty="0"/>
              <a:t>A system consists of five key components organized to achieve </a:t>
            </a:r>
            <a:r>
              <a:rPr lang="en-US" sz="2133" dirty="0">
                <a:solidFill>
                  <a:schemeClr val="tx1"/>
                </a:solidFill>
              </a:rPr>
              <a:t>specified service commitments and system requirements</a:t>
            </a:r>
            <a:r>
              <a:rPr lang="en-US" sz="2133" dirty="0"/>
              <a:t>. The five components are categorized as follows:</a:t>
            </a:r>
          </a:p>
          <a:p>
            <a:pPr lvl="1"/>
            <a:r>
              <a:rPr lang="en-US" sz="2133" dirty="0"/>
              <a:t>Infrastructure</a:t>
            </a:r>
          </a:p>
          <a:p>
            <a:pPr lvl="1"/>
            <a:r>
              <a:rPr lang="en-US" sz="2133" dirty="0"/>
              <a:t>Software</a:t>
            </a:r>
          </a:p>
          <a:p>
            <a:pPr lvl="1"/>
            <a:r>
              <a:rPr lang="en-US" sz="2133" dirty="0"/>
              <a:t>People</a:t>
            </a:r>
          </a:p>
          <a:p>
            <a:pPr lvl="1"/>
            <a:r>
              <a:rPr lang="en-US" sz="2133" dirty="0"/>
              <a:t>Processes</a:t>
            </a:r>
          </a:p>
          <a:p>
            <a:pPr lvl="1"/>
            <a:r>
              <a:rPr lang="en-US" sz="2133" dirty="0"/>
              <a:t>Data</a:t>
            </a:r>
          </a:p>
          <a:p>
            <a:pPr lvl="1"/>
            <a:endParaRPr lang="en-US" dirty="0"/>
          </a:p>
        </p:txBody>
      </p:sp>
      <p:sp>
        <p:nvSpPr>
          <p:cNvPr id="7" name="Text Placeholder 6"/>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07350D7F-79A2-4DEF-AB3F-781047829388}"/>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5" name="Slide Number Placeholder 4">
            <a:extLst>
              <a:ext uri="{FF2B5EF4-FFF2-40B4-BE49-F238E27FC236}">
                <a16:creationId xmlns:a16="http://schemas.microsoft.com/office/drawing/2014/main" id="{42B99F70-A13D-4FE2-829C-E23AC72EC60A}"/>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39</a:t>
            </a:fld>
            <a:endParaRPr lang="en-US" dirty="0">
              <a:solidFill>
                <a:srgbClr val="1D1D1D"/>
              </a:solidFill>
            </a:endParaRPr>
          </a:p>
        </p:txBody>
      </p:sp>
    </p:spTree>
    <p:extLst>
      <p:ext uri="{BB962C8B-B14F-4D97-AF65-F5344CB8AC3E}">
        <p14:creationId xmlns:p14="http://schemas.microsoft.com/office/powerpoint/2010/main" val="2506109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90D136E-DE22-4F98-94D1-DBE306AF9EA9}"/>
              </a:ext>
            </a:extLst>
          </p:cNvPr>
          <p:cNvSpPr>
            <a:spLocks noGrp="1"/>
          </p:cNvSpPr>
          <p:nvPr>
            <p:ph type="title"/>
          </p:nvPr>
        </p:nvSpPr>
        <p:spPr/>
        <p:txBody>
          <a:bodyPr/>
          <a:lstStyle/>
          <a:p>
            <a:r>
              <a:rPr lang="en-US" dirty="0"/>
              <a:t>Overview of key terms</a:t>
            </a:r>
          </a:p>
        </p:txBody>
      </p:sp>
      <p:sp>
        <p:nvSpPr>
          <p:cNvPr id="10" name="Text Placeholder 9">
            <a:extLst>
              <a:ext uri="{FF2B5EF4-FFF2-40B4-BE49-F238E27FC236}">
                <a16:creationId xmlns:a16="http://schemas.microsoft.com/office/drawing/2014/main" id="{96765EEC-C6EC-4213-B704-B70778EEDF8C}"/>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7224867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D0A8AFA8-EDEF-4382-8803-FF4DD149DE18}"/>
              </a:ext>
            </a:extLst>
          </p:cNvPr>
          <p:cNvSpPr txBox="1">
            <a:spLocks/>
          </p:cNvSpPr>
          <p:nvPr/>
        </p:nvSpPr>
        <p:spPr>
          <a:xfrm>
            <a:off x="611372" y="1110511"/>
            <a:ext cx="8292483" cy="4466167"/>
          </a:xfrm>
          <a:prstGeom prst="rect">
            <a:avLst/>
          </a:prstGeom>
        </p:spPr>
        <p:txBody>
          <a:bodyPr vert="horz" lIns="0" tIns="0" rIns="0" bIns="0" numCol="2" rtlCol="0">
            <a:noAutofit/>
          </a:bodyPr>
          <a:lstStyle>
            <a:lvl1pPr marL="192024" indent="-192024" algn="l" defTabSz="457200" rtl="0" eaLnBrk="1" latinLnBrk="0" hangingPunct="1">
              <a:lnSpc>
                <a:spcPts val="2000"/>
              </a:lnSpc>
              <a:spcBef>
                <a:spcPts val="0"/>
              </a:spcBef>
              <a:spcAft>
                <a:spcPts val="1200"/>
              </a:spcAft>
              <a:buClrTx/>
              <a:buFont typeface="Arial"/>
              <a:buChar char="•"/>
              <a:defRPr sz="1400" kern="1200">
                <a:solidFill>
                  <a:schemeClr val="bg2"/>
                </a:solidFill>
                <a:latin typeface="+mn-lt"/>
                <a:ea typeface="+mn-ea"/>
                <a:cs typeface="+mn-cs"/>
              </a:defRPr>
            </a:lvl1pPr>
            <a:lvl2pPr marL="411480" indent="-192024" algn="l" defTabSz="457200" rtl="0" eaLnBrk="1" latinLnBrk="0" hangingPunct="1">
              <a:lnSpc>
                <a:spcPts val="2000"/>
              </a:lnSpc>
              <a:spcBef>
                <a:spcPts val="0"/>
              </a:spcBef>
              <a:spcAft>
                <a:spcPts val="1200"/>
              </a:spcAft>
              <a:buFont typeface="Lucida Grande"/>
              <a:buChar char="–"/>
              <a:defRPr sz="1400" kern="1200">
                <a:solidFill>
                  <a:schemeClr val="bg2"/>
                </a:solidFill>
                <a:latin typeface="+mn-lt"/>
                <a:ea typeface="+mn-ea"/>
                <a:cs typeface="+mn-cs"/>
              </a:defRPr>
            </a:lvl2pPr>
            <a:lvl3pPr marL="640080" indent="-192024" algn="l" defTabSz="457200" rtl="0" eaLnBrk="1" latinLnBrk="0" hangingPunct="1">
              <a:lnSpc>
                <a:spcPts val="2000"/>
              </a:lnSpc>
              <a:spcBef>
                <a:spcPts val="0"/>
              </a:spcBef>
              <a:spcAft>
                <a:spcPts val="1200"/>
              </a:spcAft>
              <a:buFont typeface="Lucida Grande"/>
              <a:buChar char="–"/>
              <a:defRPr sz="1400" kern="1200">
                <a:solidFill>
                  <a:schemeClr val="bg2"/>
                </a:solidFill>
                <a:latin typeface="+mn-lt"/>
                <a:ea typeface="+mn-ea"/>
                <a:cs typeface="+mn-cs"/>
              </a:defRPr>
            </a:lvl3pPr>
            <a:lvl4pPr marL="868680" indent="-192024" algn="l" defTabSz="457200" rtl="0" eaLnBrk="1" latinLnBrk="0" hangingPunct="1">
              <a:lnSpc>
                <a:spcPts val="2000"/>
              </a:lnSpc>
              <a:spcBef>
                <a:spcPts val="0"/>
              </a:spcBef>
              <a:spcAft>
                <a:spcPts val="1200"/>
              </a:spcAft>
              <a:buFont typeface="Lucida Grande"/>
              <a:buChar char="–"/>
              <a:defRPr sz="1400" kern="1200">
                <a:solidFill>
                  <a:schemeClr val="bg2"/>
                </a:solidFill>
                <a:latin typeface="+mn-lt"/>
                <a:ea typeface="+mn-ea"/>
                <a:cs typeface="+mn-cs"/>
              </a:defRPr>
            </a:lvl4pPr>
            <a:lvl5pPr marL="1097280" indent="-192024" algn="l" defTabSz="457200" rtl="0" eaLnBrk="1" latinLnBrk="0" hangingPunct="1">
              <a:lnSpc>
                <a:spcPts val="2000"/>
              </a:lnSpc>
              <a:spcBef>
                <a:spcPts val="0"/>
              </a:spcBef>
              <a:spcAft>
                <a:spcPts val="1200"/>
              </a:spcAft>
              <a:buFont typeface="Lucida Grande"/>
              <a:buChar char="–"/>
              <a:defRPr sz="1400" kern="1200">
                <a:solidFill>
                  <a:schemeClr val="bg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56026" indent="-256026" defTabSz="609585" fontAlgn="base">
              <a:lnSpc>
                <a:spcPts val="2667"/>
              </a:lnSpc>
              <a:spcAft>
                <a:spcPts val="1600"/>
              </a:spcAft>
            </a:pPr>
            <a:r>
              <a:rPr lang="en-US" sz="2133" dirty="0">
                <a:solidFill>
                  <a:schemeClr val="tx1"/>
                </a:solidFill>
                <a:latin typeface="Arial"/>
              </a:rPr>
              <a:t>Scope of the system</a:t>
            </a:r>
          </a:p>
          <a:p>
            <a:pPr marL="548626" lvl="1" indent="-256026" defTabSz="609585" fontAlgn="base">
              <a:lnSpc>
                <a:spcPts val="2667"/>
              </a:lnSpc>
              <a:spcAft>
                <a:spcPts val="1600"/>
              </a:spcAft>
            </a:pPr>
            <a:r>
              <a:rPr lang="en-US" sz="2133" dirty="0">
                <a:solidFill>
                  <a:schemeClr val="tx1"/>
                </a:solidFill>
                <a:latin typeface="Arial"/>
              </a:rPr>
              <a:t>Services</a:t>
            </a:r>
          </a:p>
          <a:p>
            <a:pPr marL="548626" lvl="1" indent="-256026" defTabSz="609585" fontAlgn="base">
              <a:lnSpc>
                <a:spcPts val="2667"/>
              </a:lnSpc>
              <a:spcAft>
                <a:spcPts val="1600"/>
              </a:spcAft>
            </a:pPr>
            <a:r>
              <a:rPr lang="en-US" sz="2133" dirty="0">
                <a:solidFill>
                  <a:schemeClr val="tx1"/>
                </a:solidFill>
                <a:latin typeface="Arial"/>
              </a:rPr>
              <a:t>Business units or functional areas</a:t>
            </a:r>
          </a:p>
          <a:p>
            <a:pPr marL="548626" lvl="1" indent="-256026" defTabSz="609585" fontAlgn="base">
              <a:lnSpc>
                <a:spcPts val="2667"/>
              </a:lnSpc>
              <a:spcAft>
                <a:spcPts val="1600"/>
              </a:spcAft>
            </a:pPr>
            <a:r>
              <a:rPr lang="en-US" sz="2133" dirty="0">
                <a:solidFill>
                  <a:schemeClr val="tx1"/>
                </a:solidFill>
                <a:latin typeface="Arial"/>
              </a:rPr>
              <a:t>Applications and reports</a:t>
            </a:r>
          </a:p>
          <a:p>
            <a:pPr marL="548626" lvl="1" indent="-256026" defTabSz="609585" fontAlgn="base">
              <a:lnSpc>
                <a:spcPts val="2667"/>
              </a:lnSpc>
              <a:spcAft>
                <a:spcPts val="1600"/>
              </a:spcAft>
            </a:pPr>
            <a:r>
              <a:rPr lang="en-US" sz="2133" dirty="0">
                <a:solidFill>
                  <a:schemeClr val="tx1"/>
                </a:solidFill>
                <a:latin typeface="Arial"/>
              </a:rPr>
              <a:t>Which:</a:t>
            </a:r>
          </a:p>
          <a:p>
            <a:pPr marL="777226" lvl="2" indent="-256026" defTabSz="609585" fontAlgn="base">
              <a:lnSpc>
                <a:spcPts val="2667"/>
              </a:lnSpc>
              <a:spcAft>
                <a:spcPts val="1600"/>
              </a:spcAft>
            </a:pPr>
            <a:r>
              <a:rPr lang="en-US" sz="2133" dirty="0">
                <a:solidFill>
                  <a:schemeClr val="tx1"/>
                </a:solidFill>
                <a:latin typeface="Arial"/>
              </a:rPr>
              <a:t>Control objectives (SOC 1)</a:t>
            </a:r>
          </a:p>
          <a:p>
            <a:pPr marL="777226" lvl="2" indent="-256026" defTabSz="609585" fontAlgn="base">
              <a:lnSpc>
                <a:spcPts val="2667"/>
              </a:lnSpc>
              <a:spcAft>
                <a:spcPts val="1600"/>
              </a:spcAft>
            </a:pPr>
            <a:r>
              <a:rPr lang="en-US" sz="2133" dirty="0">
                <a:solidFill>
                  <a:schemeClr val="tx1"/>
                </a:solidFill>
                <a:latin typeface="Arial"/>
              </a:rPr>
              <a:t>Criteria (SOC 2)</a:t>
            </a:r>
          </a:p>
          <a:p>
            <a:pPr marL="548626" lvl="1" indent="-256026" defTabSz="609585" fontAlgn="base">
              <a:lnSpc>
                <a:spcPts val="2667"/>
              </a:lnSpc>
              <a:spcAft>
                <a:spcPts val="1600"/>
              </a:spcAft>
            </a:pPr>
            <a:r>
              <a:rPr lang="en-US" sz="2133" dirty="0">
                <a:solidFill>
                  <a:schemeClr val="tx1"/>
                </a:solidFill>
                <a:latin typeface="Arial"/>
              </a:rPr>
              <a:t>Inclusive or carve-out?</a:t>
            </a:r>
          </a:p>
          <a:p>
            <a:pPr marL="256026" indent="-256026" defTabSz="609585" fontAlgn="base">
              <a:lnSpc>
                <a:spcPts val="2667"/>
              </a:lnSpc>
              <a:spcAft>
                <a:spcPts val="1600"/>
              </a:spcAft>
            </a:pPr>
            <a:endParaRPr lang="en-US" sz="2133" dirty="0">
              <a:solidFill>
                <a:schemeClr val="tx1"/>
              </a:solidFill>
              <a:latin typeface="Arial"/>
            </a:endParaRPr>
          </a:p>
          <a:p>
            <a:pPr marL="256026" indent="-256026" defTabSz="609585" fontAlgn="base">
              <a:lnSpc>
                <a:spcPts val="2667"/>
              </a:lnSpc>
              <a:spcAft>
                <a:spcPts val="1600"/>
              </a:spcAft>
            </a:pPr>
            <a:endParaRPr lang="en-US" sz="2133" dirty="0">
              <a:solidFill>
                <a:schemeClr val="tx1"/>
              </a:solidFill>
              <a:latin typeface="Arial"/>
            </a:endParaRPr>
          </a:p>
          <a:p>
            <a:pPr marL="234945" indent="-234945" defTabSz="609585" fontAlgn="base">
              <a:lnSpc>
                <a:spcPct val="150000"/>
              </a:lnSpc>
              <a:spcAft>
                <a:spcPts val="1600"/>
              </a:spcAft>
            </a:pPr>
            <a:r>
              <a:rPr lang="en-US" sz="2133" dirty="0">
                <a:solidFill>
                  <a:schemeClr val="tx1"/>
                </a:solidFill>
                <a:latin typeface="Arial"/>
              </a:rPr>
              <a:t>Evaluation context</a:t>
            </a:r>
            <a:br>
              <a:rPr lang="en-US" sz="2133" dirty="0">
                <a:solidFill>
                  <a:schemeClr val="tx1"/>
                </a:solidFill>
                <a:latin typeface="Arial"/>
              </a:rPr>
            </a:br>
            <a:r>
              <a:rPr lang="en-US" sz="2133" dirty="0">
                <a:solidFill>
                  <a:schemeClr val="tx1"/>
                </a:solidFill>
                <a:latin typeface="Arial"/>
              </a:rPr>
              <a:t>SOC 1:</a:t>
            </a:r>
            <a:br>
              <a:rPr lang="en-US" sz="2133" dirty="0">
                <a:solidFill>
                  <a:schemeClr val="tx1"/>
                </a:solidFill>
                <a:latin typeface="Arial"/>
              </a:rPr>
            </a:br>
            <a:r>
              <a:rPr lang="en-US" sz="2133" dirty="0">
                <a:solidFill>
                  <a:schemeClr val="tx1"/>
                </a:solidFill>
                <a:latin typeface="Arial"/>
              </a:rPr>
              <a:t>-  ICFR</a:t>
            </a:r>
            <a:br>
              <a:rPr lang="en-US" sz="2133" dirty="0">
                <a:solidFill>
                  <a:schemeClr val="tx1"/>
                </a:solidFill>
                <a:latin typeface="Arial"/>
              </a:rPr>
            </a:br>
            <a:r>
              <a:rPr lang="en-US" sz="2133" dirty="0">
                <a:solidFill>
                  <a:schemeClr val="tx1"/>
                </a:solidFill>
                <a:latin typeface="Arial"/>
              </a:rPr>
              <a:t>SOC 2:</a:t>
            </a:r>
          </a:p>
          <a:p>
            <a:pPr marL="455073" lvl="1" indent="-234945" defTabSz="609585" fontAlgn="base">
              <a:lnSpc>
                <a:spcPct val="100000"/>
              </a:lnSpc>
              <a:spcAft>
                <a:spcPts val="1600"/>
              </a:spcAft>
            </a:pPr>
            <a:r>
              <a:rPr lang="en-US" sz="2133" dirty="0">
                <a:solidFill>
                  <a:schemeClr val="tx1"/>
                </a:solidFill>
                <a:latin typeface="Arial"/>
              </a:rPr>
              <a:t>Principal service commitments</a:t>
            </a:r>
          </a:p>
          <a:p>
            <a:pPr marL="455073" lvl="1" indent="-234945" defTabSz="609585" fontAlgn="base">
              <a:lnSpc>
                <a:spcPct val="100000"/>
              </a:lnSpc>
              <a:spcAft>
                <a:spcPts val="1600"/>
              </a:spcAft>
            </a:pPr>
            <a:r>
              <a:rPr lang="en-US" sz="2133" dirty="0">
                <a:solidFill>
                  <a:schemeClr val="tx1"/>
                </a:solidFill>
                <a:latin typeface="Arial"/>
              </a:rPr>
              <a:t>System requirements</a:t>
            </a:r>
          </a:p>
          <a:p>
            <a:pPr marL="234945" indent="-234945" defTabSz="609585" fontAlgn="base">
              <a:lnSpc>
                <a:spcPts val="2667"/>
              </a:lnSpc>
              <a:spcAft>
                <a:spcPts val="1600"/>
              </a:spcAft>
            </a:pPr>
            <a:r>
              <a:rPr lang="en-US" sz="2133" dirty="0">
                <a:solidFill>
                  <a:schemeClr val="tx1"/>
                </a:solidFill>
                <a:latin typeface="Arial"/>
              </a:rPr>
              <a:t>Other requirements</a:t>
            </a:r>
          </a:p>
          <a:p>
            <a:pPr marL="455073" lvl="1" indent="-234945" defTabSz="609585" fontAlgn="base">
              <a:lnSpc>
                <a:spcPts val="2667"/>
              </a:lnSpc>
              <a:spcAft>
                <a:spcPts val="1600"/>
              </a:spcAft>
            </a:pPr>
            <a:r>
              <a:rPr lang="en-US" sz="2133" dirty="0">
                <a:solidFill>
                  <a:schemeClr val="tx1"/>
                </a:solidFill>
                <a:latin typeface="Arial"/>
              </a:rPr>
              <a:t>Contractual obligations</a:t>
            </a:r>
          </a:p>
          <a:p>
            <a:pPr marL="455073" lvl="1" indent="-234945" defTabSz="609585" fontAlgn="base">
              <a:lnSpc>
                <a:spcPts val="2667"/>
              </a:lnSpc>
              <a:spcAft>
                <a:spcPts val="1600"/>
              </a:spcAft>
            </a:pPr>
            <a:r>
              <a:rPr lang="en-US" sz="2133" dirty="0">
                <a:solidFill>
                  <a:schemeClr val="tx1"/>
                </a:solidFill>
                <a:latin typeface="Arial"/>
              </a:rPr>
              <a:t>Relevant timing</a:t>
            </a:r>
          </a:p>
          <a:p>
            <a:pPr marL="455073" lvl="1" indent="-234945" defTabSz="609585" fontAlgn="base">
              <a:lnSpc>
                <a:spcPts val="2667"/>
              </a:lnSpc>
              <a:spcAft>
                <a:spcPts val="1600"/>
              </a:spcAft>
            </a:pPr>
            <a:r>
              <a:rPr lang="en-US" sz="2133" dirty="0">
                <a:solidFill>
                  <a:schemeClr val="tx1"/>
                </a:solidFill>
                <a:latin typeface="Arial"/>
              </a:rPr>
              <a:t>Additional criteria</a:t>
            </a:r>
          </a:p>
          <a:p>
            <a:pPr marL="256026" indent="-256026" defTabSz="609585">
              <a:lnSpc>
                <a:spcPts val="2667"/>
              </a:lnSpc>
              <a:spcAft>
                <a:spcPts val="1600"/>
              </a:spcAft>
            </a:pPr>
            <a:endParaRPr lang="en-US" sz="1867" dirty="0">
              <a:solidFill>
                <a:srgbClr val="1D1D1D"/>
              </a:solidFill>
              <a:latin typeface="Arial"/>
            </a:endParaRPr>
          </a:p>
        </p:txBody>
      </p:sp>
      <p:sp>
        <p:nvSpPr>
          <p:cNvPr id="2" name="Title 1"/>
          <p:cNvSpPr>
            <a:spLocks noGrp="1"/>
          </p:cNvSpPr>
          <p:nvPr>
            <p:ph type="title"/>
          </p:nvPr>
        </p:nvSpPr>
        <p:spPr/>
        <p:txBody>
          <a:bodyPr/>
          <a:lstStyle/>
          <a:p>
            <a:r>
              <a:rPr lang="en-US" dirty="0"/>
              <a:t>Defining the scope of the engagement</a:t>
            </a:r>
          </a:p>
        </p:txBody>
      </p:sp>
      <p:sp>
        <p:nvSpPr>
          <p:cNvPr id="3" name="Footer Placeholder 2">
            <a:extLst>
              <a:ext uri="{FF2B5EF4-FFF2-40B4-BE49-F238E27FC236}">
                <a16:creationId xmlns:a16="http://schemas.microsoft.com/office/drawing/2014/main" id="{A3B339F0-FE20-4A84-A362-009644B97F1F}"/>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4" name="Slide Number Placeholder 3">
            <a:extLst>
              <a:ext uri="{FF2B5EF4-FFF2-40B4-BE49-F238E27FC236}">
                <a16:creationId xmlns:a16="http://schemas.microsoft.com/office/drawing/2014/main" id="{4B65E1D7-9DB5-43E2-A0FE-45B782C65A34}"/>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40</a:t>
            </a:fld>
            <a:endParaRPr lang="en-US" dirty="0">
              <a:solidFill>
                <a:srgbClr val="1D1D1D"/>
              </a:solidFill>
            </a:endParaRPr>
          </a:p>
        </p:txBody>
      </p:sp>
    </p:spTree>
    <p:extLst>
      <p:ext uri="{BB962C8B-B14F-4D97-AF65-F5344CB8AC3E}">
        <p14:creationId xmlns:p14="http://schemas.microsoft.com/office/powerpoint/2010/main" val="24271348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System attributes </a:t>
            </a:r>
          </a:p>
        </p:txBody>
      </p:sp>
      <p:sp>
        <p:nvSpPr>
          <p:cNvPr id="3" name="Content Placeholder 2"/>
          <p:cNvSpPr>
            <a:spLocks noGrp="1"/>
          </p:cNvSpPr>
          <p:nvPr>
            <p:ph type="body" sz="quarter" idx="13"/>
          </p:nvPr>
        </p:nvSpPr>
        <p:spPr/>
        <p:txBody>
          <a:bodyPr/>
          <a:lstStyle/>
          <a:p>
            <a:pPr marL="0" indent="0">
              <a:buNone/>
            </a:pPr>
            <a:r>
              <a:rPr lang="en-US" dirty="0"/>
              <a:t>SOC 2 reports specifically address one or more of the following five categories</a:t>
            </a:r>
          </a:p>
        </p:txBody>
      </p:sp>
      <p:graphicFrame>
        <p:nvGraphicFramePr>
          <p:cNvPr id="5" name="Diagram 4"/>
          <p:cNvGraphicFramePr/>
          <p:nvPr>
            <p:extLst/>
          </p:nvPr>
        </p:nvGraphicFramePr>
        <p:xfrm>
          <a:off x="1147233" y="1863868"/>
          <a:ext cx="6391400" cy="42609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BC9BC187-1D7F-431D-9D4D-79B34C6C9885}"/>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B944D234-60E8-4F3B-A3B9-8FC8F09B2C39}"/>
              </a:ext>
            </a:extLst>
          </p:cNvPr>
          <p:cNvSpPr>
            <a:spLocks noGrp="1"/>
          </p:cNvSpPr>
          <p:nvPr>
            <p:ph type="sldNum" sz="quarter" idx="4"/>
          </p:nvPr>
        </p:nvSpPr>
        <p:spPr/>
        <p:txBody>
          <a:bodyPr/>
          <a:lstStyle/>
          <a:p>
            <a:fld id="{80FBB8BA-9C6A-4A48-A369-70FBD2FA98DA}" type="slidenum">
              <a:rPr lang="en-US" smtClean="0"/>
              <a:pPr/>
              <a:t>41</a:t>
            </a:fld>
            <a:endParaRPr lang="en-US" dirty="0"/>
          </a:p>
        </p:txBody>
      </p:sp>
    </p:spTree>
    <p:extLst>
      <p:ext uri="{BB962C8B-B14F-4D97-AF65-F5344CB8AC3E}">
        <p14:creationId xmlns:p14="http://schemas.microsoft.com/office/powerpoint/2010/main" val="37036412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Boundaries of the system</a:t>
            </a:r>
          </a:p>
        </p:txBody>
      </p:sp>
      <p:sp>
        <p:nvSpPr>
          <p:cNvPr id="3" name="Content Placeholder 2"/>
          <p:cNvSpPr>
            <a:spLocks noGrp="1"/>
          </p:cNvSpPr>
          <p:nvPr>
            <p:ph type="body" sz="quarter" idx="13"/>
          </p:nvPr>
        </p:nvSpPr>
        <p:spPr/>
        <p:txBody>
          <a:bodyPr>
            <a:normAutofit/>
          </a:bodyPr>
          <a:lstStyle/>
          <a:p>
            <a:r>
              <a:rPr lang="en-US" sz="2133" dirty="0"/>
              <a:t>Boundaries of the system must be clearly understood, defined, and communicated. </a:t>
            </a:r>
          </a:p>
          <a:p>
            <a:r>
              <a:rPr lang="en-US" sz="2133" dirty="0"/>
              <a:t>Example: The boundaries of a system related to processing integrity (system processing is complete, accurate, timely, and authorized) may extend to other operations (for example: processes at customer call centers).</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DD751AF8-54F1-4487-9CBB-AEEA8BB027B9}"/>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6" name="Slide Number Placeholder 5">
            <a:extLst>
              <a:ext uri="{FF2B5EF4-FFF2-40B4-BE49-F238E27FC236}">
                <a16:creationId xmlns:a16="http://schemas.microsoft.com/office/drawing/2014/main" id="{2F6A4EEE-5187-4170-8833-5FB72D5F7D3B}"/>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42</a:t>
            </a:fld>
            <a:endParaRPr lang="en-US" dirty="0">
              <a:solidFill>
                <a:srgbClr val="1D1D1D"/>
              </a:solidFill>
            </a:endParaRPr>
          </a:p>
        </p:txBody>
      </p:sp>
    </p:spTree>
    <p:extLst>
      <p:ext uri="{BB962C8B-B14F-4D97-AF65-F5344CB8AC3E}">
        <p14:creationId xmlns:p14="http://schemas.microsoft.com/office/powerpoint/2010/main" val="25060680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Boundaries of the system (continued)</a:t>
            </a:r>
          </a:p>
        </p:txBody>
      </p:sp>
      <p:sp>
        <p:nvSpPr>
          <p:cNvPr id="3" name="Content Placeholder 2"/>
          <p:cNvSpPr>
            <a:spLocks noGrp="1"/>
          </p:cNvSpPr>
          <p:nvPr>
            <p:ph type="body" sz="quarter" idx="13"/>
          </p:nvPr>
        </p:nvSpPr>
        <p:spPr/>
        <p:txBody>
          <a:bodyPr/>
          <a:lstStyle/>
          <a:p>
            <a:pPr marL="0" indent="0">
              <a:buNone/>
            </a:pPr>
            <a:r>
              <a:rPr lang="en-US" dirty="0"/>
              <a:t>When the privacy criteria category is addressed in a SOC 2 engagement, the system boundaries cover at minimum, all system components, as they relate to the personal information life cycle, which consists of: </a:t>
            </a:r>
          </a:p>
        </p:txBody>
      </p:sp>
      <p:graphicFrame>
        <p:nvGraphicFramePr>
          <p:cNvPr id="5" name="Content Placeholder 6"/>
          <p:cNvGraphicFramePr>
            <a:graphicFrameLocks/>
          </p:cNvGraphicFramePr>
          <p:nvPr>
            <p:extLst/>
          </p:nvPr>
        </p:nvGraphicFramePr>
        <p:xfrm>
          <a:off x="2029814" y="2580901"/>
          <a:ext cx="7524541" cy="3205869"/>
        </p:xfrm>
        <a:graphic>
          <a:graphicData uri="http://schemas.openxmlformats.org/drawingml/2006/table">
            <a:tbl>
              <a:tblPr firstRow="1" bandRow="1">
                <a:tableStyleId>{EB344D84-9AFB-497E-A393-DC336BA19D2E}</a:tableStyleId>
              </a:tblPr>
              <a:tblGrid>
                <a:gridCol w="7524541">
                  <a:extLst>
                    <a:ext uri="{9D8B030D-6E8A-4147-A177-3AD203B41FA5}">
                      <a16:colId xmlns:a16="http://schemas.microsoft.com/office/drawing/2014/main" val="20000"/>
                    </a:ext>
                  </a:extLst>
                </a:gridCol>
              </a:tblGrid>
              <a:tr h="457200">
                <a:tc>
                  <a:txBody>
                    <a:bodyPr/>
                    <a:lstStyle/>
                    <a:p>
                      <a:pPr algn="ctr"/>
                      <a:r>
                        <a:rPr lang="en-US" sz="2400" dirty="0">
                          <a:latin typeface="Arial" pitchFamily="34" charset="0"/>
                          <a:cs typeface="Arial" pitchFamily="34" charset="0"/>
                        </a:rPr>
                        <a:t>Personal information life cycle</a:t>
                      </a:r>
                    </a:p>
                  </a:txBody>
                  <a:tcPr anchor="ctr">
                    <a:solidFill>
                      <a:schemeClr val="tx2"/>
                    </a:solidFill>
                  </a:tcPr>
                </a:tc>
                <a:extLst>
                  <a:ext uri="{0D108BD9-81ED-4DB2-BD59-A6C34878D82A}">
                    <a16:rowId xmlns:a16="http://schemas.microsoft.com/office/drawing/2014/main" val="10000"/>
                  </a:ext>
                </a:extLst>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Collection</a:t>
                      </a:r>
                      <a:endParaRPr lang="en-US" sz="2400" b="1" dirty="0">
                        <a:latin typeface="Arial" pitchFamily="34" charset="0"/>
                        <a:cs typeface="Arial" pitchFamily="34" charset="0"/>
                      </a:endParaRPr>
                    </a:p>
                  </a:txBody>
                  <a:tcPr/>
                </a:tc>
                <a:extLst>
                  <a:ext uri="{0D108BD9-81ED-4DB2-BD59-A6C34878D82A}">
                    <a16:rowId xmlns:a16="http://schemas.microsoft.com/office/drawing/2014/main" val="10001"/>
                  </a:ext>
                </a:extLst>
              </a:tr>
              <a:tr h="457200">
                <a:tc>
                  <a:txBody>
                    <a:bodyPr/>
                    <a:lstStyle/>
                    <a:p>
                      <a:pPr algn="ctr"/>
                      <a:r>
                        <a:rPr lang="en-US" sz="2400" dirty="0">
                          <a:latin typeface="Arial" panose="020B0604020202020204" pitchFamily="34" charset="0"/>
                          <a:cs typeface="Arial" panose="020B0604020202020204" pitchFamily="34" charset="0"/>
                        </a:rPr>
                        <a:t>Use</a:t>
                      </a:r>
                      <a:endParaRPr lang="en-US" sz="2400" b="1" dirty="0">
                        <a:solidFill>
                          <a:schemeClr val="tx1"/>
                        </a:solidFill>
                        <a:latin typeface="Arial" pitchFamily="34" charset="0"/>
                        <a:cs typeface="Arial" pitchFamily="34" charset="0"/>
                      </a:endParaRPr>
                    </a:p>
                  </a:txBody>
                  <a:tcPr/>
                </a:tc>
                <a:extLst>
                  <a:ext uri="{0D108BD9-81ED-4DB2-BD59-A6C34878D82A}">
                    <a16:rowId xmlns:a16="http://schemas.microsoft.com/office/drawing/2014/main" val="10002"/>
                  </a:ext>
                </a:extLst>
              </a:tr>
              <a:tr h="548011">
                <a:tc>
                  <a:txBody>
                    <a:bodyPr/>
                    <a:lstStyle/>
                    <a:p>
                      <a:pPr algn="ctr"/>
                      <a:r>
                        <a:rPr lang="en-US" sz="2400" dirty="0">
                          <a:latin typeface="Arial" panose="020B0604020202020204" pitchFamily="34" charset="0"/>
                          <a:cs typeface="Arial" panose="020B0604020202020204" pitchFamily="34" charset="0"/>
                        </a:rPr>
                        <a:t>Retention</a:t>
                      </a:r>
                      <a:endParaRPr lang="en-US" sz="2400" b="1" dirty="0">
                        <a:solidFill>
                          <a:schemeClr val="tx1"/>
                        </a:solidFill>
                        <a:latin typeface="Arial" pitchFamily="34" charset="0"/>
                        <a:cs typeface="Arial" pitchFamily="34" charset="0"/>
                      </a:endParaRPr>
                    </a:p>
                  </a:txBody>
                  <a:tcPr/>
                </a:tc>
                <a:extLst>
                  <a:ext uri="{0D108BD9-81ED-4DB2-BD59-A6C34878D82A}">
                    <a16:rowId xmlns:a16="http://schemas.microsoft.com/office/drawing/2014/main" val="10003"/>
                  </a:ext>
                </a:extLst>
              </a:tr>
              <a:tr h="50442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Disclosure</a:t>
                      </a:r>
                      <a:endParaRPr lang="en-US" sz="2400" b="1" dirty="0">
                        <a:solidFill>
                          <a:schemeClr val="tx1"/>
                        </a:solidFill>
                        <a:latin typeface="Arial" pitchFamily="34" charset="0"/>
                        <a:cs typeface="Arial" pitchFamily="34" charset="0"/>
                      </a:endParaRPr>
                    </a:p>
                  </a:txBody>
                  <a:tcPr/>
                </a:tc>
                <a:extLst>
                  <a:ext uri="{0D108BD9-81ED-4DB2-BD59-A6C34878D82A}">
                    <a16:rowId xmlns:a16="http://schemas.microsoft.com/office/drawing/2014/main" val="10004"/>
                  </a:ext>
                </a:extLst>
              </a:tr>
              <a:tr h="781831">
                <a:tc>
                  <a:txBody>
                    <a:bodyPr/>
                    <a:lstStyle/>
                    <a:p>
                      <a:pPr algn="ctr"/>
                      <a:r>
                        <a:rPr lang="en-US" sz="2400" dirty="0">
                          <a:latin typeface="Arial" panose="020B0604020202020204" pitchFamily="34" charset="0"/>
                          <a:cs typeface="Arial" panose="020B0604020202020204" pitchFamily="34" charset="0"/>
                        </a:rPr>
                        <a:t>Disposal or anonymization of personal information</a:t>
                      </a:r>
                      <a:endParaRPr lang="en-US" sz="2400" b="1" dirty="0">
                        <a:solidFill>
                          <a:schemeClr val="tx1"/>
                        </a:solidFill>
                        <a:latin typeface="Arial" pitchFamily="34" charset="0"/>
                        <a:cs typeface="Arial" pitchFamily="34" charset="0"/>
                      </a:endParaRPr>
                    </a:p>
                  </a:txBody>
                  <a:tcPr/>
                </a:tc>
                <a:extLst>
                  <a:ext uri="{0D108BD9-81ED-4DB2-BD59-A6C34878D82A}">
                    <a16:rowId xmlns:a16="http://schemas.microsoft.com/office/drawing/2014/main" val="10005"/>
                  </a:ext>
                </a:extLst>
              </a:tr>
            </a:tbl>
          </a:graphicData>
        </a:graphic>
      </p:graphicFrame>
      <p:sp>
        <p:nvSpPr>
          <p:cNvPr id="4" name="Footer Placeholder 3">
            <a:extLst>
              <a:ext uri="{FF2B5EF4-FFF2-40B4-BE49-F238E27FC236}">
                <a16:creationId xmlns:a16="http://schemas.microsoft.com/office/drawing/2014/main" id="{A24BBC2E-1E16-4181-8D8F-D282C6FD989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2D842ED7-ABEE-4A8A-B80E-EE71BCAF8967}"/>
              </a:ext>
            </a:extLst>
          </p:cNvPr>
          <p:cNvSpPr>
            <a:spLocks noGrp="1"/>
          </p:cNvSpPr>
          <p:nvPr>
            <p:ph type="sldNum" sz="quarter" idx="4"/>
          </p:nvPr>
        </p:nvSpPr>
        <p:spPr/>
        <p:txBody>
          <a:bodyPr/>
          <a:lstStyle/>
          <a:p>
            <a:fld id="{80FBB8BA-9C6A-4A48-A369-70FBD2FA98DA}" type="slidenum">
              <a:rPr lang="en-US" smtClean="0"/>
              <a:pPr/>
              <a:t>43</a:t>
            </a:fld>
            <a:endParaRPr lang="en-US" dirty="0"/>
          </a:p>
        </p:txBody>
      </p:sp>
    </p:spTree>
    <p:extLst>
      <p:ext uri="{BB962C8B-B14F-4D97-AF65-F5344CB8AC3E}">
        <p14:creationId xmlns:p14="http://schemas.microsoft.com/office/powerpoint/2010/main" val="23101661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Boundaries of the system (continued)</a:t>
            </a:r>
          </a:p>
        </p:txBody>
      </p:sp>
      <p:sp>
        <p:nvSpPr>
          <p:cNvPr id="3" name="Content Placeholder 2"/>
          <p:cNvSpPr>
            <a:spLocks noGrp="1"/>
          </p:cNvSpPr>
          <p:nvPr>
            <p:ph type="body" sz="quarter" idx="13"/>
          </p:nvPr>
        </p:nvSpPr>
        <p:spPr/>
        <p:txBody>
          <a:bodyPr>
            <a:normAutofit/>
          </a:bodyPr>
          <a:lstStyle/>
          <a:p>
            <a:pPr marL="0" indent="0">
              <a:buNone/>
            </a:pPr>
            <a:r>
              <a:rPr lang="en-US" dirty="0"/>
              <a:t>For the privacy category, the system boundaries would also include instances in which the personal information is combined with other information (for example: in a database or system), a process that would not otherwise cause the other information to be included in the scope of the engagement.</a:t>
            </a:r>
          </a:p>
        </p:txBody>
      </p:sp>
      <p:pic>
        <p:nvPicPr>
          <p:cNvPr id="6" name="Picture 5"/>
          <p:cNvPicPr>
            <a:picLocks noChangeAspect="1"/>
          </p:cNvPicPr>
          <p:nvPr/>
        </p:nvPicPr>
        <p:blipFill>
          <a:blip r:embed="rId3"/>
          <a:stretch>
            <a:fillRect/>
          </a:stretch>
        </p:blipFill>
        <p:spPr>
          <a:xfrm>
            <a:off x="7530609" y="3343595"/>
            <a:ext cx="3442191" cy="2296796"/>
          </a:xfrm>
          <a:prstGeom prst="rect">
            <a:avLst/>
          </a:prstGeom>
        </p:spPr>
      </p:pic>
      <p:sp>
        <p:nvSpPr>
          <p:cNvPr id="4" name="Footer Placeholder 3">
            <a:extLst>
              <a:ext uri="{FF2B5EF4-FFF2-40B4-BE49-F238E27FC236}">
                <a16:creationId xmlns:a16="http://schemas.microsoft.com/office/drawing/2014/main" id="{63E63902-86D7-4652-9286-B90AA0575D8F}"/>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4BED1FE1-99D6-47C1-A705-7331EB493444}"/>
              </a:ext>
            </a:extLst>
          </p:cNvPr>
          <p:cNvSpPr>
            <a:spLocks noGrp="1"/>
          </p:cNvSpPr>
          <p:nvPr>
            <p:ph type="sldNum" sz="quarter" idx="4"/>
          </p:nvPr>
        </p:nvSpPr>
        <p:spPr/>
        <p:txBody>
          <a:bodyPr/>
          <a:lstStyle/>
          <a:p>
            <a:fld id="{80FBB8BA-9C6A-4A48-A369-70FBD2FA98DA}" type="slidenum">
              <a:rPr lang="en-US" smtClean="0"/>
              <a:pPr/>
              <a:t>44</a:t>
            </a:fld>
            <a:endParaRPr lang="en-US" dirty="0"/>
          </a:p>
        </p:txBody>
      </p:sp>
    </p:spTree>
    <p:extLst>
      <p:ext uri="{BB962C8B-B14F-4D97-AF65-F5344CB8AC3E}">
        <p14:creationId xmlns:p14="http://schemas.microsoft.com/office/powerpoint/2010/main" val="23064630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Extending or customizing SOC 2 reporting</a:t>
            </a:r>
          </a:p>
        </p:txBody>
      </p:sp>
      <p:sp>
        <p:nvSpPr>
          <p:cNvPr id="3" name="Content Placeholder 2"/>
          <p:cNvSpPr>
            <a:spLocks noGrp="1"/>
          </p:cNvSpPr>
          <p:nvPr>
            <p:ph type="body" sz="quarter" idx="13"/>
          </p:nvPr>
        </p:nvSpPr>
        <p:spPr/>
        <p:txBody>
          <a:bodyPr/>
          <a:lstStyle/>
          <a:p>
            <a:pPr marL="0" indent="0">
              <a:buNone/>
            </a:pPr>
            <a:r>
              <a:rPr lang="en-US" sz="2133" dirty="0"/>
              <a:t>User entities may request that service organization add additional criteria not included in the TSC being reported on</a:t>
            </a:r>
          </a:p>
          <a:p>
            <a:r>
              <a:rPr lang="en-US" sz="2133" dirty="0"/>
              <a:t>For example, criteria related to regulatory requirements, or service </a:t>
            </a:r>
            <a:r>
              <a:rPr lang="en-US" sz="2133"/>
              <a:t>level agreements.</a:t>
            </a:r>
            <a:r>
              <a:rPr lang="en-US" dirty="0"/>
              <a:t>	</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D2B68CB1-FDA0-4258-A2F5-707B156453C9}"/>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6" name="Slide Number Placeholder 5">
            <a:extLst>
              <a:ext uri="{FF2B5EF4-FFF2-40B4-BE49-F238E27FC236}">
                <a16:creationId xmlns:a16="http://schemas.microsoft.com/office/drawing/2014/main" id="{0AADA51E-AD02-42CF-9562-A6EF9665A10D}"/>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45</a:t>
            </a:fld>
            <a:endParaRPr lang="en-US" dirty="0">
              <a:solidFill>
                <a:srgbClr val="1D1D1D"/>
              </a:solidFill>
            </a:endParaRPr>
          </a:p>
        </p:txBody>
      </p:sp>
    </p:spTree>
    <p:extLst>
      <p:ext uri="{BB962C8B-B14F-4D97-AF65-F5344CB8AC3E}">
        <p14:creationId xmlns:p14="http://schemas.microsoft.com/office/powerpoint/2010/main" val="15893681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Determining the period to be covered by the type 2 report</a:t>
            </a:r>
          </a:p>
        </p:txBody>
      </p:sp>
      <p:sp>
        <p:nvSpPr>
          <p:cNvPr id="3" name="Content Placeholder 2"/>
          <p:cNvSpPr>
            <a:spLocks noGrp="1"/>
          </p:cNvSpPr>
          <p:nvPr>
            <p:ph type="body" sz="quarter" idx="13"/>
          </p:nvPr>
        </p:nvSpPr>
        <p:spPr/>
        <p:txBody>
          <a:bodyPr/>
          <a:lstStyle/>
          <a:p>
            <a:pPr>
              <a:spcAft>
                <a:spcPts val="300"/>
              </a:spcAft>
            </a:pPr>
            <a:r>
              <a:rPr lang="en-US" sz="2000" dirty="0"/>
              <a:t>Commonly covers a 12-month period</a:t>
            </a:r>
          </a:p>
          <a:p>
            <a:pPr lvl="1">
              <a:spcAft>
                <a:spcPts val="300"/>
              </a:spcAft>
            </a:pPr>
            <a:r>
              <a:rPr lang="en-US" sz="2000" dirty="0"/>
              <a:t>SOC 1: Consider relevance to user entities’ financial statement reporting period</a:t>
            </a:r>
          </a:p>
          <a:p>
            <a:pPr lvl="1">
              <a:spcAft>
                <a:spcPts val="300"/>
              </a:spcAft>
            </a:pPr>
            <a:r>
              <a:rPr lang="en-US" sz="2000" dirty="0"/>
              <a:t>SOC 2: Consider relevance to user entities’ use of the report relative to the services provided</a:t>
            </a:r>
          </a:p>
          <a:p>
            <a:pPr>
              <a:spcAft>
                <a:spcPts val="300"/>
              </a:spcAft>
            </a:pPr>
            <a:r>
              <a:rPr lang="en-US" sz="2000" dirty="0"/>
              <a:t>Certain circumstances justify a shorter period</a:t>
            </a:r>
          </a:p>
          <a:p>
            <a:pPr lvl="1">
              <a:spcAft>
                <a:spcPts val="300"/>
              </a:spcAft>
            </a:pPr>
            <a:r>
              <a:rPr lang="en-US" sz="2000" dirty="0"/>
              <a:t>First time issuing a report</a:t>
            </a:r>
          </a:p>
          <a:p>
            <a:pPr lvl="1">
              <a:spcAft>
                <a:spcPts val="300"/>
              </a:spcAft>
            </a:pPr>
            <a:r>
              <a:rPr lang="en-US" sz="2000" dirty="0"/>
              <a:t>New service organization</a:t>
            </a:r>
          </a:p>
          <a:p>
            <a:pPr lvl="1">
              <a:spcAft>
                <a:spcPts val="300"/>
              </a:spcAft>
            </a:pPr>
            <a:r>
              <a:rPr lang="en-US" sz="2000" dirty="0"/>
              <a:t>Recently enacted law or regulation</a:t>
            </a:r>
          </a:p>
          <a:p>
            <a:pPr lvl="1">
              <a:spcAft>
                <a:spcPts val="300"/>
              </a:spcAft>
            </a:pPr>
            <a:r>
              <a:rPr lang="en-US" sz="2000" dirty="0"/>
              <a:t>Timing relative to examination period</a:t>
            </a:r>
          </a:p>
          <a:p>
            <a:pPr lvl="1">
              <a:spcAft>
                <a:spcPts val="300"/>
              </a:spcAft>
            </a:pPr>
            <a:r>
              <a:rPr lang="en-US" sz="2000" dirty="0"/>
              <a:t>Significant changes to controls</a:t>
            </a:r>
          </a:p>
          <a:p>
            <a:pPr lvl="1">
              <a:spcAft>
                <a:spcPts val="300"/>
              </a:spcAft>
            </a:pPr>
            <a:r>
              <a:rPr lang="en-US" sz="2000" dirty="0"/>
              <a:t>Nature of controls requires observation</a:t>
            </a:r>
          </a:p>
          <a:p>
            <a:endParaRPr lang="en-US" dirty="0"/>
          </a:p>
        </p:txBody>
      </p:sp>
      <p:pic>
        <p:nvPicPr>
          <p:cNvPr id="5" name="Picture 4"/>
          <p:cNvPicPr>
            <a:picLocks noChangeAspect="1"/>
          </p:cNvPicPr>
          <p:nvPr/>
        </p:nvPicPr>
        <p:blipFill>
          <a:blip r:embed="rId3"/>
          <a:stretch>
            <a:fillRect/>
          </a:stretch>
        </p:blipFill>
        <p:spPr>
          <a:xfrm>
            <a:off x="7032428" y="2947764"/>
            <a:ext cx="3940371" cy="2628915"/>
          </a:xfrm>
          <a:prstGeom prst="rect">
            <a:avLst/>
          </a:prstGeom>
        </p:spPr>
      </p:pic>
      <p:sp>
        <p:nvSpPr>
          <p:cNvPr id="4" name="Footer Placeholder 3">
            <a:extLst>
              <a:ext uri="{FF2B5EF4-FFF2-40B4-BE49-F238E27FC236}">
                <a16:creationId xmlns:a16="http://schemas.microsoft.com/office/drawing/2014/main" id="{30ACECE2-C1FE-4AD8-8AC9-284C46A248D1}"/>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BF4958C3-43FF-4441-8C59-E0CE9EADC23F}"/>
              </a:ext>
            </a:extLst>
          </p:cNvPr>
          <p:cNvSpPr>
            <a:spLocks noGrp="1"/>
          </p:cNvSpPr>
          <p:nvPr>
            <p:ph type="sldNum" sz="quarter" idx="4"/>
          </p:nvPr>
        </p:nvSpPr>
        <p:spPr/>
        <p:txBody>
          <a:bodyPr/>
          <a:lstStyle/>
          <a:p>
            <a:fld id="{80FBB8BA-9C6A-4A48-A369-70FBD2FA98DA}" type="slidenum">
              <a:rPr lang="en-US" smtClean="0"/>
              <a:pPr/>
              <a:t>46</a:t>
            </a:fld>
            <a:endParaRPr lang="en-US" dirty="0"/>
          </a:p>
        </p:txBody>
      </p:sp>
    </p:spTree>
    <p:extLst>
      <p:ext uri="{BB962C8B-B14F-4D97-AF65-F5344CB8AC3E}">
        <p14:creationId xmlns:p14="http://schemas.microsoft.com/office/powerpoint/2010/main" val="12105822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Responsibilities of the service auditor during planning</a:t>
            </a:r>
          </a:p>
        </p:txBody>
      </p:sp>
      <p:sp>
        <p:nvSpPr>
          <p:cNvPr id="7" name="Text Placeholder 6">
            <a:extLst>
              <a:ext uri="{FF2B5EF4-FFF2-40B4-BE49-F238E27FC236}">
                <a16:creationId xmlns:a16="http://schemas.microsoft.com/office/drawing/2014/main" id="{C36B2073-0732-4AD7-BDE7-4D0EB5D91C80}"/>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C70AE5DD-C1AF-4DF2-8DAC-4A657F1EA477}"/>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B6FBEE68-FB63-4EC9-ABDA-D3D2741EC4E2}"/>
              </a:ext>
            </a:extLst>
          </p:cNvPr>
          <p:cNvSpPr>
            <a:spLocks noGrp="1"/>
          </p:cNvSpPr>
          <p:nvPr>
            <p:ph type="sldNum" sz="quarter" idx="4"/>
          </p:nvPr>
        </p:nvSpPr>
        <p:spPr/>
        <p:txBody>
          <a:bodyPr/>
          <a:lstStyle/>
          <a:p>
            <a:fld id="{80FBB8BA-9C6A-4A48-A369-70FBD2FA98DA}" type="slidenum">
              <a:rPr lang="en-US" smtClean="0"/>
              <a:pPr/>
              <a:t>47</a:t>
            </a:fld>
            <a:endParaRPr lang="en-US" dirty="0"/>
          </a:p>
        </p:txBody>
      </p:sp>
      <p:graphicFrame>
        <p:nvGraphicFramePr>
          <p:cNvPr id="5" name="Content Placeholder 6"/>
          <p:cNvGraphicFramePr>
            <a:graphicFrameLocks noGrp="1"/>
          </p:cNvGraphicFramePr>
          <p:nvPr>
            <p:ph idx="4294967295"/>
            <p:extLst>
              <p:ext uri="{D42A27DB-BD31-4B8C-83A1-F6EECF244321}">
                <p14:modId xmlns:p14="http://schemas.microsoft.com/office/powerpoint/2010/main" val="2447295343"/>
              </p:ext>
            </p:extLst>
          </p:nvPr>
        </p:nvGraphicFramePr>
        <p:xfrm>
          <a:off x="609602" y="1115541"/>
          <a:ext cx="10176911" cy="4846320"/>
        </p:xfrm>
        <a:graphic>
          <a:graphicData uri="http://schemas.openxmlformats.org/drawingml/2006/table">
            <a:tbl>
              <a:tblPr firstRow="1" bandRow="1">
                <a:tableStyleId>{EB344D84-9AFB-497E-A393-DC336BA19D2E}</a:tableStyleId>
              </a:tblPr>
              <a:tblGrid>
                <a:gridCol w="3179973">
                  <a:extLst>
                    <a:ext uri="{9D8B030D-6E8A-4147-A177-3AD203B41FA5}">
                      <a16:colId xmlns:a16="http://schemas.microsoft.com/office/drawing/2014/main" val="20000"/>
                    </a:ext>
                  </a:extLst>
                </a:gridCol>
                <a:gridCol w="6996938">
                  <a:extLst>
                    <a:ext uri="{9D8B030D-6E8A-4147-A177-3AD203B41FA5}">
                      <a16:colId xmlns:a16="http://schemas.microsoft.com/office/drawing/2014/main" val="20001"/>
                    </a:ext>
                  </a:extLst>
                </a:gridCol>
              </a:tblGrid>
              <a:tr h="457200">
                <a:tc>
                  <a:txBody>
                    <a:bodyPr/>
                    <a:lstStyle/>
                    <a:p>
                      <a:pPr algn="ctr"/>
                      <a:r>
                        <a:rPr lang="en-US" sz="2400" dirty="0">
                          <a:latin typeface="Arial" pitchFamily="34" charset="0"/>
                          <a:cs typeface="Arial" pitchFamily="34" charset="0"/>
                        </a:rPr>
                        <a:t>Action</a:t>
                      </a:r>
                    </a:p>
                  </a:txBody>
                  <a:tcPr marL="123531" marR="123531" anchor="ctr">
                    <a:solidFill>
                      <a:schemeClr val="tx2"/>
                    </a:solidFill>
                  </a:tcPr>
                </a:tc>
                <a:tc>
                  <a:txBody>
                    <a:bodyPr/>
                    <a:lstStyle/>
                    <a:p>
                      <a:pPr algn="ctr"/>
                      <a:r>
                        <a:rPr lang="en-US" sz="2400" dirty="0">
                          <a:latin typeface="Arial" pitchFamily="34" charset="0"/>
                          <a:cs typeface="Arial" pitchFamily="34" charset="0"/>
                        </a:rPr>
                        <a:t>Details</a:t>
                      </a:r>
                    </a:p>
                  </a:txBody>
                  <a:tcPr marL="123531" marR="123531" anchor="ctr">
                    <a:solidFill>
                      <a:schemeClr val="tx2"/>
                    </a:solidFill>
                  </a:tcPr>
                </a:tc>
                <a:extLst>
                  <a:ext uri="{0D108BD9-81ED-4DB2-BD59-A6C34878D82A}">
                    <a16:rowId xmlns:a16="http://schemas.microsoft.com/office/drawing/2014/main" val="10000"/>
                  </a:ext>
                </a:extLst>
              </a:tr>
              <a:tr h="1005840">
                <a:tc>
                  <a:txBody>
                    <a:bodyPr/>
                    <a:lstStyle/>
                    <a:p>
                      <a:r>
                        <a:rPr lang="en-US" sz="2400" b="1" kern="1200" dirty="0">
                          <a:solidFill>
                            <a:schemeClr val="tx2">
                              <a:lumMod val="75000"/>
                            </a:schemeClr>
                          </a:solidFill>
                          <a:latin typeface="Arial"/>
                          <a:ea typeface="ＭＳ Ｐゴシック" pitchFamily="-112" charset="-128"/>
                          <a:cs typeface="Arial"/>
                        </a:rPr>
                        <a:t>DETERMINING</a:t>
                      </a:r>
                    </a:p>
                  </a:txBody>
                  <a:tcPr marL="123531" marR="123531" anchor="ctr"/>
                </a:tc>
                <a:tc>
                  <a:txBody>
                    <a:bodyPr/>
                    <a:lstStyle/>
                    <a:p>
                      <a:pPr marL="0" lvl="2" indent="0" algn="l" defTabSz="914400" rtl="0" eaLnBrk="1" latinLnBrk="0" hangingPunct="1">
                        <a:lnSpc>
                          <a:spcPct val="100000"/>
                        </a:lnSpc>
                        <a:spcBef>
                          <a:spcPts val="1200"/>
                        </a:spcBef>
                        <a:buClr>
                          <a:srgbClr val="97989A"/>
                        </a:buClr>
                        <a:buSzPct val="80000"/>
                        <a:buFont typeface="Wingdings" pitchFamily="2" charset="2"/>
                        <a:buNone/>
                      </a:pPr>
                      <a:r>
                        <a:rPr lang="en-US" sz="2400" kern="1200" noProof="0" dirty="0">
                          <a:latin typeface="Arial" panose="020B0604020202020204" pitchFamily="34" charset="0"/>
                          <a:cs typeface="Arial" panose="020B0604020202020204" pitchFamily="34" charset="0"/>
                        </a:rPr>
                        <a:t>whether to accept or</a:t>
                      </a:r>
                      <a:r>
                        <a:rPr lang="en-US" sz="2400" kern="1200" baseline="0" noProof="0" dirty="0">
                          <a:latin typeface="Arial" panose="020B0604020202020204" pitchFamily="34" charset="0"/>
                          <a:cs typeface="Arial" panose="020B0604020202020204" pitchFamily="34" charset="0"/>
                        </a:rPr>
                        <a:t> continue an engagement</a:t>
                      </a:r>
                      <a:endParaRPr lang="en-US" sz="2400" b="0" kern="1200" noProof="0" dirty="0">
                        <a:solidFill>
                          <a:schemeClr val="tx1"/>
                        </a:solidFill>
                        <a:latin typeface="Arial" pitchFamily="34" charset="0"/>
                        <a:ea typeface="+mn-ea"/>
                        <a:cs typeface="Arial" pitchFamily="34" charset="0"/>
                      </a:endParaRPr>
                    </a:p>
                  </a:txBody>
                  <a:tcPr marL="185295" marR="185295" marT="137160" marB="137160"/>
                </a:tc>
                <a:extLst>
                  <a:ext uri="{0D108BD9-81ED-4DB2-BD59-A6C34878D82A}">
                    <a16:rowId xmlns:a16="http://schemas.microsoft.com/office/drawing/2014/main" val="10001"/>
                  </a:ext>
                </a:extLst>
              </a:tr>
              <a:tr h="719421">
                <a:tc>
                  <a:txBody>
                    <a:bodyPr/>
                    <a:lstStyle/>
                    <a:p>
                      <a:r>
                        <a:rPr lang="en-US" sz="2400" b="1" kern="1200" dirty="0">
                          <a:solidFill>
                            <a:schemeClr val="tx2">
                              <a:lumMod val="75000"/>
                            </a:schemeClr>
                          </a:solidFill>
                          <a:latin typeface="Arial"/>
                          <a:ea typeface="ＭＳ Ｐゴシック" pitchFamily="-112" charset="-128"/>
                          <a:cs typeface="Arial"/>
                        </a:rPr>
                        <a:t>ASSESSING</a:t>
                      </a:r>
                    </a:p>
                  </a:txBody>
                  <a:tcPr marL="123531" marR="123531"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the suitability</a:t>
                      </a:r>
                      <a:r>
                        <a:rPr lang="en-US" sz="2400" kern="1200" baseline="0" noProof="0" dirty="0">
                          <a:latin typeface="Arial" panose="020B0604020202020204" pitchFamily="34" charset="0"/>
                          <a:cs typeface="Arial" panose="020B0604020202020204" pitchFamily="34" charset="0"/>
                        </a:rPr>
                        <a:t> and availability of the criteria used in preparing the description</a:t>
                      </a:r>
                      <a:endParaRPr lang="en-US" sz="2400" b="0" kern="1200" noProof="0" dirty="0">
                        <a:solidFill>
                          <a:schemeClr val="tx1"/>
                        </a:solidFill>
                        <a:latin typeface="Arial" pitchFamily="34" charset="0"/>
                        <a:ea typeface="+mn-ea"/>
                        <a:cs typeface="Arial" pitchFamily="34" charset="0"/>
                      </a:endParaRPr>
                    </a:p>
                  </a:txBody>
                  <a:tcPr marL="185295" marR="185295" marT="137160" marB="137160"/>
                </a:tc>
                <a:extLst>
                  <a:ext uri="{0D108BD9-81ED-4DB2-BD59-A6C34878D82A}">
                    <a16:rowId xmlns:a16="http://schemas.microsoft.com/office/drawing/2014/main" val="10002"/>
                  </a:ext>
                </a:extLst>
              </a:tr>
              <a:tr h="1005840">
                <a:tc>
                  <a:txBody>
                    <a:bodyPr/>
                    <a:lstStyle/>
                    <a:p>
                      <a:pPr marL="0" algn="l" defTabSz="457200" rtl="0" eaLnBrk="1" latinLnBrk="0" hangingPunct="1"/>
                      <a:r>
                        <a:rPr lang="en-US" sz="2400" b="1" kern="1200" dirty="0">
                          <a:solidFill>
                            <a:schemeClr val="tx2">
                              <a:lumMod val="75000"/>
                            </a:schemeClr>
                          </a:solidFill>
                          <a:latin typeface="Arial"/>
                          <a:ea typeface="ＭＳ Ｐゴシック" pitchFamily="-112" charset="-128"/>
                          <a:cs typeface="Arial"/>
                        </a:rPr>
                        <a:t>READING</a:t>
                      </a:r>
                    </a:p>
                  </a:txBody>
                  <a:tcPr marL="123531" marR="123531"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the </a:t>
                      </a:r>
                      <a:r>
                        <a:rPr lang="en-US" sz="2400" kern="1200" baseline="0" noProof="0" dirty="0">
                          <a:latin typeface="Arial" panose="020B0604020202020204" pitchFamily="34" charset="0"/>
                          <a:cs typeface="Arial" panose="020B0604020202020204" pitchFamily="34" charset="0"/>
                        </a:rPr>
                        <a:t>service organization’s</a:t>
                      </a:r>
                      <a:r>
                        <a:rPr lang="en-US" sz="2400" kern="1200" noProof="0" dirty="0">
                          <a:latin typeface="Arial" panose="020B0604020202020204" pitchFamily="34" charset="0"/>
                          <a:cs typeface="Arial" panose="020B0604020202020204" pitchFamily="34" charset="0"/>
                        </a:rPr>
                        <a:t> description</a:t>
                      </a:r>
                      <a:r>
                        <a:rPr lang="en-US" sz="2400" kern="1200" baseline="0" noProof="0" dirty="0">
                          <a:latin typeface="Arial" panose="020B0604020202020204" pitchFamily="34" charset="0"/>
                          <a:cs typeface="Arial" panose="020B0604020202020204" pitchFamily="34" charset="0"/>
                        </a:rPr>
                        <a:t> to understand the system</a:t>
                      </a:r>
                      <a:endParaRPr lang="en-US" sz="2400" b="0" kern="1200" noProof="0" dirty="0">
                        <a:solidFill>
                          <a:schemeClr val="tx1"/>
                        </a:solidFill>
                        <a:latin typeface="Arial" pitchFamily="34" charset="0"/>
                        <a:ea typeface="+mn-ea"/>
                        <a:cs typeface="Arial" pitchFamily="34" charset="0"/>
                      </a:endParaRPr>
                    </a:p>
                  </a:txBody>
                  <a:tcPr marL="185295" marR="185295" marT="137160" marB="137160"/>
                </a:tc>
                <a:extLst>
                  <a:ext uri="{0D108BD9-81ED-4DB2-BD59-A6C34878D82A}">
                    <a16:rowId xmlns:a16="http://schemas.microsoft.com/office/drawing/2014/main" val="10003"/>
                  </a:ext>
                </a:extLst>
              </a:tr>
              <a:tr h="1371600">
                <a:tc>
                  <a:txBody>
                    <a:bodyPr/>
                    <a:lstStyle/>
                    <a:p>
                      <a:r>
                        <a:rPr lang="en-US" sz="2400" b="1" kern="1200" dirty="0">
                          <a:solidFill>
                            <a:schemeClr val="tx2">
                              <a:lumMod val="75000"/>
                            </a:schemeClr>
                          </a:solidFill>
                          <a:latin typeface="Arial"/>
                          <a:ea typeface="ＭＳ Ｐゴシック" pitchFamily="-112" charset="-128"/>
                          <a:cs typeface="Arial"/>
                        </a:rPr>
                        <a:t>ESTABLISHING</a:t>
                      </a:r>
                    </a:p>
                  </a:txBody>
                  <a:tcPr marL="123531" marR="123531"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baseline="0" noProof="0" dirty="0">
                          <a:latin typeface="Arial" panose="020B0604020202020204" pitchFamily="34" charset="0"/>
                          <a:cs typeface="Arial" panose="020B0604020202020204" pitchFamily="34" charset="0"/>
                        </a:rPr>
                        <a:t>a documented</a:t>
                      </a:r>
                      <a:r>
                        <a:rPr lang="en-US" sz="2400" kern="1200" noProof="0" dirty="0">
                          <a:latin typeface="Arial" panose="020B0604020202020204" pitchFamily="34" charset="0"/>
                          <a:cs typeface="Arial" panose="020B0604020202020204" pitchFamily="34" charset="0"/>
                        </a:rPr>
                        <a:t> understanding with management in the form of an engagement letter</a:t>
                      </a:r>
                      <a:endParaRPr lang="en-US" sz="2400" b="0" kern="1200" noProof="0" dirty="0">
                        <a:solidFill>
                          <a:schemeClr val="tx1"/>
                        </a:solidFill>
                        <a:latin typeface="Arial" pitchFamily="34" charset="0"/>
                        <a:ea typeface="+mn-ea"/>
                        <a:cs typeface="Arial" pitchFamily="34" charset="0"/>
                      </a:endParaRPr>
                    </a:p>
                  </a:txBody>
                  <a:tcPr marL="185295" marR="185295" marT="137160" marB="13716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054389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Responsibilities of management of the service organization</a:t>
            </a:r>
          </a:p>
        </p:txBody>
      </p:sp>
      <p:sp>
        <p:nvSpPr>
          <p:cNvPr id="6" name="Text Placeholder 5">
            <a:extLst>
              <a:ext uri="{FF2B5EF4-FFF2-40B4-BE49-F238E27FC236}">
                <a16:creationId xmlns:a16="http://schemas.microsoft.com/office/drawing/2014/main" id="{00DC6B83-12BF-4002-80A6-BED1CCB673E3}"/>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E68F98FB-E5AC-4FFC-B407-EE48A45A5E10}"/>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3ADF8CAA-8F99-464F-9163-29DC21885015}"/>
              </a:ext>
            </a:extLst>
          </p:cNvPr>
          <p:cNvSpPr>
            <a:spLocks noGrp="1"/>
          </p:cNvSpPr>
          <p:nvPr>
            <p:ph type="sldNum" sz="quarter" idx="4"/>
          </p:nvPr>
        </p:nvSpPr>
        <p:spPr/>
        <p:txBody>
          <a:bodyPr/>
          <a:lstStyle/>
          <a:p>
            <a:fld id="{80FBB8BA-9C6A-4A48-A369-70FBD2FA98DA}" type="slidenum">
              <a:rPr lang="en-US" smtClean="0"/>
              <a:pPr/>
              <a:t>48</a:t>
            </a:fld>
            <a:endParaRPr lang="en-US" dirty="0"/>
          </a:p>
        </p:txBody>
      </p:sp>
      <p:graphicFrame>
        <p:nvGraphicFramePr>
          <p:cNvPr id="5" name="Content Placeholder 6"/>
          <p:cNvGraphicFramePr>
            <a:graphicFrameLocks noGrp="1"/>
          </p:cNvGraphicFramePr>
          <p:nvPr>
            <p:ph idx="4294967295"/>
            <p:extLst>
              <p:ext uri="{D42A27DB-BD31-4B8C-83A1-F6EECF244321}">
                <p14:modId xmlns:p14="http://schemas.microsoft.com/office/powerpoint/2010/main" val="1186271139"/>
              </p:ext>
            </p:extLst>
          </p:nvPr>
        </p:nvGraphicFramePr>
        <p:xfrm>
          <a:off x="609602" y="1110269"/>
          <a:ext cx="10176909" cy="4572000"/>
        </p:xfrm>
        <a:graphic>
          <a:graphicData uri="http://schemas.openxmlformats.org/drawingml/2006/table">
            <a:tbl>
              <a:tblPr firstRow="1" bandRow="1">
                <a:tableStyleId>{EB344D84-9AFB-497E-A393-DC336BA19D2E}</a:tableStyleId>
              </a:tblPr>
              <a:tblGrid>
                <a:gridCol w="3157737">
                  <a:extLst>
                    <a:ext uri="{9D8B030D-6E8A-4147-A177-3AD203B41FA5}">
                      <a16:colId xmlns:a16="http://schemas.microsoft.com/office/drawing/2014/main" val="20000"/>
                    </a:ext>
                  </a:extLst>
                </a:gridCol>
                <a:gridCol w="7019172">
                  <a:extLst>
                    <a:ext uri="{9D8B030D-6E8A-4147-A177-3AD203B41FA5}">
                      <a16:colId xmlns:a16="http://schemas.microsoft.com/office/drawing/2014/main" val="20001"/>
                    </a:ext>
                  </a:extLst>
                </a:gridCol>
              </a:tblGrid>
              <a:tr h="457200">
                <a:tc>
                  <a:txBody>
                    <a:bodyPr/>
                    <a:lstStyle/>
                    <a:p>
                      <a:pPr algn="ctr"/>
                      <a:r>
                        <a:rPr lang="en-US" sz="2400" dirty="0">
                          <a:latin typeface="Arial" pitchFamily="34" charset="0"/>
                          <a:cs typeface="Arial" pitchFamily="34" charset="0"/>
                        </a:rPr>
                        <a:t>Action</a:t>
                      </a:r>
                    </a:p>
                  </a:txBody>
                  <a:tcPr marL="123531" marR="123531" anchor="ctr">
                    <a:solidFill>
                      <a:schemeClr val="tx2"/>
                    </a:solidFill>
                  </a:tcPr>
                </a:tc>
                <a:tc>
                  <a:txBody>
                    <a:bodyPr/>
                    <a:lstStyle/>
                    <a:p>
                      <a:pPr algn="ctr"/>
                      <a:r>
                        <a:rPr lang="en-US" sz="2400" dirty="0">
                          <a:latin typeface="Arial" pitchFamily="34" charset="0"/>
                          <a:cs typeface="Arial" pitchFamily="34" charset="0"/>
                        </a:rPr>
                        <a:t>Details</a:t>
                      </a:r>
                    </a:p>
                  </a:txBody>
                  <a:tcPr marL="123531" marR="123531" anchor="ctr">
                    <a:solidFill>
                      <a:schemeClr val="tx2"/>
                    </a:solidFill>
                  </a:tcPr>
                </a:tc>
                <a:extLst>
                  <a:ext uri="{0D108BD9-81ED-4DB2-BD59-A6C34878D82A}">
                    <a16:rowId xmlns:a16="http://schemas.microsoft.com/office/drawing/2014/main" val="10000"/>
                  </a:ext>
                </a:extLst>
              </a:tr>
              <a:tr h="1005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a:solidFill>
                            <a:schemeClr val="tx2"/>
                          </a:solidFill>
                          <a:latin typeface="Arial"/>
                          <a:ea typeface="ＭＳ Ｐゴシック" pitchFamily="-112" charset="-128"/>
                          <a:cs typeface="Arial"/>
                        </a:rPr>
                        <a:t>DEFINING</a:t>
                      </a:r>
                    </a:p>
                  </a:txBody>
                  <a:tcPr marL="185295" marR="185295" marT="137160" marB="137160"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the</a:t>
                      </a:r>
                      <a:r>
                        <a:rPr lang="en-US" sz="2400" kern="1200" baseline="0" noProof="0" dirty="0">
                          <a:latin typeface="Arial" panose="020B0604020202020204" pitchFamily="34" charset="0"/>
                          <a:cs typeface="Arial" panose="020B0604020202020204" pitchFamily="34" charset="0"/>
                        </a:rPr>
                        <a:t> scope of the service auditor’s engagement</a:t>
                      </a:r>
                      <a:endParaRPr lang="en-US" sz="2400" b="0" kern="1200" noProof="0" dirty="0">
                        <a:solidFill>
                          <a:schemeClr val="tx1"/>
                        </a:solidFill>
                        <a:latin typeface="Arial" pitchFamily="34" charset="0"/>
                        <a:ea typeface="+mn-ea"/>
                        <a:cs typeface="Arial" pitchFamily="34" charset="0"/>
                      </a:endParaRPr>
                    </a:p>
                  </a:txBody>
                  <a:tcPr marL="185295" marR="185295" marT="137160" marB="137160" anchor="ctr"/>
                </a:tc>
                <a:extLst>
                  <a:ext uri="{0D108BD9-81ED-4DB2-BD59-A6C34878D82A}">
                    <a16:rowId xmlns:a16="http://schemas.microsoft.com/office/drawing/2014/main" val="10001"/>
                  </a:ext>
                </a:extLst>
              </a:tr>
              <a:tr h="1371600">
                <a:tc>
                  <a:txBody>
                    <a:bodyPr/>
                    <a:lstStyle/>
                    <a:p>
                      <a:r>
                        <a:rPr lang="en-US" sz="2400" b="1" kern="1200" dirty="0">
                          <a:solidFill>
                            <a:schemeClr val="tx2"/>
                          </a:solidFill>
                          <a:latin typeface="Arial"/>
                          <a:ea typeface="ＭＳ Ｐゴシック" pitchFamily="-112" charset="-128"/>
                          <a:cs typeface="Arial"/>
                        </a:rPr>
                        <a:t> DETERMINING</a:t>
                      </a:r>
                    </a:p>
                  </a:txBody>
                  <a:tcPr marL="61765" marR="61765" anchor="ctr"/>
                </a:tc>
                <a:tc>
                  <a:txBody>
                    <a:bodyPr/>
                    <a:lstStyle/>
                    <a:p>
                      <a:pPr marL="0" lvl="2" indent="0" algn="l" defTabSz="914400" rtl="0" eaLnBrk="1" latinLnBrk="0" hangingPunct="1">
                        <a:lnSpc>
                          <a:spcPct val="100000"/>
                        </a:lnSpc>
                        <a:spcBef>
                          <a:spcPts val="1200"/>
                        </a:spcBef>
                        <a:buClr>
                          <a:srgbClr val="97989A"/>
                        </a:buClr>
                        <a:buSzPct val="80000"/>
                        <a:buFont typeface="Wingdings" pitchFamily="2" charset="2"/>
                        <a:buNone/>
                      </a:pPr>
                      <a:r>
                        <a:rPr lang="en-US" sz="2400" kern="1200" noProof="0" dirty="0">
                          <a:latin typeface="Arial" panose="020B0604020202020204" pitchFamily="34" charset="0"/>
                          <a:cs typeface="Arial" panose="020B0604020202020204" pitchFamily="34" charset="0"/>
                        </a:rPr>
                        <a:t>the type</a:t>
                      </a:r>
                      <a:r>
                        <a:rPr lang="en-US" sz="2400" kern="1200" baseline="0" noProof="0" dirty="0">
                          <a:latin typeface="Arial" panose="020B0604020202020204" pitchFamily="34" charset="0"/>
                          <a:cs typeface="Arial" panose="020B0604020202020204" pitchFamily="34" charset="0"/>
                        </a:rPr>
                        <a:t> of engagement, the period to be covered, and handling of any subservice organizations</a:t>
                      </a:r>
                      <a:endParaRPr lang="en-US" sz="2400" b="0" kern="1200" noProof="0" dirty="0">
                        <a:solidFill>
                          <a:schemeClr val="tx1"/>
                        </a:solidFill>
                        <a:latin typeface="Arial" pitchFamily="34" charset="0"/>
                        <a:ea typeface="+mn-ea"/>
                        <a:cs typeface="Arial" pitchFamily="34" charset="0"/>
                      </a:endParaRPr>
                    </a:p>
                  </a:txBody>
                  <a:tcPr marL="185295" marR="185295" marT="137160" marB="137160" anchor="ctr"/>
                </a:tc>
                <a:extLst>
                  <a:ext uri="{0D108BD9-81ED-4DB2-BD59-A6C34878D82A}">
                    <a16:rowId xmlns:a16="http://schemas.microsoft.com/office/drawing/2014/main" val="10002"/>
                  </a:ext>
                </a:extLst>
              </a:tr>
              <a:tr h="1371600">
                <a:tc>
                  <a:txBody>
                    <a:bodyPr/>
                    <a:lstStyle/>
                    <a:p>
                      <a:r>
                        <a:rPr lang="en-US" sz="2400" b="1" kern="1200" dirty="0">
                          <a:solidFill>
                            <a:schemeClr val="tx2"/>
                          </a:solidFill>
                          <a:latin typeface="Arial"/>
                          <a:ea typeface="ＭＳ Ｐゴシック" pitchFamily="-112" charset="-128"/>
                          <a:cs typeface="Arial"/>
                        </a:rPr>
                        <a:t>SPECIFYING</a:t>
                      </a:r>
                    </a:p>
                  </a:txBody>
                  <a:tcPr marL="185295" marR="185295" marT="137160" marB="137160" anchor="ctr"/>
                </a:tc>
                <a:tc>
                  <a:txBody>
                    <a:bodyPr/>
                    <a:lstStyle/>
                    <a:p>
                      <a:r>
                        <a:rPr lang="en-US" sz="2400" b="0" i="0" u="none" strike="noStrike" kern="1200" baseline="0" dirty="0">
                          <a:solidFill>
                            <a:schemeClr val="dk1"/>
                          </a:solidFill>
                          <a:latin typeface="+mn-lt"/>
                          <a:ea typeface="+mn-ea"/>
                          <a:cs typeface="+mn-cs"/>
                        </a:rPr>
                        <a:t>the control objectives (SOC 1) or the principal service commitments made to user entities and the system requirements needed to operate the system (SOC 2) </a:t>
                      </a:r>
                    </a:p>
                  </a:txBody>
                  <a:tcPr marL="185295" marR="185295" marT="137160" marB="137160" anchor="ctr"/>
                </a:tc>
                <a:extLst>
                  <a:ext uri="{0D108BD9-81ED-4DB2-BD59-A6C34878D82A}">
                    <a16:rowId xmlns:a16="http://schemas.microsoft.com/office/drawing/2014/main" val="7193868"/>
                  </a:ext>
                </a:extLst>
              </a:tr>
            </a:tbl>
          </a:graphicData>
        </a:graphic>
      </p:graphicFrame>
    </p:spTree>
    <p:extLst>
      <p:ext uri="{BB962C8B-B14F-4D97-AF65-F5344CB8AC3E}">
        <p14:creationId xmlns:p14="http://schemas.microsoft.com/office/powerpoint/2010/main" val="24882824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Responsibilities of management of the service organization (cont.)</a:t>
            </a:r>
          </a:p>
        </p:txBody>
      </p:sp>
      <p:sp>
        <p:nvSpPr>
          <p:cNvPr id="6" name="Text Placeholder 5">
            <a:extLst>
              <a:ext uri="{FF2B5EF4-FFF2-40B4-BE49-F238E27FC236}">
                <a16:creationId xmlns:a16="http://schemas.microsoft.com/office/drawing/2014/main" id="{90CCFEBF-3717-4678-B658-A499651DBC7F}"/>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5F67C78B-35CB-466A-9767-C16ACE9A1F5F}"/>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ABB930DD-BC5C-43A2-8AFC-47B5A5142520}"/>
              </a:ext>
            </a:extLst>
          </p:cNvPr>
          <p:cNvSpPr>
            <a:spLocks noGrp="1"/>
          </p:cNvSpPr>
          <p:nvPr>
            <p:ph type="sldNum" sz="quarter" idx="4"/>
          </p:nvPr>
        </p:nvSpPr>
        <p:spPr/>
        <p:txBody>
          <a:bodyPr/>
          <a:lstStyle/>
          <a:p>
            <a:fld id="{80FBB8BA-9C6A-4A48-A369-70FBD2FA98DA}" type="slidenum">
              <a:rPr lang="en-US" smtClean="0"/>
              <a:pPr/>
              <a:t>49</a:t>
            </a:fld>
            <a:endParaRPr lang="en-US" dirty="0"/>
          </a:p>
        </p:txBody>
      </p:sp>
      <p:graphicFrame>
        <p:nvGraphicFramePr>
          <p:cNvPr id="5" name="Content Placeholder 6"/>
          <p:cNvGraphicFramePr>
            <a:graphicFrameLocks noGrp="1"/>
          </p:cNvGraphicFramePr>
          <p:nvPr>
            <p:ph idx="4294967295"/>
            <p:extLst>
              <p:ext uri="{D42A27DB-BD31-4B8C-83A1-F6EECF244321}">
                <p14:modId xmlns:p14="http://schemas.microsoft.com/office/powerpoint/2010/main" val="3900676045"/>
              </p:ext>
            </p:extLst>
          </p:nvPr>
        </p:nvGraphicFramePr>
        <p:xfrm>
          <a:off x="609602" y="1110269"/>
          <a:ext cx="10176909" cy="3840480"/>
        </p:xfrm>
        <a:graphic>
          <a:graphicData uri="http://schemas.openxmlformats.org/drawingml/2006/table">
            <a:tbl>
              <a:tblPr firstRow="1" bandRow="1">
                <a:tableStyleId>{EB344D84-9AFB-497E-A393-DC336BA19D2E}</a:tableStyleId>
              </a:tblPr>
              <a:tblGrid>
                <a:gridCol w="3157737">
                  <a:extLst>
                    <a:ext uri="{9D8B030D-6E8A-4147-A177-3AD203B41FA5}">
                      <a16:colId xmlns:a16="http://schemas.microsoft.com/office/drawing/2014/main" val="20000"/>
                    </a:ext>
                  </a:extLst>
                </a:gridCol>
                <a:gridCol w="7019172">
                  <a:extLst>
                    <a:ext uri="{9D8B030D-6E8A-4147-A177-3AD203B41FA5}">
                      <a16:colId xmlns:a16="http://schemas.microsoft.com/office/drawing/2014/main" val="20001"/>
                    </a:ext>
                  </a:extLst>
                </a:gridCol>
              </a:tblGrid>
              <a:tr h="457200">
                <a:tc>
                  <a:txBody>
                    <a:bodyPr/>
                    <a:lstStyle/>
                    <a:p>
                      <a:pPr algn="ctr"/>
                      <a:r>
                        <a:rPr lang="en-US" sz="2400" dirty="0">
                          <a:latin typeface="Arial" pitchFamily="34" charset="0"/>
                          <a:cs typeface="Arial" pitchFamily="34" charset="0"/>
                        </a:rPr>
                        <a:t>Action</a:t>
                      </a:r>
                    </a:p>
                  </a:txBody>
                  <a:tcPr marL="123531" marR="123531" anchor="ctr">
                    <a:solidFill>
                      <a:schemeClr val="tx2"/>
                    </a:solidFill>
                  </a:tcPr>
                </a:tc>
                <a:tc>
                  <a:txBody>
                    <a:bodyPr/>
                    <a:lstStyle/>
                    <a:p>
                      <a:pPr algn="ctr"/>
                      <a:r>
                        <a:rPr lang="en-US" sz="2400" dirty="0">
                          <a:latin typeface="Arial" pitchFamily="34" charset="0"/>
                          <a:cs typeface="Arial" pitchFamily="34" charset="0"/>
                        </a:rPr>
                        <a:t>Details</a:t>
                      </a:r>
                    </a:p>
                  </a:txBody>
                  <a:tcPr marL="123531" marR="123531" anchor="ctr">
                    <a:solidFill>
                      <a:schemeClr val="tx2"/>
                    </a:solidFill>
                  </a:tcPr>
                </a:tc>
                <a:extLst>
                  <a:ext uri="{0D108BD9-81ED-4DB2-BD59-A6C34878D82A}">
                    <a16:rowId xmlns:a16="http://schemas.microsoft.com/office/drawing/2014/main" val="10000"/>
                  </a:ext>
                </a:extLst>
              </a:tr>
              <a:tr h="1005840">
                <a:tc>
                  <a:txBody>
                    <a:bodyPr/>
                    <a:lstStyle/>
                    <a:p>
                      <a:r>
                        <a:rPr lang="en-US" sz="2400" b="1" kern="1200" dirty="0">
                          <a:solidFill>
                            <a:schemeClr val="tx2"/>
                          </a:solidFill>
                          <a:latin typeface="Arial"/>
                          <a:ea typeface="ＭＳ Ｐゴシック" pitchFamily="-112" charset="-128"/>
                          <a:cs typeface="Arial"/>
                        </a:rPr>
                        <a:t>SELECTING</a:t>
                      </a:r>
                    </a:p>
                  </a:txBody>
                  <a:tcPr marL="185295" marR="185295" marT="137160" marB="137160"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The criteria (SOC 1) or the trust</a:t>
                      </a:r>
                      <a:r>
                        <a:rPr lang="en-US" sz="2400" kern="1200" baseline="0" noProof="0" dirty="0">
                          <a:latin typeface="Arial" panose="020B0604020202020204" pitchFamily="34" charset="0"/>
                          <a:cs typeface="Arial" panose="020B0604020202020204" pitchFamily="34" charset="0"/>
                        </a:rPr>
                        <a:t> services category or categories (SOC 2) to be used</a:t>
                      </a:r>
                      <a:endParaRPr lang="en-US" sz="2400" b="0" kern="1200" noProof="0" dirty="0">
                        <a:solidFill>
                          <a:schemeClr val="tx1"/>
                        </a:solidFill>
                        <a:latin typeface="Arial" pitchFamily="34" charset="0"/>
                        <a:ea typeface="+mn-ea"/>
                        <a:cs typeface="Arial" pitchFamily="34" charset="0"/>
                      </a:endParaRPr>
                    </a:p>
                  </a:txBody>
                  <a:tcPr marL="185295" marR="185295" marT="137160" marB="137160" anchor="ctr"/>
                </a:tc>
                <a:extLst>
                  <a:ext uri="{0D108BD9-81ED-4DB2-BD59-A6C34878D82A}">
                    <a16:rowId xmlns:a16="http://schemas.microsoft.com/office/drawing/2014/main" val="10003"/>
                  </a:ext>
                </a:extLst>
              </a:tr>
              <a:tr h="1005840">
                <a:tc>
                  <a:txBody>
                    <a:bodyPr/>
                    <a:lstStyle/>
                    <a:p>
                      <a:r>
                        <a:rPr lang="en-US" sz="2400" b="1" kern="1200" dirty="0">
                          <a:solidFill>
                            <a:schemeClr val="tx2"/>
                          </a:solidFill>
                          <a:latin typeface="Arial"/>
                          <a:ea typeface="ＭＳ Ｐゴシック" pitchFamily="-112" charset="-128"/>
                          <a:cs typeface="Arial"/>
                        </a:rPr>
                        <a:t>PREPARING</a:t>
                      </a:r>
                    </a:p>
                  </a:txBody>
                  <a:tcPr marL="185295" marR="185295" marT="137160" marB="137160"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the description of</a:t>
                      </a:r>
                      <a:r>
                        <a:rPr lang="en-US" sz="2400" kern="1200" baseline="0" noProof="0" dirty="0">
                          <a:latin typeface="Arial" panose="020B0604020202020204" pitchFamily="34" charset="0"/>
                          <a:cs typeface="Arial" panose="020B0604020202020204" pitchFamily="34" charset="0"/>
                        </a:rPr>
                        <a:t> the service organization’s system</a:t>
                      </a:r>
                      <a:endParaRPr lang="en-US" sz="2400" b="0" kern="1200" noProof="0" dirty="0">
                        <a:solidFill>
                          <a:schemeClr val="tx1"/>
                        </a:solidFill>
                        <a:latin typeface="Arial" pitchFamily="34" charset="0"/>
                        <a:ea typeface="+mn-ea"/>
                        <a:cs typeface="Arial" pitchFamily="34" charset="0"/>
                      </a:endParaRPr>
                    </a:p>
                  </a:txBody>
                  <a:tcPr marL="185295" marR="185295" marT="137160" marB="137160" anchor="ctr"/>
                </a:tc>
                <a:extLst>
                  <a:ext uri="{0D108BD9-81ED-4DB2-BD59-A6C34878D82A}">
                    <a16:rowId xmlns:a16="http://schemas.microsoft.com/office/drawing/2014/main" val="10004"/>
                  </a:ext>
                </a:extLst>
              </a:tr>
              <a:tr h="1005840">
                <a:tc>
                  <a:txBody>
                    <a:bodyPr/>
                    <a:lstStyle/>
                    <a:p>
                      <a:r>
                        <a:rPr lang="en-US" sz="2400" b="1" kern="1200" dirty="0">
                          <a:solidFill>
                            <a:schemeClr val="tx2"/>
                          </a:solidFill>
                          <a:latin typeface="Arial" panose="020B0604020202020204" pitchFamily="34" charset="0"/>
                          <a:ea typeface="ＭＳ Ｐゴシック" pitchFamily="-112" charset="-128"/>
                          <a:cs typeface="Arial" panose="020B0604020202020204" pitchFamily="34" charset="0"/>
                        </a:rPr>
                        <a:t>IDENTIFYING</a:t>
                      </a:r>
                    </a:p>
                  </a:txBody>
                  <a:tcPr marL="185295" marR="185295" marT="137160" marB="137160"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risks that</a:t>
                      </a:r>
                      <a:r>
                        <a:rPr lang="en-US" sz="2400" kern="1200" baseline="0" noProof="0" dirty="0">
                          <a:latin typeface="Arial" panose="020B0604020202020204" pitchFamily="34" charset="0"/>
                          <a:cs typeface="Arial" panose="020B0604020202020204" pitchFamily="34" charset="0"/>
                        </a:rPr>
                        <a:t> threaten achievement of the control objectives (SOC 1) or the stated service commitments and system requirements (SOC 2)</a:t>
                      </a:r>
                      <a:endParaRPr lang="en-US" sz="2400" b="0" kern="1200" noProof="0" dirty="0">
                        <a:solidFill>
                          <a:schemeClr val="tx1"/>
                        </a:solidFill>
                        <a:latin typeface="Arial" pitchFamily="34" charset="0"/>
                        <a:ea typeface="+mn-ea"/>
                        <a:cs typeface="Arial" pitchFamily="34" charset="0"/>
                      </a:endParaRPr>
                    </a:p>
                  </a:txBody>
                  <a:tcPr marL="185295" marR="185295" marT="137160" marB="137160" anchor="ctr"/>
                </a:tc>
                <a:extLst>
                  <a:ext uri="{0D108BD9-81ED-4DB2-BD59-A6C34878D82A}">
                    <a16:rowId xmlns:a16="http://schemas.microsoft.com/office/drawing/2014/main" val="755258794"/>
                  </a:ext>
                </a:extLst>
              </a:tr>
            </a:tbl>
          </a:graphicData>
        </a:graphic>
      </p:graphicFrame>
    </p:spTree>
    <p:extLst>
      <p:ext uri="{BB962C8B-B14F-4D97-AF65-F5344CB8AC3E}">
        <p14:creationId xmlns:p14="http://schemas.microsoft.com/office/powerpoint/2010/main" val="3085813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a:t>
            </a:r>
          </a:p>
        </p:txBody>
      </p:sp>
      <p:graphicFrame>
        <p:nvGraphicFramePr>
          <p:cNvPr id="17" name="Content Placeholder 4"/>
          <p:cNvGraphicFramePr>
            <a:graphicFrameLocks noGrp="1"/>
          </p:cNvGraphicFramePr>
          <p:nvPr>
            <p:ph idx="4294967295"/>
            <p:extLst/>
          </p:nvPr>
        </p:nvGraphicFramePr>
        <p:xfrm>
          <a:off x="0" y="1471613"/>
          <a:ext cx="7550150" cy="4714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Box 21"/>
          <p:cNvSpPr txBox="1"/>
          <p:nvPr/>
        </p:nvSpPr>
        <p:spPr>
          <a:xfrm>
            <a:off x="5075083" y="3515416"/>
            <a:ext cx="1137472" cy="1323439"/>
          </a:xfrm>
          <a:prstGeom prst="rect">
            <a:avLst/>
          </a:prstGeom>
          <a:noFill/>
          <a:ln>
            <a:solidFill>
              <a:schemeClr val="accent1"/>
            </a:solidFill>
          </a:ln>
        </p:spPr>
        <p:txBody>
          <a:bodyPr wrap="square" rtlCol="0">
            <a:spAutoFit/>
          </a:bodyPr>
          <a:lstStyle/>
          <a:p>
            <a:pPr algn="ctr" defTabSz="609585" fontAlgn="base">
              <a:spcBef>
                <a:spcPct val="0"/>
              </a:spcBef>
              <a:spcAft>
                <a:spcPct val="0"/>
              </a:spcAft>
            </a:pPr>
            <a:r>
              <a:rPr lang="en-US" sz="1600" dirty="0">
                <a:solidFill>
                  <a:prstClr val="black"/>
                </a:solidFill>
                <a:latin typeface="Arial" pitchFamily="-64" charset="0"/>
                <a:ea typeface="ＭＳ Ｐゴシック" pitchFamily="-64" charset="-128"/>
              </a:rPr>
              <a:t>SOC*  report</a:t>
            </a:r>
          </a:p>
          <a:p>
            <a:pPr defTabSz="609585" fontAlgn="base">
              <a:spcBef>
                <a:spcPct val="0"/>
              </a:spcBef>
              <a:spcAft>
                <a:spcPct val="0"/>
              </a:spcAft>
            </a:pPr>
            <a:r>
              <a:rPr lang="en-US" sz="1600" dirty="0">
                <a:solidFill>
                  <a:prstClr val="black"/>
                </a:solidFill>
                <a:latin typeface="Arial" pitchFamily="-64" charset="0"/>
                <a:ea typeface="ＭＳ Ｐゴシック" pitchFamily="-64" charset="-128"/>
              </a:rPr>
              <a:t>………………………………</a:t>
            </a:r>
          </a:p>
        </p:txBody>
      </p:sp>
      <p:sp>
        <p:nvSpPr>
          <p:cNvPr id="23" name="Rounded Rectangle 22"/>
          <p:cNvSpPr/>
          <p:nvPr/>
        </p:nvSpPr>
        <p:spPr>
          <a:xfrm>
            <a:off x="5760458" y="1646174"/>
            <a:ext cx="2242495" cy="1093185"/>
          </a:xfrm>
          <a:prstGeom prst="round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09585" fontAlgn="base">
              <a:spcBef>
                <a:spcPct val="0"/>
              </a:spcBef>
              <a:spcAft>
                <a:spcPct val="0"/>
              </a:spcAft>
            </a:pPr>
            <a:r>
              <a:rPr lang="en-US" sz="2400" dirty="0">
                <a:solidFill>
                  <a:prstClr val="white"/>
                </a:solidFill>
                <a:latin typeface="Arial"/>
              </a:rPr>
              <a:t>Subservice organization</a:t>
            </a:r>
          </a:p>
        </p:txBody>
      </p:sp>
      <p:sp>
        <p:nvSpPr>
          <p:cNvPr id="24" name="Left-Right Arrow 23"/>
          <p:cNvSpPr/>
          <p:nvPr/>
        </p:nvSpPr>
        <p:spPr>
          <a:xfrm>
            <a:off x="5149395" y="1987017"/>
            <a:ext cx="507863" cy="257241"/>
          </a:xfrm>
          <a:prstGeom prst="leftRightArrow">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09585" fontAlgn="base">
              <a:spcBef>
                <a:spcPct val="0"/>
              </a:spcBef>
              <a:spcAft>
                <a:spcPct val="0"/>
              </a:spcAft>
            </a:pPr>
            <a:endParaRPr lang="en-US" sz="2400">
              <a:solidFill>
                <a:prstClr val="white"/>
              </a:solidFill>
              <a:latin typeface="Arial"/>
            </a:endParaRPr>
          </a:p>
        </p:txBody>
      </p:sp>
      <p:sp>
        <p:nvSpPr>
          <p:cNvPr id="5" name="TextBox 4">
            <a:extLst>
              <a:ext uri="{FF2B5EF4-FFF2-40B4-BE49-F238E27FC236}">
                <a16:creationId xmlns:a16="http://schemas.microsoft.com/office/drawing/2014/main" id="{A09BA338-1E2A-4437-9DCE-3FB8E82C2FCC}"/>
              </a:ext>
            </a:extLst>
          </p:cNvPr>
          <p:cNvSpPr txBox="1"/>
          <p:nvPr/>
        </p:nvSpPr>
        <p:spPr>
          <a:xfrm>
            <a:off x="611371" y="5932094"/>
            <a:ext cx="11015364" cy="297454"/>
          </a:xfrm>
          <a:prstGeom prst="rect">
            <a:avLst/>
          </a:prstGeom>
          <a:noFill/>
        </p:spPr>
        <p:txBody>
          <a:bodyPr wrap="square" rtlCol="0">
            <a:spAutoFit/>
          </a:bodyPr>
          <a:lstStyle/>
          <a:p>
            <a:pPr defTabSz="609585" fontAlgn="base">
              <a:spcBef>
                <a:spcPct val="0"/>
              </a:spcBef>
              <a:spcAft>
                <a:spcPct val="0"/>
              </a:spcAft>
            </a:pPr>
            <a:r>
              <a:rPr lang="en-US" sz="1333" dirty="0">
                <a:solidFill>
                  <a:prstClr val="black"/>
                </a:solidFill>
                <a:latin typeface="Arial" pitchFamily="-64" charset="0"/>
                <a:ea typeface="ＭＳ Ｐゴシック" pitchFamily="-64" charset="-128"/>
              </a:rPr>
              <a:t>* Refer to the SOC Rebranding resource for information on what SOC stands for.</a:t>
            </a:r>
          </a:p>
        </p:txBody>
      </p:sp>
      <p:sp>
        <p:nvSpPr>
          <p:cNvPr id="3" name="Footer Placeholder 2">
            <a:extLst>
              <a:ext uri="{FF2B5EF4-FFF2-40B4-BE49-F238E27FC236}">
                <a16:creationId xmlns:a16="http://schemas.microsoft.com/office/drawing/2014/main" id="{25A63492-DB4F-4B45-BF51-7CE58607601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64C5DEC5-95BD-486D-AD99-C9E59BEE31A8}"/>
              </a:ext>
            </a:extLst>
          </p:cNvPr>
          <p:cNvSpPr>
            <a:spLocks noGrp="1"/>
          </p:cNvSpPr>
          <p:nvPr>
            <p:ph type="sldNum" sz="quarter" idx="4"/>
          </p:nvPr>
        </p:nvSpPr>
        <p:spPr/>
        <p:txBody>
          <a:bodyPr/>
          <a:lstStyle/>
          <a:p>
            <a:fld id="{80FBB8BA-9C6A-4A48-A369-70FBD2FA98DA}" type="slidenum">
              <a:rPr lang="en-US" smtClean="0"/>
              <a:pPr/>
              <a:t>5</a:t>
            </a:fld>
            <a:endParaRPr lang="en-US" dirty="0"/>
          </a:p>
        </p:txBody>
      </p:sp>
    </p:spTree>
    <p:extLst>
      <p:ext uri="{BB962C8B-B14F-4D97-AF65-F5344CB8AC3E}">
        <p14:creationId xmlns:p14="http://schemas.microsoft.com/office/powerpoint/2010/main" val="39813116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Responsibilities of management of the service organization (cont.)</a:t>
            </a:r>
          </a:p>
        </p:txBody>
      </p:sp>
      <p:sp>
        <p:nvSpPr>
          <p:cNvPr id="6" name="Text Placeholder 5">
            <a:extLst>
              <a:ext uri="{FF2B5EF4-FFF2-40B4-BE49-F238E27FC236}">
                <a16:creationId xmlns:a16="http://schemas.microsoft.com/office/drawing/2014/main" id="{B433B58D-843A-4094-8665-438C84C63D62}"/>
              </a:ext>
            </a:extLst>
          </p:cNvPr>
          <p:cNvSpPr>
            <a:spLocks noGrp="1"/>
          </p:cNvSpPr>
          <p:nvPr>
            <p:ph type="body" sz="quarter" idx="13"/>
          </p:nvPr>
        </p:nvSpPr>
        <p:spPr/>
        <p:txBody>
          <a:bodyPr/>
          <a:lstStyle/>
          <a:p>
            <a:endParaRPr lang="en-US"/>
          </a:p>
        </p:txBody>
      </p:sp>
      <p:sp>
        <p:nvSpPr>
          <p:cNvPr id="3" name="Footer Placeholder 2">
            <a:extLst>
              <a:ext uri="{FF2B5EF4-FFF2-40B4-BE49-F238E27FC236}">
                <a16:creationId xmlns:a16="http://schemas.microsoft.com/office/drawing/2014/main" id="{3AA5B05C-FB6E-4496-8AEB-FA22C42098E2}"/>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FF8930E6-30B6-4D6D-9AEB-A7AAD98CCEFD}"/>
              </a:ext>
            </a:extLst>
          </p:cNvPr>
          <p:cNvSpPr>
            <a:spLocks noGrp="1"/>
          </p:cNvSpPr>
          <p:nvPr>
            <p:ph type="sldNum" sz="quarter" idx="4"/>
          </p:nvPr>
        </p:nvSpPr>
        <p:spPr/>
        <p:txBody>
          <a:bodyPr/>
          <a:lstStyle/>
          <a:p>
            <a:fld id="{80FBB8BA-9C6A-4A48-A369-70FBD2FA98DA}" type="slidenum">
              <a:rPr lang="en-US" smtClean="0"/>
              <a:pPr/>
              <a:t>50</a:t>
            </a:fld>
            <a:endParaRPr lang="en-US" dirty="0"/>
          </a:p>
        </p:txBody>
      </p:sp>
      <p:graphicFrame>
        <p:nvGraphicFramePr>
          <p:cNvPr id="5" name="Content Placeholder 6"/>
          <p:cNvGraphicFramePr>
            <a:graphicFrameLocks noGrp="1"/>
          </p:cNvGraphicFramePr>
          <p:nvPr>
            <p:ph idx="4294967295"/>
            <p:extLst>
              <p:ext uri="{D42A27DB-BD31-4B8C-83A1-F6EECF244321}">
                <p14:modId xmlns:p14="http://schemas.microsoft.com/office/powerpoint/2010/main" val="2377679909"/>
              </p:ext>
            </p:extLst>
          </p:nvPr>
        </p:nvGraphicFramePr>
        <p:xfrm>
          <a:off x="609602" y="1110269"/>
          <a:ext cx="10176909" cy="3840480"/>
        </p:xfrm>
        <a:graphic>
          <a:graphicData uri="http://schemas.openxmlformats.org/drawingml/2006/table">
            <a:tbl>
              <a:tblPr firstRow="1" bandRow="1">
                <a:tableStyleId>{EB344D84-9AFB-497E-A393-DC336BA19D2E}</a:tableStyleId>
              </a:tblPr>
              <a:tblGrid>
                <a:gridCol w="3157737">
                  <a:extLst>
                    <a:ext uri="{9D8B030D-6E8A-4147-A177-3AD203B41FA5}">
                      <a16:colId xmlns:a16="http://schemas.microsoft.com/office/drawing/2014/main" val="20000"/>
                    </a:ext>
                  </a:extLst>
                </a:gridCol>
                <a:gridCol w="7019172">
                  <a:extLst>
                    <a:ext uri="{9D8B030D-6E8A-4147-A177-3AD203B41FA5}">
                      <a16:colId xmlns:a16="http://schemas.microsoft.com/office/drawing/2014/main" val="20001"/>
                    </a:ext>
                  </a:extLst>
                </a:gridCol>
              </a:tblGrid>
              <a:tr h="457200">
                <a:tc>
                  <a:txBody>
                    <a:bodyPr/>
                    <a:lstStyle/>
                    <a:p>
                      <a:pPr algn="ctr"/>
                      <a:r>
                        <a:rPr lang="en-US" sz="2400" dirty="0">
                          <a:latin typeface="Arial" pitchFamily="34" charset="0"/>
                          <a:cs typeface="Arial" pitchFamily="34" charset="0"/>
                        </a:rPr>
                        <a:t>Action</a:t>
                      </a:r>
                    </a:p>
                  </a:txBody>
                  <a:tcPr marL="123531" marR="123531" anchor="ctr">
                    <a:solidFill>
                      <a:schemeClr val="tx2"/>
                    </a:solidFill>
                  </a:tcPr>
                </a:tc>
                <a:tc>
                  <a:txBody>
                    <a:bodyPr/>
                    <a:lstStyle/>
                    <a:p>
                      <a:pPr algn="ctr"/>
                      <a:r>
                        <a:rPr lang="en-US" sz="2400" dirty="0">
                          <a:latin typeface="Arial" pitchFamily="34" charset="0"/>
                          <a:cs typeface="Arial" pitchFamily="34" charset="0"/>
                        </a:rPr>
                        <a:t>Details</a:t>
                      </a:r>
                    </a:p>
                  </a:txBody>
                  <a:tcPr marL="123531" marR="123531" anchor="ctr">
                    <a:solidFill>
                      <a:schemeClr val="tx2"/>
                    </a:solidFill>
                  </a:tcPr>
                </a:tc>
                <a:extLst>
                  <a:ext uri="{0D108BD9-81ED-4DB2-BD59-A6C34878D82A}">
                    <a16:rowId xmlns:a16="http://schemas.microsoft.com/office/drawing/2014/main" val="10000"/>
                  </a:ext>
                </a:extLst>
              </a:tr>
              <a:tr h="1371600">
                <a:tc>
                  <a:txBody>
                    <a:bodyPr/>
                    <a:lstStyle/>
                    <a:p>
                      <a:r>
                        <a:rPr lang="en-US" sz="2400" b="1" kern="1200" dirty="0">
                          <a:solidFill>
                            <a:schemeClr val="tx2"/>
                          </a:solidFill>
                          <a:latin typeface="Arial" panose="020B0604020202020204" pitchFamily="34" charset="0"/>
                          <a:ea typeface="ＭＳ Ｐゴシック" pitchFamily="-112" charset="-128"/>
                          <a:cs typeface="Arial" panose="020B0604020202020204" pitchFamily="34" charset="0"/>
                        </a:rPr>
                        <a:t>DESIGNING/ IMPLEMENTING/ DOCUMENTING</a:t>
                      </a:r>
                    </a:p>
                  </a:txBody>
                  <a:tcPr marL="185295" marR="185295" marT="137160" marB="137160" anchor="ctr"/>
                </a:tc>
                <a:tc>
                  <a:txBody>
                    <a:bodyPr/>
                    <a:lstStyle/>
                    <a:p>
                      <a:r>
                        <a:rPr lang="en-US" sz="2400" b="0" i="0" u="none" strike="noStrike" kern="1200" baseline="0" dirty="0">
                          <a:solidFill>
                            <a:schemeClr val="dk1"/>
                          </a:solidFill>
                          <a:latin typeface="+mn-lt"/>
                          <a:ea typeface="+mn-ea"/>
                          <a:cs typeface="+mn-cs"/>
                        </a:rPr>
                        <a:t>controls that are suitably designed and operating effectively to achieve </a:t>
                      </a:r>
                      <a:r>
                        <a:rPr lang="en-US" sz="2400" kern="1200" baseline="0" noProof="0" dirty="0">
                          <a:latin typeface="Arial" panose="020B0604020202020204" pitchFamily="34" charset="0"/>
                          <a:cs typeface="Arial" panose="020B0604020202020204" pitchFamily="34" charset="0"/>
                        </a:rPr>
                        <a:t>the control objectives (SOC 1) or stated service commitments and system requirements (SOC 2)</a:t>
                      </a:r>
                      <a:endParaRPr lang="en-US" sz="2400" b="0" i="0" u="none" strike="noStrike" kern="1200" baseline="0" dirty="0">
                        <a:solidFill>
                          <a:schemeClr val="dk1"/>
                        </a:solidFill>
                        <a:latin typeface="+mn-lt"/>
                        <a:ea typeface="+mn-ea"/>
                        <a:cs typeface="+mn-cs"/>
                      </a:endParaRPr>
                    </a:p>
                  </a:txBody>
                  <a:tcPr marL="185295" marR="185295" marT="137160" marB="137160" anchor="ctr"/>
                </a:tc>
                <a:extLst>
                  <a:ext uri="{0D108BD9-81ED-4DB2-BD59-A6C34878D82A}">
                    <a16:rowId xmlns:a16="http://schemas.microsoft.com/office/drawing/2014/main" val="10002"/>
                  </a:ext>
                </a:extLst>
              </a:tr>
              <a:tr h="640080">
                <a:tc>
                  <a:txBody>
                    <a:bodyPr/>
                    <a:lstStyle/>
                    <a:p>
                      <a:r>
                        <a:rPr lang="en-US" sz="2400" b="1" kern="1200" dirty="0">
                          <a:solidFill>
                            <a:schemeClr val="tx2"/>
                          </a:solidFill>
                          <a:latin typeface="Arial" panose="020B0604020202020204" pitchFamily="34" charset="0"/>
                          <a:ea typeface="ＭＳ Ｐゴシック" pitchFamily="-112" charset="-128"/>
                          <a:cs typeface="Arial" panose="020B0604020202020204" pitchFamily="34" charset="0"/>
                        </a:rPr>
                        <a:t>PREPARING</a:t>
                      </a:r>
                    </a:p>
                  </a:txBody>
                  <a:tcPr marL="185295" marR="185295" marT="137160" marB="137160"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management’s written</a:t>
                      </a:r>
                      <a:r>
                        <a:rPr lang="en-US" sz="2400" kern="1200" baseline="0" noProof="0" dirty="0">
                          <a:latin typeface="Arial" panose="020B0604020202020204" pitchFamily="34" charset="0"/>
                          <a:cs typeface="Arial" panose="020B0604020202020204" pitchFamily="34" charset="0"/>
                        </a:rPr>
                        <a:t> assertion</a:t>
                      </a:r>
                      <a:endParaRPr lang="en-US" sz="2400" b="0" kern="1200" noProof="0" dirty="0">
                        <a:solidFill>
                          <a:schemeClr val="tx1"/>
                        </a:solidFill>
                        <a:latin typeface="Arial" pitchFamily="34" charset="0"/>
                        <a:ea typeface="+mn-ea"/>
                        <a:cs typeface="Arial" pitchFamily="34" charset="0"/>
                      </a:endParaRPr>
                    </a:p>
                  </a:txBody>
                  <a:tcPr marL="185295" marR="185295" marT="137160" marB="137160" anchor="ctr"/>
                </a:tc>
                <a:extLst>
                  <a:ext uri="{0D108BD9-81ED-4DB2-BD59-A6C34878D82A}">
                    <a16:rowId xmlns:a16="http://schemas.microsoft.com/office/drawing/2014/main" val="10007"/>
                  </a:ext>
                </a:extLst>
              </a:tr>
              <a:tr h="1005840">
                <a:tc>
                  <a:txBody>
                    <a:bodyPr/>
                    <a:lstStyle/>
                    <a:p>
                      <a:r>
                        <a:rPr lang="en-US" sz="2400" b="1" kern="1200" dirty="0">
                          <a:solidFill>
                            <a:schemeClr val="tx2"/>
                          </a:solidFill>
                          <a:latin typeface="Arial" panose="020B0604020202020204" pitchFamily="34" charset="0"/>
                          <a:ea typeface="ＭＳ Ｐゴシック" pitchFamily="-112" charset="-128"/>
                          <a:cs typeface="Arial" panose="020B0604020202020204" pitchFamily="34" charset="0"/>
                        </a:rPr>
                        <a:t>PROVIDING</a:t>
                      </a:r>
                    </a:p>
                  </a:txBody>
                  <a:tcPr marL="185295" marR="185295" marT="137160" marB="137160" anchor="ctr"/>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written</a:t>
                      </a:r>
                      <a:r>
                        <a:rPr lang="en-US" sz="2400" kern="1200" baseline="0" noProof="0" dirty="0">
                          <a:latin typeface="Arial" panose="020B0604020202020204" pitchFamily="34" charset="0"/>
                          <a:cs typeface="Arial" panose="020B0604020202020204" pitchFamily="34" charset="0"/>
                        </a:rPr>
                        <a:t> representations at conclusion of engagement</a:t>
                      </a:r>
                      <a:endParaRPr lang="en-US" sz="2400" b="0" kern="1200" noProof="0" dirty="0">
                        <a:solidFill>
                          <a:schemeClr val="tx1"/>
                        </a:solidFill>
                        <a:latin typeface="Arial" pitchFamily="34" charset="0"/>
                        <a:ea typeface="+mn-ea"/>
                        <a:cs typeface="Arial" pitchFamily="34" charset="0"/>
                      </a:endParaRPr>
                    </a:p>
                  </a:txBody>
                  <a:tcPr marL="185295" marR="185295" marT="137160" marB="13716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223272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Quick exercise knowledge check–Planning responsibilities</a:t>
            </a:r>
          </a:p>
        </p:txBody>
      </p:sp>
      <p:sp>
        <p:nvSpPr>
          <p:cNvPr id="5" name="Content Placeholder 4"/>
          <p:cNvSpPr>
            <a:spLocks noGrp="1"/>
          </p:cNvSpPr>
          <p:nvPr>
            <p:ph type="body" sz="quarter" idx="13"/>
          </p:nvPr>
        </p:nvSpPr>
        <p:spPr>
          <a:xfrm>
            <a:off x="611373" y="1110513"/>
            <a:ext cx="9701028" cy="5236164"/>
          </a:xfrm>
        </p:spPr>
        <p:txBody>
          <a:bodyPr>
            <a:normAutofit/>
          </a:bodyPr>
          <a:lstStyle/>
          <a:p>
            <a:pPr marL="0" indent="0">
              <a:buNone/>
            </a:pPr>
            <a:r>
              <a:rPr lang="en-US" dirty="0"/>
              <a:t>Sandy has appropriately accepted an engagement to report on an examination of controls at B Tech Co. relevant to user entities’ internal control over financial reporting. She has read B Tech Co.’s description of the system and obtained a good understanding thereof. She has filed away an engagement letter signed by her and B Tech Co.’s management. </a:t>
            </a:r>
          </a:p>
          <a:p>
            <a:pPr marL="0" indent="0">
              <a:buNone/>
            </a:pPr>
            <a:endParaRPr lang="en-US" dirty="0"/>
          </a:p>
          <a:p>
            <a:r>
              <a:rPr lang="en-US" dirty="0"/>
              <a:t>What has Sandy overlooked in carrying out the responsibilities of the service auditor during planning?</a:t>
            </a:r>
          </a:p>
          <a:p>
            <a:pPr marL="0" indent="0">
              <a:buNone/>
            </a:pPr>
            <a:endParaRPr lang="en-US" dirty="0"/>
          </a:p>
          <a:p>
            <a:pPr marL="457189" lvl="1" indent="0" algn="ctr">
              <a:buNone/>
            </a:pPr>
            <a:r>
              <a:rPr lang="en-US" dirty="0">
                <a:solidFill>
                  <a:prstClr val="black"/>
                </a:solidFill>
              </a:rPr>
              <a:t>You have 2 minutes to complete this exercise.</a:t>
            </a:r>
          </a:p>
          <a:p>
            <a:pPr marL="0" indent="0">
              <a:buNone/>
            </a:pPr>
            <a:endParaRPr lang="en-US" dirty="0"/>
          </a:p>
          <a:p>
            <a:endParaRPr lang="en-US" dirty="0"/>
          </a:p>
          <a:p>
            <a:pPr marL="0" indent="0">
              <a:buNone/>
            </a:pPr>
            <a:endParaRPr lang="en-US" dirty="0"/>
          </a:p>
        </p:txBody>
      </p:sp>
      <p:sp>
        <p:nvSpPr>
          <p:cNvPr id="2" name="Footer Placeholder 1">
            <a:extLst>
              <a:ext uri="{FF2B5EF4-FFF2-40B4-BE49-F238E27FC236}">
                <a16:creationId xmlns:a16="http://schemas.microsoft.com/office/drawing/2014/main" id="{AC96337A-A9D0-4D86-BC3A-AA0FAF1040AB}"/>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3" name="Slide Number Placeholder 2">
            <a:extLst>
              <a:ext uri="{FF2B5EF4-FFF2-40B4-BE49-F238E27FC236}">
                <a16:creationId xmlns:a16="http://schemas.microsoft.com/office/drawing/2014/main" id="{4FB24C12-6434-44AE-92AE-34B0770262A0}"/>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51</a:t>
            </a:fld>
            <a:endParaRPr lang="en-US" dirty="0">
              <a:solidFill>
                <a:srgbClr val="1D1D1D"/>
              </a:solidFill>
            </a:endParaRPr>
          </a:p>
        </p:txBody>
      </p:sp>
    </p:spTree>
    <p:extLst>
      <p:ext uri="{BB962C8B-B14F-4D97-AF65-F5344CB8AC3E}">
        <p14:creationId xmlns:p14="http://schemas.microsoft.com/office/powerpoint/2010/main" val="30392273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Debrief–Planning responsibilities</a:t>
            </a:r>
          </a:p>
        </p:txBody>
      </p:sp>
      <p:sp>
        <p:nvSpPr>
          <p:cNvPr id="3" name="Content Placeholder 2"/>
          <p:cNvSpPr>
            <a:spLocks noGrp="1"/>
          </p:cNvSpPr>
          <p:nvPr>
            <p:ph type="body" sz="quarter" idx="13"/>
          </p:nvPr>
        </p:nvSpPr>
        <p:spPr/>
        <p:txBody>
          <a:bodyPr/>
          <a:lstStyle/>
          <a:p>
            <a:pPr marL="0" indent="0">
              <a:buNone/>
            </a:pPr>
            <a:r>
              <a:rPr lang="en-US" dirty="0"/>
              <a:t>What has Sandy overlooked in carrying out the responsibilities of the service auditor during planning?</a:t>
            </a:r>
          </a:p>
          <a:p>
            <a:pPr marL="0" indent="0">
              <a:buNone/>
            </a:pPr>
            <a:endParaRPr lang="en-US" dirty="0"/>
          </a:p>
          <a:p>
            <a:r>
              <a:rPr lang="en-US" dirty="0"/>
              <a:t>Assessing the suitability and availability of the criteria management used in preparing the description.</a:t>
            </a:r>
          </a:p>
          <a:p>
            <a:pPr marL="0" indent="0">
              <a:buNone/>
            </a:pPr>
            <a:endParaRPr lang="en-US" dirty="0"/>
          </a:p>
        </p:txBody>
      </p:sp>
      <p:sp>
        <p:nvSpPr>
          <p:cNvPr id="4" name="Footer Placeholder 3">
            <a:extLst>
              <a:ext uri="{FF2B5EF4-FFF2-40B4-BE49-F238E27FC236}">
                <a16:creationId xmlns:a16="http://schemas.microsoft.com/office/drawing/2014/main" id="{06DD32C8-1EFD-48B7-913B-58881F1378CB}"/>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5" name="Slide Number Placeholder 4">
            <a:extLst>
              <a:ext uri="{FF2B5EF4-FFF2-40B4-BE49-F238E27FC236}">
                <a16:creationId xmlns:a16="http://schemas.microsoft.com/office/drawing/2014/main" id="{7D1659F9-505F-4E73-9D97-ADDA1820113A}"/>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52</a:t>
            </a:fld>
            <a:endParaRPr lang="en-US" dirty="0">
              <a:solidFill>
                <a:srgbClr val="1D1D1D"/>
              </a:solidFill>
            </a:endParaRPr>
          </a:p>
        </p:txBody>
      </p:sp>
    </p:spTree>
    <p:extLst>
      <p:ext uri="{BB962C8B-B14F-4D97-AF65-F5344CB8AC3E}">
        <p14:creationId xmlns:p14="http://schemas.microsoft.com/office/powerpoint/2010/main" val="12068135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description</a:t>
            </a:r>
          </a:p>
        </p:txBody>
      </p:sp>
      <p:sp>
        <p:nvSpPr>
          <p:cNvPr id="3" name="Content Placeholder 2"/>
          <p:cNvSpPr>
            <a:spLocks noGrp="1"/>
          </p:cNvSpPr>
          <p:nvPr>
            <p:ph type="body" sz="quarter" idx="13"/>
          </p:nvPr>
        </p:nvSpPr>
        <p:spPr/>
        <p:txBody>
          <a:bodyPr>
            <a:normAutofit/>
          </a:bodyPr>
          <a:lstStyle/>
          <a:p>
            <a:pPr marL="0" indent="0">
              <a:buNone/>
            </a:pPr>
            <a:r>
              <a:rPr lang="en-US" dirty="0"/>
              <a:t>Management of the service organization is responsible for preparing the description of the service organization’s system, including the completeness, accuracy, and method of presentation of </a:t>
            </a:r>
            <a:r>
              <a:rPr lang="en-US"/>
              <a:t>the description. </a:t>
            </a:r>
            <a:endParaRPr lang="en-US" dirty="0"/>
          </a:p>
          <a:p>
            <a:pPr marL="0" indent="0">
              <a:buNone/>
            </a:pPr>
            <a:r>
              <a:rPr lang="en-US" dirty="0"/>
              <a:t>On the next slides, we explore the following:</a:t>
            </a:r>
          </a:p>
          <a:p>
            <a:endParaRPr lang="en-US" dirty="0"/>
          </a:p>
        </p:txBody>
      </p:sp>
      <p:graphicFrame>
        <p:nvGraphicFramePr>
          <p:cNvPr id="5" name="Diagram 4"/>
          <p:cNvGraphicFramePr/>
          <p:nvPr>
            <p:extLst/>
          </p:nvPr>
        </p:nvGraphicFramePr>
        <p:xfrm>
          <a:off x="1147234" y="3315594"/>
          <a:ext cx="6280597" cy="2563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DC941907-DC09-405D-AE40-520A36BC4CE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AF6A3363-4FCD-46A3-80CF-3E3471DC234A}"/>
              </a:ext>
            </a:extLst>
          </p:cNvPr>
          <p:cNvSpPr>
            <a:spLocks noGrp="1"/>
          </p:cNvSpPr>
          <p:nvPr>
            <p:ph type="sldNum" sz="quarter" idx="4"/>
          </p:nvPr>
        </p:nvSpPr>
        <p:spPr/>
        <p:txBody>
          <a:bodyPr/>
          <a:lstStyle/>
          <a:p>
            <a:fld id="{80FBB8BA-9C6A-4A48-A369-70FBD2FA98DA}" type="slidenum">
              <a:rPr lang="en-US" smtClean="0"/>
              <a:pPr/>
              <a:t>53</a:t>
            </a:fld>
            <a:endParaRPr lang="en-US" dirty="0"/>
          </a:p>
        </p:txBody>
      </p:sp>
    </p:spTree>
    <p:extLst>
      <p:ext uri="{BB962C8B-B14F-4D97-AF65-F5344CB8AC3E}">
        <p14:creationId xmlns:p14="http://schemas.microsoft.com/office/powerpoint/2010/main" val="36205918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374749-2AE3-4D4C-936B-862210890CD1}"/>
              </a:ext>
            </a:extLst>
          </p:cNvPr>
          <p:cNvSpPr>
            <a:spLocks noGrp="1"/>
          </p:cNvSpPr>
          <p:nvPr>
            <p:ph type="title"/>
          </p:nvPr>
        </p:nvSpPr>
        <p:spPr/>
        <p:txBody>
          <a:bodyPr/>
          <a:lstStyle/>
          <a:p>
            <a:r>
              <a:rPr lang="en-US" dirty="0"/>
              <a:t>Preparing the description</a:t>
            </a:r>
          </a:p>
        </p:txBody>
      </p:sp>
      <p:sp>
        <p:nvSpPr>
          <p:cNvPr id="3" name="Text Placeholder 2">
            <a:extLst>
              <a:ext uri="{FF2B5EF4-FFF2-40B4-BE49-F238E27FC236}">
                <a16:creationId xmlns:a16="http://schemas.microsoft.com/office/drawing/2014/main" id="{6AAE6D8D-DBEF-4B8E-BEE6-08C7728D65BF}"/>
              </a:ext>
            </a:extLst>
          </p:cNvPr>
          <p:cNvSpPr>
            <a:spLocks noGrp="1"/>
          </p:cNvSpPr>
          <p:nvPr>
            <p:ph type="body" sz="quarter" idx="13"/>
          </p:nvPr>
        </p:nvSpPr>
        <p:spPr/>
        <p:txBody>
          <a:bodyPr/>
          <a:lstStyle/>
          <a:p>
            <a:pPr>
              <a:spcAft>
                <a:spcPts val="600"/>
              </a:spcAft>
            </a:pPr>
            <a:r>
              <a:rPr lang="en-US" sz="2400" dirty="0"/>
              <a:t>The extent of the detail in the description may vary depending on the size and complexity of the service organization and its monitoring activities. </a:t>
            </a:r>
          </a:p>
          <a:p>
            <a:pPr>
              <a:spcAft>
                <a:spcPts val="600"/>
              </a:spcAft>
            </a:pPr>
            <a:r>
              <a:rPr lang="en-US" sz="2400" dirty="0"/>
              <a:t>The description of the service organization’s system, which may vary in detail, is intended to:</a:t>
            </a:r>
          </a:p>
          <a:p>
            <a:pPr lvl="1">
              <a:spcAft>
                <a:spcPts val="600"/>
              </a:spcAft>
            </a:pPr>
            <a:r>
              <a:rPr lang="en-US" sz="2400" dirty="0"/>
              <a:t>provide users with sufficient information to understand:</a:t>
            </a:r>
          </a:p>
          <a:p>
            <a:pPr lvl="2">
              <a:spcAft>
                <a:spcPts val="600"/>
              </a:spcAft>
            </a:pPr>
            <a:r>
              <a:rPr lang="en-US" sz="2400" dirty="0"/>
              <a:t>how the service organization’s processing affects user entities’ financial statements (SOC 1)</a:t>
            </a:r>
          </a:p>
          <a:p>
            <a:pPr lvl="2">
              <a:spcAft>
                <a:spcPts val="600"/>
              </a:spcAft>
            </a:pPr>
            <a:r>
              <a:rPr lang="en-US" sz="2400" dirty="0"/>
              <a:t>the nature of the services provided by the service organization and how the service organization’s system operates to achieve the principal service commitments and system requirements based on the applicable trust services criteria (SOC 2) </a:t>
            </a:r>
          </a:p>
          <a:p>
            <a:pPr lvl="1">
              <a:spcAft>
                <a:spcPts val="600"/>
              </a:spcAft>
            </a:pPr>
            <a:r>
              <a:rPr lang="en-US" sz="2400" dirty="0"/>
              <a:t>enable user auditors to assess the risks</a:t>
            </a:r>
          </a:p>
          <a:p>
            <a:pPr lvl="1"/>
            <a:endParaRPr lang="en-US" sz="2400" dirty="0"/>
          </a:p>
          <a:p>
            <a:pPr lvl="1"/>
            <a:endParaRPr lang="en-US" sz="2400" dirty="0"/>
          </a:p>
          <a:p>
            <a:endParaRPr lang="en-US" dirty="0"/>
          </a:p>
        </p:txBody>
      </p:sp>
      <p:sp>
        <p:nvSpPr>
          <p:cNvPr id="4" name="Footer Placeholder 3">
            <a:extLst>
              <a:ext uri="{FF2B5EF4-FFF2-40B4-BE49-F238E27FC236}">
                <a16:creationId xmlns:a16="http://schemas.microsoft.com/office/drawing/2014/main" id="{C2B813A5-4403-4C24-82F1-1029F7991369}"/>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A31411CE-BE0D-434F-A5D6-55E58566690E}"/>
              </a:ext>
            </a:extLst>
          </p:cNvPr>
          <p:cNvSpPr>
            <a:spLocks noGrp="1"/>
          </p:cNvSpPr>
          <p:nvPr>
            <p:ph type="sldNum" sz="quarter" idx="4"/>
          </p:nvPr>
        </p:nvSpPr>
        <p:spPr/>
        <p:txBody>
          <a:bodyPr/>
          <a:lstStyle/>
          <a:p>
            <a:fld id="{80FBB8BA-9C6A-4A48-A369-70FBD2FA98DA}" type="slidenum">
              <a:rPr lang="en-US" smtClean="0"/>
              <a:pPr/>
              <a:t>54</a:t>
            </a:fld>
            <a:endParaRPr lang="en-US" dirty="0"/>
          </a:p>
        </p:txBody>
      </p:sp>
    </p:spTree>
    <p:extLst>
      <p:ext uri="{BB962C8B-B14F-4D97-AF65-F5344CB8AC3E}">
        <p14:creationId xmlns:p14="http://schemas.microsoft.com/office/powerpoint/2010/main" val="9955474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1: Content of the description</a:t>
            </a:r>
          </a:p>
        </p:txBody>
      </p:sp>
      <p:sp>
        <p:nvSpPr>
          <p:cNvPr id="3" name="Content Placeholder 2"/>
          <p:cNvSpPr>
            <a:spLocks noGrp="1"/>
          </p:cNvSpPr>
          <p:nvPr>
            <p:ph type="body" sz="quarter" idx="13"/>
          </p:nvPr>
        </p:nvSpPr>
        <p:spPr>
          <a:xfrm>
            <a:off x="611371" y="1110513"/>
            <a:ext cx="8347571" cy="4539173"/>
          </a:xfrm>
        </p:spPr>
        <p:txBody>
          <a:bodyPr>
            <a:noAutofit/>
          </a:bodyPr>
          <a:lstStyle/>
          <a:p>
            <a:r>
              <a:rPr lang="en-US" sz="2400" dirty="0"/>
              <a:t>The description of the service organization’s system should include the following:</a:t>
            </a:r>
          </a:p>
          <a:p>
            <a:pPr lvl="1"/>
            <a:r>
              <a:rPr lang="en-US" sz="2400" dirty="0"/>
              <a:t>The related accounting records and supporting information involved in initiating, authorizing, recording, processing, and reporting transactions</a:t>
            </a:r>
          </a:p>
          <a:p>
            <a:pPr lvl="1"/>
            <a:r>
              <a:rPr lang="en-US" sz="2400" dirty="0"/>
              <a:t>How the system captures and addresses significant events and conditions other than transactions</a:t>
            </a:r>
          </a:p>
          <a:p>
            <a:pPr lvl="1"/>
            <a:r>
              <a:rPr lang="en-US" sz="2400" dirty="0"/>
              <a:t>The process used to prepare reports and other information for user entities</a:t>
            </a:r>
          </a:p>
          <a:p>
            <a:pPr lvl="1"/>
            <a:r>
              <a:rPr lang="en-US" sz="2400" dirty="0">
                <a:solidFill>
                  <a:schemeClr val="tx1"/>
                </a:solidFill>
              </a:rPr>
              <a:t>When applicable, complementary user entity controls (CUECs) and complementary subservice organization controls (CSOCs).</a:t>
            </a:r>
          </a:p>
        </p:txBody>
      </p:sp>
      <p:sp>
        <p:nvSpPr>
          <p:cNvPr id="4" name="Footer Placeholder 3">
            <a:extLst>
              <a:ext uri="{FF2B5EF4-FFF2-40B4-BE49-F238E27FC236}">
                <a16:creationId xmlns:a16="http://schemas.microsoft.com/office/drawing/2014/main" id="{F9725927-139B-4433-8894-8B4B3711E0AA}"/>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C9338CA6-5049-4149-9B79-2BCAC5A86618}"/>
              </a:ext>
            </a:extLst>
          </p:cNvPr>
          <p:cNvSpPr>
            <a:spLocks noGrp="1"/>
          </p:cNvSpPr>
          <p:nvPr>
            <p:ph type="sldNum" sz="quarter" idx="4"/>
          </p:nvPr>
        </p:nvSpPr>
        <p:spPr/>
        <p:txBody>
          <a:bodyPr/>
          <a:lstStyle/>
          <a:p>
            <a:fld id="{80FBB8BA-9C6A-4A48-A369-70FBD2FA98DA}" type="slidenum">
              <a:rPr lang="en-US" smtClean="0"/>
              <a:pPr/>
              <a:t>55</a:t>
            </a:fld>
            <a:endParaRPr lang="en-US" dirty="0"/>
          </a:p>
        </p:txBody>
      </p:sp>
    </p:spTree>
    <p:extLst>
      <p:ext uri="{BB962C8B-B14F-4D97-AF65-F5344CB8AC3E}">
        <p14:creationId xmlns:p14="http://schemas.microsoft.com/office/powerpoint/2010/main" val="28730334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Content of the description</a:t>
            </a:r>
          </a:p>
        </p:txBody>
      </p:sp>
      <p:sp>
        <p:nvSpPr>
          <p:cNvPr id="3" name="Content Placeholder 2"/>
          <p:cNvSpPr>
            <a:spLocks noGrp="1"/>
          </p:cNvSpPr>
          <p:nvPr>
            <p:ph type="body" sz="quarter" idx="13"/>
          </p:nvPr>
        </p:nvSpPr>
        <p:spPr/>
        <p:txBody>
          <a:bodyPr/>
          <a:lstStyle/>
          <a:p>
            <a:r>
              <a:rPr lang="en-US" sz="2133" dirty="0"/>
              <a:t>The description of the service organization’s system should meet the Description Criteria and include the following:	</a:t>
            </a:r>
          </a:p>
          <a:p>
            <a:pPr lvl="1"/>
            <a:r>
              <a:rPr lang="en-US" sz="2133" dirty="0"/>
              <a:t>The types of services provided</a:t>
            </a:r>
          </a:p>
          <a:p>
            <a:pPr lvl="1"/>
            <a:r>
              <a:rPr lang="en-US" sz="2133" dirty="0"/>
              <a:t>The principal service commitments and system requirements</a:t>
            </a:r>
          </a:p>
          <a:p>
            <a:pPr lvl="1"/>
            <a:r>
              <a:rPr lang="en-US" sz="2133" dirty="0"/>
              <a:t>The components of the system used to provide the services</a:t>
            </a:r>
          </a:p>
          <a:p>
            <a:pPr lvl="2"/>
            <a:r>
              <a:rPr lang="en-US" sz="2133" dirty="0"/>
              <a:t>Infrastructure </a:t>
            </a:r>
          </a:p>
          <a:p>
            <a:pPr lvl="2"/>
            <a:r>
              <a:rPr lang="en-US" sz="2133" dirty="0"/>
              <a:t>Software</a:t>
            </a:r>
          </a:p>
          <a:p>
            <a:pPr lvl="2"/>
            <a:r>
              <a:rPr lang="en-US" sz="2133" dirty="0"/>
              <a:t>People</a:t>
            </a:r>
          </a:p>
          <a:p>
            <a:pPr lvl="2"/>
            <a:r>
              <a:rPr lang="en-US" sz="2133" dirty="0"/>
              <a:t>Procedures</a:t>
            </a:r>
          </a:p>
          <a:p>
            <a:pPr lvl="2"/>
            <a:r>
              <a:rPr lang="en-US" sz="2133" dirty="0"/>
              <a:t>Data</a:t>
            </a:r>
          </a:p>
          <a:p>
            <a:pPr lvl="1"/>
            <a:endParaRPr lang="en-US" dirty="0"/>
          </a:p>
          <a:p>
            <a:endParaRPr lang="en-US" dirty="0"/>
          </a:p>
        </p:txBody>
      </p:sp>
      <p:sp>
        <p:nvSpPr>
          <p:cNvPr id="7" name="Text Placeholder 6"/>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7767A75C-474C-4306-8CCB-69CEC914FC6B}"/>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D1D52D1A-5683-47D5-9C66-2CE1D875AE37}"/>
              </a:ext>
            </a:extLst>
          </p:cNvPr>
          <p:cNvSpPr>
            <a:spLocks noGrp="1"/>
          </p:cNvSpPr>
          <p:nvPr>
            <p:ph type="sldNum" sz="quarter" idx="4"/>
          </p:nvPr>
        </p:nvSpPr>
        <p:spPr/>
        <p:txBody>
          <a:bodyPr/>
          <a:lstStyle/>
          <a:p>
            <a:fld id="{80FBB8BA-9C6A-4A48-A369-70FBD2FA98DA}" type="slidenum">
              <a:rPr lang="en-US" smtClean="0"/>
              <a:pPr/>
              <a:t>56</a:t>
            </a:fld>
            <a:endParaRPr lang="en-US" dirty="0"/>
          </a:p>
        </p:txBody>
      </p:sp>
    </p:spTree>
    <p:extLst>
      <p:ext uri="{BB962C8B-B14F-4D97-AF65-F5344CB8AC3E}">
        <p14:creationId xmlns:p14="http://schemas.microsoft.com/office/powerpoint/2010/main" val="25525601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Content of the description (cont.)</a:t>
            </a:r>
          </a:p>
        </p:txBody>
      </p:sp>
      <p:sp>
        <p:nvSpPr>
          <p:cNvPr id="3" name="Content Placeholder 2"/>
          <p:cNvSpPr>
            <a:spLocks noGrp="1"/>
          </p:cNvSpPr>
          <p:nvPr>
            <p:ph type="body" sz="quarter" idx="13"/>
          </p:nvPr>
        </p:nvSpPr>
        <p:spPr>
          <a:xfrm>
            <a:off x="611372" y="1110511"/>
            <a:ext cx="7924800" cy="5170215"/>
          </a:xfrm>
        </p:spPr>
        <p:txBody>
          <a:bodyPr/>
          <a:lstStyle/>
          <a:p>
            <a:r>
              <a:rPr lang="en-US" sz="2133" dirty="0"/>
              <a:t>The description of the service organization’s system should meet the Description Criteria and include the following:	</a:t>
            </a:r>
          </a:p>
          <a:p>
            <a:pPr lvl="1"/>
            <a:r>
              <a:rPr lang="en-US" sz="2133" dirty="0"/>
              <a:t>The boundaries or aspects of the system covered by the description</a:t>
            </a:r>
          </a:p>
          <a:p>
            <a:pPr lvl="1"/>
            <a:r>
              <a:rPr lang="en-US" sz="2133" dirty="0"/>
              <a:t>Third-party access to the system and its data</a:t>
            </a:r>
          </a:p>
          <a:p>
            <a:pPr lvl="1"/>
            <a:r>
              <a:rPr lang="en-US" sz="2133" dirty="0"/>
              <a:t>The nature, timing, and extent of identified incidents that</a:t>
            </a:r>
          </a:p>
          <a:p>
            <a:pPr lvl="2"/>
            <a:r>
              <a:rPr lang="en-US" sz="2133" dirty="0"/>
              <a:t>were the result of controls that were not suitably designed or operating effectively </a:t>
            </a:r>
          </a:p>
          <a:p>
            <a:pPr lvl="2"/>
            <a:r>
              <a:rPr lang="en-US" sz="2133" dirty="0"/>
              <a:t>otherwise resulted in a significant failure in the achievement of any service commitments and system requirements, as of the date of the description (type1) or during the period covered by the description (type 2)</a:t>
            </a:r>
          </a:p>
          <a:p>
            <a:endParaRPr lang="en-US" dirty="0"/>
          </a:p>
        </p:txBody>
      </p:sp>
      <p:sp>
        <p:nvSpPr>
          <p:cNvPr id="7" name="Text Placeholder 6"/>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B2564C0F-AB71-48C7-B0EA-1E0DF5EBBCA4}"/>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F46A8E47-4820-4B5D-A3E8-25DAA11D37BE}"/>
              </a:ext>
            </a:extLst>
          </p:cNvPr>
          <p:cNvSpPr>
            <a:spLocks noGrp="1"/>
          </p:cNvSpPr>
          <p:nvPr>
            <p:ph type="sldNum" sz="quarter" idx="4"/>
          </p:nvPr>
        </p:nvSpPr>
        <p:spPr/>
        <p:txBody>
          <a:bodyPr/>
          <a:lstStyle/>
          <a:p>
            <a:fld id="{80FBB8BA-9C6A-4A48-A369-70FBD2FA98DA}" type="slidenum">
              <a:rPr lang="en-US" smtClean="0"/>
              <a:pPr/>
              <a:t>57</a:t>
            </a:fld>
            <a:endParaRPr lang="en-US" dirty="0"/>
          </a:p>
        </p:txBody>
      </p:sp>
    </p:spTree>
    <p:extLst>
      <p:ext uri="{BB962C8B-B14F-4D97-AF65-F5344CB8AC3E}">
        <p14:creationId xmlns:p14="http://schemas.microsoft.com/office/powerpoint/2010/main" val="32677254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Content of the description (cont.)</a:t>
            </a:r>
          </a:p>
        </p:txBody>
      </p:sp>
      <p:sp>
        <p:nvSpPr>
          <p:cNvPr id="3" name="Content Placeholder 2"/>
          <p:cNvSpPr>
            <a:spLocks noGrp="1"/>
          </p:cNvSpPr>
          <p:nvPr>
            <p:ph type="body" sz="quarter" idx="13"/>
          </p:nvPr>
        </p:nvSpPr>
        <p:spPr/>
        <p:txBody>
          <a:bodyPr/>
          <a:lstStyle/>
          <a:p>
            <a:r>
              <a:rPr lang="en-US" sz="2133" dirty="0"/>
              <a:t>The description of the service organization’s system should meet the Description Criteria and include the following:	</a:t>
            </a:r>
          </a:p>
          <a:p>
            <a:pPr lvl="1"/>
            <a:r>
              <a:rPr lang="en-US" sz="2133" dirty="0"/>
              <a:t>The applicable trust services criteria and the related controls designed to meet those criteria, including aspects of the overall control environment</a:t>
            </a:r>
          </a:p>
          <a:p>
            <a:pPr marL="256026" lvl="2">
              <a:buFont typeface="Arial"/>
              <a:buChar char="•"/>
            </a:pPr>
            <a:r>
              <a:rPr lang="en-US" sz="2133" dirty="0"/>
              <a:t>When applicable:</a:t>
            </a:r>
          </a:p>
          <a:p>
            <a:pPr lvl="1"/>
            <a:r>
              <a:rPr lang="en-US" sz="2133" dirty="0"/>
              <a:t>Complementary user entity controls (CUECs)</a:t>
            </a:r>
          </a:p>
          <a:p>
            <a:pPr lvl="1"/>
            <a:r>
              <a:rPr lang="en-US" sz="2133" dirty="0"/>
              <a:t>Complementary subservice organization controls (CSOCs)</a:t>
            </a:r>
          </a:p>
          <a:p>
            <a:pPr marL="597393" lvl="2" indent="0">
              <a:buNone/>
            </a:pPr>
            <a:br>
              <a:rPr lang="en-US" sz="2133" dirty="0"/>
            </a:br>
            <a:endParaRPr lang="en-US" sz="2133" dirty="0"/>
          </a:p>
        </p:txBody>
      </p:sp>
      <p:sp>
        <p:nvSpPr>
          <p:cNvPr id="7" name="Text Placeholder 6"/>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8A3991E0-2CEE-4595-80B8-415FE3CE7952}"/>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A0F39F57-56E6-4242-A9D7-9F166E7B74A4}"/>
              </a:ext>
            </a:extLst>
          </p:cNvPr>
          <p:cNvSpPr>
            <a:spLocks noGrp="1"/>
          </p:cNvSpPr>
          <p:nvPr>
            <p:ph type="sldNum" sz="quarter" idx="4"/>
          </p:nvPr>
        </p:nvSpPr>
        <p:spPr/>
        <p:txBody>
          <a:bodyPr/>
          <a:lstStyle/>
          <a:p>
            <a:fld id="{80FBB8BA-9C6A-4A48-A369-70FBD2FA98DA}" type="slidenum">
              <a:rPr lang="en-US" smtClean="0"/>
              <a:pPr/>
              <a:t>58</a:t>
            </a:fld>
            <a:endParaRPr lang="en-US" dirty="0"/>
          </a:p>
        </p:txBody>
      </p:sp>
    </p:spTree>
    <p:extLst>
      <p:ext uri="{BB962C8B-B14F-4D97-AF65-F5344CB8AC3E}">
        <p14:creationId xmlns:p14="http://schemas.microsoft.com/office/powerpoint/2010/main" val="9825769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 2: Content of the description (cont.)</a:t>
            </a:r>
          </a:p>
        </p:txBody>
      </p:sp>
      <p:sp>
        <p:nvSpPr>
          <p:cNvPr id="3" name="Content Placeholder 2"/>
          <p:cNvSpPr>
            <a:spLocks noGrp="1"/>
          </p:cNvSpPr>
          <p:nvPr>
            <p:ph type="body" sz="quarter" idx="13"/>
          </p:nvPr>
        </p:nvSpPr>
        <p:spPr/>
        <p:txBody>
          <a:bodyPr/>
          <a:lstStyle/>
          <a:p>
            <a:r>
              <a:rPr lang="en-US" sz="2133" dirty="0"/>
              <a:t>The description of the service organization’s system should meet the Description Criteria and include the following:	</a:t>
            </a:r>
          </a:p>
          <a:p>
            <a:pPr lvl="1"/>
            <a:r>
              <a:rPr lang="en-US" sz="2133" dirty="0"/>
              <a:t>Any applicable trust services criteria that are not addressed by a control and the reasons</a:t>
            </a:r>
          </a:p>
          <a:p>
            <a:pPr lvl="1"/>
            <a:r>
              <a:rPr lang="en-US" sz="2133" dirty="0"/>
              <a:t>Relevant details of changes to the service organization’s system during the period (type 2)</a:t>
            </a:r>
          </a:p>
          <a:p>
            <a:endParaRPr lang="en-US" dirty="0"/>
          </a:p>
        </p:txBody>
      </p:sp>
      <p:sp>
        <p:nvSpPr>
          <p:cNvPr id="7" name="Text Placeholder 6"/>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5FABA2B1-DB69-452B-88BE-721D260F6CD5}"/>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BEB80367-3C0F-480F-B300-FEA8EBC47BB4}"/>
              </a:ext>
            </a:extLst>
          </p:cNvPr>
          <p:cNvSpPr>
            <a:spLocks noGrp="1"/>
          </p:cNvSpPr>
          <p:nvPr>
            <p:ph type="sldNum" sz="quarter" idx="4"/>
          </p:nvPr>
        </p:nvSpPr>
        <p:spPr/>
        <p:txBody>
          <a:bodyPr/>
          <a:lstStyle/>
          <a:p>
            <a:fld id="{80FBB8BA-9C6A-4A48-A369-70FBD2FA98DA}" type="slidenum">
              <a:rPr lang="en-US" smtClean="0"/>
              <a:pPr/>
              <a:t>59</a:t>
            </a:fld>
            <a:endParaRPr lang="en-US" dirty="0"/>
          </a:p>
        </p:txBody>
      </p:sp>
    </p:spTree>
    <p:extLst>
      <p:ext uri="{BB962C8B-B14F-4D97-AF65-F5344CB8AC3E}">
        <p14:creationId xmlns:p14="http://schemas.microsoft.com/office/powerpoint/2010/main" val="3342822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(cont.) </a:t>
            </a:r>
          </a:p>
        </p:txBody>
      </p:sp>
      <p:sp>
        <p:nvSpPr>
          <p:cNvPr id="3" name="Content Placeholder 2"/>
          <p:cNvSpPr>
            <a:spLocks noGrp="1"/>
          </p:cNvSpPr>
          <p:nvPr>
            <p:ph type="body" sz="quarter" idx="13"/>
          </p:nvPr>
        </p:nvSpPr>
        <p:spPr/>
        <p:txBody>
          <a:bodyPr>
            <a:normAutofit/>
          </a:bodyPr>
          <a:lstStyle/>
          <a:p>
            <a:r>
              <a:rPr lang="en-US" dirty="0"/>
              <a:t>Complementary user entity controls (CUECs)</a:t>
            </a:r>
          </a:p>
          <a:p>
            <a:pPr lvl="1"/>
            <a:r>
              <a:rPr lang="en-US" dirty="0"/>
              <a:t>Controls contemplated in the design of the service organization’s system assumed to be implemented by user entities</a:t>
            </a:r>
          </a:p>
          <a:p>
            <a:r>
              <a:rPr lang="en-US" dirty="0"/>
              <a:t>Complementary subservice organization controls (CSOCs)</a:t>
            </a:r>
          </a:p>
          <a:p>
            <a:pPr lvl="1"/>
            <a:r>
              <a:rPr lang="en-US" dirty="0"/>
              <a:t>Controls contemplated in the design of the service organization’s system assumed to be implemented by subservice organizations</a:t>
            </a:r>
          </a:p>
          <a:p>
            <a:pPr lvl="1"/>
            <a:endParaRPr lang="en-US" dirty="0"/>
          </a:p>
          <a:p>
            <a:endParaRPr lang="en-US" dirty="0"/>
          </a:p>
        </p:txBody>
      </p:sp>
      <p:sp>
        <p:nvSpPr>
          <p:cNvPr id="4" name="Footer Placeholder 3">
            <a:extLst>
              <a:ext uri="{FF2B5EF4-FFF2-40B4-BE49-F238E27FC236}">
                <a16:creationId xmlns:a16="http://schemas.microsoft.com/office/drawing/2014/main" id="{9F4104B3-1DF0-40F7-9EBC-ABAD8F46C098}"/>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9866479B-6D39-461D-AF67-E79442838BA8}"/>
              </a:ext>
            </a:extLst>
          </p:cNvPr>
          <p:cNvSpPr>
            <a:spLocks noGrp="1"/>
          </p:cNvSpPr>
          <p:nvPr>
            <p:ph type="sldNum" sz="quarter" idx="4"/>
          </p:nvPr>
        </p:nvSpPr>
        <p:spPr/>
        <p:txBody>
          <a:bodyPr/>
          <a:lstStyle/>
          <a:p>
            <a:fld id="{80FBB8BA-9C6A-4A48-A369-70FBD2FA98DA}" type="slidenum">
              <a:rPr lang="en-US" smtClean="0"/>
              <a:pPr/>
              <a:t>6</a:t>
            </a:fld>
            <a:endParaRPr lang="en-US" dirty="0"/>
          </a:p>
        </p:txBody>
      </p:sp>
    </p:spTree>
    <p:extLst>
      <p:ext uri="{BB962C8B-B14F-4D97-AF65-F5344CB8AC3E}">
        <p14:creationId xmlns:p14="http://schemas.microsoft.com/office/powerpoint/2010/main" val="15489309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Subservice organizations</a:t>
            </a:r>
          </a:p>
        </p:txBody>
      </p:sp>
      <p:sp>
        <p:nvSpPr>
          <p:cNvPr id="3" name="Content Placeholder 2"/>
          <p:cNvSpPr>
            <a:spLocks noGrp="1"/>
          </p:cNvSpPr>
          <p:nvPr>
            <p:ph type="body" sz="quarter" idx="13"/>
          </p:nvPr>
        </p:nvSpPr>
        <p:spPr/>
        <p:txBody>
          <a:bodyPr>
            <a:normAutofit/>
          </a:bodyPr>
          <a:lstStyle/>
          <a:p>
            <a:r>
              <a:rPr lang="en-US" sz="2133" dirty="0"/>
              <a:t>When applicable, the description should include information about subservice organizations:</a:t>
            </a:r>
          </a:p>
          <a:p>
            <a:pPr lvl="1"/>
            <a:r>
              <a:rPr lang="en-US" sz="2133" b="1" dirty="0"/>
              <a:t>Relationship</a:t>
            </a:r>
            <a:r>
              <a:rPr lang="en-US" sz="2133" dirty="0"/>
              <a:t>—Is it a third party or related to the service organization? </a:t>
            </a:r>
          </a:p>
          <a:p>
            <a:pPr lvl="1"/>
            <a:r>
              <a:rPr lang="en-US" sz="2133" b="1" dirty="0"/>
              <a:t>Presentation</a:t>
            </a:r>
            <a:r>
              <a:rPr lang="en-US" sz="2133" dirty="0"/>
              <a:t>—Is the service organization using the carve-out method or the inclusive method?</a:t>
            </a:r>
          </a:p>
          <a:p>
            <a:pPr lvl="1"/>
            <a:r>
              <a:rPr lang="en-US" sz="2133" b="1" dirty="0"/>
              <a:t>Oversight</a:t>
            </a:r>
            <a:r>
              <a:rPr lang="en-US" sz="2133" dirty="0"/>
              <a:t>—How is the organization monitoring that controls are present and operating at subservice organization?</a:t>
            </a:r>
          </a:p>
          <a:p>
            <a:pPr lvl="1"/>
            <a:endParaRPr lang="en-US" dirty="0"/>
          </a:p>
          <a:p>
            <a:pPr lvl="1"/>
            <a:endParaRPr lang="en-US" dirty="0"/>
          </a:p>
        </p:txBody>
      </p:sp>
      <p:sp>
        <p:nvSpPr>
          <p:cNvPr id="4" name="Footer Placeholder 3">
            <a:extLst>
              <a:ext uri="{FF2B5EF4-FFF2-40B4-BE49-F238E27FC236}">
                <a16:creationId xmlns:a16="http://schemas.microsoft.com/office/drawing/2014/main" id="{FFA3E4C0-CE52-428B-9149-059AD933AC1F}"/>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214BB165-C6F6-4378-8C4B-E8CB0E80FF0F}"/>
              </a:ext>
            </a:extLst>
          </p:cNvPr>
          <p:cNvSpPr>
            <a:spLocks noGrp="1"/>
          </p:cNvSpPr>
          <p:nvPr>
            <p:ph type="sldNum" sz="quarter" idx="4"/>
          </p:nvPr>
        </p:nvSpPr>
        <p:spPr/>
        <p:txBody>
          <a:bodyPr/>
          <a:lstStyle/>
          <a:p>
            <a:fld id="{80FBB8BA-9C6A-4A48-A369-70FBD2FA98DA}" type="slidenum">
              <a:rPr lang="en-US" smtClean="0"/>
              <a:pPr/>
              <a:t>60</a:t>
            </a:fld>
            <a:endParaRPr lang="en-US" dirty="0"/>
          </a:p>
        </p:txBody>
      </p:sp>
    </p:spTree>
    <p:extLst>
      <p:ext uri="{BB962C8B-B14F-4D97-AF65-F5344CB8AC3E}">
        <p14:creationId xmlns:p14="http://schemas.microsoft.com/office/powerpoint/2010/main" val="1307424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Subservice organizations (cont.)</a:t>
            </a:r>
          </a:p>
        </p:txBody>
      </p:sp>
      <p:sp>
        <p:nvSpPr>
          <p:cNvPr id="3" name="Content Placeholder 2"/>
          <p:cNvSpPr>
            <a:spLocks noGrp="1"/>
          </p:cNvSpPr>
          <p:nvPr>
            <p:ph type="body" sz="quarter" idx="13"/>
          </p:nvPr>
        </p:nvSpPr>
        <p:spPr>
          <a:xfrm>
            <a:off x="611372" y="1110513"/>
            <a:ext cx="7924800" cy="4688504"/>
          </a:xfrm>
        </p:spPr>
        <p:txBody>
          <a:bodyPr>
            <a:normAutofit/>
          </a:bodyPr>
          <a:lstStyle/>
          <a:p>
            <a:r>
              <a:rPr lang="en-US" sz="2133" dirty="0"/>
              <a:t>Determining whether a third party is a subservice organization or a vendor</a:t>
            </a:r>
          </a:p>
          <a:p>
            <a:pPr lvl="1"/>
            <a:r>
              <a:rPr lang="en-US" sz="2133" dirty="0"/>
              <a:t>What service does the third-party organization provide to the service organization?</a:t>
            </a:r>
          </a:p>
          <a:p>
            <a:pPr lvl="1"/>
            <a:r>
              <a:rPr lang="en-US" sz="2133" dirty="0"/>
              <a:t>Would the controls implemented by the organization be included if they were performed by the service organization?</a:t>
            </a:r>
          </a:p>
          <a:p>
            <a:pPr lvl="1"/>
            <a:r>
              <a:rPr lang="en-US" sz="2133" dirty="0"/>
              <a:t>Is the service provided by the organization relevant to user entities’ internal control over financial reporting (SOC 1)?</a:t>
            </a:r>
          </a:p>
          <a:p>
            <a:pPr lvl="1"/>
            <a:r>
              <a:rPr lang="en-US" sz="2000" dirty="0"/>
              <a:t>Are controls at the organization required to meet one or more of the applicable trust services criteria (SOC 2)?</a:t>
            </a:r>
          </a:p>
          <a:p>
            <a:pPr lvl="1"/>
            <a:endParaRPr lang="en-US" dirty="0"/>
          </a:p>
        </p:txBody>
      </p:sp>
      <p:sp>
        <p:nvSpPr>
          <p:cNvPr id="4" name="Text Placeholder 3"/>
          <p:cNvSpPr>
            <a:spLocks noGrp="1"/>
          </p:cNvSpPr>
          <p:nvPr>
            <p:ph type="body" sz="quarter" idx="15"/>
          </p:nvPr>
        </p:nvSpPr>
        <p:spPr/>
        <p:txBody>
          <a:bodyPr/>
          <a:lstStyle/>
          <a:p>
            <a:r>
              <a:rPr lang="en-US" b="1" i="1" dirty="0"/>
              <a:t>Subservice organization or vendor?</a:t>
            </a:r>
          </a:p>
        </p:txBody>
      </p:sp>
      <p:sp>
        <p:nvSpPr>
          <p:cNvPr id="5" name="Footer Placeholder 4">
            <a:extLst>
              <a:ext uri="{FF2B5EF4-FFF2-40B4-BE49-F238E27FC236}">
                <a16:creationId xmlns:a16="http://schemas.microsoft.com/office/drawing/2014/main" id="{E76B0226-1B88-4316-A25A-E6C2644078F4}"/>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A55DD81B-3528-4721-A3ED-5AD97DFBB496}"/>
              </a:ext>
            </a:extLst>
          </p:cNvPr>
          <p:cNvSpPr>
            <a:spLocks noGrp="1"/>
          </p:cNvSpPr>
          <p:nvPr>
            <p:ph type="sldNum" sz="quarter" idx="4"/>
          </p:nvPr>
        </p:nvSpPr>
        <p:spPr/>
        <p:txBody>
          <a:bodyPr/>
          <a:lstStyle/>
          <a:p>
            <a:fld id="{80FBB8BA-9C6A-4A48-A369-70FBD2FA98DA}" type="slidenum">
              <a:rPr lang="en-US" smtClean="0"/>
              <a:pPr/>
              <a:t>61</a:t>
            </a:fld>
            <a:endParaRPr lang="en-US" dirty="0"/>
          </a:p>
        </p:txBody>
      </p:sp>
    </p:spTree>
    <p:extLst>
      <p:ext uri="{BB962C8B-B14F-4D97-AF65-F5344CB8AC3E}">
        <p14:creationId xmlns:p14="http://schemas.microsoft.com/office/powerpoint/2010/main" val="12929171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Subservice organizations (cont.)</a:t>
            </a:r>
          </a:p>
        </p:txBody>
      </p:sp>
      <p:sp>
        <p:nvSpPr>
          <p:cNvPr id="3" name="Content Placeholder 2"/>
          <p:cNvSpPr>
            <a:spLocks noGrp="1"/>
          </p:cNvSpPr>
          <p:nvPr>
            <p:ph type="body" sz="quarter" idx="13"/>
          </p:nvPr>
        </p:nvSpPr>
        <p:spPr/>
        <p:txBody>
          <a:bodyPr/>
          <a:lstStyle/>
          <a:p>
            <a:r>
              <a:rPr lang="en-US" sz="2133" dirty="0"/>
              <a:t>Carve out reporting considerations</a:t>
            </a:r>
          </a:p>
          <a:p>
            <a:pPr lvl="1"/>
            <a:r>
              <a:rPr lang="en-US" sz="2133" dirty="0"/>
              <a:t>Service organization due diligence</a:t>
            </a:r>
          </a:p>
          <a:p>
            <a:pPr lvl="1"/>
            <a:r>
              <a:rPr lang="en-US" sz="2133" dirty="0"/>
              <a:t>Monitoring procedures</a:t>
            </a:r>
          </a:p>
          <a:p>
            <a:pPr lvl="2"/>
            <a:r>
              <a:rPr lang="en-US" sz="2133" dirty="0"/>
              <a:t>SOC for service organizations reports</a:t>
            </a:r>
          </a:p>
          <a:p>
            <a:pPr lvl="2"/>
            <a:r>
              <a:rPr lang="en-US" sz="2133" dirty="0"/>
              <a:t>Internal audit testing</a:t>
            </a:r>
          </a:p>
          <a:p>
            <a:pPr lvl="2"/>
            <a:r>
              <a:rPr lang="en-US" sz="2133" dirty="0"/>
              <a:t>Other monitoring procedures</a:t>
            </a:r>
          </a:p>
          <a:p>
            <a:pPr lvl="1"/>
            <a:r>
              <a:rPr lang="en-US" sz="2133" dirty="0"/>
              <a:t>Complementary controls</a:t>
            </a:r>
          </a:p>
          <a:p>
            <a:pPr lvl="2"/>
            <a:r>
              <a:rPr lang="en-US" sz="2133" dirty="0"/>
              <a:t>Apply user entity control considerations</a:t>
            </a:r>
          </a:p>
          <a:p>
            <a:pPr lvl="2"/>
            <a:r>
              <a:rPr lang="en-US" sz="2133" dirty="0"/>
              <a:t>Consider subservice organization controls</a:t>
            </a:r>
          </a:p>
          <a:p>
            <a:pPr lvl="2"/>
            <a:endParaRPr lang="en-US" dirty="0"/>
          </a:p>
          <a:p>
            <a:pPr lvl="1"/>
            <a:endParaRPr lang="en-US" dirty="0"/>
          </a:p>
          <a:p>
            <a:endParaRPr lang="en-US" dirty="0"/>
          </a:p>
        </p:txBody>
      </p:sp>
      <p:sp>
        <p:nvSpPr>
          <p:cNvPr id="11" name="Text Placeholder 10"/>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1A30416D-44C7-487D-9353-F2E1BCBC6021}"/>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70ECD8C4-F554-4015-9358-B4C6C18C4E4E}"/>
              </a:ext>
            </a:extLst>
          </p:cNvPr>
          <p:cNvSpPr>
            <a:spLocks noGrp="1"/>
          </p:cNvSpPr>
          <p:nvPr>
            <p:ph type="sldNum" sz="quarter" idx="4"/>
          </p:nvPr>
        </p:nvSpPr>
        <p:spPr/>
        <p:txBody>
          <a:bodyPr/>
          <a:lstStyle/>
          <a:p>
            <a:fld id="{80FBB8BA-9C6A-4A48-A369-70FBD2FA98DA}" type="slidenum">
              <a:rPr lang="en-US" smtClean="0"/>
              <a:pPr/>
              <a:t>62</a:t>
            </a:fld>
            <a:endParaRPr lang="en-US" dirty="0"/>
          </a:p>
        </p:txBody>
      </p:sp>
    </p:spTree>
    <p:extLst>
      <p:ext uri="{BB962C8B-B14F-4D97-AF65-F5344CB8AC3E}">
        <p14:creationId xmlns:p14="http://schemas.microsoft.com/office/powerpoint/2010/main" val="8810241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Subservice organizations (cont.) </a:t>
            </a:r>
          </a:p>
        </p:txBody>
      </p:sp>
      <p:sp>
        <p:nvSpPr>
          <p:cNvPr id="3" name="Content Placeholder 2"/>
          <p:cNvSpPr>
            <a:spLocks noGrp="1"/>
          </p:cNvSpPr>
          <p:nvPr>
            <p:ph type="body" sz="quarter" idx="13"/>
          </p:nvPr>
        </p:nvSpPr>
        <p:spPr/>
        <p:txBody>
          <a:bodyPr>
            <a:normAutofit/>
          </a:bodyPr>
          <a:lstStyle/>
          <a:p>
            <a:r>
              <a:rPr lang="en-US" sz="2133" dirty="0"/>
              <a:t>Inclusive reporting considerations</a:t>
            </a:r>
          </a:p>
          <a:p>
            <a:pPr lvl="1"/>
            <a:r>
              <a:rPr lang="en-US" sz="2133" dirty="0"/>
              <a:t>Subservice organization has to provide both an assertion (to be included in the report) and representation letter</a:t>
            </a:r>
          </a:p>
          <a:p>
            <a:pPr lvl="1"/>
            <a:r>
              <a:rPr lang="en-US" sz="2133" dirty="0"/>
              <a:t>The relevant aspects of the subservice organization’s infrastructure, software, people, procedures, and data are included in the description</a:t>
            </a:r>
          </a:p>
          <a:p>
            <a:pPr lvl="1"/>
            <a:r>
              <a:rPr lang="en-US" sz="2133" dirty="0"/>
              <a:t>Control environment and relevant controls are included in the report and tested by service auditor</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B1EF82F8-B6DC-4D1D-A826-228CB01EC5A1}"/>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6F51C823-2E48-41FE-8036-146122ED5BB8}"/>
              </a:ext>
            </a:extLst>
          </p:cNvPr>
          <p:cNvSpPr>
            <a:spLocks noGrp="1"/>
          </p:cNvSpPr>
          <p:nvPr>
            <p:ph type="sldNum" sz="quarter" idx="4"/>
          </p:nvPr>
        </p:nvSpPr>
        <p:spPr/>
        <p:txBody>
          <a:bodyPr/>
          <a:lstStyle/>
          <a:p>
            <a:fld id="{80FBB8BA-9C6A-4A48-A369-70FBD2FA98DA}" type="slidenum">
              <a:rPr lang="en-US" smtClean="0"/>
              <a:pPr/>
              <a:t>63</a:t>
            </a:fld>
            <a:endParaRPr lang="en-US" dirty="0"/>
          </a:p>
        </p:txBody>
      </p:sp>
    </p:spTree>
    <p:extLst>
      <p:ext uri="{BB962C8B-B14F-4D97-AF65-F5344CB8AC3E}">
        <p14:creationId xmlns:p14="http://schemas.microsoft.com/office/powerpoint/2010/main" val="42732525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 of the description </a:t>
            </a:r>
          </a:p>
        </p:txBody>
      </p:sp>
      <p:sp>
        <p:nvSpPr>
          <p:cNvPr id="3" name="Content Placeholder 2"/>
          <p:cNvSpPr>
            <a:spLocks noGrp="1"/>
          </p:cNvSpPr>
          <p:nvPr>
            <p:ph type="body" sz="quarter" idx="13"/>
          </p:nvPr>
        </p:nvSpPr>
        <p:spPr/>
        <p:txBody>
          <a:bodyPr/>
          <a:lstStyle/>
          <a:p>
            <a:r>
              <a:rPr lang="en-US" sz="2133" dirty="0"/>
              <a:t>Other aspects of internal control</a:t>
            </a:r>
          </a:p>
          <a:p>
            <a:pPr lvl="1"/>
            <a:r>
              <a:rPr lang="en-US" sz="2133" dirty="0"/>
              <a:t>The description must include relevant aspects of the following internal control components</a:t>
            </a:r>
            <a:br>
              <a:rPr lang="en-US" dirty="0"/>
            </a:br>
            <a:br>
              <a:rPr lang="en-US" dirty="0"/>
            </a:br>
            <a:endParaRPr lang="en-US" dirty="0"/>
          </a:p>
        </p:txBody>
      </p:sp>
      <p:sp>
        <p:nvSpPr>
          <p:cNvPr id="8" name="Text Placeholder 7"/>
          <p:cNvSpPr>
            <a:spLocks noGrp="1"/>
          </p:cNvSpPr>
          <p:nvPr>
            <p:ph type="body" sz="quarter" idx="15"/>
          </p:nvPr>
        </p:nvSpPr>
        <p:spPr/>
        <p:txBody>
          <a:bodyPr/>
          <a:lstStyle/>
          <a:p>
            <a:endParaRPr lang="en-US"/>
          </a:p>
        </p:txBody>
      </p:sp>
      <p:graphicFrame>
        <p:nvGraphicFramePr>
          <p:cNvPr id="5" name="Diagram 4"/>
          <p:cNvGraphicFramePr/>
          <p:nvPr>
            <p:extLst/>
          </p:nvPr>
        </p:nvGraphicFramePr>
        <p:xfrm>
          <a:off x="1147233" y="2555569"/>
          <a:ext cx="6710507" cy="3542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97F7363D-7D78-4778-9136-C8C5877A8926}"/>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B54D0947-CF46-480B-8C6D-390BB8449E30}"/>
              </a:ext>
            </a:extLst>
          </p:cNvPr>
          <p:cNvSpPr>
            <a:spLocks noGrp="1"/>
          </p:cNvSpPr>
          <p:nvPr>
            <p:ph type="sldNum" sz="quarter" idx="4"/>
          </p:nvPr>
        </p:nvSpPr>
        <p:spPr/>
        <p:txBody>
          <a:bodyPr/>
          <a:lstStyle/>
          <a:p>
            <a:fld id="{80FBB8BA-9C6A-4A48-A369-70FBD2FA98DA}" type="slidenum">
              <a:rPr lang="en-US" smtClean="0"/>
              <a:pPr/>
              <a:t>64</a:t>
            </a:fld>
            <a:endParaRPr lang="en-US" dirty="0"/>
          </a:p>
        </p:txBody>
      </p:sp>
    </p:spTree>
    <p:extLst>
      <p:ext uri="{BB962C8B-B14F-4D97-AF65-F5344CB8AC3E}">
        <p14:creationId xmlns:p14="http://schemas.microsoft.com/office/powerpoint/2010/main" val="121030738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58C51F-D2C6-40DE-BC29-70E45FD99114}"/>
              </a:ext>
            </a:extLst>
          </p:cNvPr>
          <p:cNvSpPr>
            <a:spLocks noGrp="1"/>
          </p:cNvSpPr>
          <p:nvPr>
            <p:ph type="title"/>
          </p:nvPr>
        </p:nvSpPr>
        <p:spPr/>
        <p:txBody>
          <a:bodyPr/>
          <a:lstStyle/>
          <a:p>
            <a:r>
              <a:rPr lang="en-US" dirty="0"/>
              <a:t>Executing procedures</a:t>
            </a:r>
          </a:p>
        </p:txBody>
      </p:sp>
      <p:sp>
        <p:nvSpPr>
          <p:cNvPr id="8" name="Text Placeholder 7">
            <a:extLst>
              <a:ext uri="{FF2B5EF4-FFF2-40B4-BE49-F238E27FC236}">
                <a16:creationId xmlns:a16="http://schemas.microsoft.com/office/drawing/2014/main" id="{B4F42184-F2B6-4849-B151-3B67211402A8}"/>
              </a:ext>
            </a:extLst>
          </p:cNvPr>
          <p:cNvSpPr>
            <a:spLocks noGrp="1"/>
          </p:cNvSpPr>
          <p:nvPr>
            <p:ph type="body" sz="quarter" idx="10"/>
          </p:nvPr>
        </p:nvSpPr>
        <p:spPr/>
        <p:txBody>
          <a:bodyPr/>
          <a:lstStyle/>
          <a:p>
            <a:endParaRPr lang="en-US"/>
          </a:p>
        </p:txBody>
      </p:sp>
      <p:sp>
        <p:nvSpPr>
          <p:cNvPr id="6" name="Slide Number Placeholder 5">
            <a:extLst>
              <a:ext uri="{FF2B5EF4-FFF2-40B4-BE49-F238E27FC236}">
                <a16:creationId xmlns:a16="http://schemas.microsoft.com/office/drawing/2014/main" id="{1CB3C8BF-7C4B-4943-9EF0-D604FEEDD3C4}"/>
              </a:ext>
            </a:extLst>
          </p:cNvPr>
          <p:cNvSpPr>
            <a:spLocks noGrp="1"/>
          </p:cNvSpPr>
          <p:nvPr>
            <p:ph type="sldNum" sz="quarter" idx="4294967295"/>
          </p:nvPr>
        </p:nvSpPr>
        <p:spPr>
          <a:xfrm>
            <a:off x="0" y="6405563"/>
            <a:ext cx="285750" cy="363537"/>
          </a:xfrm>
        </p:spPr>
        <p:txBody>
          <a:bodyPr/>
          <a:lstStyle/>
          <a:p>
            <a:fld id="{80FBB8BA-9C6A-4A48-A369-70FBD2FA98DA}" type="slidenum">
              <a:rPr lang="en-US" smtClean="0"/>
              <a:pPr/>
              <a:t>65</a:t>
            </a:fld>
            <a:endParaRPr lang="en-US" dirty="0"/>
          </a:p>
        </p:txBody>
      </p:sp>
    </p:spTree>
    <p:extLst>
      <p:ext uri="{BB962C8B-B14F-4D97-AF65-F5344CB8AC3E}">
        <p14:creationId xmlns:p14="http://schemas.microsoft.com/office/powerpoint/2010/main" val="28847021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72" y="194438"/>
            <a:ext cx="8354059" cy="916073"/>
          </a:xfrm>
        </p:spPr>
        <p:txBody>
          <a:bodyPr/>
          <a:lstStyle/>
          <a:p>
            <a:r>
              <a:rPr lang="en-US" dirty="0"/>
              <a:t>Executing procedures</a:t>
            </a:r>
          </a:p>
        </p:txBody>
      </p:sp>
      <p:sp>
        <p:nvSpPr>
          <p:cNvPr id="3" name="Content Placeholder 2"/>
          <p:cNvSpPr>
            <a:spLocks noGrp="1"/>
          </p:cNvSpPr>
          <p:nvPr>
            <p:ph type="body" sz="quarter" idx="13"/>
          </p:nvPr>
        </p:nvSpPr>
        <p:spPr>
          <a:xfrm>
            <a:off x="611372" y="1270609"/>
            <a:ext cx="7924800" cy="5367257"/>
          </a:xfrm>
        </p:spPr>
        <p:txBody>
          <a:bodyPr>
            <a:normAutofit/>
          </a:bodyPr>
          <a:lstStyle/>
          <a:p>
            <a:r>
              <a:rPr lang="en-US" sz="2400" dirty="0"/>
              <a:t>Evaluate whether the description is fairly presented (SOC 1) or presented in accordance with the Description Criteria (SOC 2)</a:t>
            </a:r>
          </a:p>
          <a:p>
            <a:r>
              <a:rPr lang="en-US" sz="2400" dirty="0"/>
              <a:t>Test design and implementation of the controls</a:t>
            </a:r>
          </a:p>
          <a:p>
            <a:r>
              <a:rPr lang="en-US" sz="2400" dirty="0"/>
              <a:t>For a type 2 report, test operating effectiveness of controls for an appropriate period of time</a:t>
            </a:r>
          </a:p>
          <a:p>
            <a:r>
              <a:rPr lang="en-US" sz="2400" dirty="0"/>
              <a:t>Evaluate results of tests</a:t>
            </a:r>
          </a:p>
          <a:p>
            <a:endParaRPr lang="en-US" sz="2400" dirty="0"/>
          </a:p>
          <a:p>
            <a:endParaRPr lang="en-US" sz="2133" dirty="0"/>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EA6C1743-C629-45D5-AB20-E2E165AB1A96}"/>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4B74236B-64A5-4AC0-89E4-D06EE4AECA22}"/>
              </a:ext>
            </a:extLst>
          </p:cNvPr>
          <p:cNvSpPr>
            <a:spLocks noGrp="1"/>
          </p:cNvSpPr>
          <p:nvPr>
            <p:ph type="sldNum" sz="quarter" idx="4"/>
          </p:nvPr>
        </p:nvSpPr>
        <p:spPr/>
        <p:txBody>
          <a:bodyPr/>
          <a:lstStyle/>
          <a:p>
            <a:fld id="{80FBB8BA-9C6A-4A48-A369-70FBD2FA98DA}" type="slidenum">
              <a:rPr lang="en-US" smtClean="0"/>
              <a:pPr/>
              <a:t>66</a:t>
            </a:fld>
            <a:endParaRPr lang="en-US" dirty="0"/>
          </a:p>
        </p:txBody>
      </p:sp>
    </p:spTree>
    <p:extLst>
      <p:ext uri="{BB962C8B-B14F-4D97-AF65-F5344CB8AC3E}">
        <p14:creationId xmlns:p14="http://schemas.microsoft.com/office/powerpoint/2010/main" val="2954906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72" y="186338"/>
            <a:ext cx="10361427" cy="1249609"/>
          </a:xfrm>
        </p:spPr>
        <p:txBody>
          <a:bodyPr>
            <a:noAutofit/>
          </a:bodyPr>
          <a:lstStyle/>
          <a:p>
            <a:r>
              <a:rPr lang="en-US" dirty="0"/>
              <a:t>SOC 1: Obtaining and evaluating evidence about whether the description of the service organization’s system is fairly presented</a:t>
            </a:r>
          </a:p>
        </p:txBody>
      </p:sp>
      <p:graphicFrame>
        <p:nvGraphicFramePr>
          <p:cNvPr id="5" name="Content Placeholder 6"/>
          <p:cNvGraphicFramePr>
            <a:graphicFrameLocks/>
          </p:cNvGraphicFramePr>
          <p:nvPr>
            <p:extLst/>
          </p:nvPr>
        </p:nvGraphicFramePr>
        <p:xfrm>
          <a:off x="1147235" y="1616496"/>
          <a:ext cx="9246283" cy="4480560"/>
        </p:xfrm>
        <a:graphic>
          <a:graphicData uri="http://schemas.openxmlformats.org/drawingml/2006/table">
            <a:tbl>
              <a:tblPr firstRow="1" bandRow="1">
                <a:tableStyleId>{EB344D84-9AFB-497E-A393-DC336BA19D2E}</a:tableStyleId>
              </a:tblPr>
              <a:tblGrid>
                <a:gridCol w="9246283">
                  <a:extLst>
                    <a:ext uri="{9D8B030D-6E8A-4147-A177-3AD203B41FA5}">
                      <a16:colId xmlns:a16="http://schemas.microsoft.com/office/drawing/2014/main" val="20000"/>
                    </a:ext>
                  </a:extLst>
                </a:gridCol>
              </a:tblGrid>
              <a:tr h="457200">
                <a:tc>
                  <a:txBody>
                    <a:bodyPr/>
                    <a:lstStyle/>
                    <a:p>
                      <a:pPr algn="ctr"/>
                      <a:r>
                        <a:rPr lang="en-US" sz="2400" dirty="0">
                          <a:latin typeface="Arial" panose="020B0604020202020204" pitchFamily="34" charset="0"/>
                          <a:cs typeface="Arial" panose="020B0604020202020204" pitchFamily="34" charset="0"/>
                        </a:rPr>
                        <a:t>Aspects</a:t>
                      </a:r>
                      <a:r>
                        <a:rPr lang="en-US" sz="2400" baseline="0" dirty="0">
                          <a:latin typeface="Arial" panose="020B0604020202020204" pitchFamily="34" charset="0"/>
                          <a:cs typeface="Arial" panose="020B0604020202020204" pitchFamily="34" charset="0"/>
                        </a:rPr>
                        <a:t> for evaluation—Determine whether…</a:t>
                      </a:r>
                      <a:endParaRPr lang="en-US" sz="2400" dirty="0">
                        <a:latin typeface="Arial" pitchFamily="34" charset="0"/>
                        <a:cs typeface="Arial" pitchFamily="34" charset="0"/>
                      </a:endParaRPr>
                    </a:p>
                  </a:txBody>
                  <a:tcPr anchor="ctr">
                    <a:solidFill>
                      <a:srgbClr val="49A33E"/>
                    </a:solidFill>
                  </a:tcPr>
                </a:tc>
                <a:extLst>
                  <a:ext uri="{0D108BD9-81ED-4DB2-BD59-A6C34878D82A}">
                    <a16:rowId xmlns:a16="http://schemas.microsoft.com/office/drawing/2014/main" val="10000"/>
                  </a:ext>
                </a:extLst>
              </a:tr>
              <a:tr h="914400">
                <a:tc>
                  <a:txBody>
                    <a:bodyPr/>
                    <a:lstStyle/>
                    <a:p>
                      <a:pPr marL="273050" marR="0" lvl="2" indent="-273050" algn="l" defTabSz="914400" rtl="0" eaLnBrk="1" fontAlgn="auto" latinLnBrk="0" hangingPunct="1">
                        <a:lnSpc>
                          <a:spcPct val="100000"/>
                        </a:lnSpc>
                        <a:spcBef>
                          <a:spcPts val="1200"/>
                        </a:spcBef>
                        <a:spcAft>
                          <a:spcPts val="0"/>
                        </a:spcAft>
                        <a:buClr>
                          <a:srgbClr val="97989A"/>
                        </a:buClr>
                        <a:buSzPct val="80000"/>
                        <a:buFont typeface="Wingdings" pitchFamily="2" charset="2"/>
                        <a:buChar char="n"/>
                        <a:tabLst/>
                        <a:defRPr/>
                      </a:pPr>
                      <a:r>
                        <a:rPr lang="en-US" sz="2400" kern="1200" baseline="0" noProof="0" dirty="0">
                          <a:latin typeface="Arial" panose="020B0604020202020204" pitchFamily="34" charset="0"/>
                          <a:cs typeface="Arial" panose="020B0604020202020204" pitchFamily="34" charset="0"/>
                        </a:rPr>
                        <a:t>The </a:t>
                      </a:r>
                      <a:r>
                        <a:rPr lang="en-US" sz="2400" kern="1200" noProof="0" dirty="0">
                          <a:latin typeface="Arial" panose="020B0604020202020204" pitchFamily="34" charset="0"/>
                          <a:cs typeface="Arial" panose="020B0604020202020204" pitchFamily="34" charset="0"/>
                        </a:rPr>
                        <a:t>control objectives stated</a:t>
                      </a:r>
                      <a:r>
                        <a:rPr lang="en-US" sz="2400" kern="1200" baseline="0" noProof="0" dirty="0">
                          <a:latin typeface="Arial" panose="020B0604020202020204" pitchFamily="34" charset="0"/>
                          <a:cs typeface="Arial" panose="020B0604020202020204" pitchFamily="34" charset="0"/>
                        </a:rPr>
                        <a:t> in management’s description are reasonable in the circumstances</a:t>
                      </a:r>
                      <a:endParaRPr lang="en-US" sz="2400" b="0" kern="1200" noProof="0" dirty="0">
                        <a:solidFill>
                          <a:schemeClr val="tx1"/>
                        </a:solidFill>
                        <a:latin typeface="Arial" pitchFamily="34" charset="0"/>
                        <a:ea typeface="+mn-ea"/>
                        <a:cs typeface="Arial" pitchFamily="34" charset="0"/>
                      </a:endParaRPr>
                    </a:p>
                  </a:txBody>
                  <a:tcPr marL="45720" marR="45720" marT="91440" marB="91440"/>
                </a:tc>
                <a:extLst>
                  <a:ext uri="{0D108BD9-81ED-4DB2-BD59-A6C34878D82A}">
                    <a16:rowId xmlns:a16="http://schemas.microsoft.com/office/drawing/2014/main" val="10001"/>
                  </a:ext>
                </a:extLst>
              </a:tr>
              <a:tr h="914400">
                <a:tc>
                  <a:txBody>
                    <a:bodyPr/>
                    <a:lstStyle/>
                    <a:p>
                      <a:pPr marL="273050" lvl="2" indent="-273050" algn="l" defTabSz="914400" rtl="0" eaLnBrk="1" latinLnBrk="0" hangingPunct="1">
                        <a:lnSpc>
                          <a:spcPct val="100000"/>
                        </a:lnSpc>
                        <a:spcBef>
                          <a:spcPts val="1200"/>
                        </a:spcBef>
                        <a:buClr>
                          <a:srgbClr val="97989A"/>
                        </a:buClr>
                        <a:buSzPct val="80000"/>
                        <a:buFont typeface="Wingdings" pitchFamily="2" charset="2"/>
                        <a:buChar char="n"/>
                      </a:pPr>
                      <a:r>
                        <a:rPr lang="en-US" sz="2400" kern="1200" noProof="0" dirty="0">
                          <a:latin typeface="Arial" panose="020B0604020202020204" pitchFamily="34" charset="0"/>
                          <a:cs typeface="Arial" panose="020B0604020202020204" pitchFamily="34" charset="0"/>
                        </a:rPr>
                        <a:t>The controls identified</a:t>
                      </a:r>
                      <a:r>
                        <a:rPr lang="en-US" sz="2400" kern="1200" baseline="0" noProof="0" dirty="0">
                          <a:latin typeface="Arial" panose="020B0604020202020204" pitchFamily="34" charset="0"/>
                          <a:cs typeface="Arial" panose="020B0604020202020204" pitchFamily="34" charset="0"/>
                        </a:rPr>
                        <a:t> in management’s description have been implemented</a:t>
                      </a:r>
                    </a:p>
                  </a:txBody>
                  <a:tcPr marL="45720" marR="45720" marT="91440" marB="91440"/>
                </a:tc>
                <a:extLst>
                  <a:ext uri="{0D108BD9-81ED-4DB2-BD59-A6C34878D82A}">
                    <a16:rowId xmlns:a16="http://schemas.microsoft.com/office/drawing/2014/main" val="10002"/>
                  </a:ext>
                </a:extLst>
              </a:tr>
              <a:tr h="914400">
                <a:tc>
                  <a:txBody>
                    <a:bodyPr/>
                    <a:lstStyle/>
                    <a:p>
                      <a:pPr marL="273050" marR="0" lvl="2" indent="-273050" algn="l" defTabSz="914400" rtl="0" eaLnBrk="1" fontAlgn="auto" latinLnBrk="0" hangingPunct="1">
                        <a:lnSpc>
                          <a:spcPct val="100000"/>
                        </a:lnSpc>
                        <a:spcBef>
                          <a:spcPts val="1200"/>
                        </a:spcBef>
                        <a:spcAft>
                          <a:spcPts val="0"/>
                        </a:spcAft>
                        <a:buClr>
                          <a:srgbClr val="97989A"/>
                        </a:buClr>
                        <a:buSzPct val="80000"/>
                        <a:buFont typeface="Wingdings" pitchFamily="2" charset="2"/>
                        <a:buChar char="n"/>
                        <a:tabLst/>
                        <a:defRPr/>
                      </a:pPr>
                      <a:r>
                        <a:rPr lang="en-US" sz="2400" kern="1200" noProof="0" dirty="0">
                          <a:latin typeface="Arial" panose="020B0604020202020204" pitchFamily="34" charset="0"/>
                          <a:cs typeface="Arial" panose="020B0604020202020204" pitchFamily="34" charset="0"/>
                        </a:rPr>
                        <a:t>Complementary</a:t>
                      </a:r>
                      <a:r>
                        <a:rPr lang="en-US" sz="2400" kern="1200" baseline="0" noProof="0" dirty="0">
                          <a:latin typeface="Arial" panose="020B0604020202020204" pitchFamily="34" charset="0"/>
                          <a:cs typeface="Arial" panose="020B0604020202020204" pitchFamily="34" charset="0"/>
                        </a:rPr>
                        <a:t> user entity controls, if any, are relevant and adequately described</a:t>
                      </a:r>
                      <a:endParaRPr lang="en-US" sz="2400" b="0" kern="1200" noProof="0" dirty="0">
                        <a:solidFill>
                          <a:schemeClr val="tx1"/>
                        </a:solidFill>
                        <a:latin typeface="Arial" pitchFamily="34" charset="0"/>
                        <a:ea typeface="+mn-ea"/>
                        <a:cs typeface="Arial" pitchFamily="34" charset="0"/>
                      </a:endParaRPr>
                    </a:p>
                  </a:txBody>
                  <a:tcPr marL="45720" marR="45720" marT="91440" marB="91440"/>
                </a:tc>
                <a:extLst>
                  <a:ext uri="{0D108BD9-81ED-4DB2-BD59-A6C34878D82A}">
                    <a16:rowId xmlns:a16="http://schemas.microsoft.com/office/drawing/2014/main" val="10003"/>
                  </a:ext>
                </a:extLst>
              </a:tr>
              <a:tr h="1280160">
                <a:tc>
                  <a:txBody>
                    <a:bodyPr/>
                    <a:lstStyle/>
                    <a:p>
                      <a:pPr marL="273050" marR="0" lvl="2" indent="-273050" algn="l" defTabSz="914400" rtl="0" eaLnBrk="1" fontAlgn="auto" latinLnBrk="0" hangingPunct="1">
                        <a:lnSpc>
                          <a:spcPct val="100000"/>
                        </a:lnSpc>
                        <a:spcBef>
                          <a:spcPts val="1200"/>
                        </a:spcBef>
                        <a:spcAft>
                          <a:spcPts val="0"/>
                        </a:spcAft>
                        <a:buClr>
                          <a:srgbClr val="97989A"/>
                        </a:buClr>
                        <a:buSzPct val="80000"/>
                        <a:buFont typeface="Wingdings" pitchFamily="2" charset="2"/>
                        <a:buChar char="n"/>
                        <a:tabLst/>
                        <a:defRPr/>
                      </a:pPr>
                      <a:r>
                        <a:rPr lang="en-US" sz="2400" kern="1200" noProof="0" dirty="0">
                          <a:latin typeface="Arial" panose="020B0604020202020204" pitchFamily="34" charset="0"/>
                          <a:cs typeface="Arial" panose="020B0604020202020204" pitchFamily="34" charset="0"/>
                        </a:rPr>
                        <a:t>Services performed</a:t>
                      </a:r>
                      <a:r>
                        <a:rPr lang="en-US" sz="2400" kern="1200" baseline="0" noProof="0" dirty="0">
                          <a:latin typeface="Arial" panose="020B0604020202020204" pitchFamily="34" charset="0"/>
                          <a:cs typeface="Arial" panose="020B0604020202020204" pitchFamily="34" charset="0"/>
                        </a:rPr>
                        <a:t> by a subservice organization, if any, are adequately described, including whether the inclusive or carve-out method was used</a:t>
                      </a:r>
                      <a:endParaRPr lang="en-US" sz="2400" b="0" kern="1200" noProof="0" dirty="0">
                        <a:solidFill>
                          <a:schemeClr val="tx1"/>
                        </a:solidFill>
                        <a:latin typeface="Arial" pitchFamily="34" charset="0"/>
                        <a:ea typeface="+mn-ea"/>
                        <a:cs typeface="Arial" pitchFamily="34" charset="0"/>
                      </a:endParaRPr>
                    </a:p>
                  </a:txBody>
                  <a:tcPr marL="45720" marR="45720" marT="91440" marB="91440"/>
                </a:tc>
                <a:extLst>
                  <a:ext uri="{0D108BD9-81ED-4DB2-BD59-A6C34878D82A}">
                    <a16:rowId xmlns:a16="http://schemas.microsoft.com/office/drawing/2014/main" val="10004"/>
                  </a:ext>
                </a:extLst>
              </a:tr>
            </a:tbl>
          </a:graphicData>
        </a:graphic>
      </p:graphicFrame>
      <p:sp>
        <p:nvSpPr>
          <p:cNvPr id="3" name="Footer Placeholder 2">
            <a:extLst>
              <a:ext uri="{FF2B5EF4-FFF2-40B4-BE49-F238E27FC236}">
                <a16:creationId xmlns:a16="http://schemas.microsoft.com/office/drawing/2014/main" id="{A903780A-5AD7-4003-81B9-B7DDAF292A2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C57DF622-505B-4268-88F3-D13E37311878}"/>
              </a:ext>
            </a:extLst>
          </p:cNvPr>
          <p:cNvSpPr>
            <a:spLocks noGrp="1"/>
          </p:cNvSpPr>
          <p:nvPr>
            <p:ph type="sldNum" sz="quarter" idx="4"/>
          </p:nvPr>
        </p:nvSpPr>
        <p:spPr/>
        <p:txBody>
          <a:bodyPr/>
          <a:lstStyle/>
          <a:p>
            <a:fld id="{80FBB8BA-9C6A-4A48-A369-70FBD2FA98DA}" type="slidenum">
              <a:rPr lang="en-US" smtClean="0"/>
              <a:pPr/>
              <a:t>67</a:t>
            </a:fld>
            <a:endParaRPr lang="en-US" dirty="0"/>
          </a:p>
        </p:txBody>
      </p:sp>
    </p:spTree>
    <p:extLst>
      <p:ext uri="{BB962C8B-B14F-4D97-AF65-F5344CB8AC3E}">
        <p14:creationId xmlns:p14="http://schemas.microsoft.com/office/powerpoint/2010/main" val="134399773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1147234" y="2221079"/>
          <a:ext cx="8915791" cy="2469656"/>
        </p:xfrm>
        <a:graphic>
          <a:graphicData uri="http://schemas.openxmlformats.org/drawingml/2006/table">
            <a:tbl>
              <a:tblPr firstRow="1" bandRow="1">
                <a:tableStyleId>{EB344D84-9AFB-497E-A393-DC336BA19D2E}</a:tableStyleId>
              </a:tblPr>
              <a:tblGrid>
                <a:gridCol w="8915791">
                  <a:extLst>
                    <a:ext uri="{9D8B030D-6E8A-4147-A177-3AD203B41FA5}">
                      <a16:colId xmlns:a16="http://schemas.microsoft.com/office/drawing/2014/main" val="20000"/>
                    </a:ext>
                  </a:extLst>
                </a:gridCol>
              </a:tblGrid>
              <a:tr h="518160">
                <a:tc>
                  <a:txBody>
                    <a:bodyPr/>
                    <a:lstStyle/>
                    <a:p>
                      <a:pPr algn="ctr"/>
                      <a:r>
                        <a:rPr lang="en-US" sz="2800" dirty="0">
                          <a:latin typeface="Arial" pitchFamily="34" charset="0"/>
                          <a:cs typeface="Arial" pitchFamily="34" charset="0"/>
                        </a:rPr>
                        <a:t>Example of elements</a:t>
                      </a:r>
                    </a:p>
                  </a:txBody>
                  <a:tcPr>
                    <a:solidFill>
                      <a:srgbClr val="49A33E"/>
                    </a:solidFill>
                  </a:tcPr>
                </a:tc>
                <a:extLst>
                  <a:ext uri="{0D108BD9-81ED-4DB2-BD59-A6C34878D82A}">
                    <a16:rowId xmlns:a16="http://schemas.microsoft.com/office/drawing/2014/main" val="10000"/>
                  </a:ext>
                </a:extLst>
              </a:tr>
              <a:tr h="195149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The bank analyst (</a:t>
                      </a:r>
                      <a:r>
                        <a:rPr lang="en-US" sz="2400" b="0" kern="1200" dirty="0">
                          <a:solidFill>
                            <a:srgbClr val="005092"/>
                          </a:solidFill>
                          <a:latin typeface="Arial" panose="020B0604020202020204" pitchFamily="34" charset="0"/>
                          <a:ea typeface="ＭＳ Ｐゴシック" pitchFamily="-112" charset="-128"/>
                          <a:cs typeface="Arial" panose="020B0604020202020204" pitchFamily="34" charset="0"/>
                        </a:rPr>
                        <a:t>responsible party</a:t>
                      </a:r>
                      <a:r>
                        <a:rPr lang="en-US" sz="2400" dirty="0">
                          <a:latin typeface="Arial" panose="020B0604020202020204" pitchFamily="34" charset="0"/>
                          <a:cs typeface="Arial" panose="020B0604020202020204" pitchFamily="34" charset="0"/>
                        </a:rPr>
                        <a:t>) reconciles (</a:t>
                      </a:r>
                      <a:r>
                        <a:rPr lang="en-US" sz="2400" b="0" kern="1200" dirty="0">
                          <a:solidFill>
                            <a:srgbClr val="005092"/>
                          </a:solidFill>
                          <a:latin typeface="Arial" panose="020B0604020202020204" pitchFamily="34" charset="0"/>
                          <a:ea typeface="ＭＳ Ｐゴシック" pitchFamily="-112" charset="-128"/>
                          <a:cs typeface="Arial" panose="020B0604020202020204" pitchFamily="34" charset="0"/>
                        </a:rPr>
                        <a:t>activity performed</a:t>
                      </a:r>
                      <a:r>
                        <a:rPr lang="en-US" sz="2400" dirty="0">
                          <a:latin typeface="Arial" panose="020B0604020202020204" pitchFamily="34" charset="0"/>
                          <a:cs typeface="Arial" panose="020B0604020202020204" pitchFamily="34" charset="0"/>
                        </a:rPr>
                        <a:t>) money movement reflected in the ABC application output report (</a:t>
                      </a:r>
                      <a:r>
                        <a:rPr lang="en-US" sz="2400" b="0" kern="1200" dirty="0">
                          <a:solidFill>
                            <a:srgbClr val="005092"/>
                          </a:solidFill>
                          <a:latin typeface="Arial" panose="020B0604020202020204" pitchFamily="34" charset="0"/>
                          <a:ea typeface="ＭＳ Ｐゴシック" pitchFamily="-112" charset="-128"/>
                          <a:cs typeface="Arial" panose="020B0604020202020204" pitchFamily="34" charset="0"/>
                        </a:rPr>
                        <a:t>source of the information</a:t>
                      </a:r>
                      <a:r>
                        <a:rPr lang="en-US" sz="2400" dirty="0">
                          <a:latin typeface="Arial" panose="020B0604020202020204" pitchFamily="34" charset="0"/>
                          <a:cs typeface="Arial" panose="020B0604020202020204" pitchFamily="34" charset="0"/>
                        </a:rPr>
                        <a:t>) to the fund’s custodian bank report (</a:t>
                      </a:r>
                      <a:r>
                        <a:rPr lang="en-US" sz="2400" b="0" kern="1200" dirty="0">
                          <a:solidFill>
                            <a:srgbClr val="005092"/>
                          </a:solidFill>
                          <a:latin typeface="Arial" panose="020B0604020202020204" pitchFamily="34" charset="0"/>
                          <a:ea typeface="ＭＳ Ｐゴシック" pitchFamily="-112" charset="-128"/>
                          <a:cs typeface="Arial" panose="020B0604020202020204" pitchFamily="34" charset="0"/>
                        </a:rPr>
                        <a:t>source of the information</a:t>
                      </a:r>
                      <a:r>
                        <a:rPr lang="en-US" sz="2400" dirty="0">
                          <a:latin typeface="Arial" panose="020B0604020202020204" pitchFamily="34" charset="0"/>
                          <a:cs typeface="Arial" panose="020B0604020202020204" pitchFamily="34" charset="0"/>
                        </a:rPr>
                        <a:t>) monthly (</a:t>
                      </a:r>
                      <a:r>
                        <a:rPr lang="en-US" sz="2400" b="0" kern="1200" dirty="0">
                          <a:solidFill>
                            <a:srgbClr val="005092"/>
                          </a:solidFill>
                          <a:latin typeface="Arial" panose="020B0604020202020204" pitchFamily="34" charset="0"/>
                          <a:ea typeface="ＭＳ Ｐゴシック" pitchFamily="-112" charset="-128"/>
                          <a:cs typeface="Arial" panose="020B0604020202020204" pitchFamily="34" charset="0"/>
                        </a:rPr>
                        <a:t>frequency</a:t>
                      </a:r>
                      <a:r>
                        <a:rPr lang="en-US" sz="2400" dirty="0">
                          <a:latin typeface="Arial" panose="020B0604020202020204" pitchFamily="34" charset="0"/>
                          <a:cs typeface="Arial" panose="020B0604020202020204" pitchFamily="34" charset="0"/>
                        </a:rPr>
                        <a:t>).</a:t>
                      </a:r>
                    </a:p>
                    <a:p>
                      <a:endParaRPr lang="en-US" sz="2000" dirty="0">
                        <a:latin typeface="Arial" pitchFamily="34" charset="0"/>
                        <a:cs typeface="Arial" pitchFamily="34" charset="0"/>
                      </a:endParaRPr>
                    </a:p>
                  </a:txBody>
                  <a:tcPr anchor="ctr">
                    <a:solidFill>
                      <a:schemeClr val="bg1"/>
                    </a:solidFill>
                  </a:tcPr>
                </a:tc>
                <a:extLst>
                  <a:ext uri="{0D108BD9-81ED-4DB2-BD59-A6C34878D82A}">
                    <a16:rowId xmlns:a16="http://schemas.microsoft.com/office/drawing/2014/main" val="10001"/>
                  </a:ext>
                </a:extLst>
              </a:tr>
            </a:tbl>
          </a:graphicData>
        </a:graphic>
      </p:graphicFrame>
      <p:sp>
        <p:nvSpPr>
          <p:cNvPr id="10" name="Content Placeholder 2"/>
          <p:cNvSpPr txBox="1">
            <a:spLocks/>
          </p:cNvSpPr>
          <p:nvPr/>
        </p:nvSpPr>
        <p:spPr>
          <a:xfrm>
            <a:off x="2759904" y="1394501"/>
            <a:ext cx="7633611" cy="4645057"/>
          </a:xfrm>
          <a:prstGeom prst="rect">
            <a:avLst/>
          </a:prstGeom>
        </p:spPr>
        <p:txBody>
          <a:bodyPr lIns="91440" tIns="45720" rIns="91440" bIns="45720"/>
          <a:lstStyle>
            <a:lvl1pPr marL="342900" indent="-342900" algn="l" defTabSz="457200" rtl="0" eaLnBrk="1" fontAlgn="base" hangingPunct="1">
              <a:spcBef>
                <a:spcPct val="20000"/>
              </a:spcBef>
              <a:spcAft>
                <a:spcPct val="0"/>
              </a:spcAft>
              <a:buClr>
                <a:srgbClr val="0A52A1"/>
              </a:buClr>
              <a:buSzPct val="100000"/>
              <a:buBlip>
                <a:blip r:embed="rId3"/>
              </a:buBlip>
              <a:defRPr sz="2400" b="1" kern="1200">
                <a:solidFill>
                  <a:srgbClr val="0A52A1"/>
                </a:solidFill>
                <a:latin typeface="Arial"/>
                <a:ea typeface="ＭＳ Ｐゴシック" pitchFamily="-112" charset="-128"/>
                <a:cs typeface="Arial"/>
              </a:defRPr>
            </a:lvl1pPr>
            <a:lvl2pPr marL="742950" indent="-285750" algn="l" defTabSz="457200" rtl="0" eaLnBrk="1" fontAlgn="base" hangingPunct="1">
              <a:spcBef>
                <a:spcPct val="20000"/>
              </a:spcBef>
              <a:spcAft>
                <a:spcPct val="0"/>
              </a:spcAft>
              <a:buFont typeface="Arial" pitchFamily="-64" charset="0"/>
              <a:buChar char="•"/>
              <a:defRPr sz="2000" kern="1200">
                <a:solidFill>
                  <a:schemeClr val="tx1"/>
                </a:solidFill>
                <a:latin typeface="Arial"/>
                <a:ea typeface="ＭＳ Ｐゴシック" pitchFamily="-112" charset="-128"/>
                <a:cs typeface="Arial"/>
              </a:defRPr>
            </a:lvl2pPr>
            <a:lvl3pPr marL="11430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3pPr>
            <a:lvl4pPr marL="16002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4pPr>
            <a:lvl5pPr marL="20574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lvl="1" indent="0" fontAlgn="auto">
              <a:buNone/>
            </a:pPr>
            <a:endParaRPr lang="en-US" sz="2667" dirty="0">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rmAutofit/>
          </a:bodyPr>
          <a:lstStyle/>
          <a:p>
            <a:r>
              <a:rPr lang="en-US" dirty="0"/>
              <a:t>SOC 1: Example control description </a:t>
            </a:r>
          </a:p>
        </p:txBody>
      </p:sp>
      <p:sp>
        <p:nvSpPr>
          <p:cNvPr id="2" name="Footer Placeholder 1">
            <a:extLst>
              <a:ext uri="{FF2B5EF4-FFF2-40B4-BE49-F238E27FC236}">
                <a16:creationId xmlns:a16="http://schemas.microsoft.com/office/drawing/2014/main" id="{C15C0183-0377-407E-BFA9-AC1BE6ACF20F}"/>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63E4F581-C41C-4135-BEEB-B2CAB5DCF2C5}"/>
              </a:ext>
            </a:extLst>
          </p:cNvPr>
          <p:cNvSpPr>
            <a:spLocks noGrp="1"/>
          </p:cNvSpPr>
          <p:nvPr>
            <p:ph type="sldNum" sz="quarter" idx="4"/>
          </p:nvPr>
        </p:nvSpPr>
        <p:spPr/>
        <p:txBody>
          <a:bodyPr/>
          <a:lstStyle/>
          <a:p>
            <a:fld id="{80FBB8BA-9C6A-4A48-A369-70FBD2FA98DA}" type="slidenum">
              <a:rPr lang="en-US" smtClean="0"/>
              <a:pPr/>
              <a:t>68</a:t>
            </a:fld>
            <a:endParaRPr lang="en-US" dirty="0"/>
          </a:p>
        </p:txBody>
      </p:sp>
    </p:spTree>
    <p:extLst>
      <p:ext uri="{BB962C8B-B14F-4D97-AF65-F5344CB8AC3E}">
        <p14:creationId xmlns:p14="http://schemas.microsoft.com/office/powerpoint/2010/main" val="153244096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72" y="580573"/>
            <a:ext cx="10361427" cy="788471"/>
          </a:xfrm>
        </p:spPr>
        <p:txBody>
          <a:bodyPr>
            <a:noAutofit/>
          </a:bodyPr>
          <a:lstStyle/>
          <a:p>
            <a:r>
              <a:rPr lang="en-US" dirty="0"/>
              <a:t>SOC 2: Obtaining and evaluating evidence about whether the system description is presented in accordance with the Description Criteria</a:t>
            </a:r>
          </a:p>
        </p:txBody>
      </p:sp>
      <p:graphicFrame>
        <p:nvGraphicFramePr>
          <p:cNvPr id="5" name="Content Placeholder 6"/>
          <p:cNvGraphicFramePr>
            <a:graphicFrameLocks/>
          </p:cNvGraphicFramePr>
          <p:nvPr>
            <p:extLst/>
          </p:nvPr>
        </p:nvGraphicFramePr>
        <p:xfrm>
          <a:off x="1147234" y="1490003"/>
          <a:ext cx="9121521" cy="4876800"/>
        </p:xfrm>
        <a:graphic>
          <a:graphicData uri="http://schemas.openxmlformats.org/drawingml/2006/table">
            <a:tbl>
              <a:tblPr firstRow="1" bandRow="1">
                <a:tableStyleId>{EB344D84-9AFB-497E-A393-DC336BA19D2E}</a:tableStyleId>
              </a:tblPr>
              <a:tblGrid>
                <a:gridCol w="9121521">
                  <a:extLst>
                    <a:ext uri="{9D8B030D-6E8A-4147-A177-3AD203B41FA5}">
                      <a16:colId xmlns:a16="http://schemas.microsoft.com/office/drawing/2014/main" val="20000"/>
                    </a:ext>
                  </a:extLst>
                </a:gridCol>
              </a:tblGrid>
              <a:tr h="436880">
                <a:tc>
                  <a:txBody>
                    <a:bodyPr/>
                    <a:lstStyle/>
                    <a:p>
                      <a:pPr algn="ctr"/>
                      <a:r>
                        <a:rPr lang="en-US" sz="2300" dirty="0">
                          <a:latin typeface="Arial" panose="020B0604020202020204" pitchFamily="34" charset="0"/>
                          <a:cs typeface="Arial" panose="020B0604020202020204" pitchFamily="34" charset="0"/>
                        </a:rPr>
                        <a:t>Aspects</a:t>
                      </a:r>
                      <a:r>
                        <a:rPr lang="en-US" sz="2300" baseline="0" dirty="0">
                          <a:latin typeface="Arial" panose="020B0604020202020204" pitchFamily="34" charset="0"/>
                          <a:cs typeface="Arial" panose="020B0604020202020204" pitchFamily="34" charset="0"/>
                        </a:rPr>
                        <a:t> for evaluation–Does it address:</a:t>
                      </a:r>
                      <a:endParaRPr lang="en-US" sz="2300" dirty="0">
                        <a:latin typeface="Arial" pitchFamily="34" charset="0"/>
                        <a:cs typeface="Arial" pitchFamily="34" charset="0"/>
                      </a:endParaRPr>
                    </a:p>
                  </a:txBody>
                  <a:tcPr anchor="ctr"/>
                </a:tc>
                <a:extLst>
                  <a:ext uri="{0D108BD9-81ED-4DB2-BD59-A6C34878D82A}">
                    <a16:rowId xmlns:a16="http://schemas.microsoft.com/office/drawing/2014/main" val="10000"/>
                  </a:ext>
                </a:extLst>
              </a:tr>
              <a:tr h="528320">
                <a:tc>
                  <a:txBody>
                    <a:bodyPr/>
                    <a:lstStyle/>
                    <a:p>
                      <a:pPr marL="0" lvl="2" indent="0" algn="ctr" defTabSz="914400" rtl="0" eaLnBrk="1" latinLnBrk="0" hangingPunct="1">
                        <a:lnSpc>
                          <a:spcPct val="100000"/>
                        </a:lnSpc>
                        <a:spcBef>
                          <a:spcPts val="1200"/>
                        </a:spcBef>
                        <a:buClr>
                          <a:srgbClr val="97989A"/>
                        </a:buClr>
                        <a:buSzPct val="80000"/>
                        <a:buFont typeface="Wingdings" pitchFamily="2" charset="2"/>
                        <a:buNone/>
                      </a:pPr>
                      <a:r>
                        <a:rPr lang="en-US" sz="2300" kern="1200" noProof="0" dirty="0">
                          <a:latin typeface="Arial" panose="020B0604020202020204" pitchFamily="34" charset="0"/>
                          <a:cs typeface="Arial" panose="020B0604020202020204" pitchFamily="34" charset="0"/>
                        </a:rPr>
                        <a:t>The major aspects of the services provided?</a:t>
                      </a:r>
                      <a:endParaRPr lang="en-US" sz="2300" kern="1200" baseline="0" noProof="0" dirty="0">
                        <a:latin typeface="Arial" panose="020B0604020202020204" pitchFamily="34" charset="0"/>
                        <a:cs typeface="Arial" panose="020B0604020202020204" pitchFamily="34" charset="0"/>
                      </a:endParaRPr>
                    </a:p>
                  </a:txBody>
                  <a:tcPr marL="45720" marR="45720" marT="91440" marB="91440"/>
                </a:tc>
                <a:extLst>
                  <a:ext uri="{0D108BD9-81ED-4DB2-BD59-A6C34878D82A}">
                    <a16:rowId xmlns:a16="http://schemas.microsoft.com/office/drawing/2014/main" val="10002"/>
                  </a:ext>
                </a:extLst>
              </a:tr>
              <a:tr h="528320">
                <a:tc>
                  <a:txBody>
                    <a:bodyPr/>
                    <a:lstStyle/>
                    <a:p>
                      <a:pPr marL="0" marR="0" lvl="2" indent="0" algn="ctr"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300" kern="1200" noProof="0" dirty="0">
                          <a:latin typeface="Arial" panose="020B0604020202020204" pitchFamily="34" charset="0"/>
                          <a:cs typeface="Arial" panose="020B0604020202020204" pitchFamily="34" charset="0"/>
                        </a:rPr>
                        <a:t>Services performed</a:t>
                      </a:r>
                      <a:r>
                        <a:rPr lang="en-US" sz="2300" kern="1200" baseline="0" noProof="0" dirty="0">
                          <a:latin typeface="Arial" panose="020B0604020202020204" pitchFamily="34" charset="0"/>
                          <a:cs typeface="Arial" panose="020B0604020202020204" pitchFamily="34" charset="0"/>
                        </a:rPr>
                        <a:t> by a subservice organization and any CSOCs?</a:t>
                      </a:r>
                      <a:endParaRPr lang="en-US" sz="2300" b="0" kern="1200" noProof="0" dirty="0">
                        <a:solidFill>
                          <a:schemeClr val="tx1"/>
                        </a:solidFill>
                        <a:latin typeface="Arial" pitchFamily="34" charset="0"/>
                        <a:ea typeface="+mn-ea"/>
                        <a:cs typeface="Arial" pitchFamily="34" charset="0"/>
                      </a:endParaRPr>
                    </a:p>
                  </a:txBody>
                  <a:tcPr marL="45720" marR="45720" marT="91440" marB="91440"/>
                </a:tc>
                <a:extLst>
                  <a:ext uri="{0D108BD9-81ED-4DB2-BD59-A6C34878D82A}">
                    <a16:rowId xmlns:a16="http://schemas.microsoft.com/office/drawing/2014/main" val="10001"/>
                  </a:ext>
                </a:extLst>
              </a:tr>
              <a:tr h="528320">
                <a:tc>
                  <a:txBody>
                    <a:bodyPr/>
                    <a:lstStyle/>
                    <a:p>
                      <a:pPr marL="0" marR="0" lvl="2" indent="0" algn="ctr"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300" kern="1200" baseline="0" noProof="0" dirty="0">
                          <a:latin typeface="Arial" panose="020B0604020202020204" pitchFamily="34" charset="0"/>
                          <a:cs typeface="Arial" panose="020B0604020202020204" pitchFamily="34" charset="0"/>
                        </a:rPr>
                        <a:t>The boundaries of the system?</a:t>
                      </a:r>
                      <a:endParaRPr lang="en-US" sz="2300" b="0" kern="1200" noProof="0" dirty="0">
                        <a:solidFill>
                          <a:schemeClr val="tx1"/>
                        </a:solidFill>
                        <a:latin typeface="Arial" pitchFamily="34" charset="0"/>
                        <a:ea typeface="+mn-ea"/>
                        <a:cs typeface="Arial" pitchFamily="34" charset="0"/>
                      </a:endParaRPr>
                    </a:p>
                  </a:txBody>
                  <a:tcPr marL="45720" marR="45720" marT="91440" marB="91440"/>
                </a:tc>
                <a:extLst>
                  <a:ext uri="{0D108BD9-81ED-4DB2-BD59-A6C34878D82A}">
                    <a16:rowId xmlns:a16="http://schemas.microsoft.com/office/drawing/2014/main" val="10003"/>
                  </a:ext>
                </a:extLst>
              </a:tr>
              <a:tr h="528320">
                <a:tc>
                  <a:txBody>
                    <a:bodyPr/>
                    <a:lstStyle/>
                    <a:p>
                      <a:pPr marL="0" marR="0" lvl="2" indent="0" algn="ctr"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300" kern="1200" baseline="0" noProof="0" dirty="0">
                          <a:latin typeface="Arial" panose="020B0604020202020204" pitchFamily="34" charset="0"/>
                          <a:cs typeface="Arial" panose="020B0604020202020204" pitchFamily="34" charset="0"/>
                        </a:rPr>
                        <a:t>The selected </a:t>
                      </a:r>
                      <a:r>
                        <a:rPr lang="en-US" sz="2300" kern="1200" noProof="0" dirty="0">
                          <a:latin typeface="Arial" panose="020B0604020202020204" pitchFamily="34" charset="0"/>
                          <a:cs typeface="Arial" panose="020B0604020202020204" pitchFamily="34" charset="0"/>
                        </a:rPr>
                        <a:t>trust services</a:t>
                      </a:r>
                      <a:r>
                        <a:rPr lang="en-US" sz="2300" kern="1200" baseline="0" noProof="0" dirty="0">
                          <a:latin typeface="Arial" panose="020B0604020202020204" pitchFamily="34" charset="0"/>
                          <a:cs typeface="Arial" panose="020B0604020202020204" pitchFamily="34" charset="0"/>
                        </a:rPr>
                        <a:t> categories </a:t>
                      </a:r>
                      <a:r>
                        <a:rPr lang="en-US" sz="2300" kern="1200" noProof="0" dirty="0">
                          <a:latin typeface="Arial" panose="020B0604020202020204" pitchFamily="34" charset="0"/>
                          <a:cs typeface="Arial" panose="020B0604020202020204" pitchFamily="34" charset="0"/>
                        </a:rPr>
                        <a:t>and a</a:t>
                      </a:r>
                      <a:r>
                        <a:rPr lang="en-US" sz="2300" kern="1200" baseline="0" noProof="0" dirty="0">
                          <a:latin typeface="Arial" panose="020B0604020202020204" pitchFamily="34" charset="0"/>
                          <a:cs typeface="Arial" panose="020B0604020202020204" pitchFamily="34" charset="0"/>
                        </a:rPr>
                        <a:t>re they reasonable?</a:t>
                      </a:r>
                    </a:p>
                  </a:txBody>
                  <a:tcPr marL="45720" marR="45720" marT="91440" marB="91440"/>
                </a:tc>
                <a:extLst>
                  <a:ext uri="{0D108BD9-81ED-4DB2-BD59-A6C34878D82A}">
                    <a16:rowId xmlns:a16="http://schemas.microsoft.com/office/drawing/2014/main" val="10004"/>
                  </a:ext>
                </a:extLst>
              </a:tr>
              <a:tr h="1219200">
                <a:tc>
                  <a:txBody>
                    <a:bodyPr/>
                    <a:lstStyle/>
                    <a:p>
                      <a:pPr marL="0" marR="0" lvl="2" indent="0" algn="ctr"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300" kern="1200" baseline="0" noProof="0" dirty="0">
                          <a:latin typeface="Arial" panose="020B0604020202020204" pitchFamily="34" charset="0"/>
                          <a:cs typeface="Arial" panose="020B0604020202020204" pitchFamily="34" charset="0"/>
                        </a:rPr>
                        <a:t>Controls that have been implemented and operated to achieve its service commitments and system requirements based on the applicable trust services criteria?</a:t>
                      </a:r>
                    </a:p>
                  </a:txBody>
                  <a:tcPr marL="45720" marR="45720" marT="91440" marB="91440"/>
                </a:tc>
                <a:extLst>
                  <a:ext uri="{0D108BD9-81ED-4DB2-BD59-A6C34878D82A}">
                    <a16:rowId xmlns:a16="http://schemas.microsoft.com/office/drawing/2014/main" val="10005"/>
                  </a:ext>
                </a:extLst>
              </a:tr>
              <a:tr h="528320">
                <a:tc>
                  <a:txBody>
                    <a:bodyPr/>
                    <a:lstStyle/>
                    <a:p>
                      <a:pPr marL="0" marR="0" lvl="2" indent="0" algn="ctr"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300" kern="1200" noProof="0" dirty="0">
                          <a:latin typeface="Arial" panose="020B0604020202020204" pitchFamily="34" charset="0"/>
                          <a:cs typeface="Arial" panose="020B0604020202020204" pitchFamily="34" charset="0"/>
                        </a:rPr>
                        <a:t>Complementary</a:t>
                      </a:r>
                      <a:r>
                        <a:rPr lang="en-US" sz="2300" kern="1200" baseline="0" noProof="0" dirty="0">
                          <a:latin typeface="Arial" panose="020B0604020202020204" pitchFamily="34" charset="0"/>
                          <a:cs typeface="Arial" panose="020B0604020202020204" pitchFamily="34" charset="0"/>
                        </a:rPr>
                        <a:t> user entity controls?</a:t>
                      </a:r>
                    </a:p>
                  </a:txBody>
                  <a:tcPr marL="45720" marR="45720" marT="91440" marB="91440"/>
                </a:tc>
                <a:extLst>
                  <a:ext uri="{0D108BD9-81ED-4DB2-BD59-A6C34878D82A}">
                    <a16:rowId xmlns:a16="http://schemas.microsoft.com/office/drawing/2014/main" val="10006"/>
                  </a:ext>
                </a:extLst>
              </a:tr>
              <a:tr h="528320">
                <a:tc>
                  <a:txBody>
                    <a:bodyPr/>
                    <a:lstStyle/>
                    <a:p>
                      <a:pPr marL="0" marR="0" lvl="2" indent="0" algn="ctr"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300" kern="1200" baseline="0" noProof="0" dirty="0">
                          <a:latin typeface="Arial" panose="020B0604020202020204" pitchFamily="34" charset="0"/>
                          <a:cs typeface="Arial" panose="020B0604020202020204" pitchFamily="34" charset="0"/>
                        </a:rPr>
                        <a:t>Details of changes to the system during the period?</a:t>
                      </a:r>
                    </a:p>
                  </a:txBody>
                  <a:tcPr marL="45720" marR="45720" marT="91440" marB="91440"/>
                </a:tc>
                <a:extLst>
                  <a:ext uri="{0D108BD9-81ED-4DB2-BD59-A6C34878D82A}">
                    <a16:rowId xmlns:a16="http://schemas.microsoft.com/office/drawing/2014/main" val="10007"/>
                  </a:ext>
                </a:extLst>
              </a:tr>
            </a:tbl>
          </a:graphicData>
        </a:graphic>
      </p:graphicFrame>
      <p:sp>
        <p:nvSpPr>
          <p:cNvPr id="3" name="Footer Placeholder 2">
            <a:extLst>
              <a:ext uri="{FF2B5EF4-FFF2-40B4-BE49-F238E27FC236}">
                <a16:creationId xmlns:a16="http://schemas.microsoft.com/office/drawing/2014/main" id="{D8F1FA2C-80E5-42A9-915B-7D990421EB3C}"/>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93886F38-7B3D-4D9B-9B30-47CF9B2914BE}"/>
              </a:ext>
            </a:extLst>
          </p:cNvPr>
          <p:cNvSpPr>
            <a:spLocks noGrp="1"/>
          </p:cNvSpPr>
          <p:nvPr>
            <p:ph type="sldNum" sz="quarter" idx="4"/>
          </p:nvPr>
        </p:nvSpPr>
        <p:spPr/>
        <p:txBody>
          <a:bodyPr/>
          <a:lstStyle/>
          <a:p>
            <a:fld id="{80FBB8BA-9C6A-4A48-A369-70FBD2FA98DA}" type="slidenum">
              <a:rPr lang="en-US" smtClean="0"/>
              <a:pPr/>
              <a:t>69</a:t>
            </a:fld>
            <a:endParaRPr lang="en-US" dirty="0"/>
          </a:p>
        </p:txBody>
      </p:sp>
    </p:spTree>
    <p:extLst>
      <p:ext uri="{BB962C8B-B14F-4D97-AF65-F5344CB8AC3E}">
        <p14:creationId xmlns:p14="http://schemas.microsoft.com/office/powerpoint/2010/main" val="4214453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a SOC report</a:t>
            </a:r>
          </a:p>
        </p:txBody>
      </p:sp>
      <p:graphicFrame>
        <p:nvGraphicFramePr>
          <p:cNvPr id="8" name="Diagram 7">
            <a:extLst>
              <a:ext uri="{FF2B5EF4-FFF2-40B4-BE49-F238E27FC236}">
                <a16:creationId xmlns:a16="http://schemas.microsoft.com/office/drawing/2014/main" id="{8AEFE359-4EDF-48BB-ACCB-73884E134C96}"/>
              </a:ext>
            </a:extLst>
          </p:cNvPr>
          <p:cNvGraphicFramePr/>
          <p:nvPr>
            <p:extLst/>
          </p:nvPr>
        </p:nvGraphicFramePr>
        <p:xfrm>
          <a:off x="3521300" y="926944"/>
          <a:ext cx="7274128" cy="51730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a:extLst>
              <a:ext uri="{FF2B5EF4-FFF2-40B4-BE49-F238E27FC236}">
                <a16:creationId xmlns:a16="http://schemas.microsoft.com/office/drawing/2014/main" id="{3ED1DE2D-0144-4CB9-B2A7-E58DAA9502D7}"/>
              </a:ext>
            </a:extLst>
          </p:cNvPr>
          <p:cNvGraphicFramePr/>
          <p:nvPr>
            <p:extLst/>
          </p:nvPr>
        </p:nvGraphicFramePr>
        <p:xfrm>
          <a:off x="611371" y="4290475"/>
          <a:ext cx="4278399" cy="180952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Footer Placeholder 2">
            <a:extLst>
              <a:ext uri="{FF2B5EF4-FFF2-40B4-BE49-F238E27FC236}">
                <a16:creationId xmlns:a16="http://schemas.microsoft.com/office/drawing/2014/main" id="{E1FDA057-BE7C-4460-833D-FCA960A9FA5A}"/>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12C514F7-2940-4AB4-8C8C-7192D25E6098}"/>
              </a:ext>
            </a:extLst>
          </p:cNvPr>
          <p:cNvSpPr>
            <a:spLocks noGrp="1"/>
          </p:cNvSpPr>
          <p:nvPr>
            <p:ph type="sldNum" sz="quarter" idx="4"/>
          </p:nvPr>
        </p:nvSpPr>
        <p:spPr/>
        <p:txBody>
          <a:bodyPr/>
          <a:lstStyle/>
          <a:p>
            <a:fld id="{80FBB8BA-9C6A-4A48-A369-70FBD2FA98DA}" type="slidenum">
              <a:rPr lang="en-US" smtClean="0"/>
              <a:pPr/>
              <a:t>7</a:t>
            </a:fld>
            <a:endParaRPr lang="en-US" dirty="0"/>
          </a:p>
        </p:txBody>
      </p:sp>
    </p:spTree>
    <p:extLst>
      <p:ext uri="{BB962C8B-B14F-4D97-AF65-F5344CB8AC3E}">
        <p14:creationId xmlns:p14="http://schemas.microsoft.com/office/powerpoint/2010/main" val="101035024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SOC 2: Example Control Description </a:t>
            </a:r>
          </a:p>
        </p:txBody>
      </p:sp>
      <p:graphicFrame>
        <p:nvGraphicFramePr>
          <p:cNvPr id="5" name="Table 4"/>
          <p:cNvGraphicFramePr>
            <a:graphicFrameLocks noGrp="1"/>
          </p:cNvGraphicFramePr>
          <p:nvPr>
            <p:extLst/>
          </p:nvPr>
        </p:nvGraphicFramePr>
        <p:xfrm>
          <a:off x="1147234" y="1785871"/>
          <a:ext cx="8915791" cy="2861101"/>
        </p:xfrm>
        <a:graphic>
          <a:graphicData uri="http://schemas.openxmlformats.org/drawingml/2006/table">
            <a:tbl>
              <a:tblPr firstRow="1" bandRow="1">
                <a:tableStyleId>{EB344D84-9AFB-497E-A393-DC336BA19D2E}</a:tableStyleId>
              </a:tblPr>
              <a:tblGrid>
                <a:gridCol w="8915791">
                  <a:extLst>
                    <a:ext uri="{9D8B030D-6E8A-4147-A177-3AD203B41FA5}">
                      <a16:colId xmlns:a16="http://schemas.microsoft.com/office/drawing/2014/main" val="20000"/>
                    </a:ext>
                  </a:extLst>
                </a:gridCol>
              </a:tblGrid>
              <a:tr h="518160">
                <a:tc>
                  <a:txBody>
                    <a:bodyPr/>
                    <a:lstStyle/>
                    <a:p>
                      <a:pPr algn="ctr"/>
                      <a:r>
                        <a:rPr lang="en-US" sz="2800" dirty="0">
                          <a:latin typeface="Arial" pitchFamily="34" charset="0"/>
                          <a:cs typeface="Arial" pitchFamily="34" charset="0"/>
                        </a:rPr>
                        <a:t>Example of elements</a:t>
                      </a:r>
                    </a:p>
                  </a:txBody>
                  <a:tcPr/>
                </a:tc>
                <a:extLst>
                  <a:ext uri="{0D108BD9-81ED-4DB2-BD59-A6C34878D82A}">
                    <a16:rowId xmlns:a16="http://schemas.microsoft.com/office/drawing/2014/main" val="10000"/>
                  </a:ext>
                </a:extLst>
              </a:tr>
              <a:tr h="23429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The IT department </a:t>
                      </a:r>
                      <a:r>
                        <a:rPr lang="en-US" sz="2400" dirty="0">
                          <a:solidFill>
                            <a:srgbClr val="005092"/>
                          </a:solidFill>
                          <a:latin typeface="Arial" panose="020B0604020202020204" pitchFamily="34" charset="0"/>
                          <a:cs typeface="Arial" panose="020B0604020202020204" pitchFamily="34" charset="0"/>
                        </a:rPr>
                        <a:t>(responsible</a:t>
                      </a:r>
                      <a:r>
                        <a:rPr lang="en-US" sz="2400" baseline="0" dirty="0">
                          <a:solidFill>
                            <a:srgbClr val="005092"/>
                          </a:solidFill>
                          <a:latin typeface="Arial" panose="020B0604020202020204" pitchFamily="34" charset="0"/>
                          <a:cs typeface="Arial" panose="020B0604020202020204" pitchFamily="34" charset="0"/>
                        </a:rPr>
                        <a:t> party) </a:t>
                      </a:r>
                      <a:r>
                        <a:rPr lang="en-US" sz="2400" baseline="0" dirty="0">
                          <a:latin typeface="Arial" panose="020B0604020202020204" pitchFamily="34" charset="0"/>
                          <a:cs typeface="Arial" panose="020B0604020202020204" pitchFamily="34" charset="0"/>
                        </a:rPr>
                        <a:t>compares </a:t>
                      </a:r>
                      <a:r>
                        <a:rPr lang="en-US" sz="2400" baseline="0" dirty="0">
                          <a:solidFill>
                            <a:srgbClr val="005092"/>
                          </a:solidFill>
                          <a:latin typeface="Arial" panose="020B0604020202020204" pitchFamily="34" charset="0"/>
                          <a:cs typeface="Arial" panose="020B0604020202020204" pitchFamily="34" charset="0"/>
                        </a:rPr>
                        <a:t>(activity performed) </a:t>
                      </a:r>
                      <a:r>
                        <a:rPr lang="en-US" sz="2400" baseline="0" dirty="0">
                          <a:latin typeface="Arial" panose="020B0604020202020204" pitchFamily="34" charset="0"/>
                          <a:cs typeface="Arial" panose="020B0604020202020204" pitchFamily="34" charset="0"/>
                        </a:rPr>
                        <a:t>the monthly </a:t>
                      </a:r>
                      <a:r>
                        <a:rPr lang="en-US" sz="2400" baseline="0" dirty="0">
                          <a:solidFill>
                            <a:srgbClr val="005092"/>
                          </a:solidFill>
                          <a:latin typeface="Arial" panose="020B0604020202020204" pitchFamily="34" charset="0"/>
                          <a:cs typeface="Arial" panose="020B0604020202020204" pitchFamily="34" charset="0"/>
                        </a:rPr>
                        <a:t>(frequency) </a:t>
                      </a:r>
                      <a:r>
                        <a:rPr lang="en-US" sz="2400" baseline="0" dirty="0">
                          <a:latin typeface="Arial" panose="020B0604020202020204" pitchFamily="34" charset="0"/>
                          <a:cs typeface="Arial" panose="020B0604020202020204" pitchFamily="34" charset="0"/>
                        </a:rPr>
                        <a:t>terminations report provided by HR </a:t>
                      </a:r>
                      <a:r>
                        <a:rPr lang="en-US" sz="2400" baseline="0" dirty="0">
                          <a:solidFill>
                            <a:srgbClr val="005092"/>
                          </a:solidFill>
                          <a:latin typeface="Arial" panose="020B0604020202020204" pitchFamily="34" charset="0"/>
                          <a:cs typeface="Arial" panose="020B0604020202020204" pitchFamily="34" charset="0"/>
                        </a:rPr>
                        <a:t>(source of the information)</a:t>
                      </a:r>
                      <a:r>
                        <a:rPr lang="en-US" sz="2400" baseline="0" dirty="0">
                          <a:latin typeface="Arial" panose="020B0604020202020204" pitchFamily="34" charset="0"/>
                          <a:cs typeface="Arial" panose="020B0604020202020204" pitchFamily="34" charset="0"/>
                        </a:rPr>
                        <a:t> against access control lists to determine that access has been appropriately removed or disabled </a:t>
                      </a:r>
                      <a:r>
                        <a:rPr lang="en-US" sz="2400" baseline="0" dirty="0">
                          <a:solidFill>
                            <a:srgbClr val="005092"/>
                          </a:solidFill>
                          <a:latin typeface="Arial" panose="020B0604020202020204" pitchFamily="34" charset="0"/>
                          <a:cs typeface="Arial" panose="020B0604020202020204" pitchFamily="34" charset="0"/>
                        </a:rPr>
                        <a:t>(subject matter).</a:t>
                      </a:r>
                      <a:endParaRPr lang="en-US" sz="2400" dirty="0">
                        <a:solidFill>
                          <a:srgbClr val="005092"/>
                        </a:solidFill>
                        <a:latin typeface="Arial" panose="020B0604020202020204" pitchFamily="34" charset="0"/>
                        <a:cs typeface="Arial" panose="020B0604020202020204" pitchFamily="34" charset="0"/>
                      </a:endParaRPr>
                    </a:p>
                    <a:p>
                      <a:endParaRPr lang="en-US" sz="2000" dirty="0">
                        <a:latin typeface="Arial" pitchFamily="34" charset="0"/>
                        <a:cs typeface="Arial" pitchFamily="34" charset="0"/>
                      </a:endParaRPr>
                    </a:p>
                  </a:txBody>
                  <a:tcPr anchor="ctr">
                    <a:solidFill>
                      <a:schemeClr val="bg1"/>
                    </a:solidFill>
                  </a:tcPr>
                </a:tc>
                <a:extLst>
                  <a:ext uri="{0D108BD9-81ED-4DB2-BD59-A6C34878D82A}">
                    <a16:rowId xmlns:a16="http://schemas.microsoft.com/office/drawing/2014/main" val="10001"/>
                  </a:ext>
                </a:extLst>
              </a:tr>
            </a:tbl>
          </a:graphicData>
        </a:graphic>
      </p:graphicFrame>
      <p:sp>
        <p:nvSpPr>
          <p:cNvPr id="10" name="Content Placeholder 2"/>
          <p:cNvSpPr txBox="1">
            <a:spLocks/>
          </p:cNvSpPr>
          <p:nvPr/>
        </p:nvSpPr>
        <p:spPr>
          <a:xfrm>
            <a:off x="2759904" y="1394501"/>
            <a:ext cx="7633611" cy="4645057"/>
          </a:xfrm>
          <a:prstGeom prst="rect">
            <a:avLst/>
          </a:prstGeom>
        </p:spPr>
        <p:txBody>
          <a:bodyPr lIns="91440" tIns="45720" rIns="91440" bIns="45720"/>
          <a:lstStyle>
            <a:lvl1pPr marL="342900" indent="-342900" algn="l" defTabSz="457200" rtl="0" eaLnBrk="1" fontAlgn="base" hangingPunct="1">
              <a:spcBef>
                <a:spcPct val="20000"/>
              </a:spcBef>
              <a:spcAft>
                <a:spcPct val="0"/>
              </a:spcAft>
              <a:buClr>
                <a:srgbClr val="0A52A1"/>
              </a:buClr>
              <a:buSzPct val="100000"/>
              <a:buBlip>
                <a:blip r:embed="rId3"/>
              </a:buBlip>
              <a:defRPr sz="2400" b="1" kern="1200">
                <a:solidFill>
                  <a:srgbClr val="0A52A1"/>
                </a:solidFill>
                <a:latin typeface="Arial"/>
                <a:ea typeface="ＭＳ Ｐゴシック" pitchFamily="-112" charset="-128"/>
                <a:cs typeface="Arial"/>
              </a:defRPr>
            </a:lvl1pPr>
            <a:lvl2pPr marL="742950" indent="-285750" algn="l" defTabSz="457200" rtl="0" eaLnBrk="1" fontAlgn="base" hangingPunct="1">
              <a:spcBef>
                <a:spcPct val="20000"/>
              </a:spcBef>
              <a:spcAft>
                <a:spcPct val="0"/>
              </a:spcAft>
              <a:buFont typeface="Arial" pitchFamily="-64" charset="0"/>
              <a:buChar char="•"/>
              <a:defRPr sz="2000" kern="1200">
                <a:solidFill>
                  <a:schemeClr val="tx1"/>
                </a:solidFill>
                <a:latin typeface="Arial"/>
                <a:ea typeface="ＭＳ Ｐゴシック" pitchFamily="-112" charset="-128"/>
                <a:cs typeface="Arial"/>
              </a:defRPr>
            </a:lvl2pPr>
            <a:lvl3pPr marL="11430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3pPr>
            <a:lvl4pPr marL="16002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4pPr>
            <a:lvl5pPr marL="20574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lvl="1" indent="0" fontAlgn="auto">
              <a:buNone/>
            </a:pPr>
            <a:endParaRPr lang="en-US" sz="2667" dirty="0">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22320CCF-F8E4-4524-92AA-75A0B1EBF870}"/>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3" name="Slide Number Placeholder 2">
            <a:extLst>
              <a:ext uri="{FF2B5EF4-FFF2-40B4-BE49-F238E27FC236}">
                <a16:creationId xmlns:a16="http://schemas.microsoft.com/office/drawing/2014/main" id="{E322D3AF-2142-406D-849F-94006F88FFB7}"/>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70</a:t>
            </a:fld>
            <a:endParaRPr lang="en-US" dirty="0">
              <a:solidFill>
                <a:srgbClr val="1D1D1D"/>
              </a:solidFill>
            </a:endParaRPr>
          </a:p>
        </p:txBody>
      </p:sp>
    </p:spTree>
    <p:extLst>
      <p:ext uri="{BB962C8B-B14F-4D97-AF65-F5344CB8AC3E}">
        <p14:creationId xmlns:p14="http://schemas.microsoft.com/office/powerpoint/2010/main" val="18617287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72" y="186338"/>
            <a:ext cx="10361427" cy="1263156"/>
          </a:xfrm>
        </p:spPr>
        <p:txBody>
          <a:bodyPr>
            <a:noAutofit/>
          </a:bodyPr>
          <a:lstStyle/>
          <a:p>
            <a:r>
              <a:rPr lang="en-US" dirty="0"/>
              <a:t>Obtaining and evaluating evidence about the description</a:t>
            </a:r>
          </a:p>
        </p:txBody>
      </p:sp>
      <p:graphicFrame>
        <p:nvGraphicFramePr>
          <p:cNvPr id="5" name="Content Placeholder 6"/>
          <p:cNvGraphicFramePr>
            <a:graphicFrameLocks noGrp="1"/>
          </p:cNvGraphicFramePr>
          <p:nvPr>
            <p:ph idx="4294967295"/>
            <p:extLst>
              <p:ext uri="{D42A27DB-BD31-4B8C-83A1-F6EECF244321}">
                <p14:modId xmlns:p14="http://schemas.microsoft.com/office/powerpoint/2010/main" val="1082899414"/>
              </p:ext>
            </p:extLst>
          </p:nvPr>
        </p:nvGraphicFramePr>
        <p:xfrm>
          <a:off x="1147120" y="1666241"/>
          <a:ext cx="10123707" cy="4555232"/>
        </p:xfrm>
        <a:graphic>
          <a:graphicData uri="http://schemas.openxmlformats.org/drawingml/2006/table">
            <a:tbl>
              <a:tblPr firstRow="1" bandRow="1">
                <a:tableStyleId>{EB344D84-9AFB-497E-A393-DC336BA19D2E}</a:tableStyleId>
              </a:tblPr>
              <a:tblGrid>
                <a:gridCol w="2358292">
                  <a:extLst>
                    <a:ext uri="{9D8B030D-6E8A-4147-A177-3AD203B41FA5}">
                      <a16:colId xmlns:a16="http://schemas.microsoft.com/office/drawing/2014/main" val="20000"/>
                    </a:ext>
                  </a:extLst>
                </a:gridCol>
                <a:gridCol w="7765415">
                  <a:extLst>
                    <a:ext uri="{9D8B030D-6E8A-4147-A177-3AD203B41FA5}">
                      <a16:colId xmlns:a16="http://schemas.microsoft.com/office/drawing/2014/main" val="20001"/>
                    </a:ext>
                  </a:extLst>
                </a:gridCol>
              </a:tblGrid>
              <a:tr h="488925">
                <a:tc>
                  <a:txBody>
                    <a:bodyPr/>
                    <a:lstStyle/>
                    <a:p>
                      <a:pPr algn="ctr"/>
                      <a:r>
                        <a:rPr lang="en-US" sz="2400" dirty="0">
                          <a:latin typeface="Arial" pitchFamily="34" charset="0"/>
                          <a:cs typeface="Arial" pitchFamily="34" charset="0"/>
                        </a:rPr>
                        <a:t>Action</a:t>
                      </a:r>
                    </a:p>
                  </a:txBody>
                  <a:tcPr marL="119728" marR="119728" anchor="ctr">
                    <a:solidFill>
                      <a:srgbClr val="7A3074"/>
                    </a:solidFill>
                  </a:tcPr>
                </a:tc>
                <a:tc>
                  <a:txBody>
                    <a:bodyPr/>
                    <a:lstStyle/>
                    <a:p>
                      <a:pPr algn="ctr"/>
                      <a:r>
                        <a:rPr lang="en-US" sz="2400" dirty="0">
                          <a:latin typeface="Arial" pitchFamily="34" charset="0"/>
                          <a:cs typeface="Arial" pitchFamily="34" charset="0"/>
                        </a:rPr>
                        <a:t>Details</a:t>
                      </a:r>
                    </a:p>
                  </a:txBody>
                  <a:tcPr marL="119728" marR="119728" anchor="ctr">
                    <a:solidFill>
                      <a:srgbClr val="7A3074"/>
                    </a:solidFill>
                  </a:tcPr>
                </a:tc>
                <a:extLst>
                  <a:ext uri="{0D108BD9-81ED-4DB2-BD59-A6C34878D82A}">
                    <a16:rowId xmlns:a16="http://schemas.microsoft.com/office/drawing/2014/main" val="10000"/>
                  </a:ext>
                </a:extLst>
              </a:tr>
              <a:tr h="1425424">
                <a:tc>
                  <a:txBody>
                    <a:bodyPr/>
                    <a:lstStyle/>
                    <a:p>
                      <a:r>
                        <a:rPr lang="en-US" sz="2400" b="1" kern="1200" dirty="0">
                          <a:solidFill>
                            <a:srgbClr val="7A3074"/>
                          </a:solidFill>
                          <a:latin typeface="Arial"/>
                          <a:ea typeface="ＭＳ Ｐゴシック" pitchFamily="-112" charset="-128"/>
                          <a:cs typeface="Arial"/>
                        </a:rPr>
                        <a:t>OBTAINING</a:t>
                      </a:r>
                    </a:p>
                  </a:txBody>
                  <a:tcPr marL="119728" marR="119728"/>
                </a:tc>
                <a:tc>
                  <a:txBody>
                    <a:bodyPr/>
                    <a:lstStyle/>
                    <a:p>
                      <a:pPr marL="0" lvl="2" indent="0" algn="l" defTabSz="914400" rtl="0" eaLnBrk="1" latinLnBrk="0" hangingPunct="1">
                        <a:lnSpc>
                          <a:spcPct val="100000"/>
                        </a:lnSpc>
                        <a:spcBef>
                          <a:spcPts val="1200"/>
                        </a:spcBef>
                        <a:buClr>
                          <a:srgbClr val="97989A"/>
                        </a:buClr>
                        <a:buSzPct val="80000"/>
                        <a:buFont typeface="Wingdings" pitchFamily="2" charset="2"/>
                        <a:buNone/>
                      </a:pPr>
                      <a:r>
                        <a:rPr lang="en-US" sz="2400" kern="1200" noProof="0" dirty="0">
                          <a:latin typeface="Arial" panose="020B0604020202020204" pitchFamily="34" charset="0"/>
                          <a:cs typeface="Arial" panose="020B0604020202020204" pitchFamily="34" charset="0"/>
                        </a:rPr>
                        <a:t>a list of user entities and determinin</a:t>
                      </a:r>
                      <a:r>
                        <a:rPr lang="en-US" sz="2400" kern="1200" baseline="0" noProof="0" dirty="0">
                          <a:latin typeface="Arial" panose="020B0604020202020204" pitchFamily="34" charset="0"/>
                          <a:cs typeface="Arial" panose="020B0604020202020204" pitchFamily="34" charset="0"/>
                        </a:rPr>
                        <a:t>g how the services provided by the service organization are likely to affect the user entities</a:t>
                      </a:r>
                      <a:endParaRPr lang="en-US" sz="2400" b="0" kern="1200" noProof="0" dirty="0">
                        <a:solidFill>
                          <a:schemeClr val="tx1"/>
                        </a:solidFill>
                        <a:latin typeface="Arial" pitchFamily="34" charset="0"/>
                        <a:ea typeface="+mn-ea"/>
                        <a:cs typeface="Arial" pitchFamily="34" charset="0"/>
                      </a:endParaRPr>
                    </a:p>
                  </a:txBody>
                  <a:tcPr marL="119728" marR="119728"/>
                </a:tc>
                <a:extLst>
                  <a:ext uri="{0D108BD9-81ED-4DB2-BD59-A6C34878D82A}">
                    <a16:rowId xmlns:a16="http://schemas.microsoft.com/office/drawing/2014/main" val="10001"/>
                  </a:ext>
                </a:extLst>
              </a:tr>
              <a:tr h="1760819">
                <a:tc>
                  <a:txBody>
                    <a:bodyPr/>
                    <a:lstStyle/>
                    <a:p>
                      <a:pPr marL="0" algn="l" defTabSz="457200" rtl="0" eaLnBrk="1" latinLnBrk="0" hangingPunct="1"/>
                      <a:r>
                        <a:rPr lang="en-US" sz="2400" b="1" kern="1200" dirty="0">
                          <a:solidFill>
                            <a:srgbClr val="7A3074"/>
                          </a:solidFill>
                          <a:latin typeface="Arial"/>
                          <a:ea typeface="ＭＳ Ｐゴシック" pitchFamily="-112" charset="-128"/>
                          <a:cs typeface="Arial"/>
                        </a:rPr>
                        <a:t>READING</a:t>
                      </a:r>
                    </a:p>
                  </a:txBody>
                  <a:tcPr marL="119728" marR="119728"/>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contracts with user entities to understand the nature and scope of the</a:t>
                      </a:r>
                      <a:r>
                        <a:rPr lang="en-US" sz="2400" kern="1200" baseline="0" noProof="0" dirty="0">
                          <a:latin typeface="Arial" panose="020B0604020202020204" pitchFamily="34" charset="0"/>
                          <a:cs typeface="Arial" panose="020B0604020202020204" pitchFamily="34" charset="0"/>
                        </a:rPr>
                        <a:t> services provided by the service organization as well as the service organization’s contractual obligations</a:t>
                      </a:r>
                      <a:endParaRPr lang="en-US" sz="2400" b="0" kern="1200" noProof="0" dirty="0">
                        <a:solidFill>
                          <a:schemeClr val="tx1"/>
                        </a:solidFill>
                        <a:latin typeface="Arial" pitchFamily="34" charset="0"/>
                        <a:ea typeface="+mn-ea"/>
                        <a:cs typeface="Arial" pitchFamily="34" charset="0"/>
                      </a:endParaRPr>
                    </a:p>
                  </a:txBody>
                  <a:tcPr marL="119728" marR="119728"/>
                </a:tc>
                <a:extLst>
                  <a:ext uri="{0D108BD9-81ED-4DB2-BD59-A6C34878D82A}">
                    <a16:rowId xmlns:a16="http://schemas.microsoft.com/office/drawing/2014/main" val="10002"/>
                  </a:ext>
                </a:extLst>
              </a:tr>
              <a:tr h="880064">
                <a:tc>
                  <a:txBody>
                    <a:bodyPr/>
                    <a:lstStyle/>
                    <a:p>
                      <a:pPr marL="0" algn="l" defTabSz="457200" rtl="0" eaLnBrk="1" latinLnBrk="0" hangingPunct="1"/>
                      <a:r>
                        <a:rPr lang="en-US" sz="2400" b="1" kern="1200" dirty="0">
                          <a:solidFill>
                            <a:srgbClr val="7A3074"/>
                          </a:solidFill>
                          <a:latin typeface="Arial"/>
                          <a:ea typeface="ＭＳ Ｐゴシック" pitchFamily="-112" charset="-128"/>
                          <a:cs typeface="Arial"/>
                        </a:rPr>
                        <a:t>OBSERVING</a:t>
                      </a:r>
                    </a:p>
                  </a:txBody>
                  <a:tcPr marL="119728" marR="119728"/>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procedures</a:t>
                      </a:r>
                      <a:r>
                        <a:rPr lang="en-US" sz="2400" kern="1200" baseline="0" noProof="0" dirty="0">
                          <a:latin typeface="Arial" panose="020B0604020202020204" pitchFamily="34" charset="0"/>
                          <a:cs typeface="Arial" panose="020B0604020202020204" pitchFamily="34" charset="0"/>
                        </a:rPr>
                        <a:t> performed by service organization personnel</a:t>
                      </a:r>
                      <a:endParaRPr lang="en-US" sz="2400" b="0" kern="1200" noProof="0" dirty="0">
                        <a:solidFill>
                          <a:schemeClr val="tx1"/>
                        </a:solidFill>
                        <a:latin typeface="Arial" pitchFamily="34" charset="0"/>
                        <a:ea typeface="+mn-ea"/>
                        <a:cs typeface="Arial" pitchFamily="34" charset="0"/>
                      </a:endParaRPr>
                    </a:p>
                  </a:txBody>
                  <a:tcPr marL="119728" marR="119728"/>
                </a:tc>
                <a:extLst>
                  <a:ext uri="{0D108BD9-81ED-4DB2-BD59-A6C34878D82A}">
                    <a16:rowId xmlns:a16="http://schemas.microsoft.com/office/drawing/2014/main" val="10003"/>
                  </a:ext>
                </a:extLst>
              </a:tr>
            </a:tbl>
          </a:graphicData>
        </a:graphic>
      </p:graphicFrame>
      <p:sp>
        <p:nvSpPr>
          <p:cNvPr id="3" name="Footer Placeholder 2">
            <a:extLst>
              <a:ext uri="{FF2B5EF4-FFF2-40B4-BE49-F238E27FC236}">
                <a16:creationId xmlns:a16="http://schemas.microsoft.com/office/drawing/2014/main" id="{4126B130-1D53-448B-BCD3-94C8C812D95E}"/>
              </a:ext>
            </a:extLst>
          </p:cNvPr>
          <p:cNvSpPr>
            <a:spLocks noGrp="1"/>
          </p:cNvSpPr>
          <p:nvPr>
            <p:ph type="ftr" sz="quarter" idx="11"/>
          </p:nvPr>
        </p:nvSpPr>
        <p:spPr/>
        <p:txBody>
          <a:bodyPr/>
          <a:lstStyle/>
          <a:p>
            <a:r>
              <a:rPr lang="en-US" dirty="0"/>
              <a:t>© 2018 Association of International Certified Professional Accountants. All rights reserved.</a:t>
            </a:r>
          </a:p>
        </p:txBody>
      </p:sp>
      <p:sp>
        <p:nvSpPr>
          <p:cNvPr id="4" name="Slide Number Placeholder 3">
            <a:extLst>
              <a:ext uri="{FF2B5EF4-FFF2-40B4-BE49-F238E27FC236}">
                <a16:creationId xmlns:a16="http://schemas.microsoft.com/office/drawing/2014/main" id="{E7534A94-DDEA-4069-ABFF-C169C056AA43}"/>
              </a:ext>
            </a:extLst>
          </p:cNvPr>
          <p:cNvSpPr>
            <a:spLocks noGrp="1"/>
          </p:cNvSpPr>
          <p:nvPr>
            <p:ph type="sldNum" sz="quarter" idx="4"/>
          </p:nvPr>
        </p:nvSpPr>
        <p:spPr/>
        <p:txBody>
          <a:bodyPr/>
          <a:lstStyle/>
          <a:p>
            <a:fld id="{80FBB8BA-9C6A-4A48-A369-70FBD2FA98DA}" type="slidenum">
              <a:rPr lang="en-US" smtClean="0"/>
              <a:pPr/>
              <a:t>71</a:t>
            </a:fld>
            <a:endParaRPr lang="en-US" dirty="0"/>
          </a:p>
        </p:txBody>
      </p:sp>
    </p:spTree>
    <p:extLst>
      <p:ext uri="{BB962C8B-B14F-4D97-AF65-F5344CB8AC3E}">
        <p14:creationId xmlns:p14="http://schemas.microsoft.com/office/powerpoint/2010/main" val="31330150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72" y="186338"/>
            <a:ext cx="10361427" cy="1276703"/>
          </a:xfrm>
        </p:spPr>
        <p:txBody>
          <a:bodyPr>
            <a:noAutofit/>
          </a:bodyPr>
          <a:lstStyle/>
          <a:p>
            <a:r>
              <a:rPr lang="en-US" dirty="0"/>
              <a:t>Obtaining and evaluating evidence about the description (cont.) </a:t>
            </a:r>
          </a:p>
        </p:txBody>
      </p:sp>
      <p:graphicFrame>
        <p:nvGraphicFramePr>
          <p:cNvPr id="5" name="Content Placeholder 6"/>
          <p:cNvGraphicFramePr>
            <a:graphicFrameLocks noGrp="1"/>
          </p:cNvGraphicFramePr>
          <p:nvPr>
            <p:ph idx="4294967295"/>
            <p:extLst>
              <p:ext uri="{D42A27DB-BD31-4B8C-83A1-F6EECF244321}">
                <p14:modId xmlns:p14="http://schemas.microsoft.com/office/powerpoint/2010/main" val="398004633"/>
              </p:ext>
            </p:extLst>
          </p:nvPr>
        </p:nvGraphicFramePr>
        <p:xfrm>
          <a:off x="1147235" y="1828801"/>
          <a:ext cx="10380978" cy="4036852"/>
        </p:xfrm>
        <a:graphic>
          <a:graphicData uri="http://schemas.openxmlformats.org/drawingml/2006/table">
            <a:tbl>
              <a:tblPr firstRow="1" bandRow="1">
                <a:tableStyleId>{EB344D84-9AFB-497E-A393-DC336BA19D2E}</a:tableStyleId>
              </a:tblPr>
              <a:tblGrid>
                <a:gridCol w="2418221">
                  <a:extLst>
                    <a:ext uri="{9D8B030D-6E8A-4147-A177-3AD203B41FA5}">
                      <a16:colId xmlns:a16="http://schemas.microsoft.com/office/drawing/2014/main" val="20000"/>
                    </a:ext>
                  </a:extLst>
                </a:gridCol>
                <a:gridCol w="7962757">
                  <a:extLst>
                    <a:ext uri="{9D8B030D-6E8A-4147-A177-3AD203B41FA5}">
                      <a16:colId xmlns:a16="http://schemas.microsoft.com/office/drawing/2014/main" val="20001"/>
                    </a:ext>
                  </a:extLst>
                </a:gridCol>
              </a:tblGrid>
              <a:tr h="522368">
                <a:tc>
                  <a:txBody>
                    <a:bodyPr/>
                    <a:lstStyle/>
                    <a:p>
                      <a:pPr algn="ctr"/>
                      <a:r>
                        <a:rPr lang="en-US" sz="2400" dirty="0">
                          <a:latin typeface="Arial" pitchFamily="34" charset="0"/>
                          <a:cs typeface="Arial" pitchFamily="34" charset="0"/>
                        </a:rPr>
                        <a:t>Action</a:t>
                      </a:r>
                    </a:p>
                  </a:txBody>
                  <a:tcPr marL="119728" marR="119728" anchor="ctr">
                    <a:solidFill>
                      <a:srgbClr val="7A3074"/>
                    </a:solidFill>
                  </a:tcPr>
                </a:tc>
                <a:tc>
                  <a:txBody>
                    <a:bodyPr/>
                    <a:lstStyle/>
                    <a:p>
                      <a:pPr algn="ctr"/>
                      <a:r>
                        <a:rPr lang="en-US" sz="2400" dirty="0">
                          <a:latin typeface="Arial" pitchFamily="34" charset="0"/>
                          <a:cs typeface="Arial" pitchFamily="34" charset="0"/>
                        </a:rPr>
                        <a:t>Details</a:t>
                      </a:r>
                    </a:p>
                  </a:txBody>
                  <a:tcPr marL="119728" marR="119728" anchor="ctr">
                    <a:solidFill>
                      <a:srgbClr val="7A3074"/>
                    </a:solidFill>
                  </a:tcPr>
                </a:tc>
                <a:extLst>
                  <a:ext uri="{0D108BD9-81ED-4DB2-BD59-A6C34878D82A}">
                    <a16:rowId xmlns:a16="http://schemas.microsoft.com/office/drawing/2014/main" val="10000"/>
                  </a:ext>
                </a:extLst>
              </a:tr>
              <a:tr h="1522921">
                <a:tc>
                  <a:txBody>
                    <a:bodyPr/>
                    <a:lstStyle/>
                    <a:p>
                      <a:r>
                        <a:rPr lang="en-US" sz="2400" b="1" kern="1200" dirty="0">
                          <a:solidFill>
                            <a:srgbClr val="7A3074"/>
                          </a:solidFill>
                          <a:latin typeface="Arial"/>
                          <a:ea typeface="ＭＳ Ｐゴシック" pitchFamily="-112" charset="-128"/>
                          <a:cs typeface="Arial"/>
                        </a:rPr>
                        <a:t>READING</a:t>
                      </a:r>
                    </a:p>
                    <a:p>
                      <a:endParaRPr lang="en-US" sz="2400" b="1" kern="1200" dirty="0">
                        <a:solidFill>
                          <a:srgbClr val="7A3074"/>
                        </a:solidFill>
                        <a:latin typeface="Arial"/>
                        <a:ea typeface="ＭＳ Ｐゴシック" pitchFamily="-112" charset="-128"/>
                        <a:cs typeface="Arial"/>
                      </a:endParaRPr>
                    </a:p>
                  </a:txBody>
                  <a:tcPr marL="119728" marR="119728"/>
                </a:tc>
                <a:tc>
                  <a:txBody>
                    <a:bodyPr/>
                    <a:lstStyle/>
                    <a:p>
                      <a:pPr marL="0" lvl="2" indent="0" algn="l" defTabSz="914400" rtl="0" eaLnBrk="1" latinLnBrk="0" hangingPunct="1">
                        <a:lnSpc>
                          <a:spcPct val="100000"/>
                        </a:lnSpc>
                        <a:spcBef>
                          <a:spcPts val="1200"/>
                        </a:spcBef>
                        <a:buClr>
                          <a:srgbClr val="97989A"/>
                        </a:buClr>
                        <a:buSzPct val="80000"/>
                        <a:buFont typeface="Wingdings" pitchFamily="2" charset="2"/>
                        <a:buNone/>
                      </a:pPr>
                      <a:r>
                        <a:rPr lang="en-US" sz="2400" kern="1200" noProof="0" dirty="0">
                          <a:latin typeface="Arial" panose="020B0604020202020204" pitchFamily="34" charset="0"/>
                          <a:cs typeface="Arial" panose="020B0604020202020204" pitchFamily="34" charset="0"/>
                        </a:rPr>
                        <a:t>service organization’s policy and procedure manuals and other documentation of the system (for example, flowcharts &amp; narratives)</a:t>
                      </a:r>
                    </a:p>
                  </a:txBody>
                  <a:tcPr marL="119728" marR="119728"/>
                </a:tc>
                <a:extLst>
                  <a:ext uri="{0D108BD9-81ED-4DB2-BD59-A6C34878D82A}">
                    <a16:rowId xmlns:a16="http://schemas.microsoft.com/office/drawing/2014/main" val="10001"/>
                  </a:ext>
                </a:extLst>
              </a:tr>
              <a:tr h="802843">
                <a:tc>
                  <a:txBody>
                    <a:bodyPr/>
                    <a:lstStyle/>
                    <a:p>
                      <a:pPr marL="0" algn="l" defTabSz="457200" rtl="0" eaLnBrk="1" latinLnBrk="0" hangingPunct="1"/>
                      <a:r>
                        <a:rPr lang="en-US" sz="2400" b="1" kern="1200" dirty="0">
                          <a:solidFill>
                            <a:srgbClr val="7A3074"/>
                          </a:solidFill>
                          <a:latin typeface="Arial"/>
                          <a:ea typeface="ＭＳ Ｐゴシック" pitchFamily="-112" charset="-128"/>
                          <a:cs typeface="Arial"/>
                        </a:rPr>
                        <a:t>PERFORMING</a:t>
                      </a:r>
                    </a:p>
                  </a:txBody>
                  <a:tcPr marL="119728" marR="119728"/>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b="0" kern="1200" noProof="0" dirty="0">
                          <a:solidFill>
                            <a:schemeClr val="tx1"/>
                          </a:solidFill>
                          <a:latin typeface="Arial" pitchFamily="34" charset="0"/>
                          <a:ea typeface="+mn-ea"/>
                          <a:cs typeface="Arial" pitchFamily="34" charset="0"/>
                        </a:rPr>
                        <a:t>walkthroughs of transactions and identifying controls</a:t>
                      </a:r>
                    </a:p>
                  </a:txBody>
                  <a:tcPr marL="119728" marR="119728"/>
                </a:tc>
                <a:extLst>
                  <a:ext uri="{0D108BD9-81ED-4DB2-BD59-A6C34878D82A}">
                    <a16:rowId xmlns:a16="http://schemas.microsoft.com/office/drawing/2014/main" val="10002"/>
                  </a:ext>
                </a:extLst>
              </a:tr>
              <a:tr h="1188720">
                <a:tc>
                  <a:txBody>
                    <a:bodyPr/>
                    <a:lstStyle/>
                    <a:p>
                      <a:pPr marL="0" algn="l" defTabSz="457200" rtl="0" eaLnBrk="1" latinLnBrk="0" hangingPunct="1"/>
                      <a:r>
                        <a:rPr lang="en-US" sz="2400" b="1" kern="1200" dirty="0">
                          <a:solidFill>
                            <a:srgbClr val="7A3074"/>
                          </a:solidFill>
                          <a:latin typeface="Arial"/>
                          <a:ea typeface="ＭＳ Ｐゴシック" pitchFamily="-112" charset="-128"/>
                          <a:cs typeface="Arial"/>
                        </a:rPr>
                        <a:t>DISCUSSING</a:t>
                      </a:r>
                    </a:p>
                  </a:txBody>
                  <a:tcPr marL="119728" marR="119728"/>
                </a:tc>
                <a:tc>
                  <a:txBody>
                    <a:bodyPr/>
                    <a:lstStyle/>
                    <a:p>
                      <a:pPr marL="0" marR="0" lvl="2" indent="0" algn="l"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noProof="0" dirty="0">
                          <a:latin typeface="Arial" panose="020B0604020202020204" pitchFamily="34" charset="0"/>
                          <a:cs typeface="Arial" panose="020B0604020202020204" pitchFamily="34" charset="0"/>
                        </a:rPr>
                        <a:t>The contents of management’s assertion and description with management and other service organization personnel</a:t>
                      </a:r>
                      <a:endParaRPr lang="en-US" sz="2400" b="0" kern="1200" noProof="0" dirty="0">
                        <a:solidFill>
                          <a:schemeClr val="tx1"/>
                        </a:solidFill>
                        <a:latin typeface="Arial" pitchFamily="34" charset="0"/>
                        <a:ea typeface="+mn-ea"/>
                        <a:cs typeface="Arial" pitchFamily="34" charset="0"/>
                      </a:endParaRPr>
                    </a:p>
                  </a:txBody>
                  <a:tcPr marL="119728" marR="119728"/>
                </a:tc>
                <a:extLst>
                  <a:ext uri="{0D108BD9-81ED-4DB2-BD59-A6C34878D82A}">
                    <a16:rowId xmlns:a16="http://schemas.microsoft.com/office/drawing/2014/main" val="10003"/>
                  </a:ext>
                </a:extLst>
              </a:tr>
            </a:tbl>
          </a:graphicData>
        </a:graphic>
      </p:graphicFrame>
      <p:sp>
        <p:nvSpPr>
          <p:cNvPr id="3" name="Footer Placeholder 2">
            <a:extLst>
              <a:ext uri="{FF2B5EF4-FFF2-40B4-BE49-F238E27FC236}">
                <a16:creationId xmlns:a16="http://schemas.microsoft.com/office/drawing/2014/main" id="{E7972679-BE5D-4CD2-9587-F9755DCB2D1D}"/>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4" name="Slide Number Placeholder 3">
            <a:extLst>
              <a:ext uri="{FF2B5EF4-FFF2-40B4-BE49-F238E27FC236}">
                <a16:creationId xmlns:a16="http://schemas.microsoft.com/office/drawing/2014/main" id="{0389250E-6FB4-4F81-AA02-C1790AFABCFD}"/>
              </a:ext>
            </a:extLst>
          </p:cNvPr>
          <p:cNvSpPr>
            <a:spLocks noGrp="1"/>
          </p:cNvSpPr>
          <p:nvPr>
            <p:ph type="sldNum" sz="quarter" idx="4"/>
          </p:nvPr>
        </p:nvSpPr>
        <p:spPr/>
        <p:txBody>
          <a:bodyPr/>
          <a:lstStyle/>
          <a:p>
            <a:fld id="{80FBB8BA-9C6A-4A48-A369-70FBD2FA98DA}" type="slidenum">
              <a:rPr lang="en-US" smtClean="0"/>
              <a:pPr/>
              <a:t>72</a:t>
            </a:fld>
            <a:endParaRPr lang="en-US" dirty="0"/>
          </a:p>
        </p:txBody>
      </p:sp>
    </p:spTree>
    <p:extLst>
      <p:ext uri="{BB962C8B-B14F-4D97-AF65-F5344CB8AC3E}">
        <p14:creationId xmlns:p14="http://schemas.microsoft.com/office/powerpoint/2010/main" val="202209611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Quick exercise knowledge check–Control descriptions</a:t>
            </a:r>
          </a:p>
        </p:txBody>
      </p:sp>
      <p:sp>
        <p:nvSpPr>
          <p:cNvPr id="5" name="Content Placeholder 4"/>
          <p:cNvSpPr>
            <a:spLocks noGrp="1"/>
          </p:cNvSpPr>
          <p:nvPr>
            <p:ph type="body" sz="quarter" idx="13"/>
          </p:nvPr>
        </p:nvSpPr>
        <p:spPr/>
        <p:txBody>
          <a:bodyPr/>
          <a:lstStyle/>
          <a:p>
            <a:pPr marL="0" indent="0">
              <a:buNone/>
            </a:pPr>
            <a:r>
              <a:rPr lang="en-US" dirty="0"/>
              <a:t>What is missing from the description of each of these control activities? </a:t>
            </a:r>
          </a:p>
          <a:p>
            <a:endParaRPr lang="en-US" dirty="0"/>
          </a:p>
          <a:p>
            <a:pPr lvl="0"/>
            <a:r>
              <a:rPr lang="en-US" dirty="0"/>
              <a:t>The A/R clerk performs a reconciliation of the lockbox deposit total against the remittance advice posted in the cash receipts journal.</a:t>
            </a:r>
          </a:p>
          <a:p>
            <a:endParaRPr lang="en-US" dirty="0"/>
          </a:p>
          <a:p>
            <a:r>
              <a:rPr lang="en-US" dirty="0"/>
              <a:t>Orders more than $75,000 are reviewed before shipment to ensure the customer is current and has adequate credit availability, and the review is documented.</a:t>
            </a:r>
          </a:p>
          <a:p>
            <a:endParaRPr lang="en-US" dirty="0"/>
          </a:p>
          <a:p>
            <a:pPr lvl="1"/>
            <a:r>
              <a:rPr lang="en-US" dirty="0"/>
              <a:t> You have 2 minutes to complete this exercise.</a:t>
            </a:r>
          </a:p>
          <a:p>
            <a:endParaRPr lang="en-US" dirty="0"/>
          </a:p>
          <a:p>
            <a:endParaRPr lang="en-US" dirty="0"/>
          </a:p>
        </p:txBody>
      </p:sp>
      <p:sp>
        <p:nvSpPr>
          <p:cNvPr id="2" name="Footer Placeholder 1">
            <a:extLst>
              <a:ext uri="{FF2B5EF4-FFF2-40B4-BE49-F238E27FC236}">
                <a16:creationId xmlns:a16="http://schemas.microsoft.com/office/drawing/2014/main" id="{70A5A3B4-B75D-47D6-B5C0-73D5F64800D2}"/>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3" name="Slide Number Placeholder 2">
            <a:extLst>
              <a:ext uri="{FF2B5EF4-FFF2-40B4-BE49-F238E27FC236}">
                <a16:creationId xmlns:a16="http://schemas.microsoft.com/office/drawing/2014/main" id="{9CC1B366-46B0-4730-AA9F-CCAA4AB5C8CC}"/>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73</a:t>
            </a:fld>
            <a:endParaRPr lang="en-US" dirty="0">
              <a:solidFill>
                <a:srgbClr val="1D1D1D"/>
              </a:solidFill>
            </a:endParaRPr>
          </a:p>
        </p:txBody>
      </p:sp>
    </p:spTree>
    <p:extLst>
      <p:ext uri="{BB962C8B-B14F-4D97-AF65-F5344CB8AC3E}">
        <p14:creationId xmlns:p14="http://schemas.microsoft.com/office/powerpoint/2010/main" val="34778376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Debrief–Control descriptions</a:t>
            </a:r>
          </a:p>
        </p:txBody>
      </p:sp>
      <p:sp>
        <p:nvSpPr>
          <p:cNvPr id="3" name="Content Placeholder 2"/>
          <p:cNvSpPr>
            <a:spLocks noGrp="1"/>
          </p:cNvSpPr>
          <p:nvPr>
            <p:ph type="body" sz="quarter" idx="13"/>
          </p:nvPr>
        </p:nvSpPr>
        <p:spPr/>
        <p:txBody>
          <a:bodyPr/>
          <a:lstStyle/>
          <a:p>
            <a:pPr marL="0" indent="0">
              <a:buNone/>
            </a:pPr>
            <a:r>
              <a:rPr lang="en-US" dirty="0"/>
              <a:t>What is missing from the description of each of these control activities? </a:t>
            </a:r>
          </a:p>
          <a:p>
            <a:endParaRPr lang="en-US" dirty="0"/>
          </a:p>
          <a:p>
            <a:r>
              <a:rPr lang="en-US" dirty="0"/>
              <a:t>The A/R clerk performs a reconciliation of the lockbox deposit total against the remittance advice posted in the cash receipts journal</a:t>
            </a:r>
          </a:p>
          <a:p>
            <a:pPr lvl="1"/>
            <a:r>
              <a:rPr lang="en-US" dirty="0"/>
              <a:t>Frequency</a:t>
            </a:r>
          </a:p>
          <a:p>
            <a:r>
              <a:rPr lang="en-US" dirty="0"/>
              <a:t>Orders more than $75,000 are reviewed before shipment to ensure the customer is current and has adequate credit availability, and the review is documented</a:t>
            </a:r>
          </a:p>
          <a:p>
            <a:pPr lvl="1"/>
            <a:r>
              <a:rPr lang="en-US" dirty="0"/>
              <a:t>Person responsible</a:t>
            </a:r>
          </a:p>
          <a:p>
            <a:pPr lvl="1"/>
            <a:endParaRPr lang="en-US" dirty="0"/>
          </a:p>
          <a:p>
            <a:pPr lvl="2"/>
            <a:endParaRPr lang="en-US" dirty="0"/>
          </a:p>
          <a:p>
            <a:pPr lvl="1"/>
            <a:endParaRPr lang="en-US" dirty="0"/>
          </a:p>
          <a:p>
            <a:endParaRPr lang="en-US" dirty="0"/>
          </a:p>
        </p:txBody>
      </p:sp>
      <p:sp>
        <p:nvSpPr>
          <p:cNvPr id="4" name="Footer Placeholder 3">
            <a:extLst>
              <a:ext uri="{FF2B5EF4-FFF2-40B4-BE49-F238E27FC236}">
                <a16:creationId xmlns:a16="http://schemas.microsoft.com/office/drawing/2014/main" id="{119EB52A-7435-46E4-BE86-515BE34B5AAA}"/>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5" name="Slide Number Placeholder 4">
            <a:extLst>
              <a:ext uri="{FF2B5EF4-FFF2-40B4-BE49-F238E27FC236}">
                <a16:creationId xmlns:a16="http://schemas.microsoft.com/office/drawing/2014/main" id="{EBA0A67F-E228-498D-A576-84ACE0746F85}"/>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74</a:t>
            </a:fld>
            <a:endParaRPr lang="en-US" dirty="0">
              <a:solidFill>
                <a:srgbClr val="1D1D1D"/>
              </a:solidFill>
            </a:endParaRPr>
          </a:p>
        </p:txBody>
      </p:sp>
    </p:spTree>
    <p:extLst>
      <p:ext uri="{BB962C8B-B14F-4D97-AF65-F5344CB8AC3E}">
        <p14:creationId xmlns:p14="http://schemas.microsoft.com/office/powerpoint/2010/main" val="199036368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Designing and performing tests of controls and evaluating results of tests</a:t>
            </a:r>
          </a:p>
        </p:txBody>
      </p:sp>
      <p:sp>
        <p:nvSpPr>
          <p:cNvPr id="3" name="Content Placeholder 2"/>
          <p:cNvSpPr>
            <a:spLocks noGrp="1"/>
          </p:cNvSpPr>
          <p:nvPr>
            <p:ph type="body" sz="quarter" idx="13"/>
          </p:nvPr>
        </p:nvSpPr>
        <p:spPr/>
        <p:txBody>
          <a:bodyPr>
            <a:normAutofit/>
          </a:bodyPr>
          <a:lstStyle/>
          <a:p>
            <a:r>
              <a:rPr lang="en-US" sz="2133" dirty="0"/>
              <a:t>Evaluating whether controls have been implemented</a:t>
            </a:r>
          </a:p>
          <a:p>
            <a:r>
              <a:rPr lang="en-US" sz="2133" dirty="0"/>
              <a:t>Nature, timing, and extent of testing</a:t>
            </a:r>
          </a:p>
          <a:p>
            <a:r>
              <a:rPr lang="en-US" sz="2133" dirty="0"/>
              <a:t>Designing and performing tests of controls</a:t>
            </a:r>
          </a:p>
          <a:p>
            <a:r>
              <a:rPr lang="en-US" sz="2133" dirty="0"/>
              <a:t>Obtaining evidence of the operating effectiveness of controls</a:t>
            </a:r>
          </a:p>
          <a:p>
            <a:r>
              <a:rPr lang="en-US" sz="2133" dirty="0"/>
              <a:t>Evaluating test results</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7745893D-473C-4D8F-A782-6E983D64F769}"/>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53EEE248-805B-49C0-874C-9C5B1AF584F3}"/>
              </a:ext>
            </a:extLst>
          </p:cNvPr>
          <p:cNvSpPr>
            <a:spLocks noGrp="1"/>
          </p:cNvSpPr>
          <p:nvPr>
            <p:ph type="sldNum" sz="quarter" idx="4"/>
          </p:nvPr>
        </p:nvSpPr>
        <p:spPr/>
        <p:txBody>
          <a:bodyPr/>
          <a:lstStyle/>
          <a:p>
            <a:fld id="{80FBB8BA-9C6A-4A48-A369-70FBD2FA98DA}" type="slidenum">
              <a:rPr lang="en-US" smtClean="0"/>
              <a:pPr/>
              <a:t>75</a:t>
            </a:fld>
            <a:endParaRPr lang="en-US" dirty="0"/>
          </a:p>
        </p:txBody>
      </p:sp>
    </p:spTree>
    <p:extLst>
      <p:ext uri="{BB962C8B-B14F-4D97-AF65-F5344CB8AC3E}">
        <p14:creationId xmlns:p14="http://schemas.microsoft.com/office/powerpoint/2010/main" val="29530163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Designing and performing tests of controls</a:t>
            </a:r>
          </a:p>
        </p:txBody>
      </p:sp>
      <p:sp>
        <p:nvSpPr>
          <p:cNvPr id="3" name="Content Placeholder 2"/>
          <p:cNvSpPr>
            <a:spLocks noGrp="1"/>
          </p:cNvSpPr>
          <p:nvPr>
            <p:ph type="body" sz="quarter" idx="13"/>
          </p:nvPr>
        </p:nvSpPr>
        <p:spPr/>
        <p:txBody>
          <a:bodyPr>
            <a:normAutofit/>
          </a:bodyPr>
          <a:lstStyle/>
          <a:p>
            <a:r>
              <a:rPr lang="en-US" sz="2133" dirty="0"/>
              <a:t>When designing and performing tests of controls to be performed to obtain evidence of the operating effectiveness of controls, the service auditor considers several factors:</a:t>
            </a:r>
          </a:p>
          <a:p>
            <a:pPr lvl="1"/>
            <a:r>
              <a:rPr lang="en-US" sz="2133" dirty="0"/>
              <a:t>Type of evidence that can be obtained</a:t>
            </a:r>
          </a:p>
          <a:p>
            <a:pPr lvl="1"/>
            <a:r>
              <a:rPr lang="en-US" sz="2133" dirty="0"/>
              <a:t>How long the evidence will be available</a:t>
            </a:r>
          </a:p>
          <a:p>
            <a:pPr lvl="1"/>
            <a:r>
              <a:rPr lang="en-US" sz="2133" dirty="0"/>
              <a:t>The relative significance of the control</a:t>
            </a:r>
          </a:p>
          <a:p>
            <a:pPr lvl="1"/>
            <a:r>
              <a:rPr lang="en-US" sz="2133" dirty="0"/>
              <a:t>Dependencies on other controls</a:t>
            </a:r>
          </a:p>
          <a:p>
            <a:pPr lvl="1"/>
            <a:r>
              <a:rPr lang="en-US" sz="2133" dirty="0"/>
              <a:t>Risk that the control will not operate effectively</a:t>
            </a:r>
          </a:p>
          <a:p>
            <a:pPr lvl="1"/>
            <a:endParaRPr lang="en-US" dirty="0"/>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59E488CC-2C84-487D-A932-CFE2EB0C68BF}"/>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E422384E-240E-4B51-955D-B5160898BA89}"/>
              </a:ext>
            </a:extLst>
          </p:cNvPr>
          <p:cNvSpPr>
            <a:spLocks noGrp="1"/>
          </p:cNvSpPr>
          <p:nvPr>
            <p:ph type="sldNum" sz="quarter" idx="4"/>
          </p:nvPr>
        </p:nvSpPr>
        <p:spPr/>
        <p:txBody>
          <a:bodyPr/>
          <a:lstStyle/>
          <a:p>
            <a:fld id="{80FBB8BA-9C6A-4A48-A369-70FBD2FA98DA}" type="slidenum">
              <a:rPr lang="en-US" smtClean="0"/>
              <a:pPr/>
              <a:t>76</a:t>
            </a:fld>
            <a:endParaRPr lang="en-US" dirty="0"/>
          </a:p>
        </p:txBody>
      </p:sp>
    </p:spTree>
    <p:extLst>
      <p:ext uri="{BB962C8B-B14F-4D97-AF65-F5344CB8AC3E}">
        <p14:creationId xmlns:p14="http://schemas.microsoft.com/office/powerpoint/2010/main" val="29354815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Designing and performing tests of controls (cont.)</a:t>
            </a:r>
          </a:p>
        </p:txBody>
      </p:sp>
      <p:sp>
        <p:nvSpPr>
          <p:cNvPr id="3" name="Content Placeholder 2"/>
          <p:cNvSpPr>
            <a:spLocks noGrp="1"/>
          </p:cNvSpPr>
          <p:nvPr>
            <p:ph type="body" sz="quarter" idx="13"/>
          </p:nvPr>
        </p:nvSpPr>
        <p:spPr/>
        <p:txBody>
          <a:bodyPr/>
          <a:lstStyle/>
          <a:p>
            <a:r>
              <a:rPr lang="en-US" sz="2133" dirty="0"/>
              <a:t>When determining whether sampling is appropriate, the service auditor should consider</a:t>
            </a:r>
          </a:p>
          <a:p>
            <a:pPr lvl="1"/>
            <a:r>
              <a:rPr lang="en-US" sz="2133" dirty="0"/>
              <a:t>the nature of the control. </a:t>
            </a:r>
          </a:p>
          <a:p>
            <a:pPr lvl="1"/>
            <a:r>
              <a:rPr lang="en-US" sz="2133" dirty="0"/>
              <a:t>the frequency of its application.</a:t>
            </a:r>
          </a:p>
          <a:p>
            <a:pPr lvl="1"/>
            <a:r>
              <a:rPr lang="en-US" sz="2133" dirty="0"/>
              <a:t>the expected and tolerable deviation rates.</a:t>
            </a:r>
          </a:p>
          <a:p>
            <a:r>
              <a:rPr lang="en-US" sz="2133" dirty="0"/>
              <a:t>The sample selection should be representative of the population and examination period.</a:t>
            </a:r>
          </a:p>
          <a:p>
            <a:endParaRPr lang="en-US" dirty="0"/>
          </a:p>
        </p:txBody>
      </p:sp>
      <p:sp>
        <p:nvSpPr>
          <p:cNvPr id="7" name="Text Placeholder 6"/>
          <p:cNvSpPr>
            <a:spLocks noGrp="1"/>
          </p:cNvSpPr>
          <p:nvPr>
            <p:ph type="body" sz="quarter" idx="15"/>
          </p:nvPr>
        </p:nvSpPr>
        <p:spPr/>
        <p:txBody>
          <a:bodyPr/>
          <a:lstStyle/>
          <a:p>
            <a:r>
              <a:rPr lang="en-US" b="1" i="1" dirty="0"/>
              <a:t>The AICPA Audit Guide </a:t>
            </a:r>
            <a:r>
              <a:rPr lang="en-US" b="1" dirty="0"/>
              <a:t>Audit Sampling </a:t>
            </a:r>
            <a:r>
              <a:rPr lang="en-US" b="1" i="1" dirty="0"/>
              <a:t>addresses designing </a:t>
            </a:r>
            <a:br>
              <a:rPr lang="en-US" b="1" i="1" dirty="0"/>
            </a:br>
            <a:r>
              <a:rPr lang="en-US" b="1" i="1" dirty="0"/>
              <a:t>an audit sample and projecting and evaluating test results.</a:t>
            </a:r>
          </a:p>
          <a:p>
            <a:endParaRPr lang="en-US" dirty="0"/>
          </a:p>
        </p:txBody>
      </p:sp>
      <p:sp>
        <p:nvSpPr>
          <p:cNvPr id="4" name="Footer Placeholder 3">
            <a:extLst>
              <a:ext uri="{FF2B5EF4-FFF2-40B4-BE49-F238E27FC236}">
                <a16:creationId xmlns:a16="http://schemas.microsoft.com/office/drawing/2014/main" id="{B364B44F-E2A8-4331-B21C-2D73C84D1BEC}"/>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18109772-4D95-4C2D-8B82-EB7FE40D3B6B}"/>
              </a:ext>
            </a:extLst>
          </p:cNvPr>
          <p:cNvSpPr>
            <a:spLocks noGrp="1"/>
          </p:cNvSpPr>
          <p:nvPr>
            <p:ph type="sldNum" sz="quarter" idx="4"/>
          </p:nvPr>
        </p:nvSpPr>
        <p:spPr/>
        <p:txBody>
          <a:bodyPr/>
          <a:lstStyle/>
          <a:p>
            <a:fld id="{80FBB8BA-9C6A-4A48-A369-70FBD2FA98DA}" type="slidenum">
              <a:rPr lang="en-US" smtClean="0"/>
              <a:pPr/>
              <a:t>77</a:t>
            </a:fld>
            <a:endParaRPr lang="en-US" dirty="0"/>
          </a:p>
        </p:txBody>
      </p:sp>
    </p:spTree>
    <p:extLst>
      <p:ext uri="{BB962C8B-B14F-4D97-AF65-F5344CB8AC3E}">
        <p14:creationId xmlns:p14="http://schemas.microsoft.com/office/powerpoint/2010/main" val="163454145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Obtaining evidence of the operating effectiveness of controls</a:t>
            </a:r>
          </a:p>
        </p:txBody>
      </p:sp>
      <p:sp>
        <p:nvSpPr>
          <p:cNvPr id="3" name="Content Placeholder 2"/>
          <p:cNvSpPr>
            <a:spLocks noGrp="1"/>
          </p:cNvSpPr>
          <p:nvPr>
            <p:ph type="body" sz="quarter" idx="13"/>
          </p:nvPr>
        </p:nvSpPr>
        <p:spPr/>
        <p:txBody>
          <a:bodyPr>
            <a:normAutofit/>
          </a:bodyPr>
          <a:lstStyle/>
          <a:p>
            <a:r>
              <a:rPr lang="en-US" sz="2133" dirty="0"/>
              <a:t>In evaluating whether controls were operating effectively, the service auditor considers </a:t>
            </a:r>
          </a:p>
          <a:p>
            <a:pPr lvl="1"/>
            <a:r>
              <a:rPr lang="en-US" sz="2133" dirty="0"/>
              <a:t>how controls were applied,</a:t>
            </a:r>
          </a:p>
          <a:p>
            <a:pPr lvl="1"/>
            <a:r>
              <a:rPr lang="en-US" sz="2133" dirty="0"/>
              <a:t>the consistency with which they were applied, and</a:t>
            </a:r>
          </a:p>
          <a:p>
            <a:pPr lvl="1"/>
            <a:r>
              <a:rPr lang="en-US" sz="2133" dirty="0"/>
              <a:t>by whom or in what manner they were applied.</a:t>
            </a:r>
          </a:p>
          <a:p>
            <a:r>
              <a:rPr lang="en-US" sz="2133" dirty="0"/>
              <a:t>Materiality must be evaluated with respect to the operating effectiveness of controls to achieve the related control </a:t>
            </a:r>
            <a:r>
              <a:rPr lang="en-US" sz="2133" dirty="0">
                <a:solidFill>
                  <a:schemeClr val="tx1"/>
                </a:solidFill>
              </a:rPr>
              <a:t>objectives (SOC 1) or the service commitments and system requirements (SOC 2) </a:t>
            </a:r>
            <a:r>
              <a:rPr lang="en-US" sz="2133" dirty="0"/>
              <a:t>stated in the description.</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5A24A92F-4A18-495C-902A-09B81622AC20}"/>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1698CFFE-F666-42A7-B967-29F4731E031E}"/>
              </a:ext>
            </a:extLst>
          </p:cNvPr>
          <p:cNvSpPr>
            <a:spLocks noGrp="1"/>
          </p:cNvSpPr>
          <p:nvPr>
            <p:ph type="sldNum" sz="quarter" idx="4"/>
          </p:nvPr>
        </p:nvSpPr>
        <p:spPr/>
        <p:txBody>
          <a:bodyPr/>
          <a:lstStyle/>
          <a:p>
            <a:fld id="{80FBB8BA-9C6A-4A48-A369-70FBD2FA98DA}" type="slidenum">
              <a:rPr lang="en-US" smtClean="0"/>
              <a:pPr/>
              <a:t>78</a:t>
            </a:fld>
            <a:endParaRPr lang="en-US" dirty="0"/>
          </a:p>
        </p:txBody>
      </p:sp>
    </p:spTree>
    <p:extLst>
      <p:ext uri="{BB962C8B-B14F-4D97-AF65-F5344CB8AC3E}">
        <p14:creationId xmlns:p14="http://schemas.microsoft.com/office/powerpoint/2010/main" val="183336108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Obtaining evidence of the operating effectiveness of controls (cont.)</a:t>
            </a:r>
          </a:p>
        </p:txBody>
      </p:sp>
      <p:sp>
        <p:nvSpPr>
          <p:cNvPr id="3" name="Content Placeholder 2"/>
          <p:cNvSpPr>
            <a:spLocks noGrp="1"/>
          </p:cNvSpPr>
          <p:nvPr>
            <p:ph type="body" sz="quarter" idx="13"/>
          </p:nvPr>
        </p:nvSpPr>
        <p:spPr/>
        <p:txBody>
          <a:bodyPr>
            <a:normAutofit/>
          </a:bodyPr>
          <a:lstStyle/>
          <a:p>
            <a:r>
              <a:rPr lang="en-US" sz="2133" dirty="0"/>
              <a:t>In the event of deviations in the operating effectiveness of controls, the service auditor must consider</a:t>
            </a:r>
          </a:p>
          <a:p>
            <a:pPr lvl="1"/>
            <a:r>
              <a:rPr lang="en-US" sz="2133" dirty="0"/>
              <a:t>quantitative factors, such as</a:t>
            </a:r>
          </a:p>
          <a:p>
            <a:pPr lvl="2"/>
            <a:r>
              <a:rPr lang="en-US" sz="2133" dirty="0"/>
              <a:t>tolerable rate of deviation</a:t>
            </a:r>
          </a:p>
          <a:p>
            <a:pPr lvl="2"/>
            <a:r>
              <a:rPr lang="en-US" sz="2133" dirty="0"/>
              <a:t>observed rate of deviation</a:t>
            </a:r>
          </a:p>
          <a:p>
            <a:pPr lvl="1"/>
            <a:r>
              <a:rPr lang="en-US" sz="2133" dirty="0"/>
              <a:t>qualitative factors, such as</a:t>
            </a:r>
          </a:p>
          <a:p>
            <a:pPr lvl="2"/>
            <a:r>
              <a:rPr lang="en-US" sz="2133" dirty="0"/>
              <a:t>the nature of the deviation</a:t>
            </a:r>
          </a:p>
          <a:p>
            <a:pPr lvl="2"/>
            <a:r>
              <a:rPr lang="en-US" sz="2133" dirty="0"/>
              <a:t>the underlying cause</a:t>
            </a:r>
            <a:br>
              <a:rPr lang="en-US" dirty="0"/>
            </a:br>
            <a:endParaRPr lang="en-US" dirty="0"/>
          </a:p>
        </p:txBody>
      </p:sp>
      <p:sp>
        <p:nvSpPr>
          <p:cNvPr id="4" name="Text Placeholder 3"/>
          <p:cNvSpPr>
            <a:spLocks noGrp="1"/>
          </p:cNvSpPr>
          <p:nvPr>
            <p:ph type="body" sz="quarter" idx="15"/>
          </p:nvPr>
        </p:nvSpPr>
        <p:spPr/>
        <p:txBody>
          <a:bodyPr/>
          <a:lstStyle/>
          <a:p>
            <a:r>
              <a:rPr lang="en-US" b="1" i="1" dirty="0"/>
              <a:t>Consider </a:t>
            </a:r>
            <a:r>
              <a:rPr lang="en-US" b="1" dirty="0"/>
              <a:t>quantitative</a:t>
            </a:r>
            <a:r>
              <a:rPr lang="en-US" b="1" i="1" dirty="0"/>
              <a:t> and </a:t>
            </a:r>
            <a:r>
              <a:rPr lang="en-US" b="1" dirty="0"/>
              <a:t>qualitative</a:t>
            </a:r>
            <a:r>
              <a:rPr lang="en-US" b="1" i="1" dirty="0"/>
              <a:t> factors.</a:t>
            </a:r>
          </a:p>
        </p:txBody>
      </p:sp>
      <p:sp>
        <p:nvSpPr>
          <p:cNvPr id="5" name="Footer Placeholder 4">
            <a:extLst>
              <a:ext uri="{FF2B5EF4-FFF2-40B4-BE49-F238E27FC236}">
                <a16:creationId xmlns:a16="http://schemas.microsoft.com/office/drawing/2014/main" id="{5D173ABE-6239-434E-BB78-B4B0FC9874CC}"/>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CF0E899F-CB51-417A-A9D4-15291D71684C}"/>
              </a:ext>
            </a:extLst>
          </p:cNvPr>
          <p:cNvSpPr>
            <a:spLocks noGrp="1"/>
          </p:cNvSpPr>
          <p:nvPr>
            <p:ph type="sldNum" sz="quarter" idx="4"/>
          </p:nvPr>
        </p:nvSpPr>
        <p:spPr/>
        <p:txBody>
          <a:bodyPr/>
          <a:lstStyle/>
          <a:p>
            <a:fld id="{80FBB8BA-9C6A-4A48-A369-70FBD2FA98DA}" type="slidenum">
              <a:rPr lang="en-US" smtClean="0"/>
              <a:pPr/>
              <a:t>79</a:t>
            </a:fld>
            <a:endParaRPr lang="en-US" dirty="0"/>
          </a:p>
        </p:txBody>
      </p:sp>
    </p:spTree>
    <p:extLst>
      <p:ext uri="{BB962C8B-B14F-4D97-AF65-F5344CB8AC3E}">
        <p14:creationId xmlns:p14="http://schemas.microsoft.com/office/powerpoint/2010/main" val="3047260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604EC9B8-83D4-48F7-90BB-5F7D61A4618E}"/>
              </a:ext>
            </a:extLst>
          </p:cNvPr>
          <p:cNvGraphicFramePr/>
          <p:nvPr>
            <p:extLst>
              <p:ext uri="{D42A27DB-BD31-4B8C-83A1-F6EECF244321}">
                <p14:modId xmlns:p14="http://schemas.microsoft.com/office/powerpoint/2010/main" val="514086475"/>
              </p:ext>
            </p:extLst>
          </p:nvPr>
        </p:nvGraphicFramePr>
        <p:xfrm>
          <a:off x="2010363" y="92157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a:t>Management’s description: Subservice organizations</a:t>
            </a:r>
          </a:p>
        </p:txBody>
      </p:sp>
      <p:sp>
        <p:nvSpPr>
          <p:cNvPr id="5" name="TextBox 4">
            <a:extLst>
              <a:ext uri="{FF2B5EF4-FFF2-40B4-BE49-F238E27FC236}">
                <a16:creationId xmlns:a16="http://schemas.microsoft.com/office/drawing/2014/main" id="{D7CAF353-14B6-4FD2-B4B7-E3A7B60D6176}"/>
              </a:ext>
            </a:extLst>
          </p:cNvPr>
          <p:cNvSpPr txBox="1"/>
          <p:nvPr/>
        </p:nvSpPr>
        <p:spPr>
          <a:xfrm>
            <a:off x="838287" y="3129861"/>
            <a:ext cx="3543703" cy="830997"/>
          </a:xfrm>
          <a:prstGeom prst="rect">
            <a:avLst/>
          </a:prstGeom>
          <a:noFill/>
        </p:spPr>
        <p:txBody>
          <a:bodyPr wrap="square" rtlCol="0">
            <a:spAutoFit/>
          </a:bodyPr>
          <a:lstStyle/>
          <a:p>
            <a:pPr algn="ctr" defTabSz="609585" fontAlgn="base">
              <a:spcBef>
                <a:spcPct val="0"/>
              </a:spcBef>
              <a:spcAft>
                <a:spcPct val="0"/>
              </a:spcAft>
            </a:pPr>
            <a:r>
              <a:rPr lang="en-US" sz="2400" dirty="0">
                <a:solidFill>
                  <a:prstClr val="white"/>
                </a:solidFill>
                <a:latin typeface="Arial" pitchFamily="-64" charset="0"/>
                <a:ea typeface="ＭＳ Ｐゴシック" pitchFamily="-64" charset="-128"/>
              </a:rPr>
              <a:t>Subservice organizations</a:t>
            </a:r>
          </a:p>
        </p:txBody>
      </p:sp>
      <p:sp>
        <p:nvSpPr>
          <p:cNvPr id="3" name="Footer Placeholder 2">
            <a:extLst>
              <a:ext uri="{FF2B5EF4-FFF2-40B4-BE49-F238E27FC236}">
                <a16:creationId xmlns:a16="http://schemas.microsoft.com/office/drawing/2014/main" id="{399FE039-A97C-45CA-A989-721A92E3A1E0}"/>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02B465B7-BECB-41AB-8122-B46805233242}"/>
              </a:ext>
            </a:extLst>
          </p:cNvPr>
          <p:cNvSpPr>
            <a:spLocks noGrp="1"/>
          </p:cNvSpPr>
          <p:nvPr>
            <p:ph type="sldNum" sz="quarter" idx="4"/>
          </p:nvPr>
        </p:nvSpPr>
        <p:spPr/>
        <p:txBody>
          <a:bodyPr/>
          <a:lstStyle/>
          <a:p>
            <a:fld id="{80FBB8BA-9C6A-4A48-A369-70FBD2FA98DA}" type="slidenum">
              <a:rPr lang="en-US" smtClean="0"/>
              <a:pPr/>
              <a:t>8</a:t>
            </a:fld>
            <a:endParaRPr lang="en-US" dirty="0"/>
          </a:p>
        </p:txBody>
      </p:sp>
    </p:spTree>
    <p:extLst>
      <p:ext uri="{BB962C8B-B14F-4D97-AF65-F5344CB8AC3E}">
        <p14:creationId xmlns:p14="http://schemas.microsoft.com/office/powerpoint/2010/main" val="134339321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Evaluating the results of tests of controls</a:t>
            </a:r>
            <a:endParaRPr lang="en-US" dirty="0"/>
          </a:p>
        </p:txBody>
      </p:sp>
      <p:sp>
        <p:nvSpPr>
          <p:cNvPr id="3" name="Content Placeholder 2"/>
          <p:cNvSpPr>
            <a:spLocks noGrp="1"/>
          </p:cNvSpPr>
          <p:nvPr>
            <p:ph type="body" sz="quarter" idx="13"/>
          </p:nvPr>
        </p:nvSpPr>
        <p:spPr/>
        <p:txBody>
          <a:bodyPr/>
          <a:lstStyle/>
          <a:p>
            <a:pPr marL="0" indent="0">
              <a:buNone/>
            </a:pPr>
            <a:r>
              <a:rPr lang="en-US" dirty="0"/>
              <a:t>After investigating the nature and cause of any deviations, the service auditor must evaluate the results of tests and determine the following: </a:t>
            </a:r>
          </a:p>
        </p:txBody>
      </p:sp>
      <p:graphicFrame>
        <p:nvGraphicFramePr>
          <p:cNvPr id="5" name="Content Placeholder 6"/>
          <p:cNvGraphicFramePr>
            <a:graphicFrameLocks/>
          </p:cNvGraphicFramePr>
          <p:nvPr>
            <p:extLst>
              <p:ext uri="{D42A27DB-BD31-4B8C-83A1-F6EECF244321}">
                <p14:modId xmlns:p14="http://schemas.microsoft.com/office/powerpoint/2010/main" val="1898520612"/>
              </p:ext>
            </p:extLst>
          </p:nvPr>
        </p:nvGraphicFramePr>
        <p:xfrm>
          <a:off x="1147233" y="2497122"/>
          <a:ext cx="9516473" cy="3079557"/>
        </p:xfrm>
        <a:graphic>
          <a:graphicData uri="http://schemas.openxmlformats.org/drawingml/2006/table">
            <a:tbl>
              <a:tblPr firstRow="1" bandRow="1">
                <a:tableStyleId>{EB344D84-9AFB-497E-A393-DC336BA19D2E}</a:tableStyleId>
              </a:tblPr>
              <a:tblGrid>
                <a:gridCol w="9516473">
                  <a:extLst>
                    <a:ext uri="{9D8B030D-6E8A-4147-A177-3AD203B41FA5}">
                      <a16:colId xmlns:a16="http://schemas.microsoft.com/office/drawing/2014/main" val="20000"/>
                    </a:ext>
                  </a:extLst>
                </a:gridCol>
              </a:tblGrid>
              <a:tr h="457200">
                <a:tc>
                  <a:txBody>
                    <a:bodyPr/>
                    <a:lstStyle/>
                    <a:p>
                      <a:pPr algn="ctr"/>
                      <a:r>
                        <a:rPr lang="en-US" sz="2400" dirty="0">
                          <a:latin typeface="Arial" panose="020B0604020202020204" pitchFamily="34" charset="0"/>
                          <a:cs typeface="Arial" panose="020B0604020202020204" pitchFamily="34" charset="0"/>
                        </a:rPr>
                        <a:t>Determinations</a:t>
                      </a:r>
                      <a:r>
                        <a:rPr lang="en-US" sz="2400" baseline="0" dirty="0">
                          <a:latin typeface="Arial" panose="020B0604020202020204" pitchFamily="34" charset="0"/>
                          <a:cs typeface="Arial" panose="020B0604020202020204" pitchFamily="34" charset="0"/>
                        </a:rPr>
                        <a:t> made by service auditor</a:t>
                      </a:r>
                      <a:endParaRPr lang="en-US" sz="2400" dirty="0">
                        <a:latin typeface="Arial" pitchFamily="34" charset="0"/>
                        <a:cs typeface="Arial" pitchFamily="34" charset="0"/>
                      </a:endParaRPr>
                    </a:p>
                  </a:txBody>
                  <a:tcPr anchor="ctr">
                    <a:solidFill>
                      <a:srgbClr val="7A3074"/>
                    </a:solidFill>
                  </a:tcPr>
                </a:tc>
                <a:extLst>
                  <a:ext uri="{0D108BD9-81ED-4DB2-BD59-A6C34878D82A}">
                    <a16:rowId xmlns:a16="http://schemas.microsoft.com/office/drawing/2014/main" val="10000"/>
                  </a:ext>
                </a:extLst>
              </a:tr>
              <a:tr h="610677">
                <a:tc>
                  <a:txBody>
                    <a:bodyPr/>
                    <a:lstStyle/>
                    <a:p>
                      <a:pPr marL="0" marR="0" lvl="2" indent="0" algn="ctr" defTabSz="914400" rtl="0" eaLnBrk="1" fontAlgn="auto" latinLnBrk="0" hangingPunct="1">
                        <a:lnSpc>
                          <a:spcPct val="100000"/>
                        </a:lnSpc>
                        <a:spcBef>
                          <a:spcPts val="1200"/>
                        </a:spcBef>
                        <a:spcAft>
                          <a:spcPts val="0"/>
                        </a:spcAft>
                        <a:buClr>
                          <a:srgbClr val="97989A"/>
                        </a:buClr>
                        <a:buSzPct val="80000"/>
                        <a:buFont typeface="Wingdings" pitchFamily="2" charset="2"/>
                        <a:buNone/>
                        <a:tabLst/>
                        <a:defRPr/>
                      </a:pPr>
                      <a:r>
                        <a:rPr lang="en-US" sz="2400" kern="1200" baseline="0" noProof="0" dirty="0">
                          <a:latin typeface="Arial" panose="020B0604020202020204" pitchFamily="34" charset="0"/>
                          <a:cs typeface="Arial" panose="020B0604020202020204" pitchFamily="34" charset="0"/>
                        </a:rPr>
                        <a:t>Are they within the tolerable rate and acceptable?</a:t>
                      </a:r>
                      <a:endParaRPr lang="en-US" sz="2400" b="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1"/>
                  </a:ext>
                </a:extLst>
              </a:tr>
              <a:tr h="822960">
                <a:tc>
                  <a:txBody>
                    <a:bodyPr/>
                    <a:lstStyle/>
                    <a:p>
                      <a:pPr marL="0" lvl="2" indent="0" algn="ctr" defTabSz="914400" rtl="0" eaLnBrk="1" latinLnBrk="0" hangingPunct="1">
                        <a:lnSpc>
                          <a:spcPct val="100000"/>
                        </a:lnSpc>
                        <a:spcBef>
                          <a:spcPts val="1200"/>
                        </a:spcBef>
                        <a:buClr>
                          <a:srgbClr val="97989A"/>
                        </a:buClr>
                        <a:buSzPct val="80000"/>
                        <a:buFont typeface="Wingdings" pitchFamily="2" charset="2"/>
                        <a:buNone/>
                      </a:pPr>
                      <a:r>
                        <a:rPr lang="en-US" sz="2400" kern="1200" noProof="0" dirty="0">
                          <a:latin typeface="Arial" panose="020B0604020202020204" pitchFamily="34" charset="0"/>
                          <a:cs typeface="Arial" panose="020B0604020202020204" pitchFamily="34" charset="0"/>
                        </a:rPr>
                        <a:t>Is additional testing </a:t>
                      </a:r>
                      <a:r>
                        <a:rPr lang="en-US" sz="2400" kern="1200" baseline="0" noProof="0" dirty="0">
                          <a:latin typeface="Arial" panose="020B0604020202020204" pitchFamily="34" charset="0"/>
                          <a:cs typeface="Arial" panose="020B0604020202020204" pitchFamily="34" charset="0"/>
                        </a:rPr>
                        <a:t>necessary to reach a conclusion about whether the controls operated effectively? </a:t>
                      </a:r>
                      <a:endParaRPr lang="en-US" sz="2400" b="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2"/>
                  </a:ext>
                </a:extLst>
              </a:tr>
              <a:tr h="1188720">
                <a:tc>
                  <a:txBody>
                    <a:bodyPr/>
                    <a:lstStyle/>
                    <a:p>
                      <a:pPr marL="0" lvl="2" indent="0" algn="ctr" defTabSz="914400" rtl="0" eaLnBrk="1" latinLnBrk="0" hangingPunct="1">
                        <a:lnSpc>
                          <a:spcPct val="100000"/>
                        </a:lnSpc>
                        <a:spcBef>
                          <a:spcPts val="1200"/>
                        </a:spcBef>
                        <a:buClr>
                          <a:srgbClr val="97989A"/>
                        </a:buClr>
                        <a:buSzPct val="80000"/>
                        <a:buFont typeface="Wingdings" pitchFamily="2" charset="2"/>
                        <a:buNone/>
                      </a:pPr>
                      <a:r>
                        <a:rPr lang="en-US" sz="2400" kern="1200" noProof="0" dirty="0">
                          <a:latin typeface="Arial" panose="020B0604020202020204" pitchFamily="34" charset="0"/>
                          <a:cs typeface="Arial" panose="020B0604020202020204" pitchFamily="34" charset="0"/>
                        </a:rPr>
                        <a:t>Does the testing performed</a:t>
                      </a:r>
                      <a:r>
                        <a:rPr lang="en-US" sz="2400" kern="1200" baseline="0" noProof="0" dirty="0">
                          <a:latin typeface="Arial" panose="020B0604020202020204" pitchFamily="34" charset="0"/>
                          <a:cs typeface="Arial" panose="020B0604020202020204" pitchFamily="34" charset="0"/>
                        </a:rPr>
                        <a:t> provide an appropriate basis for concluding whether the control operated effectively throughout the specified period?</a:t>
                      </a:r>
                      <a:endParaRPr lang="en-US" sz="2400" b="0" kern="1200" noProof="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sp>
        <p:nvSpPr>
          <p:cNvPr id="4" name="Footer Placeholder 3">
            <a:extLst>
              <a:ext uri="{FF2B5EF4-FFF2-40B4-BE49-F238E27FC236}">
                <a16:creationId xmlns:a16="http://schemas.microsoft.com/office/drawing/2014/main" id="{E73A5048-D7D8-4CF9-B67A-2D5E2D2121AC}"/>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F9578653-1402-4B4D-94D9-832301DC3152}"/>
              </a:ext>
            </a:extLst>
          </p:cNvPr>
          <p:cNvSpPr>
            <a:spLocks noGrp="1"/>
          </p:cNvSpPr>
          <p:nvPr>
            <p:ph type="sldNum" sz="quarter" idx="4"/>
          </p:nvPr>
        </p:nvSpPr>
        <p:spPr/>
        <p:txBody>
          <a:bodyPr/>
          <a:lstStyle/>
          <a:p>
            <a:fld id="{80FBB8BA-9C6A-4A48-A369-70FBD2FA98DA}" type="slidenum">
              <a:rPr lang="en-US" smtClean="0"/>
              <a:pPr/>
              <a:t>80</a:t>
            </a:fld>
            <a:endParaRPr lang="en-US" dirty="0"/>
          </a:p>
        </p:txBody>
      </p:sp>
    </p:spTree>
    <p:extLst>
      <p:ext uri="{BB962C8B-B14F-4D97-AF65-F5344CB8AC3E}">
        <p14:creationId xmlns:p14="http://schemas.microsoft.com/office/powerpoint/2010/main" val="421810566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Example evaluation of deviation</a:t>
            </a:r>
          </a:p>
        </p:txBody>
      </p:sp>
      <p:sp>
        <p:nvSpPr>
          <p:cNvPr id="10" name="Content Placeholder 2"/>
          <p:cNvSpPr txBox="1">
            <a:spLocks/>
          </p:cNvSpPr>
          <p:nvPr/>
        </p:nvSpPr>
        <p:spPr>
          <a:xfrm>
            <a:off x="2759904" y="1394501"/>
            <a:ext cx="7633611" cy="4645057"/>
          </a:xfrm>
          <a:prstGeom prst="rect">
            <a:avLst/>
          </a:prstGeom>
        </p:spPr>
        <p:txBody>
          <a:bodyPr lIns="91440" tIns="45720" rIns="91440" bIns="45720"/>
          <a:lstStyle>
            <a:lvl1pPr marL="342900" indent="-342900" algn="l" defTabSz="457200" rtl="0" eaLnBrk="1" fontAlgn="base" hangingPunct="1">
              <a:spcBef>
                <a:spcPct val="20000"/>
              </a:spcBef>
              <a:spcAft>
                <a:spcPct val="0"/>
              </a:spcAft>
              <a:buClr>
                <a:srgbClr val="0A52A1"/>
              </a:buClr>
              <a:buSzPct val="100000"/>
              <a:buBlip>
                <a:blip r:embed="rId3"/>
              </a:buBlip>
              <a:defRPr sz="2400" b="1" kern="1200">
                <a:solidFill>
                  <a:srgbClr val="0A52A1"/>
                </a:solidFill>
                <a:latin typeface="Arial"/>
                <a:ea typeface="ＭＳ Ｐゴシック" pitchFamily="-112" charset="-128"/>
                <a:cs typeface="Arial"/>
              </a:defRPr>
            </a:lvl1pPr>
            <a:lvl2pPr marL="742950" indent="-285750" algn="l" defTabSz="457200" rtl="0" eaLnBrk="1" fontAlgn="base" hangingPunct="1">
              <a:spcBef>
                <a:spcPct val="20000"/>
              </a:spcBef>
              <a:spcAft>
                <a:spcPct val="0"/>
              </a:spcAft>
              <a:buFont typeface="Arial" pitchFamily="-64" charset="0"/>
              <a:buChar char="•"/>
              <a:defRPr sz="2000" kern="1200">
                <a:solidFill>
                  <a:schemeClr val="tx1"/>
                </a:solidFill>
                <a:latin typeface="Arial"/>
                <a:ea typeface="ＭＳ Ｐゴシック" pitchFamily="-112" charset="-128"/>
                <a:cs typeface="Arial"/>
              </a:defRPr>
            </a:lvl2pPr>
            <a:lvl3pPr marL="11430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3pPr>
            <a:lvl4pPr marL="16002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4pPr>
            <a:lvl5pPr marL="2057400" indent="-228600" algn="l" defTabSz="457200" rtl="0" eaLnBrk="1" fontAlgn="base" hangingPunct="1">
              <a:spcBef>
                <a:spcPct val="20000"/>
              </a:spcBef>
              <a:spcAft>
                <a:spcPct val="0"/>
              </a:spcAft>
              <a:buFont typeface="Lucida Grande" pitchFamily="-64" charset="0"/>
              <a:buChar char="-"/>
              <a:defRPr sz="2000" kern="1200">
                <a:solidFill>
                  <a:schemeClr val="tx1"/>
                </a:solidFill>
                <a:latin typeface="Arial"/>
                <a:ea typeface="ＭＳ Ｐゴシック" pitchFamily="-112"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lvl="1" indent="0" fontAlgn="auto">
              <a:buNone/>
            </a:pPr>
            <a:endParaRPr lang="en-US" sz="2667"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311950683"/>
              </p:ext>
            </p:extLst>
          </p:nvPr>
        </p:nvGraphicFramePr>
        <p:xfrm>
          <a:off x="1147234" y="1374009"/>
          <a:ext cx="9340639" cy="4739640"/>
        </p:xfrm>
        <a:graphic>
          <a:graphicData uri="http://schemas.openxmlformats.org/drawingml/2006/table">
            <a:tbl>
              <a:tblPr firstRow="1" bandRow="1">
                <a:tableStyleId>{EB344D84-9AFB-497E-A393-DC336BA19D2E}</a:tableStyleId>
              </a:tblPr>
              <a:tblGrid>
                <a:gridCol w="3254148">
                  <a:extLst>
                    <a:ext uri="{9D8B030D-6E8A-4147-A177-3AD203B41FA5}">
                      <a16:colId xmlns:a16="http://schemas.microsoft.com/office/drawing/2014/main" val="20000"/>
                    </a:ext>
                  </a:extLst>
                </a:gridCol>
                <a:gridCol w="2835112">
                  <a:extLst>
                    <a:ext uri="{9D8B030D-6E8A-4147-A177-3AD203B41FA5}">
                      <a16:colId xmlns:a16="http://schemas.microsoft.com/office/drawing/2014/main" val="20001"/>
                    </a:ext>
                  </a:extLst>
                </a:gridCol>
                <a:gridCol w="3251379">
                  <a:extLst>
                    <a:ext uri="{9D8B030D-6E8A-4147-A177-3AD203B41FA5}">
                      <a16:colId xmlns:a16="http://schemas.microsoft.com/office/drawing/2014/main" val="20002"/>
                    </a:ext>
                  </a:extLst>
                </a:gridCol>
              </a:tblGrid>
              <a:tr h="436880">
                <a:tc>
                  <a:txBody>
                    <a:bodyPr/>
                    <a:lstStyle/>
                    <a:p>
                      <a:pPr algn="ctr"/>
                      <a:r>
                        <a:rPr lang="en-US" sz="2300" dirty="0">
                          <a:latin typeface="Arial" pitchFamily="34" charset="0"/>
                          <a:cs typeface="Arial" pitchFamily="34" charset="0"/>
                        </a:rPr>
                        <a:t>Test performed</a:t>
                      </a:r>
                    </a:p>
                  </a:txBody>
                  <a:tcPr anchor="b">
                    <a:solidFill>
                      <a:srgbClr val="7A3074"/>
                    </a:solidFill>
                  </a:tcPr>
                </a:tc>
                <a:tc>
                  <a:txBody>
                    <a:bodyPr/>
                    <a:lstStyle/>
                    <a:p>
                      <a:pPr algn="ctr"/>
                      <a:r>
                        <a:rPr lang="en-US" sz="2300" dirty="0">
                          <a:latin typeface="Arial" pitchFamily="34" charset="0"/>
                          <a:cs typeface="Arial" pitchFamily="34" charset="0"/>
                        </a:rPr>
                        <a:t>Results</a:t>
                      </a:r>
                    </a:p>
                  </a:txBody>
                  <a:tcPr anchor="b">
                    <a:solidFill>
                      <a:srgbClr val="7A3074"/>
                    </a:solidFill>
                  </a:tcPr>
                </a:tc>
                <a:tc>
                  <a:txBody>
                    <a:bodyPr/>
                    <a:lstStyle/>
                    <a:p>
                      <a:pPr algn="ctr"/>
                      <a:r>
                        <a:rPr lang="en-US" sz="2300" dirty="0">
                          <a:latin typeface="Arial" pitchFamily="34" charset="0"/>
                          <a:cs typeface="Arial" pitchFamily="34" charset="0"/>
                        </a:rPr>
                        <a:t>Evaluation</a:t>
                      </a:r>
                    </a:p>
                  </a:txBody>
                  <a:tcPr anchor="b">
                    <a:solidFill>
                      <a:srgbClr val="7A3074"/>
                    </a:solidFill>
                  </a:tcPr>
                </a:tc>
                <a:extLst>
                  <a:ext uri="{0D108BD9-81ED-4DB2-BD59-A6C34878D82A}">
                    <a16:rowId xmlns:a16="http://schemas.microsoft.com/office/drawing/2014/main" val="10000"/>
                  </a:ext>
                </a:extLst>
              </a:tr>
              <a:tr h="426165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300" dirty="0">
                          <a:latin typeface="Arial" panose="020B0604020202020204" pitchFamily="34" charset="0"/>
                          <a:cs typeface="Arial" panose="020B0604020202020204" pitchFamily="34" charset="0"/>
                        </a:rPr>
                        <a:t>For a sample of IT employee</a:t>
                      </a:r>
                      <a:r>
                        <a:rPr lang="en-US" sz="2300" baseline="0" dirty="0">
                          <a:latin typeface="Arial" panose="020B0604020202020204" pitchFamily="34" charset="0"/>
                          <a:cs typeface="Arial" panose="020B0604020202020204" pitchFamily="34" charset="0"/>
                        </a:rPr>
                        <a:t>s, inspected their acknowledgement forms to determine whether the employees in the sample had provided annual signatures acknowledging their review of the information </a:t>
                      </a:r>
                      <a:r>
                        <a:rPr lang="en-US" sz="2300" baseline="0">
                          <a:latin typeface="Arial" panose="020B0604020202020204" pitchFamily="34" charset="0"/>
                          <a:cs typeface="Arial" panose="020B0604020202020204" pitchFamily="34" charset="0"/>
                        </a:rPr>
                        <a:t>security policy.</a:t>
                      </a:r>
                      <a:endParaRPr lang="en-US" sz="2300" dirty="0">
                        <a:latin typeface="Arial" panose="020B0604020202020204" pitchFamily="34" charset="0"/>
                        <a:cs typeface="Arial" panose="020B0604020202020204" pitchFamily="34" charset="0"/>
                      </a:endParaRPr>
                    </a:p>
                  </a:txBody>
                  <a:tcPr>
                    <a:solidFill>
                      <a:schemeClr val="bg1"/>
                    </a:solidFill>
                  </a:tcPr>
                </a:tc>
                <a:tc>
                  <a:txBody>
                    <a:bodyPr/>
                    <a:lstStyle/>
                    <a:p>
                      <a:r>
                        <a:rPr lang="en-US" sz="2300" dirty="0">
                          <a:latin typeface="Arial" pitchFamily="34" charset="0"/>
                          <a:cs typeface="Arial" pitchFamily="34" charset="0"/>
                        </a:rPr>
                        <a:t>One of 50 employees</a:t>
                      </a:r>
                      <a:r>
                        <a:rPr lang="en-US" sz="2300" baseline="0" dirty="0">
                          <a:latin typeface="Arial" pitchFamily="34" charset="0"/>
                          <a:cs typeface="Arial" pitchFamily="34" charset="0"/>
                        </a:rPr>
                        <a:t> sampled had not signed the security </a:t>
                      </a:r>
                      <a:r>
                        <a:rPr lang="en-US" sz="2300" baseline="0">
                          <a:latin typeface="Arial" pitchFamily="34" charset="0"/>
                          <a:cs typeface="Arial" pitchFamily="34" charset="0"/>
                        </a:rPr>
                        <a:t>policy acknowledge-ment.</a:t>
                      </a:r>
                      <a:endParaRPr lang="en-US" sz="2300" dirty="0">
                        <a:latin typeface="Arial" pitchFamily="34" charset="0"/>
                        <a:cs typeface="Arial" pitchFamily="34" charset="0"/>
                      </a:endParaRPr>
                    </a:p>
                  </a:txBody>
                  <a:tcPr>
                    <a:solidFill>
                      <a:schemeClr val="bg1"/>
                    </a:solidFill>
                  </a:tcPr>
                </a:tc>
                <a:tc>
                  <a:txBody>
                    <a:bodyPr/>
                    <a:lstStyle/>
                    <a:p>
                      <a:r>
                        <a:rPr lang="en-US" sz="2300" dirty="0">
                          <a:latin typeface="Arial" pitchFamily="34" charset="0"/>
                          <a:cs typeface="Arial" pitchFamily="34" charset="0"/>
                        </a:rPr>
                        <a:t>Based on the guidance used, a deviation of one is within the tolerable rate when testing 50 dates. Control is providing reasonable assurance that the related trust service criteria </a:t>
                      </a:r>
                      <a:r>
                        <a:rPr lang="en-US" sz="2300" baseline="0" dirty="0">
                          <a:latin typeface="Arial" pitchFamily="34" charset="0"/>
                          <a:cs typeface="Arial" pitchFamily="34" charset="0"/>
                        </a:rPr>
                        <a:t>was achieved.</a:t>
                      </a:r>
                      <a:endParaRPr lang="en-US" sz="2300" dirty="0">
                        <a:latin typeface="Arial" pitchFamily="34" charset="0"/>
                        <a:cs typeface="Arial" pitchFamily="34" charset="0"/>
                      </a:endParaRPr>
                    </a:p>
                  </a:txBody>
                  <a:tcPr>
                    <a:solidFill>
                      <a:schemeClr val="bg1"/>
                    </a:solidFill>
                  </a:tcPr>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044323C2-C018-4446-93AB-529D9282E96B}"/>
              </a:ext>
            </a:extLst>
          </p:cNvPr>
          <p:cNvSpPr>
            <a:spLocks noGrp="1"/>
          </p:cNvSpPr>
          <p:nvPr>
            <p:ph type="ftr" sz="quarter" idx="11"/>
          </p:nvPr>
        </p:nvSpPr>
        <p:spPr/>
        <p:txBody>
          <a:bodyPr/>
          <a:lstStyle/>
          <a:p>
            <a:pPr defTabSz="609585">
              <a:defRPr/>
            </a:pPr>
            <a:r>
              <a:rPr lang="en-US">
                <a:solidFill>
                  <a:srgbClr val="1D1D1D"/>
                </a:solidFill>
                <a:ea typeface="ＭＳ Ｐゴシック" pitchFamily="-64" charset="-128"/>
              </a:rPr>
              <a:t>© 2018 Association of International Certified Professional Accountants. All rights reserved.</a:t>
            </a:r>
            <a:endParaRPr lang="en-US" dirty="0">
              <a:solidFill>
                <a:srgbClr val="1D1D1D"/>
              </a:solidFill>
              <a:ea typeface="ＭＳ Ｐゴシック" pitchFamily="-64" charset="-128"/>
            </a:endParaRPr>
          </a:p>
        </p:txBody>
      </p:sp>
      <p:sp>
        <p:nvSpPr>
          <p:cNvPr id="3" name="Slide Number Placeholder 2">
            <a:extLst>
              <a:ext uri="{FF2B5EF4-FFF2-40B4-BE49-F238E27FC236}">
                <a16:creationId xmlns:a16="http://schemas.microsoft.com/office/drawing/2014/main" id="{2ECD6A82-5892-4970-BAD6-0200A92BC7B9}"/>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81</a:t>
            </a:fld>
            <a:endParaRPr lang="en-US" dirty="0">
              <a:solidFill>
                <a:srgbClr val="1D1D1D"/>
              </a:solidFill>
            </a:endParaRPr>
          </a:p>
        </p:txBody>
      </p:sp>
    </p:spTree>
    <p:extLst>
      <p:ext uri="{BB962C8B-B14F-4D97-AF65-F5344CB8AC3E}">
        <p14:creationId xmlns:p14="http://schemas.microsoft.com/office/powerpoint/2010/main" val="343083273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a:t>Evaluating the results of tests of controls (cont.) </a:t>
            </a:r>
            <a:endParaRPr lang="en-US" dirty="0"/>
          </a:p>
        </p:txBody>
      </p:sp>
      <p:sp>
        <p:nvSpPr>
          <p:cNvPr id="4" name="Content Placeholder 3"/>
          <p:cNvSpPr>
            <a:spLocks noGrp="1"/>
          </p:cNvSpPr>
          <p:nvPr>
            <p:ph type="body" sz="quarter" idx="13"/>
          </p:nvPr>
        </p:nvSpPr>
        <p:spPr/>
        <p:txBody>
          <a:bodyPr>
            <a:normAutofit/>
          </a:bodyPr>
          <a:lstStyle/>
          <a:p>
            <a:r>
              <a:rPr lang="en-US" sz="2133" dirty="0"/>
              <a:t>Additional consideration is needed when deviations result from </a:t>
            </a:r>
          </a:p>
          <a:p>
            <a:pPr lvl="1"/>
            <a:r>
              <a:rPr lang="en-US" sz="2133" dirty="0"/>
              <a:t>intentional acts by service organization personnel or</a:t>
            </a:r>
          </a:p>
          <a:p>
            <a:pPr lvl="1"/>
            <a:r>
              <a:rPr lang="en-US" sz="2133" dirty="0"/>
              <a:t>incidents of noncompliance with laws or regulations. </a:t>
            </a:r>
          </a:p>
          <a:p>
            <a:r>
              <a:rPr lang="en-US" sz="2133" dirty="0"/>
              <a:t>The service auditor should determine whether this information should be described in a separate paragraph in the service auditor’s report. </a:t>
            </a:r>
          </a:p>
          <a:p>
            <a:endParaRPr lang="en-US" dirty="0"/>
          </a:p>
        </p:txBody>
      </p:sp>
      <p:sp>
        <p:nvSpPr>
          <p:cNvPr id="3" name="Text Placeholder 2"/>
          <p:cNvSpPr>
            <a:spLocks noGrp="1"/>
          </p:cNvSpPr>
          <p:nvPr>
            <p:ph type="body" sz="quarter" idx="15"/>
          </p:nvPr>
        </p:nvSpPr>
        <p:spPr/>
        <p:txBody>
          <a:bodyPr/>
          <a:lstStyle/>
          <a:p>
            <a:endParaRPr lang="en-US" dirty="0">
              <a:solidFill>
                <a:srgbClr val="6B2F87"/>
              </a:solidFill>
            </a:endParaRPr>
          </a:p>
        </p:txBody>
      </p:sp>
      <p:sp>
        <p:nvSpPr>
          <p:cNvPr id="5" name="Footer Placeholder 4">
            <a:extLst>
              <a:ext uri="{FF2B5EF4-FFF2-40B4-BE49-F238E27FC236}">
                <a16:creationId xmlns:a16="http://schemas.microsoft.com/office/drawing/2014/main" id="{77BC98EA-183B-42FC-94C1-8A9983A32D3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8A54D56C-CA71-4B6B-B621-7CBDBB50E24F}"/>
              </a:ext>
            </a:extLst>
          </p:cNvPr>
          <p:cNvSpPr>
            <a:spLocks noGrp="1"/>
          </p:cNvSpPr>
          <p:nvPr>
            <p:ph type="sldNum" sz="quarter" idx="4"/>
          </p:nvPr>
        </p:nvSpPr>
        <p:spPr/>
        <p:txBody>
          <a:bodyPr/>
          <a:lstStyle/>
          <a:p>
            <a:fld id="{80FBB8BA-9C6A-4A48-A369-70FBD2FA98DA}" type="slidenum">
              <a:rPr lang="en-US" smtClean="0"/>
              <a:pPr/>
              <a:t>82</a:t>
            </a:fld>
            <a:endParaRPr lang="en-US" dirty="0"/>
          </a:p>
        </p:txBody>
      </p:sp>
    </p:spTree>
    <p:extLst>
      <p:ext uri="{BB962C8B-B14F-4D97-AF65-F5344CB8AC3E}">
        <p14:creationId xmlns:p14="http://schemas.microsoft.com/office/powerpoint/2010/main" val="19029555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Evaluating the results of tests of controls (cont.)</a:t>
            </a:r>
            <a:endParaRPr lang="en-US" dirty="0"/>
          </a:p>
        </p:txBody>
      </p:sp>
      <p:sp>
        <p:nvSpPr>
          <p:cNvPr id="4" name="Text Placeholder 3"/>
          <p:cNvSpPr>
            <a:spLocks noGrp="1"/>
          </p:cNvSpPr>
          <p:nvPr>
            <p:ph type="body" sz="quarter" idx="13"/>
          </p:nvPr>
        </p:nvSpPr>
        <p:spPr/>
        <p:txBody>
          <a:bodyPr/>
          <a:lstStyle/>
          <a:p>
            <a:r>
              <a:rPr lang="en-US" sz="2133" dirty="0"/>
              <a:t>If not communicated, and service org management is not willing to do so, the service auditor should take appropriate action, including: </a:t>
            </a:r>
          </a:p>
          <a:p>
            <a:pPr lvl="1"/>
            <a:r>
              <a:rPr lang="en-US" sz="2133" b="1" dirty="0"/>
              <a:t>Obtaining</a:t>
            </a:r>
            <a:r>
              <a:rPr lang="en-US" sz="2133" dirty="0"/>
              <a:t> legal advice</a:t>
            </a:r>
          </a:p>
          <a:p>
            <a:pPr lvl="1"/>
            <a:r>
              <a:rPr lang="en-US" sz="2133" b="1" dirty="0"/>
              <a:t>Communicating</a:t>
            </a:r>
            <a:r>
              <a:rPr lang="en-US" sz="2133" dirty="0"/>
              <a:t> with those in charged with governance of the service organization</a:t>
            </a:r>
          </a:p>
          <a:p>
            <a:pPr lvl="1"/>
            <a:r>
              <a:rPr lang="en-US" sz="2133" b="1" dirty="0"/>
              <a:t>Disclaiming</a:t>
            </a:r>
            <a:r>
              <a:rPr lang="en-US" sz="2133" dirty="0"/>
              <a:t> or modifying the opinion</a:t>
            </a:r>
          </a:p>
          <a:p>
            <a:pPr lvl="1"/>
            <a:r>
              <a:rPr lang="en-US" sz="2133" b="1" dirty="0"/>
              <a:t>Communicating</a:t>
            </a:r>
            <a:r>
              <a:rPr lang="en-US" sz="2133" dirty="0"/>
              <a:t> with third parties</a:t>
            </a:r>
          </a:p>
          <a:p>
            <a:pPr lvl="1"/>
            <a:r>
              <a:rPr lang="en-US" sz="2133" b="1" dirty="0"/>
              <a:t>Withdrawing</a:t>
            </a:r>
            <a:r>
              <a:rPr lang="en-US" sz="2133" dirty="0"/>
              <a:t> from the engagement</a:t>
            </a:r>
          </a:p>
        </p:txBody>
      </p:sp>
      <p:sp>
        <p:nvSpPr>
          <p:cNvPr id="10" name="Text Placeholder 9"/>
          <p:cNvSpPr>
            <a:spLocks noGrp="1"/>
          </p:cNvSpPr>
          <p:nvPr>
            <p:ph type="body" sz="quarter" idx="15"/>
          </p:nvPr>
        </p:nvSpPr>
        <p:spPr/>
        <p:txBody>
          <a:bodyPr/>
          <a:lstStyle/>
          <a:p>
            <a:endParaRPr lang="en-US"/>
          </a:p>
        </p:txBody>
      </p:sp>
      <p:sp>
        <p:nvSpPr>
          <p:cNvPr id="3" name="Footer Placeholder 2">
            <a:extLst>
              <a:ext uri="{FF2B5EF4-FFF2-40B4-BE49-F238E27FC236}">
                <a16:creationId xmlns:a16="http://schemas.microsoft.com/office/drawing/2014/main" id="{B13992A2-BE66-43AC-8312-E510A630E7F1}"/>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3578BE0F-14D0-4CF0-B048-C5F33BA5FAC7}"/>
              </a:ext>
            </a:extLst>
          </p:cNvPr>
          <p:cNvSpPr>
            <a:spLocks noGrp="1"/>
          </p:cNvSpPr>
          <p:nvPr>
            <p:ph type="sldNum" sz="quarter" idx="4"/>
          </p:nvPr>
        </p:nvSpPr>
        <p:spPr/>
        <p:txBody>
          <a:bodyPr/>
          <a:lstStyle/>
          <a:p>
            <a:fld id="{80FBB8BA-9C6A-4A48-A369-70FBD2FA98DA}" type="slidenum">
              <a:rPr lang="en-US" smtClean="0"/>
              <a:pPr/>
              <a:t>83</a:t>
            </a:fld>
            <a:endParaRPr lang="en-US" dirty="0"/>
          </a:p>
        </p:txBody>
      </p:sp>
    </p:spTree>
    <p:extLst>
      <p:ext uri="{BB962C8B-B14F-4D97-AF65-F5344CB8AC3E}">
        <p14:creationId xmlns:p14="http://schemas.microsoft.com/office/powerpoint/2010/main" val="421663660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B565E02-5AE1-4307-8BBD-6E503F150F1C}"/>
              </a:ext>
            </a:extLst>
          </p:cNvPr>
          <p:cNvSpPr>
            <a:spLocks noGrp="1"/>
          </p:cNvSpPr>
          <p:nvPr>
            <p:ph type="title"/>
          </p:nvPr>
        </p:nvSpPr>
        <p:spPr/>
        <p:txBody>
          <a:bodyPr/>
          <a:lstStyle/>
          <a:p>
            <a:r>
              <a:rPr lang="en-US" dirty="0"/>
              <a:t>Reporting on and completing the engagement</a:t>
            </a:r>
          </a:p>
        </p:txBody>
      </p:sp>
      <p:sp>
        <p:nvSpPr>
          <p:cNvPr id="8" name="Text Placeholder 7">
            <a:extLst>
              <a:ext uri="{FF2B5EF4-FFF2-40B4-BE49-F238E27FC236}">
                <a16:creationId xmlns:a16="http://schemas.microsoft.com/office/drawing/2014/main" id="{C72FAF8F-7D18-4045-A5BE-9764CB3D67B3}"/>
              </a:ext>
            </a:extLst>
          </p:cNvPr>
          <p:cNvSpPr>
            <a:spLocks noGrp="1"/>
          </p:cNvSpPr>
          <p:nvPr>
            <p:ph type="body" sz="quarter" idx="10"/>
          </p:nvPr>
        </p:nvSpPr>
        <p:spPr/>
        <p:txBody>
          <a:bodyPr/>
          <a:lstStyle/>
          <a:p>
            <a:endParaRPr lang="en-US"/>
          </a:p>
        </p:txBody>
      </p:sp>
      <p:sp>
        <p:nvSpPr>
          <p:cNvPr id="6" name="Slide Number Placeholder 5">
            <a:extLst>
              <a:ext uri="{FF2B5EF4-FFF2-40B4-BE49-F238E27FC236}">
                <a16:creationId xmlns:a16="http://schemas.microsoft.com/office/drawing/2014/main" id="{A73D30FF-F4F5-48A5-895D-23B1314B4753}"/>
              </a:ext>
            </a:extLst>
          </p:cNvPr>
          <p:cNvSpPr>
            <a:spLocks noGrp="1"/>
          </p:cNvSpPr>
          <p:nvPr>
            <p:ph type="sldNum" sz="quarter" idx="4294967295"/>
          </p:nvPr>
        </p:nvSpPr>
        <p:spPr>
          <a:xfrm>
            <a:off x="0" y="6405563"/>
            <a:ext cx="285750" cy="363537"/>
          </a:xfrm>
        </p:spPr>
        <p:txBody>
          <a:bodyPr/>
          <a:lstStyle/>
          <a:p>
            <a:fld id="{80FBB8BA-9C6A-4A48-A369-70FBD2FA98DA}" type="slidenum">
              <a:rPr lang="en-US" smtClean="0"/>
              <a:pPr/>
              <a:t>84</a:t>
            </a:fld>
            <a:endParaRPr lang="en-US" dirty="0"/>
          </a:p>
        </p:txBody>
      </p:sp>
    </p:spTree>
    <p:extLst>
      <p:ext uri="{BB962C8B-B14F-4D97-AF65-F5344CB8AC3E}">
        <p14:creationId xmlns:p14="http://schemas.microsoft.com/office/powerpoint/2010/main" val="9011998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Reporting</a:t>
            </a:r>
          </a:p>
        </p:txBody>
      </p:sp>
      <p:sp>
        <p:nvSpPr>
          <p:cNvPr id="3" name="Content Placeholder 2"/>
          <p:cNvSpPr>
            <a:spLocks noGrp="1"/>
          </p:cNvSpPr>
          <p:nvPr>
            <p:ph type="body" sz="quarter" idx="13"/>
          </p:nvPr>
        </p:nvSpPr>
        <p:spPr/>
        <p:txBody>
          <a:bodyPr>
            <a:normAutofit/>
          </a:bodyPr>
          <a:lstStyle/>
          <a:p>
            <a:r>
              <a:rPr lang="en-US" sz="2133" dirty="0"/>
              <a:t>Report content and structure</a:t>
            </a:r>
          </a:p>
          <a:p>
            <a:r>
              <a:rPr lang="en-US" sz="2133" dirty="0"/>
              <a:t>Auditor’s report elements</a:t>
            </a:r>
          </a:p>
          <a:p>
            <a:pPr lvl="1"/>
            <a:r>
              <a:rPr lang="en-US" sz="2133" dirty="0"/>
              <a:t>Type 1 </a:t>
            </a:r>
          </a:p>
          <a:p>
            <a:pPr lvl="1"/>
            <a:r>
              <a:rPr lang="en-US" sz="2133" dirty="0"/>
              <a:t>Type 2</a:t>
            </a:r>
          </a:p>
          <a:p>
            <a:r>
              <a:rPr lang="en-US" sz="2133" dirty="0"/>
              <a:t>Management’s assertion</a:t>
            </a:r>
          </a:p>
          <a:p>
            <a:r>
              <a:rPr lang="en-US" sz="2133" dirty="0"/>
              <a:t>System description</a:t>
            </a:r>
          </a:p>
          <a:p>
            <a:r>
              <a:rPr lang="en-US" sz="2133" dirty="0"/>
              <a:t>Description of tests and results</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E425BBFF-AA2B-46E7-8E78-4FABD2C036A0}"/>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F5876334-5854-4BC7-BF3D-5D144D293830}"/>
              </a:ext>
            </a:extLst>
          </p:cNvPr>
          <p:cNvSpPr>
            <a:spLocks noGrp="1"/>
          </p:cNvSpPr>
          <p:nvPr>
            <p:ph type="sldNum" sz="quarter" idx="4"/>
          </p:nvPr>
        </p:nvSpPr>
        <p:spPr/>
        <p:txBody>
          <a:bodyPr/>
          <a:lstStyle/>
          <a:p>
            <a:fld id="{80FBB8BA-9C6A-4A48-A369-70FBD2FA98DA}" type="slidenum">
              <a:rPr lang="en-US" smtClean="0"/>
              <a:pPr/>
              <a:t>85</a:t>
            </a:fld>
            <a:endParaRPr lang="en-US" dirty="0"/>
          </a:p>
        </p:txBody>
      </p:sp>
    </p:spTree>
    <p:extLst>
      <p:ext uri="{BB962C8B-B14F-4D97-AF65-F5344CB8AC3E}">
        <p14:creationId xmlns:p14="http://schemas.microsoft.com/office/powerpoint/2010/main" val="121861277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 content and structure</a:t>
            </a:r>
          </a:p>
        </p:txBody>
      </p:sp>
      <p:sp>
        <p:nvSpPr>
          <p:cNvPr id="3" name="Content Placeholder 2"/>
          <p:cNvSpPr>
            <a:spLocks noGrp="1"/>
          </p:cNvSpPr>
          <p:nvPr>
            <p:ph type="body" sz="quarter" idx="13"/>
          </p:nvPr>
        </p:nvSpPr>
        <p:spPr>
          <a:xfrm>
            <a:off x="611371" y="1110513"/>
            <a:ext cx="8526471" cy="4466167"/>
          </a:xfrm>
        </p:spPr>
        <p:txBody>
          <a:bodyPr>
            <a:noAutofit/>
          </a:bodyPr>
          <a:lstStyle/>
          <a:p>
            <a:pPr>
              <a:spcAft>
                <a:spcPts val="1200"/>
              </a:spcAft>
            </a:pPr>
            <a:r>
              <a:rPr lang="en-US" sz="2133" dirty="0"/>
              <a:t>A  typical service organization type 2 report contains the following:</a:t>
            </a:r>
          </a:p>
          <a:p>
            <a:pPr lvl="1">
              <a:spcAft>
                <a:spcPts val="1200"/>
              </a:spcAft>
            </a:pPr>
            <a:r>
              <a:rPr lang="en-US" sz="2133" dirty="0"/>
              <a:t>Management’s assertion</a:t>
            </a:r>
          </a:p>
          <a:p>
            <a:pPr lvl="1">
              <a:spcAft>
                <a:spcPts val="1200"/>
              </a:spcAft>
            </a:pPr>
            <a:r>
              <a:rPr lang="en-US" sz="2133" dirty="0"/>
              <a:t>The service auditor’s report</a:t>
            </a:r>
          </a:p>
          <a:p>
            <a:pPr lvl="1">
              <a:spcAft>
                <a:spcPts val="1200"/>
              </a:spcAft>
            </a:pPr>
            <a:r>
              <a:rPr lang="en-US" sz="2133" dirty="0"/>
              <a:t>The system description</a:t>
            </a:r>
          </a:p>
          <a:p>
            <a:pPr lvl="1">
              <a:spcAft>
                <a:spcPts val="1200"/>
              </a:spcAft>
            </a:pPr>
            <a:r>
              <a:rPr lang="en-US" sz="2133" dirty="0"/>
              <a:t>The service auditor’s tests of controls and results</a:t>
            </a:r>
          </a:p>
          <a:p>
            <a:pPr lvl="1">
              <a:spcAft>
                <a:spcPts val="1200"/>
              </a:spcAft>
            </a:pPr>
            <a:r>
              <a:rPr lang="en-US" sz="2133" dirty="0"/>
              <a:t>If applicable, other information provided by the service organization</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D532F424-B812-48D3-ADA7-A59618F48D7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877F113A-8969-4665-A3FC-6BD804EEC53D}"/>
              </a:ext>
            </a:extLst>
          </p:cNvPr>
          <p:cNvSpPr>
            <a:spLocks noGrp="1"/>
          </p:cNvSpPr>
          <p:nvPr>
            <p:ph type="sldNum" sz="quarter" idx="4"/>
          </p:nvPr>
        </p:nvSpPr>
        <p:spPr/>
        <p:txBody>
          <a:bodyPr/>
          <a:lstStyle/>
          <a:p>
            <a:fld id="{80FBB8BA-9C6A-4A48-A369-70FBD2FA98DA}" type="slidenum">
              <a:rPr lang="en-US" smtClean="0"/>
              <a:pPr/>
              <a:t>86</a:t>
            </a:fld>
            <a:endParaRPr lang="en-US" dirty="0"/>
          </a:p>
        </p:txBody>
      </p:sp>
    </p:spTree>
    <p:extLst>
      <p:ext uri="{BB962C8B-B14F-4D97-AF65-F5344CB8AC3E}">
        <p14:creationId xmlns:p14="http://schemas.microsoft.com/office/powerpoint/2010/main" val="235523948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Management’s assertion</a:t>
            </a:r>
          </a:p>
        </p:txBody>
      </p:sp>
      <p:sp>
        <p:nvSpPr>
          <p:cNvPr id="3" name="Content Placeholder 2"/>
          <p:cNvSpPr>
            <a:spLocks noGrp="1"/>
          </p:cNvSpPr>
          <p:nvPr>
            <p:ph type="body" sz="quarter" idx="13"/>
          </p:nvPr>
        </p:nvSpPr>
        <p:spPr>
          <a:xfrm>
            <a:off x="611372" y="1110513"/>
            <a:ext cx="8095440" cy="5022433"/>
          </a:xfrm>
        </p:spPr>
        <p:txBody>
          <a:bodyPr/>
          <a:lstStyle/>
          <a:p>
            <a:r>
              <a:rPr lang="en-US" sz="2133" dirty="0"/>
              <a:t>Management’s assertion must accompany the service organization’s system description</a:t>
            </a:r>
          </a:p>
          <a:p>
            <a:pPr lvl="1"/>
            <a:r>
              <a:rPr lang="en-US" sz="2133" dirty="0"/>
              <a:t>Attached to the description; or</a:t>
            </a:r>
          </a:p>
          <a:p>
            <a:pPr lvl="1"/>
            <a:r>
              <a:rPr lang="en-US" sz="2133" dirty="0"/>
              <a:t>Including it in the description, clearly segregated</a:t>
            </a:r>
          </a:p>
          <a:p>
            <a:pPr lvl="1"/>
            <a:endParaRPr lang="en-US" sz="2133" dirty="0"/>
          </a:p>
          <a:p>
            <a:pPr lvl="1"/>
            <a:endParaRPr lang="en-US" dirty="0"/>
          </a:p>
        </p:txBody>
      </p:sp>
      <p:sp>
        <p:nvSpPr>
          <p:cNvPr id="7" name="Text Placeholder 6"/>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31BE80BC-0380-4321-8749-AF8B56B861B9}"/>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8356EB42-EC33-4B7D-89FE-5FC93C99E3E5}"/>
              </a:ext>
            </a:extLst>
          </p:cNvPr>
          <p:cNvSpPr>
            <a:spLocks noGrp="1"/>
          </p:cNvSpPr>
          <p:nvPr>
            <p:ph type="sldNum" sz="quarter" idx="4"/>
          </p:nvPr>
        </p:nvSpPr>
        <p:spPr/>
        <p:txBody>
          <a:bodyPr/>
          <a:lstStyle/>
          <a:p>
            <a:fld id="{80FBB8BA-9C6A-4A48-A369-70FBD2FA98DA}" type="slidenum">
              <a:rPr lang="en-US" smtClean="0"/>
              <a:pPr/>
              <a:t>87</a:t>
            </a:fld>
            <a:endParaRPr lang="en-US" dirty="0"/>
          </a:p>
        </p:txBody>
      </p:sp>
    </p:spTree>
    <p:extLst>
      <p:ext uri="{BB962C8B-B14F-4D97-AF65-F5344CB8AC3E}">
        <p14:creationId xmlns:p14="http://schemas.microsoft.com/office/powerpoint/2010/main" val="80210443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Management’s assertion (cont.)</a:t>
            </a:r>
          </a:p>
        </p:txBody>
      </p:sp>
      <p:sp>
        <p:nvSpPr>
          <p:cNvPr id="3" name="Content Placeholder 2"/>
          <p:cNvSpPr>
            <a:spLocks noGrp="1"/>
          </p:cNvSpPr>
          <p:nvPr>
            <p:ph type="body" sz="quarter" idx="13"/>
          </p:nvPr>
        </p:nvSpPr>
        <p:spPr>
          <a:xfrm>
            <a:off x="611372" y="1110513"/>
            <a:ext cx="8095440" cy="5022433"/>
          </a:xfrm>
        </p:spPr>
        <p:txBody>
          <a:bodyPr/>
          <a:lstStyle/>
          <a:p>
            <a:r>
              <a:rPr lang="en-US" sz="2133" dirty="0"/>
              <a:t>Assertion contents include</a:t>
            </a:r>
          </a:p>
          <a:p>
            <a:pPr lvl="1"/>
            <a:r>
              <a:rPr lang="en-US" sz="2133" dirty="0"/>
              <a:t>The system name or the function it performs</a:t>
            </a:r>
          </a:p>
          <a:p>
            <a:pPr lvl="1"/>
            <a:r>
              <a:rPr lang="en-US" sz="2133" dirty="0"/>
              <a:t>Whether the description of the service organization’s system is presented in accordance with the description criteria</a:t>
            </a:r>
          </a:p>
          <a:p>
            <a:pPr lvl="1"/>
            <a:r>
              <a:rPr lang="en-US" sz="2133" dirty="0"/>
              <a:t>Whether controls were suitably designed and (in a type 2) operating effectively</a:t>
            </a:r>
          </a:p>
          <a:p>
            <a:pPr lvl="1"/>
            <a:r>
              <a:rPr lang="en-US" sz="2133" dirty="0"/>
              <a:t>If applicable, reference to complementary user entity controls or subservice organization controls</a:t>
            </a:r>
          </a:p>
          <a:p>
            <a:pPr lvl="1"/>
            <a:endParaRPr lang="en-US" sz="2133" dirty="0"/>
          </a:p>
          <a:p>
            <a:pPr lvl="1"/>
            <a:endParaRPr lang="en-US" dirty="0"/>
          </a:p>
        </p:txBody>
      </p:sp>
      <p:sp>
        <p:nvSpPr>
          <p:cNvPr id="7" name="Text Placeholder 6"/>
          <p:cNvSpPr>
            <a:spLocks noGrp="1"/>
          </p:cNvSpPr>
          <p:nvPr>
            <p:ph type="body" sz="quarter" idx="15"/>
          </p:nvPr>
        </p:nvSpPr>
        <p:spPr/>
        <p:txBody>
          <a:bodyPr/>
          <a:lstStyle/>
          <a:p>
            <a:endParaRPr lang="en-US"/>
          </a:p>
        </p:txBody>
      </p:sp>
      <p:sp>
        <p:nvSpPr>
          <p:cNvPr id="4" name="Footer Placeholder 3">
            <a:extLst>
              <a:ext uri="{FF2B5EF4-FFF2-40B4-BE49-F238E27FC236}">
                <a16:creationId xmlns:a16="http://schemas.microsoft.com/office/drawing/2014/main" id="{C80C1398-114B-4311-844E-324E9E591A4E}"/>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5" name="Slide Number Placeholder 4">
            <a:extLst>
              <a:ext uri="{FF2B5EF4-FFF2-40B4-BE49-F238E27FC236}">
                <a16:creationId xmlns:a16="http://schemas.microsoft.com/office/drawing/2014/main" id="{6FACCAB5-AF52-4769-98F0-59530B3F7CE3}"/>
              </a:ext>
            </a:extLst>
          </p:cNvPr>
          <p:cNvSpPr>
            <a:spLocks noGrp="1"/>
          </p:cNvSpPr>
          <p:nvPr>
            <p:ph type="sldNum" sz="quarter" idx="4"/>
          </p:nvPr>
        </p:nvSpPr>
        <p:spPr/>
        <p:txBody>
          <a:bodyPr/>
          <a:lstStyle/>
          <a:p>
            <a:fld id="{80FBB8BA-9C6A-4A48-A369-70FBD2FA98DA}" type="slidenum">
              <a:rPr lang="en-US" smtClean="0"/>
              <a:pPr/>
              <a:t>88</a:t>
            </a:fld>
            <a:endParaRPr lang="en-US" dirty="0"/>
          </a:p>
        </p:txBody>
      </p:sp>
    </p:spTree>
    <p:extLst>
      <p:ext uri="{BB962C8B-B14F-4D97-AF65-F5344CB8AC3E}">
        <p14:creationId xmlns:p14="http://schemas.microsoft.com/office/powerpoint/2010/main" val="129974536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description</a:t>
            </a:r>
          </a:p>
        </p:txBody>
      </p:sp>
      <p:sp>
        <p:nvSpPr>
          <p:cNvPr id="3" name="Content Placeholder 2"/>
          <p:cNvSpPr>
            <a:spLocks noGrp="1"/>
          </p:cNvSpPr>
          <p:nvPr>
            <p:ph type="body" sz="quarter" idx="13"/>
          </p:nvPr>
        </p:nvSpPr>
        <p:spPr>
          <a:xfrm>
            <a:off x="611372" y="1110512"/>
            <a:ext cx="7924800" cy="5336008"/>
          </a:xfrm>
        </p:spPr>
        <p:txBody>
          <a:bodyPr>
            <a:normAutofit/>
          </a:bodyPr>
          <a:lstStyle/>
          <a:p>
            <a:pPr marL="256026" lvl="1">
              <a:buFont typeface="Arial"/>
              <a:buChar char="•"/>
            </a:pPr>
            <a:r>
              <a:rPr lang="en-US" sz="2133" dirty="0"/>
              <a:t>Included as a separate section of the report</a:t>
            </a:r>
          </a:p>
          <a:p>
            <a:pPr marL="256026" lvl="1">
              <a:buFont typeface="Arial"/>
              <a:buChar char="•"/>
            </a:pPr>
            <a:r>
              <a:rPr lang="en-US" sz="2133" dirty="0"/>
              <a:t>Contains the following:</a:t>
            </a:r>
          </a:p>
          <a:p>
            <a:pPr lvl="1"/>
            <a:r>
              <a:rPr lang="en-US" sz="2133" dirty="0"/>
              <a:t>Relevant aspects of the control environment</a:t>
            </a:r>
          </a:p>
          <a:p>
            <a:pPr lvl="1"/>
            <a:endParaRPr lang="en-US" sz="2133" dirty="0"/>
          </a:p>
          <a:p>
            <a:pPr lvl="1"/>
            <a:endParaRPr lang="en-US" sz="2133" dirty="0"/>
          </a:p>
          <a:p>
            <a:pPr lvl="1"/>
            <a:endParaRPr lang="en-US" sz="2133" dirty="0"/>
          </a:p>
          <a:p>
            <a:pPr lvl="1"/>
            <a:endParaRPr lang="en-US" sz="2133" dirty="0"/>
          </a:p>
          <a:p>
            <a:pPr marL="256026" lvl="1">
              <a:buFont typeface="Arial"/>
              <a:buChar char="•"/>
            </a:pPr>
            <a:r>
              <a:rPr lang="en-US" sz="2133" dirty="0"/>
              <a:t>In a type 2 report, the control objectives and relevant controls (SOC 1) and the applicable trust services criteria and relevant controls </a:t>
            </a:r>
            <a:r>
              <a:rPr lang="en-US" sz="2133"/>
              <a:t>(SOC 2) may </a:t>
            </a:r>
            <a:r>
              <a:rPr lang="en-US" sz="2133" dirty="0"/>
              <a:t>be alternatively presented in the description of the service auditor’s test of controls.</a:t>
            </a:r>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B242FCCF-B17B-46C9-AF25-8D4AE4F0105A}"/>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5CA78E2D-6B9A-417A-96F4-294D550BE7F6}"/>
              </a:ext>
            </a:extLst>
          </p:cNvPr>
          <p:cNvSpPr>
            <a:spLocks noGrp="1"/>
          </p:cNvSpPr>
          <p:nvPr>
            <p:ph type="sldNum" sz="quarter" idx="4"/>
          </p:nvPr>
        </p:nvSpPr>
        <p:spPr/>
        <p:txBody>
          <a:bodyPr/>
          <a:lstStyle/>
          <a:p>
            <a:fld id="{80FBB8BA-9C6A-4A48-A369-70FBD2FA98DA}" type="slidenum">
              <a:rPr lang="en-US" smtClean="0"/>
              <a:pPr/>
              <a:t>89</a:t>
            </a:fld>
            <a:endParaRPr lang="en-US" dirty="0"/>
          </a:p>
        </p:txBody>
      </p:sp>
      <p:graphicFrame>
        <p:nvGraphicFramePr>
          <p:cNvPr id="7" name="Table 6">
            <a:extLst>
              <a:ext uri="{FF2B5EF4-FFF2-40B4-BE49-F238E27FC236}">
                <a16:creationId xmlns:a16="http://schemas.microsoft.com/office/drawing/2014/main" id="{D9DF422D-CFA8-48B8-88E3-31792B85AA46}"/>
              </a:ext>
            </a:extLst>
          </p:cNvPr>
          <p:cNvGraphicFramePr>
            <a:graphicFrameLocks noGrp="1"/>
          </p:cNvGraphicFramePr>
          <p:nvPr>
            <p:extLst>
              <p:ext uri="{D42A27DB-BD31-4B8C-83A1-F6EECF244321}">
                <p14:modId xmlns:p14="http://schemas.microsoft.com/office/powerpoint/2010/main" val="106907521"/>
              </p:ext>
            </p:extLst>
          </p:nvPr>
        </p:nvGraphicFramePr>
        <p:xfrm>
          <a:off x="897318" y="2581817"/>
          <a:ext cx="8128000" cy="21031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7403036"/>
                    </a:ext>
                  </a:extLst>
                </a:gridCol>
                <a:gridCol w="4064000">
                  <a:extLst>
                    <a:ext uri="{9D8B030D-6E8A-4147-A177-3AD203B41FA5}">
                      <a16:colId xmlns:a16="http://schemas.microsoft.com/office/drawing/2014/main" val="3952537763"/>
                    </a:ext>
                  </a:extLst>
                </a:gridCol>
              </a:tblGrid>
              <a:tr h="370840">
                <a:tc>
                  <a:txBody>
                    <a:bodyPr/>
                    <a:lstStyle/>
                    <a:p>
                      <a:r>
                        <a:rPr lang="en-US" sz="2000" dirty="0"/>
                        <a:t>SOC 1</a:t>
                      </a:r>
                    </a:p>
                  </a:txBody>
                  <a:tcPr/>
                </a:tc>
                <a:tc>
                  <a:txBody>
                    <a:bodyPr/>
                    <a:lstStyle/>
                    <a:p>
                      <a:r>
                        <a:rPr lang="en-US" sz="2000" dirty="0"/>
                        <a:t>SOC 2</a:t>
                      </a:r>
                    </a:p>
                  </a:txBody>
                  <a:tcPr/>
                </a:tc>
                <a:extLst>
                  <a:ext uri="{0D108BD9-81ED-4DB2-BD59-A6C34878D82A}">
                    <a16:rowId xmlns:a16="http://schemas.microsoft.com/office/drawing/2014/main" val="2892756224"/>
                  </a:ext>
                </a:extLst>
              </a:tr>
              <a:tr h="370840">
                <a:tc>
                  <a:txBody>
                    <a:bodyPr/>
                    <a:lstStyle/>
                    <a:p>
                      <a:r>
                        <a:rPr lang="en-US" sz="2000" dirty="0"/>
                        <a:t>A description of the services provided</a:t>
                      </a:r>
                    </a:p>
                    <a:p>
                      <a:endParaRPr lang="en-US" sz="2000" dirty="0"/>
                    </a:p>
                  </a:txBody>
                  <a:tcPr/>
                </a:tc>
                <a:tc>
                  <a:txBody>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en-US" sz="2000" u="none" dirty="0"/>
                        <a:t>The principal service commitments and system requirements</a:t>
                      </a:r>
                    </a:p>
                  </a:txBody>
                  <a:tcPr/>
                </a:tc>
                <a:extLst>
                  <a:ext uri="{0D108BD9-81ED-4DB2-BD59-A6C34878D82A}">
                    <a16:rowId xmlns:a16="http://schemas.microsoft.com/office/drawing/2014/main" val="3465770321"/>
                  </a:ext>
                </a:extLst>
              </a:tr>
              <a:tr h="370840">
                <a:tc>
                  <a:txBody>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en-US" sz="2000" dirty="0"/>
                        <a:t>The control objectives and relevant controls</a:t>
                      </a:r>
                    </a:p>
                  </a:txBody>
                  <a:tcPr/>
                </a:tc>
                <a:tc>
                  <a:txBody>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en-US" sz="2000" u="none" dirty="0"/>
                        <a:t>Applicable trust services criteria and relevant controls</a:t>
                      </a:r>
                    </a:p>
                  </a:txBody>
                  <a:tcPr/>
                </a:tc>
                <a:extLst>
                  <a:ext uri="{0D108BD9-81ED-4DB2-BD59-A6C34878D82A}">
                    <a16:rowId xmlns:a16="http://schemas.microsoft.com/office/drawing/2014/main" val="4290907140"/>
                  </a:ext>
                </a:extLst>
              </a:tr>
            </a:tbl>
          </a:graphicData>
        </a:graphic>
      </p:graphicFrame>
    </p:spTree>
    <p:extLst>
      <p:ext uri="{BB962C8B-B14F-4D97-AF65-F5344CB8AC3E}">
        <p14:creationId xmlns:p14="http://schemas.microsoft.com/office/powerpoint/2010/main" val="311761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1AA6287-4255-4108-9379-3149815FF86B}"/>
              </a:ext>
            </a:extLst>
          </p:cNvPr>
          <p:cNvSpPr>
            <a:spLocks noGrp="1"/>
          </p:cNvSpPr>
          <p:nvPr>
            <p:ph type="title"/>
          </p:nvPr>
        </p:nvSpPr>
        <p:spPr/>
        <p:txBody>
          <a:bodyPr/>
          <a:lstStyle/>
          <a:p>
            <a:r>
              <a:rPr lang="en-US" dirty="0"/>
              <a:t>Comparison of SOC for Service Organizations Reports</a:t>
            </a:r>
          </a:p>
        </p:txBody>
      </p:sp>
      <p:sp>
        <p:nvSpPr>
          <p:cNvPr id="2" name="Text Placeholder 1">
            <a:extLst>
              <a:ext uri="{FF2B5EF4-FFF2-40B4-BE49-F238E27FC236}">
                <a16:creationId xmlns:a16="http://schemas.microsoft.com/office/drawing/2014/main" id="{037958F0-3699-4B23-9BBB-23F2C348D80E}"/>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4677007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Materiality considerations</a:t>
            </a:r>
          </a:p>
        </p:txBody>
      </p:sp>
      <p:sp>
        <p:nvSpPr>
          <p:cNvPr id="3" name="Content Placeholder 2"/>
          <p:cNvSpPr>
            <a:spLocks noGrp="1"/>
          </p:cNvSpPr>
          <p:nvPr>
            <p:ph type="body" sz="quarter" idx="13"/>
          </p:nvPr>
        </p:nvSpPr>
        <p:spPr/>
        <p:txBody>
          <a:bodyPr>
            <a:normAutofit/>
          </a:bodyPr>
          <a:lstStyle/>
          <a:p>
            <a:pPr marL="0" indent="0">
              <a:spcAft>
                <a:spcPts val="1200"/>
              </a:spcAft>
              <a:buNone/>
            </a:pPr>
            <a:r>
              <a:rPr lang="en-US" sz="2400" dirty="0"/>
              <a:t>The concept of materiality is </a:t>
            </a:r>
            <a:r>
              <a:rPr lang="en-US" sz="2400" i="1" dirty="0"/>
              <a:t>not</a:t>
            </a:r>
            <a:r>
              <a:rPr lang="en-US" sz="2400" dirty="0"/>
              <a:t> applicable when reporting results of tests when deviations have been identified.</a:t>
            </a:r>
          </a:p>
          <a:p>
            <a:pPr marL="0" indent="0" algn="ctr">
              <a:spcAft>
                <a:spcPts val="1200"/>
              </a:spcAft>
              <a:buNone/>
            </a:pPr>
            <a:r>
              <a:rPr lang="en-US" sz="2400" dirty="0"/>
              <a:t>WHY?</a:t>
            </a:r>
          </a:p>
          <a:p>
            <a:pPr marL="0" indent="0">
              <a:spcAft>
                <a:spcPts val="1200"/>
              </a:spcAft>
              <a:buNone/>
            </a:pPr>
            <a:r>
              <a:rPr lang="en-US" sz="2400" dirty="0"/>
              <a:t>The service auditor does not have the ability to determine whether a deviation:</a:t>
            </a:r>
          </a:p>
          <a:p>
            <a:pPr>
              <a:spcAft>
                <a:spcPts val="1200"/>
              </a:spcAft>
            </a:pPr>
            <a:r>
              <a:rPr lang="en-US" sz="2400" dirty="0"/>
              <a:t>will result in a misstatement or error that is material to a particular user (SOC 1)</a:t>
            </a:r>
          </a:p>
          <a:p>
            <a:pPr>
              <a:spcAft>
                <a:spcPts val="1200"/>
              </a:spcAft>
            </a:pPr>
            <a:r>
              <a:rPr lang="en-US" sz="2400" dirty="0"/>
              <a:t>may have significance for a specific user entity beyond whether, in the opinion of the service auditor, it prevents a control from operating effectively (SOC 2).</a:t>
            </a:r>
          </a:p>
          <a:p>
            <a:pPr marL="0" indent="0">
              <a:buNone/>
            </a:pPr>
            <a:endParaRPr lang="en-US" sz="2133" dirty="0"/>
          </a:p>
        </p:txBody>
      </p:sp>
      <p:sp>
        <p:nvSpPr>
          <p:cNvPr id="4" name="Text Placeholder 3"/>
          <p:cNvSpPr>
            <a:spLocks noGrp="1"/>
          </p:cNvSpPr>
          <p:nvPr>
            <p:ph type="body" sz="quarter" idx="15"/>
          </p:nvPr>
        </p:nvSpPr>
        <p:spPr/>
        <p:txBody>
          <a:bodyPr/>
          <a:lstStyle/>
          <a:p>
            <a:endParaRPr lang="en-US"/>
          </a:p>
        </p:txBody>
      </p:sp>
      <p:sp>
        <p:nvSpPr>
          <p:cNvPr id="5" name="Footer Placeholder 4">
            <a:extLst>
              <a:ext uri="{FF2B5EF4-FFF2-40B4-BE49-F238E27FC236}">
                <a16:creationId xmlns:a16="http://schemas.microsoft.com/office/drawing/2014/main" id="{9F5AF137-5D5D-428A-8D07-2D98DADE7FFD}"/>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82C388AA-0F73-4800-83D3-4C27158B241A}"/>
              </a:ext>
            </a:extLst>
          </p:cNvPr>
          <p:cNvSpPr>
            <a:spLocks noGrp="1"/>
          </p:cNvSpPr>
          <p:nvPr>
            <p:ph type="sldNum" sz="quarter" idx="4"/>
          </p:nvPr>
        </p:nvSpPr>
        <p:spPr/>
        <p:txBody>
          <a:bodyPr/>
          <a:lstStyle/>
          <a:p>
            <a:fld id="{80FBB8BA-9C6A-4A48-A369-70FBD2FA98DA}" type="slidenum">
              <a:rPr lang="en-US" smtClean="0"/>
              <a:pPr/>
              <a:t>90</a:t>
            </a:fld>
            <a:endParaRPr lang="en-US" dirty="0"/>
          </a:p>
        </p:txBody>
      </p:sp>
    </p:spTree>
    <p:extLst>
      <p:ext uri="{BB962C8B-B14F-4D97-AF65-F5344CB8AC3E}">
        <p14:creationId xmlns:p14="http://schemas.microsoft.com/office/powerpoint/2010/main" val="302380189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Modifications of service auditor’s report</a:t>
            </a:r>
          </a:p>
        </p:txBody>
      </p:sp>
      <p:sp>
        <p:nvSpPr>
          <p:cNvPr id="3" name="Content Placeholder 2"/>
          <p:cNvSpPr>
            <a:spLocks noGrp="1"/>
          </p:cNvSpPr>
          <p:nvPr>
            <p:ph type="body" sz="quarter" idx="13"/>
          </p:nvPr>
        </p:nvSpPr>
        <p:spPr/>
        <p:txBody>
          <a:bodyPr/>
          <a:lstStyle/>
          <a:p>
            <a:r>
              <a:rPr lang="en-US" dirty="0"/>
              <a:t>If a modified opinion is appropriate, the service auditor must determine the type of opinion</a:t>
            </a:r>
          </a:p>
        </p:txBody>
      </p:sp>
      <p:graphicFrame>
        <p:nvGraphicFramePr>
          <p:cNvPr id="5" name="Table 4"/>
          <p:cNvGraphicFramePr>
            <a:graphicFrameLocks noGrp="1"/>
          </p:cNvGraphicFramePr>
          <p:nvPr>
            <p:extLst/>
          </p:nvPr>
        </p:nvGraphicFramePr>
        <p:xfrm>
          <a:off x="1147233" y="2053580"/>
          <a:ext cx="8966975" cy="3839026"/>
        </p:xfrm>
        <a:graphic>
          <a:graphicData uri="http://schemas.openxmlformats.org/drawingml/2006/table">
            <a:tbl>
              <a:tblPr firstRow="1" bandRow="1">
                <a:tableStyleId>{F2DE63D5-997A-4646-A377-4702673A728D}</a:tableStyleId>
              </a:tblPr>
              <a:tblGrid>
                <a:gridCol w="3294608">
                  <a:extLst>
                    <a:ext uri="{9D8B030D-6E8A-4147-A177-3AD203B41FA5}">
                      <a16:colId xmlns:a16="http://schemas.microsoft.com/office/drawing/2014/main" val="20000"/>
                    </a:ext>
                  </a:extLst>
                </a:gridCol>
                <a:gridCol w="2683375">
                  <a:extLst>
                    <a:ext uri="{9D8B030D-6E8A-4147-A177-3AD203B41FA5}">
                      <a16:colId xmlns:a16="http://schemas.microsoft.com/office/drawing/2014/main" val="20001"/>
                    </a:ext>
                  </a:extLst>
                </a:gridCol>
                <a:gridCol w="2988992">
                  <a:extLst>
                    <a:ext uri="{9D8B030D-6E8A-4147-A177-3AD203B41FA5}">
                      <a16:colId xmlns:a16="http://schemas.microsoft.com/office/drawing/2014/main" val="20002"/>
                    </a:ext>
                  </a:extLst>
                </a:gridCol>
              </a:tblGrid>
              <a:tr h="457200">
                <a:tc rowSpan="2">
                  <a:txBody>
                    <a:bodyPr/>
                    <a:lstStyle/>
                    <a:p>
                      <a:r>
                        <a:rPr lang="en-US" sz="2400" dirty="0">
                          <a:latin typeface="Arial" panose="020B0604020202020204" pitchFamily="34" charset="0"/>
                          <a:cs typeface="Arial" panose="020B0604020202020204" pitchFamily="34" charset="0"/>
                        </a:rPr>
                        <a:t>Nature of matter</a:t>
                      </a:r>
                      <a:r>
                        <a:rPr lang="en-US" sz="2400" baseline="0" dirty="0">
                          <a:latin typeface="Arial" panose="020B0604020202020204" pitchFamily="34" charset="0"/>
                          <a:cs typeface="Arial" panose="020B0604020202020204" pitchFamily="34" charset="0"/>
                        </a:rPr>
                        <a:t> for modification</a:t>
                      </a:r>
                      <a:endParaRPr lang="en-US" sz="2400" dirty="0">
                        <a:latin typeface="Arial" panose="020B0604020202020204" pitchFamily="34" charset="0"/>
                        <a:cs typeface="Arial" panose="020B0604020202020204" pitchFamily="34" charset="0"/>
                      </a:endParaRPr>
                    </a:p>
                  </a:txBody>
                  <a:tcPr anchor="b">
                    <a:solidFill>
                      <a:schemeClr val="tx2"/>
                    </a:solidFill>
                  </a:tcPr>
                </a:tc>
                <a:tc gridSpan="2">
                  <a:txBody>
                    <a:bodyPr/>
                    <a:lstStyle/>
                    <a:p>
                      <a:pPr algn="ctr"/>
                      <a:r>
                        <a:rPr lang="en-US" sz="2400" dirty="0">
                          <a:latin typeface="Arial" panose="020B0604020202020204" pitchFamily="34" charset="0"/>
                          <a:cs typeface="Arial" panose="020B0604020202020204" pitchFamily="34" charset="0"/>
                        </a:rPr>
                        <a:t>Practitioner’s judgment</a:t>
                      </a:r>
                      <a:endParaRPr lang="en-US" sz="2400" dirty="0">
                        <a:solidFill>
                          <a:schemeClr val="bg1"/>
                        </a:solidFill>
                        <a:latin typeface="Arial" pitchFamily="34" charset="0"/>
                        <a:cs typeface="Arial" pitchFamily="34" charset="0"/>
                      </a:endParaRPr>
                    </a:p>
                  </a:txBody>
                  <a:tcPr anchor="b">
                    <a:lnB w="9525" cap="flat" cmpd="sng" algn="ctr">
                      <a:noFill/>
                      <a:prstDash val="solid"/>
                    </a:lnB>
                  </a:tcPr>
                </a:tc>
                <a:tc hMerge="1">
                  <a:txBody>
                    <a:bodyPr/>
                    <a:lstStyle/>
                    <a:p>
                      <a:pPr algn="l"/>
                      <a:endParaRPr lang="en-US" sz="2800" dirty="0">
                        <a:solidFill>
                          <a:schemeClr val="bg1"/>
                        </a:solidFill>
                        <a:latin typeface="Arial" pitchFamily="34" charset="0"/>
                        <a:cs typeface="Arial" pitchFamily="34" charset="0"/>
                      </a:endParaRPr>
                    </a:p>
                  </a:txBody>
                  <a:tcPr anchor="b"/>
                </a:tc>
                <a:extLst>
                  <a:ext uri="{0D108BD9-81ED-4DB2-BD59-A6C34878D82A}">
                    <a16:rowId xmlns:a16="http://schemas.microsoft.com/office/drawing/2014/main" val="10000"/>
                  </a:ext>
                </a:extLst>
              </a:tr>
              <a:tr h="1080071">
                <a:tc vMerge="1">
                  <a:txBody>
                    <a:bodyPr/>
                    <a:lstStyle/>
                    <a:p>
                      <a:endParaRPr lang="en-US" sz="2400" dirty="0">
                        <a:latin typeface="Arial" panose="020B0604020202020204" pitchFamily="34" charset="0"/>
                        <a:cs typeface="Arial" panose="020B0604020202020204" pitchFamily="34" charset="0"/>
                      </a:endParaRPr>
                    </a:p>
                  </a:txBody>
                  <a:tcPr/>
                </a:tc>
                <a:tc>
                  <a:txBody>
                    <a:bodyPr/>
                    <a:lstStyle/>
                    <a:p>
                      <a:pPr algn="ctr"/>
                      <a:r>
                        <a:rPr lang="en-US" sz="2400" b="1" kern="1200" dirty="0">
                          <a:solidFill>
                            <a:schemeClr val="bg1"/>
                          </a:solidFill>
                          <a:latin typeface="Arial" panose="020B0604020202020204" pitchFamily="34" charset="0"/>
                          <a:ea typeface="+mn-ea"/>
                          <a:cs typeface="Arial" panose="020B0604020202020204" pitchFamily="34" charset="0"/>
                        </a:rPr>
                        <a:t>Material</a:t>
                      </a:r>
                      <a:r>
                        <a:rPr lang="en-US" sz="2400" b="1" kern="1200" baseline="0" dirty="0">
                          <a:solidFill>
                            <a:schemeClr val="bg1"/>
                          </a:solidFill>
                          <a:latin typeface="Arial" panose="020B0604020202020204" pitchFamily="34" charset="0"/>
                          <a:ea typeface="+mn-ea"/>
                          <a:cs typeface="Arial" panose="020B0604020202020204" pitchFamily="34" charset="0"/>
                        </a:rPr>
                        <a:t> but n</a:t>
                      </a:r>
                      <a:r>
                        <a:rPr lang="en-US" sz="2400" b="1" kern="1200" dirty="0">
                          <a:solidFill>
                            <a:schemeClr val="bg1"/>
                          </a:solidFill>
                          <a:latin typeface="Arial" panose="020B0604020202020204" pitchFamily="34" charset="0"/>
                          <a:ea typeface="+mn-ea"/>
                          <a:cs typeface="Arial" panose="020B0604020202020204" pitchFamily="34" charset="0"/>
                        </a:rPr>
                        <a:t>ot pervasive</a:t>
                      </a: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tx2"/>
                    </a:solidFill>
                  </a:tcPr>
                </a:tc>
                <a:tc>
                  <a:txBody>
                    <a:bodyPr/>
                    <a:lstStyle/>
                    <a:p>
                      <a:pPr algn="ctr"/>
                      <a:r>
                        <a:rPr lang="en-US" sz="2400" b="1" kern="1200" dirty="0">
                          <a:solidFill>
                            <a:schemeClr val="bg1"/>
                          </a:solidFill>
                          <a:latin typeface="Arial" panose="020B0604020202020204" pitchFamily="34" charset="0"/>
                          <a:ea typeface="+mn-ea"/>
                          <a:cs typeface="Arial" panose="020B0604020202020204" pitchFamily="34" charset="0"/>
                        </a:rPr>
                        <a:t>Material and pervasive</a:t>
                      </a: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002"/>
                  </a:ext>
                </a:extLst>
              </a:tr>
              <a:tr h="1188720">
                <a:tc>
                  <a:txBody>
                    <a:bodyPr/>
                    <a:lstStyle/>
                    <a:p>
                      <a:r>
                        <a:rPr lang="en-US" sz="2400">
                          <a:latin typeface="Arial" panose="020B0604020202020204" pitchFamily="34" charset="0"/>
                          <a:cs typeface="Arial" panose="020B0604020202020204" pitchFamily="34" charset="0"/>
                        </a:rPr>
                        <a:t>Scope limitation.</a:t>
                      </a:r>
                      <a:r>
                        <a:rPr lang="en-US" sz="2400" baseline="0">
                          <a:latin typeface="Arial" panose="020B0604020202020204" pitchFamily="34" charset="0"/>
                          <a:cs typeface="Arial" panose="020B0604020202020204" pitchFamily="34" charset="0"/>
                        </a:rPr>
                        <a:t> </a:t>
                      </a:r>
                      <a:r>
                        <a:rPr lang="en-US" sz="2400" baseline="0" dirty="0">
                          <a:latin typeface="Arial" panose="020B0604020202020204" pitchFamily="34" charset="0"/>
                          <a:cs typeface="Arial" panose="020B0604020202020204" pitchFamily="34" charset="0"/>
                        </a:rPr>
                        <a:t>Inability to </a:t>
                      </a:r>
                      <a:r>
                        <a:rPr lang="en-US" sz="2400" baseline="0">
                          <a:latin typeface="Arial" panose="020B0604020202020204" pitchFamily="34" charset="0"/>
                          <a:cs typeface="Arial" panose="020B0604020202020204" pitchFamily="34" charset="0"/>
                        </a:rPr>
                        <a:t>obtain evidence.</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a:latin typeface="Arial" panose="020B0604020202020204" pitchFamily="34" charset="0"/>
                          <a:cs typeface="Arial" panose="020B0604020202020204" pitchFamily="34" charset="0"/>
                        </a:rPr>
                        <a:t>Qualified</a:t>
                      </a:r>
                    </a:p>
                    <a:p>
                      <a:pPr algn="ctr"/>
                      <a:r>
                        <a:rPr lang="en-US" sz="2400" dirty="0">
                          <a:latin typeface="Arial" panose="020B0604020202020204" pitchFamily="34" charset="0"/>
                          <a:cs typeface="Arial" panose="020B0604020202020204" pitchFamily="34" charset="0"/>
                        </a:rPr>
                        <a:t>opinion</a:t>
                      </a:r>
                    </a:p>
                  </a:txBody>
                  <a:tcPr>
                    <a:lnT w="9525" cap="flat" cmpd="sng" algn="ctr">
                      <a:noFill/>
                      <a:prstDash val="solid"/>
                    </a:lnT>
                  </a:tcPr>
                </a:tc>
                <a:tc>
                  <a:txBody>
                    <a:bodyPr/>
                    <a:lstStyle/>
                    <a:p>
                      <a:pPr algn="ctr"/>
                      <a:r>
                        <a:rPr lang="en-US" sz="2400" dirty="0">
                          <a:latin typeface="Arial" panose="020B0604020202020204" pitchFamily="34" charset="0"/>
                          <a:cs typeface="Arial" panose="020B0604020202020204" pitchFamily="34" charset="0"/>
                        </a:rPr>
                        <a:t>Disclaimer of opinion</a:t>
                      </a:r>
                    </a:p>
                  </a:txBody>
                  <a:tcPr>
                    <a:lnT w="9525" cap="flat" cmpd="sng" algn="ctr">
                      <a:noFill/>
                      <a:prstDash val="solid"/>
                    </a:lnT>
                  </a:tcPr>
                </a:tc>
                <a:extLst>
                  <a:ext uri="{0D108BD9-81ED-4DB2-BD59-A6C34878D82A}">
                    <a16:rowId xmlns:a16="http://schemas.microsoft.com/office/drawing/2014/main" val="10001"/>
                  </a:ext>
                </a:extLst>
              </a:tr>
              <a:tr h="1113035">
                <a:tc>
                  <a:txBody>
                    <a:bodyPr/>
                    <a:lstStyle/>
                    <a:p>
                      <a:r>
                        <a:rPr lang="en-US" sz="2400" dirty="0">
                          <a:latin typeface="Arial" panose="020B0604020202020204" pitchFamily="34" charset="0"/>
                          <a:cs typeface="Arial" panose="020B0604020202020204" pitchFamily="34" charset="0"/>
                        </a:rPr>
                        <a:t>Subject matter</a:t>
                      </a:r>
                      <a:r>
                        <a:rPr lang="en-US" sz="2400" baseline="0" dirty="0">
                          <a:latin typeface="Arial" panose="020B0604020202020204" pitchFamily="34" charset="0"/>
                          <a:cs typeface="Arial" panose="020B0604020202020204" pitchFamily="34" charset="0"/>
                        </a:rPr>
                        <a:t> is materially misstated</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a:latin typeface="Arial" panose="020B0604020202020204" pitchFamily="34" charset="0"/>
                          <a:cs typeface="Arial" panose="020B0604020202020204" pitchFamily="34" charset="0"/>
                        </a:rPr>
                        <a:t>Qualified opinion</a:t>
                      </a:r>
                    </a:p>
                  </a:txBody>
                  <a:tcPr/>
                </a:tc>
                <a:tc>
                  <a:txBody>
                    <a:bodyPr/>
                    <a:lstStyle/>
                    <a:p>
                      <a:pPr algn="ctr"/>
                      <a:r>
                        <a:rPr lang="en-US" sz="2400" dirty="0">
                          <a:latin typeface="Arial" panose="020B0604020202020204" pitchFamily="34" charset="0"/>
                          <a:cs typeface="Arial" panose="020B0604020202020204" pitchFamily="34" charset="0"/>
                        </a:rPr>
                        <a:t>Adverse opinion</a:t>
                      </a:r>
                    </a:p>
                  </a:txBody>
                  <a:tcPr/>
                </a:tc>
                <a:extLst>
                  <a:ext uri="{0D108BD9-81ED-4DB2-BD59-A6C34878D82A}">
                    <a16:rowId xmlns:a16="http://schemas.microsoft.com/office/drawing/2014/main" val="10003"/>
                  </a:ext>
                </a:extLst>
              </a:tr>
            </a:tbl>
          </a:graphicData>
        </a:graphic>
      </p:graphicFrame>
      <p:sp>
        <p:nvSpPr>
          <p:cNvPr id="4" name="Footer Placeholder 3">
            <a:extLst>
              <a:ext uri="{FF2B5EF4-FFF2-40B4-BE49-F238E27FC236}">
                <a16:creationId xmlns:a16="http://schemas.microsoft.com/office/drawing/2014/main" id="{350B295A-322E-4F64-99FB-FC96B4D6425A}"/>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
        <p:nvSpPr>
          <p:cNvPr id="6" name="Slide Number Placeholder 5">
            <a:extLst>
              <a:ext uri="{FF2B5EF4-FFF2-40B4-BE49-F238E27FC236}">
                <a16:creationId xmlns:a16="http://schemas.microsoft.com/office/drawing/2014/main" id="{B6E9C39B-65A5-481E-8E92-58726D618483}"/>
              </a:ext>
            </a:extLst>
          </p:cNvPr>
          <p:cNvSpPr>
            <a:spLocks noGrp="1"/>
          </p:cNvSpPr>
          <p:nvPr>
            <p:ph type="sldNum" sz="quarter" idx="4"/>
          </p:nvPr>
        </p:nvSpPr>
        <p:spPr/>
        <p:txBody>
          <a:bodyPr/>
          <a:lstStyle/>
          <a:p>
            <a:fld id="{80FBB8BA-9C6A-4A48-A369-70FBD2FA98DA}" type="slidenum">
              <a:rPr lang="en-US" smtClean="0"/>
              <a:pPr/>
              <a:t>91</a:t>
            </a:fld>
            <a:endParaRPr lang="en-US" dirty="0"/>
          </a:p>
        </p:txBody>
      </p:sp>
    </p:spTree>
    <p:extLst>
      <p:ext uri="{BB962C8B-B14F-4D97-AF65-F5344CB8AC3E}">
        <p14:creationId xmlns:p14="http://schemas.microsoft.com/office/powerpoint/2010/main" val="188977444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6621227-A848-4C0D-B2AA-F176C00C8F41}"/>
              </a:ext>
            </a:extLst>
          </p:cNvPr>
          <p:cNvSpPr>
            <a:spLocks noGrp="1"/>
          </p:cNvSpPr>
          <p:nvPr>
            <p:ph type="title"/>
          </p:nvPr>
        </p:nvSpPr>
        <p:spPr/>
        <p:txBody>
          <a:bodyPr/>
          <a:lstStyle/>
          <a:p>
            <a:r>
              <a:rPr lang="en-US" dirty="0"/>
              <a:t>Completing the engagement</a:t>
            </a:r>
          </a:p>
        </p:txBody>
      </p:sp>
      <p:sp>
        <p:nvSpPr>
          <p:cNvPr id="7" name="Text Placeholder 6">
            <a:extLst>
              <a:ext uri="{FF2B5EF4-FFF2-40B4-BE49-F238E27FC236}">
                <a16:creationId xmlns:a16="http://schemas.microsoft.com/office/drawing/2014/main" id="{BFB22209-DE78-4083-BF0B-63E4F271A820}"/>
              </a:ext>
            </a:extLst>
          </p:cNvPr>
          <p:cNvSpPr>
            <a:spLocks noGrp="1"/>
          </p:cNvSpPr>
          <p:nvPr>
            <p:ph type="body" sz="quarter" idx="13"/>
          </p:nvPr>
        </p:nvSpPr>
        <p:spPr/>
        <p:txBody>
          <a:bodyPr/>
          <a:lstStyle/>
          <a:p>
            <a:r>
              <a:rPr lang="en-US" dirty="0"/>
              <a:t>Obtain a management representation letter</a:t>
            </a:r>
          </a:p>
          <a:p>
            <a:r>
              <a:rPr lang="en-US" dirty="0"/>
              <a:t>Perform subsequent event inquiries</a:t>
            </a:r>
          </a:p>
          <a:p>
            <a:r>
              <a:rPr lang="en-US" dirty="0"/>
              <a:t>Provide recommendations to management for improving controls</a:t>
            </a:r>
          </a:p>
        </p:txBody>
      </p:sp>
      <p:sp>
        <p:nvSpPr>
          <p:cNvPr id="5" name="Slide Number Placeholder 4">
            <a:extLst>
              <a:ext uri="{FF2B5EF4-FFF2-40B4-BE49-F238E27FC236}">
                <a16:creationId xmlns:a16="http://schemas.microsoft.com/office/drawing/2014/main" id="{33A12510-B03F-4CED-A316-431D9C241308}"/>
              </a:ext>
            </a:extLst>
          </p:cNvPr>
          <p:cNvSpPr>
            <a:spLocks noGrp="1"/>
          </p:cNvSpPr>
          <p:nvPr>
            <p:ph type="sldNum" sz="quarter" idx="4"/>
          </p:nvPr>
        </p:nvSpPr>
        <p:spPr/>
        <p:txBody>
          <a:bodyPr/>
          <a:lstStyle/>
          <a:p>
            <a:fld id="{80FBB8BA-9C6A-4A48-A369-70FBD2FA98DA}" type="slidenum">
              <a:rPr lang="en-US" smtClean="0"/>
              <a:pPr/>
              <a:t>92</a:t>
            </a:fld>
            <a:endParaRPr lang="en-US" dirty="0"/>
          </a:p>
        </p:txBody>
      </p:sp>
      <p:sp>
        <p:nvSpPr>
          <p:cNvPr id="8" name="Footer Placeholder 7">
            <a:extLst>
              <a:ext uri="{FF2B5EF4-FFF2-40B4-BE49-F238E27FC236}">
                <a16:creationId xmlns:a16="http://schemas.microsoft.com/office/drawing/2014/main" id="{A8A88768-FBDA-4D51-ACF4-9C2E1A53B02C}"/>
              </a:ext>
            </a:extLst>
          </p:cNvPr>
          <p:cNvSpPr>
            <a:spLocks noGrp="1"/>
          </p:cNvSpPr>
          <p:nvPr>
            <p:ph type="ftr" sz="quarter" idx="11"/>
          </p:nvPr>
        </p:nvSpPr>
        <p:spPr/>
        <p:txBody>
          <a:bodyPr/>
          <a:lstStyle/>
          <a:p>
            <a:r>
              <a:rPr lang="en-US"/>
              <a:t>© 2018 Association of International Certified Professional Accountants. All rights reserved.</a:t>
            </a:r>
            <a:endParaRPr lang="en-US" dirty="0"/>
          </a:p>
        </p:txBody>
      </p:sp>
    </p:spTree>
    <p:extLst>
      <p:ext uri="{BB962C8B-B14F-4D97-AF65-F5344CB8AC3E}">
        <p14:creationId xmlns:p14="http://schemas.microsoft.com/office/powerpoint/2010/main" val="150718024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type="body" sz="quarter" idx="13"/>
          </p:nvPr>
        </p:nvSpPr>
        <p:spPr/>
        <p:txBody>
          <a:bodyPr>
            <a:normAutofit/>
          </a:bodyPr>
          <a:lstStyle/>
          <a:p>
            <a:pPr marL="0" indent="0">
              <a:buNone/>
            </a:pPr>
            <a:r>
              <a:rPr lang="en-US" dirty="0"/>
              <a:t>We have covered the following topics:</a:t>
            </a:r>
          </a:p>
          <a:p>
            <a:r>
              <a:rPr lang="en-US" dirty="0"/>
              <a:t>An overview of key terms</a:t>
            </a:r>
          </a:p>
          <a:p>
            <a:r>
              <a:rPr lang="en-US" dirty="0"/>
              <a:t>Standards and guidance applicable to SOC for service organizations examinations </a:t>
            </a:r>
          </a:p>
          <a:p>
            <a:r>
              <a:rPr lang="en-US" dirty="0"/>
              <a:t>Purposes of SOC 1, SOC 2, and SOC 3 reports and differences among the reports and their intended users </a:t>
            </a:r>
          </a:p>
          <a:p>
            <a:r>
              <a:rPr lang="en-US" dirty="0"/>
              <a:t>Considerations related to planning, performing and reporting on SOC for service organizations examinations</a:t>
            </a:r>
          </a:p>
        </p:txBody>
      </p:sp>
      <p:sp>
        <p:nvSpPr>
          <p:cNvPr id="4" name="Footer Placeholder 3">
            <a:extLst>
              <a:ext uri="{FF2B5EF4-FFF2-40B4-BE49-F238E27FC236}">
                <a16:creationId xmlns:a16="http://schemas.microsoft.com/office/drawing/2014/main" id="{31267134-52EC-4C3E-8D4F-E2E3FBB86FF3}"/>
              </a:ext>
            </a:extLst>
          </p:cNvPr>
          <p:cNvSpPr>
            <a:spLocks noGrp="1"/>
          </p:cNvSpPr>
          <p:nvPr>
            <p:ph type="ftr" sz="quarter" idx="11"/>
          </p:nvPr>
        </p:nvSpPr>
        <p:spPr/>
        <p:txBody>
          <a:bodyPr/>
          <a:lstStyle/>
          <a:p>
            <a:pPr defTabSz="609585">
              <a:defRPr/>
            </a:pPr>
            <a:r>
              <a:rPr lang="en-US">
                <a:solidFill>
                  <a:srgbClr val="1D1D1D"/>
                </a:solidFill>
              </a:rPr>
              <a:t>© 2018 Association of International Certified Professional Accountants. All rights reserved.</a:t>
            </a:r>
            <a:endParaRPr lang="en-US" dirty="0">
              <a:solidFill>
                <a:srgbClr val="1D1D1D"/>
              </a:solidFill>
            </a:endParaRPr>
          </a:p>
        </p:txBody>
      </p:sp>
      <p:sp>
        <p:nvSpPr>
          <p:cNvPr id="5" name="Slide Number Placeholder 4">
            <a:extLst>
              <a:ext uri="{FF2B5EF4-FFF2-40B4-BE49-F238E27FC236}">
                <a16:creationId xmlns:a16="http://schemas.microsoft.com/office/drawing/2014/main" id="{1608AA9F-B8F5-4650-8888-89D9D095DD1B}"/>
              </a:ext>
            </a:extLst>
          </p:cNvPr>
          <p:cNvSpPr>
            <a:spLocks noGrp="1"/>
          </p:cNvSpPr>
          <p:nvPr>
            <p:ph type="sldNum" sz="quarter" idx="4"/>
          </p:nvPr>
        </p:nvSpPr>
        <p:spPr/>
        <p:txBody>
          <a:bodyPr/>
          <a:lstStyle/>
          <a:p>
            <a:pPr defTabSz="609585">
              <a:defRPr/>
            </a:pPr>
            <a:fld id="{80FBB8BA-9C6A-4A48-A369-70FBD2FA98DA}" type="slidenum">
              <a:rPr lang="en-US" smtClean="0">
                <a:solidFill>
                  <a:srgbClr val="1D1D1D"/>
                </a:solidFill>
              </a:rPr>
              <a:pPr defTabSz="609585">
                <a:defRPr/>
              </a:pPr>
              <a:t>93</a:t>
            </a:fld>
            <a:endParaRPr lang="en-US" dirty="0">
              <a:solidFill>
                <a:srgbClr val="1D1D1D"/>
              </a:solidFill>
            </a:endParaRPr>
          </a:p>
        </p:txBody>
      </p:sp>
    </p:spTree>
    <p:extLst>
      <p:ext uri="{BB962C8B-B14F-4D97-AF65-F5344CB8AC3E}">
        <p14:creationId xmlns:p14="http://schemas.microsoft.com/office/powerpoint/2010/main" val="154144972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68828-7B2F-440A-B0D2-60554019E820}"/>
              </a:ext>
            </a:extLst>
          </p:cNvPr>
          <p:cNvSpPr txBox="1">
            <a:spLocks/>
          </p:cNvSpPr>
          <p:nvPr/>
        </p:nvSpPr>
        <p:spPr>
          <a:xfrm>
            <a:off x="48987" y="2008414"/>
            <a:ext cx="12192000" cy="899268"/>
          </a:xfrm>
          <a:prstGeom prst="rect">
            <a:avLst/>
          </a:prstGeom>
        </p:spPr>
        <p:txBody>
          <a:bodyPr vert="horz" lIns="0" tIns="0" rIns="0" bIns="0" rtlCol="0" anchor="t">
            <a:noAutofit/>
          </a:bodyPr>
          <a:lstStyle>
            <a:lvl1pPr algn="l" defTabSz="609585" rtl="0" eaLnBrk="1" latinLnBrk="0" hangingPunct="1">
              <a:lnSpc>
                <a:spcPts val="6933"/>
              </a:lnSpc>
              <a:spcBef>
                <a:spcPct val="0"/>
              </a:spcBef>
              <a:buNone/>
              <a:defRPr sz="6400" kern="1200">
                <a:solidFill>
                  <a:schemeClr val="bg1"/>
                </a:solidFill>
                <a:latin typeface="+mj-lt"/>
                <a:ea typeface="+mj-ea"/>
                <a:cs typeface="+mj-cs"/>
              </a:defRPr>
            </a:lvl1pPr>
          </a:lstStyle>
          <a:p>
            <a:r>
              <a:rPr lang="en-US" sz="1800" b="1" i="1" dirty="0"/>
              <a:t>Note: This slide deck is for classroom use only and is not to be distributed without permission from the AICPA.</a:t>
            </a:r>
          </a:p>
        </p:txBody>
      </p:sp>
    </p:spTree>
    <p:extLst>
      <p:ext uri="{BB962C8B-B14F-4D97-AF65-F5344CB8AC3E}">
        <p14:creationId xmlns:p14="http://schemas.microsoft.com/office/powerpoint/2010/main" val="420710153"/>
      </p:ext>
    </p:extLst>
  </p:cSld>
  <p:clrMapOvr>
    <a:masterClrMapping/>
  </p:clrMapOvr>
</p:sld>
</file>

<file path=ppt/theme/theme1.xml><?xml version="1.0" encoding="utf-8"?>
<a:theme xmlns:a="http://schemas.openxmlformats.org/drawingml/2006/main" name="1_Office Theme">
  <a:themeElements>
    <a:clrScheme name="Association">
      <a:dk1>
        <a:sysClr val="windowText" lastClr="000000"/>
      </a:dk1>
      <a:lt1>
        <a:sysClr val="window" lastClr="FFFFFF"/>
      </a:lt1>
      <a:dk2>
        <a:srgbClr val="72246C"/>
      </a:dk2>
      <a:lt2>
        <a:srgbClr val="1D1D1D"/>
      </a:lt2>
      <a:accent1>
        <a:srgbClr val="B94164"/>
      </a:accent1>
      <a:accent2>
        <a:srgbClr val="F0B323"/>
      </a:accent2>
      <a:accent3>
        <a:srgbClr val="41B6E6"/>
      </a:accent3>
      <a:accent4>
        <a:srgbClr val="48A23F"/>
      </a:accent4>
      <a:accent5>
        <a:srgbClr val="672D89"/>
      </a:accent5>
      <a:accent6>
        <a:srgbClr val="DC6B2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917EC828-FBA6-C444-8A19-0B97FAF25FED}" vid="{93CFC80F-BE68-3841-8024-486375E10B0B}"/>
    </a:ext>
  </a:extLst>
</a:theme>
</file>

<file path=ppt/theme/theme2.xml><?xml version="1.0" encoding="utf-8"?>
<a:theme xmlns:a="http://schemas.openxmlformats.org/drawingml/2006/main" name="2_Office Theme">
  <a:themeElements>
    <a:clrScheme name="Association">
      <a:dk1>
        <a:sysClr val="windowText" lastClr="000000"/>
      </a:dk1>
      <a:lt1>
        <a:sysClr val="window" lastClr="FFFFFF"/>
      </a:lt1>
      <a:dk2>
        <a:srgbClr val="72246C"/>
      </a:dk2>
      <a:lt2>
        <a:srgbClr val="1D1D1D"/>
      </a:lt2>
      <a:accent1>
        <a:srgbClr val="B94164"/>
      </a:accent1>
      <a:accent2>
        <a:srgbClr val="F0B323"/>
      </a:accent2>
      <a:accent3>
        <a:srgbClr val="41B6E6"/>
      </a:accent3>
      <a:accent4>
        <a:srgbClr val="48A23F"/>
      </a:accent4>
      <a:accent5>
        <a:srgbClr val="672D89"/>
      </a:accent5>
      <a:accent6>
        <a:srgbClr val="DC6B2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917EC828-FBA6-C444-8A19-0B97FAF25FED}" vid="{93CFC80F-BE68-3841-8024-486375E10B0B}"/>
    </a:ext>
  </a:extLst>
</a:theme>
</file>

<file path=ppt/theme/theme3.xml><?xml version="1.0" encoding="utf-8"?>
<a:theme xmlns:a="http://schemas.openxmlformats.org/drawingml/2006/main" name="Office Theme">
  <a:themeElements>
    <a:clrScheme name="Association">
      <a:dk1>
        <a:sysClr val="windowText" lastClr="000000"/>
      </a:dk1>
      <a:lt1>
        <a:sysClr val="window" lastClr="FFFFFF"/>
      </a:lt1>
      <a:dk2>
        <a:srgbClr val="72246C"/>
      </a:dk2>
      <a:lt2>
        <a:srgbClr val="1D1D1D"/>
      </a:lt2>
      <a:accent1>
        <a:srgbClr val="B94164"/>
      </a:accent1>
      <a:accent2>
        <a:srgbClr val="F0B323"/>
      </a:accent2>
      <a:accent3>
        <a:srgbClr val="41B6E6"/>
      </a:accent3>
      <a:accent4>
        <a:srgbClr val="48A23F"/>
      </a:accent4>
      <a:accent5>
        <a:srgbClr val="672D89"/>
      </a:accent5>
      <a:accent6>
        <a:srgbClr val="DC6B2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ssociation_AICPA_PPT [Read-Only]" id="{78C1FB3D-67CB-4DD4-8930-3C7B0BF2510D}" vid="{2B701912-70DD-41F1-8965-70D9973E23B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ZMOutlook</vt:lpwstr>
  </property>
  <property fmtid="{D5CDD505-2E9C-101B-9397-08002B2CF9AE}" pid="3" name="SizeBefore">
    <vt:lpwstr>3906260</vt:lpwstr>
  </property>
  <property fmtid="{D5CDD505-2E9C-101B-9397-08002B2CF9AE}" pid="4" name="OptimizationTime">
    <vt:lpwstr>20190529_1816</vt:lpwstr>
  </property>
</Properties>
</file>

<file path=docProps/app.xml><?xml version="1.0" encoding="utf-8"?>
<Properties xmlns="http://schemas.openxmlformats.org/officeDocument/2006/extended-properties" xmlns:vt="http://schemas.openxmlformats.org/officeDocument/2006/docPropsVTypes">
  <TotalTime>1707</TotalTime>
  <Words>17888</Words>
  <Application>Microsoft Office PowerPoint</Application>
  <PresentationFormat>Widescreen</PresentationFormat>
  <Paragraphs>2005</Paragraphs>
  <Slides>94</Slides>
  <Notes>89</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94</vt:i4>
      </vt:variant>
    </vt:vector>
  </HeadingPairs>
  <TitlesOfParts>
    <vt:vector size="104" baseType="lpstr">
      <vt:lpstr>ＭＳ Ｐゴシック</vt:lpstr>
      <vt:lpstr>Arial</vt:lpstr>
      <vt:lpstr>Calibri</vt:lpstr>
      <vt:lpstr>Courier New</vt:lpstr>
      <vt:lpstr>Lucida Grande</vt:lpstr>
      <vt:lpstr>LucidaGrande</vt:lpstr>
      <vt:lpstr>Wingdings</vt:lpstr>
      <vt:lpstr>1_Office Theme</vt:lpstr>
      <vt:lpstr>2_Office Theme</vt:lpstr>
      <vt:lpstr>Office Theme</vt:lpstr>
      <vt:lpstr>SOC for Service Organizations Reporting Overview</vt:lpstr>
      <vt:lpstr>Learning objectives </vt:lpstr>
      <vt:lpstr>Topics covered</vt:lpstr>
      <vt:lpstr>Overview of key terms</vt:lpstr>
      <vt:lpstr>Definitions</vt:lpstr>
      <vt:lpstr>Definitions (cont.) </vt:lpstr>
      <vt:lpstr>Components of a SOC report</vt:lpstr>
      <vt:lpstr>Management’s description: Subservice organizations</vt:lpstr>
      <vt:lpstr>Comparison of SOC for Service Organizations Reports</vt:lpstr>
      <vt:lpstr>Comparing SOC for service organizations reports</vt:lpstr>
      <vt:lpstr>Comparing SOC for service organizations reports (cont.) </vt:lpstr>
      <vt:lpstr>Comparing SOC for service organizations reports (cont.) </vt:lpstr>
      <vt:lpstr>Comparing SOC for service organizations reports (cont.) </vt:lpstr>
      <vt:lpstr>Comparing SOC for service organizations reports (cont.) </vt:lpstr>
      <vt:lpstr>Comparing SOC for service organizations reports (cont.)  </vt:lpstr>
      <vt:lpstr>Comparing SOC for service organizations reports (cont.) </vt:lpstr>
      <vt:lpstr>Comparing SOC for service organizations reports (cont.)  </vt:lpstr>
      <vt:lpstr>Applicable risk considerations</vt:lpstr>
      <vt:lpstr>Applicable risk considerations (cont.) </vt:lpstr>
      <vt:lpstr>SOC 3 reports</vt:lpstr>
      <vt:lpstr>SOC 3 reports (cont.) </vt:lpstr>
      <vt:lpstr>Common Peer Review Findings</vt:lpstr>
      <vt:lpstr>Peer review common findings</vt:lpstr>
      <vt:lpstr>Common findings: Documentation</vt:lpstr>
      <vt:lpstr>Common findings: Report deficiencies</vt:lpstr>
      <vt:lpstr>Common findings: Competence of engagement team</vt:lpstr>
      <vt:lpstr>Applicable Guidance</vt:lpstr>
      <vt:lpstr>Guidance relevant to SOC for Service Organizations Reporting</vt:lpstr>
      <vt:lpstr>Guidance relevant to SOC for Service Organizations Reporting (cont.)  </vt:lpstr>
      <vt:lpstr>Other available guidance—AICPA </vt:lpstr>
      <vt:lpstr>Quick exercise knowledge check – Which SOC report?</vt:lpstr>
      <vt:lpstr>Debrief – Which SOC report?</vt:lpstr>
      <vt:lpstr>Evaluating the reliability of information provided by the service organization</vt:lpstr>
      <vt:lpstr>Examination quality control</vt:lpstr>
      <vt:lpstr>Peer review</vt:lpstr>
      <vt:lpstr>Planning an Engagement</vt:lpstr>
      <vt:lpstr>Planning an engagement</vt:lpstr>
      <vt:lpstr>SOC 1: Defining the scope of the engagement</vt:lpstr>
      <vt:lpstr>SOC 2: Definition of a system</vt:lpstr>
      <vt:lpstr>Defining the scope of the engagement</vt:lpstr>
      <vt:lpstr>SOC 2: System attributes </vt:lpstr>
      <vt:lpstr>SOC 2: Boundaries of the system</vt:lpstr>
      <vt:lpstr>SOC 2: Boundaries of the system (continued)</vt:lpstr>
      <vt:lpstr>Boundaries of the system (continued)</vt:lpstr>
      <vt:lpstr>Extending or customizing SOC 2 reporting</vt:lpstr>
      <vt:lpstr>Determining the period to be covered by the type 2 report</vt:lpstr>
      <vt:lpstr>Responsibilities of the service auditor during planning</vt:lpstr>
      <vt:lpstr>Responsibilities of management of the service organization</vt:lpstr>
      <vt:lpstr>Responsibilities of management of the service organization (cont.)</vt:lpstr>
      <vt:lpstr>Responsibilities of management of the service organization (cont.)</vt:lpstr>
      <vt:lpstr>Quick exercise knowledge check–Planning responsibilities</vt:lpstr>
      <vt:lpstr>Debrief–Planning responsibilities</vt:lpstr>
      <vt:lpstr>System description</vt:lpstr>
      <vt:lpstr>Preparing the description</vt:lpstr>
      <vt:lpstr>SOC 1: Content of the description</vt:lpstr>
      <vt:lpstr>SOC 2: Content of the description</vt:lpstr>
      <vt:lpstr>SOC 2: Content of the description (cont.)</vt:lpstr>
      <vt:lpstr>SOC 2: Content of the description (cont.)</vt:lpstr>
      <vt:lpstr>SOC 2: Content of the description (cont.)</vt:lpstr>
      <vt:lpstr>Subservice organizations</vt:lpstr>
      <vt:lpstr>Subservice organizations (cont.)</vt:lpstr>
      <vt:lpstr>Subservice organizations (cont.)</vt:lpstr>
      <vt:lpstr>Subservice organizations (cont.) </vt:lpstr>
      <vt:lpstr>Content of the description </vt:lpstr>
      <vt:lpstr>Executing procedures</vt:lpstr>
      <vt:lpstr>Executing procedures</vt:lpstr>
      <vt:lpstr>SOC 1: Obtaining and evaluating evidence about whether the description of the service organization’s system is fairly presented</vt:lpstr>
      <vt:lpstr>SOC 1: Example control description </vt:lpstr>
      <vt:lpstr>SOC 2: Obtaining and evaluating evidence about whether the system description is presented in accordance with the Description Criteria</vt:lpstr>
      <vt:lpstr>SOC 2: Example Control Description </vt:lpstr>
      <vt:lpstr>Obtaining and evaluating evidence about the description</vt:lpstr>
      <vt:lpstr>Obtaining and evaluating evidence about the description (cont.) </vt:lpstr>
      <vt:lpstr>Quick exercise knowledge check–Control descriptions</vt:lpstr>
      <vt:lpstr>Debrief–Control descriptions</vt:lpstr>
      <vt:lpstr>Designing and performing tests of controls and evaluating results of tests</vt:lpstr>
      <vt:lpstr>Designing and performing tests of controls</vt:lpstr>
      <vt:lpstr>Designing and performing tests of controls (cont.)</vt:lpstr>
      <vt:lpstr>Obtaining evidence of the operating effectiveness of controls</vt:lpstr>
      <vt:lpstr>Obtaining evidence of the operating effectiveness of controls (cont.)</vt:lpstr>
      <vt:lpstr>Evaluating the results of tests of controls</vt:lpstr>
      <vt:lpstr>Example evaluation of deviation</vt:lpstr>
      <vt:lpstr>Evaluating the results of tests of controls (cont.) </vt:lpstr>
      <vt:lpstr>Evaluating the results of tests of controls (cont.)</vt:lpstr>
      <vt:lpstr>Reporting on and completing the engagement</vt:lpstr>
      <vt:lpstr>Reporting</vt:lpstr>
      <vt:lpstr>Report content and structure</vt:lpstr>
      <vt:lpstr>Management’s assertion</vt:lpstr>
      <vt:lpstr>Management’s assertion (cont.)</vt:lpstr>
      <vt:lpstr>System description</vt:lpstr>
      <vt:lpstr>Materiality considerations</vt:lpstr>
      <vt:lpstr>Modifications of service auditor’s report</vt:lpstr>
      <vt:lpstr>Completing the engagement</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 for Service Organizations Reporting Overview</dc:title>
  <dc:creator>Nisha Gordhan</dc:creator>
  <cp:lastModifiedBy>Amanda Black</cp:lastModifiedBy>
  <cp:revision>63</cp:revision>
  <cp:lastPrinted>2018-07-10T16:38:43Z</cp:lastPrinted>
  <dcterms:created xsi:type="dcterms:W3CDTF">2018-05-11T13:30:44Z</dcterms:created>
  <dcterms:modified xsi:type="dcterms:W3CDTF">2019-05-13T20:06:18Z</dcterms:modified>
</cp:coreProperties>
</file>