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6" r:id="rId2"/>
    <p:sldId id="260" r:id="rId3"/>
    <p:sldId id="261" r:id="rId4"/>
    <p:sldId id="262" r:id="rId5"/>
    <p:sldId id="263" r:id="rId6"/>
    <p:sldId id="264" r:id="rId7"/>
    <p:sldId id="265" r:id="rId8"/>
    <p:sldId id="266" r:id="rId9"/>
    <p:sldId id="258" r:id="rId10"/>
    <p:sldId id="282" r:id="rId11"/>
    <p:sldId id="271" r:id="rId12"/>
    <p:sldId id="272" r:id="rId13"/>
    <p:sldId id="273" r:id="rId14"/>
    <p:sldId id="274" r:id="rId15"/>
    <p:sldId id="275" r:id="rId16"/>
    <p:sldId id="281" r:id="rId17"/>
    <p:sldId id="276" r:id="rId18"/>
    <p:sldId id="277" r:id="rId19"/>
    <p:sldId id="278" r:id="rId20"/>
    <p:sldId id="279" r:id="rId21"/>
    <p:sldId id="280" r:id="rId22"/>
    <p:sldId id="286" r:id="rId23"/>
    <p:sldId id="283" r:id="rId24"/>
    <p:sldId id="284" r:id="rId25"/>
    <p:sldId id="257" r:id="rId26"/>
    <p:sldId id="285" r:id="rId27"/>
    <p:sldId id="268" r:id="rId28"/>
    <p:sldId id="267" r:id="rId29"/>
    <p:sldId id="269" r:id="rId30"/>
    <p:sldId id="270"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66"/>
  </p:normalViewPr>
  <p:slideViewPr>
    <p:cSldViewPr snapToGrid="0" snapToObjects="1">
      <p:cViewPr>
        <p:scale>
          <a:sx n="71" d="100"/>
          <a:sy n="71" d="100"/>
        </p:scale>
        <p:origin x="1584" y="8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0945BE-AE84-6641-9F84-31E63095C85B}" type="datetimeFigureOut">
              <a:rPr lang="en-US" smtClean="0"/>
              <a:t>5/22/19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88C9B8-F9CD-8640-804C-D81C91251F31}" type="slidenum">
              <a:rPr lang="en-US" smtClean="0"/>
              <a:t>‹#›</a:t>
            </a:fld>
            <a:endParaRPr lang="en-US"/>
          </a:p>
        </p:txBody>
      </p:sp>
    </p:spTree>
    <p:extLst>
      <p:ext uri="{BB962C8B-B14F-4D97-AF65-F5344CB8AC3E}">
        <p14:creationId xmlns:p14="http://schemas.microsoft.com/office/powerpoint/2010/main" val="640598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 DSS06</a:t>
            </a:r>
          </a:p>
        </p:txBody>
      </p:sp>
      <p:sp>
        <p:nvSpPr>
          <p:cNvPr id="4" name="Slide Number Placeholder 3"/>
          <p:cNvSpPr>
            <a:spLocks noGrp="1"/>
          </p:cNvSpPr>
          <p:nvPr>
            <p:ph type="sldNum" sz="quarter" idx="5"/>
          </p:nvPr>
        </p:nvSpPr>
        <p:spPr/>
        <p:txBody>
          <a:bodyPr/>
          <a:lstStyle/>
          <a:p>
            <a:fld id="{2088C9B8-F9CD-8640-804C-D81C91251F31}" type="slidenum">
              <a:rPr lang="en-US" smtClean="0"/>
              <a:t>17</a:t>
            </a:fld>
            <a:endParaRPr lang="en-US"/>
          </a:p>
        </p:txBody>
      </p:sp>
    </p:spTree>
    <p:extLst>
      <p:ext uri="{BB962C8B-B14F-4D97-AF65-F5344CB8AC3E}">
        <p14:creationId xmlns:p14="http://schemas.microsoft.com/office/powerpoint/2010/main" val="800171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 operating, why does it affect financial reporting, entity level control, etc.</a:t>
            </a:r>
          </a:p>
        </p:txBody>
      </p:sp>
      <p:sp>
        <p:nvSpPr>
          <p:cNvPr id="4" name="Slide Number Placeholder 3"/>
          <p:cNvSpPr>
            <a:spLocks noGrp="1"/>
          </p:cNvSpPr>
          <p:nvPr>
            <p:ph type="sldNum" sz="quarter" idx="5"/>
          </p:nvPr>
        </p:nvSpPr>
        <p:spPr/>
        <p:txBody>
          <a:bodyPr/>
          <a:lstStyle/>
          <a:p>
            <a:fld id="{2088C9B8-F9CD-8640-804C-D81C91251F31}" type="slidenum">
              <a:rPr lang="en-US" smtClean="0"/>
              <a:t>18</a:t>
            </a:fld>
            <a:endParaRPr lang="en-US"/>
          </a:p>
        </p:txBody>
      </p:sp>
    </p:spTree>
    <p:extLst>
      <p:ext uri="{BB962C8B-B14F-4D97-AF65-F5344CB8AC3E}">
        <p14:creationId xmlns:p14="http://schemas.microsoft.com/office/powerpoint/2010/main" val="2109468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A4007-6044-A14E-B538-CFE309CAB38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7BB1955-CF1C-BF4F-857E-96077809DE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984AF01-FBF9-564C-A9EB-27E9CE4B903A}"/>
              </a:ext>
            </a:extLst>
          </p:cNvPr>
          <p:cNvSpPr>
            <a:spLocks noGrp="1"/>
          </p:cNvSpPr>
          <p:nvPr>
            <p:ph type="dt" sz="half" idx="10"/>
          </p:nvPr>
        </p:nvSpPr>
        <p:spPr/>
        <p:txBody>
          <a:bodyPr/>
          <a:lstStyle/>
          <a:p>
            <a:fld id="{E68DF08C-A524-DC43-91C2-75B78BA06F7C}" type="datetimeFigureOut">
              <a:rPr lang="en-US" smtClean="0"/>
              <a:t>5/22/19</a:t>
            </a:fld>
            <a:endParaRPr lang="en-US"/>
          </a:p>
        </p:txBody>
      </p:sp>
      <p:sp>
        <p:nvSpPr>
          <p:cNvPr id="5" name="Footer Placeholder 4">
            <a:extLst>
              <a:ext uri="{FF2B5EF4-FFF2-40B4-BE49-F238E27FC236}">
                <a16:creationId xmlns:a16="http://schemas.microsoft.com/office/drawing/2014/main" id="{FD5C9B58-1968-194B-85A0-127E4EFC80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B4786B-DFEF-F94B-BF19-4B34B5165C57}"/>
              </a:ext>
            </a:extLst>
          </p:cNvPr>
          <p:cNvSpPr>
            <a:spLocks noGrp="1"/>
          </p:cNvSpPr>
          <p:nvPr>
            <p:ph type="sldNum" sz="quarter" idx="12"/>
          </p:nvPr>
        </p:nvSpPr>
        <p:spPr/>
        <p:txBody>
          <a:bodyPr/>
          <a:lstStyle/>
          <a:p>
            <a:fld id="{960C6403-A255-474B-A932-8318A4938A77}" type="slidenum">
              <a:rPr lang="en-US" smtClean="0"/>
              <a:t>‹#›</a:t>
            </a:fld>
            <a:endParaRPr lang="en-US"/>
          </a:p>
        </p:txBody>
      </p:sp>
    </p:spTree>
    <p:extLst>
      <p:ext uri="{BB962C8B-B14F-4D97-AF65-F5344CB8AC3E}">
        <p14:creationId xmlns:p14="http://schemas.microsoft.com/office/powerpoint/2010/main" val="932022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D98FF-DED4-6248-847D-679E5034E13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4CDE4AC-8E49-704B-BF63-77342742E16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B53DC8-363E-0643-B204-96E0B20AB260}"/>
              </a:ext>
            </a:extLst>
          </p:cNvPr>
          <p:cNvSpPr>
            <a:spLocks noGrp="1"/>
          </p:cNvSpPr>
          <p:nvPr>
            <p:ph type="dt" sz="half" idx="10"/>
          </p:nvPr>
        </p:nvSpPr>
        <p:spPr/>
        <p:txBody>
          <a:bodyPr/>
          <a:lstStyle/>
          <a:p>
            <a:fld id="{E68DF08C-A524-DC43-91C2-75B78BA06F7C}" type="datetimeFigureOut">
              <a:rPr lang="en-US" smtClean="0"/>
              <a:t>5/22/19</a:t>
            </a:fld>
            <a:endParaRPr lang="en-US"/>
          </a:p>
        </p:txBody>
      </p:sp>
      <p:sp>
        <p:nvSpPr>
          <p:cNvPr id="5" name="Footer Placeholder 4">
            <a:extLst>
              <a:ext uri="{FF2B5EF4-FFF2-40B4-BE49-F238E27FC236}">
                <a16:creationId xmlns:a16="http://schemas.microsoft.com/office/drawing/2014/main" id="{185C6B04-B7C3-A44E-A419-8D22C2BBC4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765564-EA0F-3441-BF24-EA692732DA71}"/>
              </a:ext>
            </a:extLst>
          </p:cNvPr>
          <p:cNvSpPr>
            <a:spLocks noGrp="1"/>
          </p:cNvSpPr>
          <p:nvPr>
            <p:ph type="sldNum" sz="quarter" idx="12"/>
          </p:nvPr>
        </p:nvSpPr>
        <p:spPr/>
        <p:txBody>
          <a:bodyPr/>
          <a:lstStyle/>
          <a:p>
            <a:fld id="{960C6403-A255-474B-A932-8318A4938A77}" type="slidenum">
              <a:rPr lang="en-US" smtClean="0"/>
              <a:t>‹#›</a:t>
            </a:fld>
            <a:endParaRPr lang="en-US"/>
          </a:p>
        </p:txBody>
      </p:sp>
    </p:spTree>
    <p:extLst>
      <p:ext uri="{BB962C8B-B14F-4D97-AF65-F5344CB8AC3E}">
        <p14:creationId xmlns:p14="http://schemas.microsoft.com/office/powerpoint/2010/main" val="35922902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3D8195-E014-CC46-822B-DC20B96B84F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B6C35B-FB31-C249-9986-8634E347001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9EB841-9FB2-F440-B5F6-0D810A646883}"/>
              </a:ext>
            </a:extLst>
          </p:cNvPr>
          <p:cNvSpPr>
            <a:spLocks noGrp="1"/>
          </p:cNvSpPr>
          <p:nvPr>
            <p:ph type="dt" sz="half" idx="10"/>
          </p:nvPr>
        </p:nvSpPr>
        <p:spPr/>
        <p:txBody>
          <a:bodyPr/>
          <a:lstStyle/>
          <a:p>
            <a:fld id="{E68DF08C-A524-DC43-91C2-75B78BA06F7C}" type="datetimeFigureOut">
              <a:rPr lang="en-US" smtClean="0"/>
              <a:t>5/22/19</a:t>
            </a:fld>
            <a:endParaRPr lang="en-US"/>
          </a:p>
        </p:txBody>
      </p:sp>
      <p:sp>
        <p:nvSpPr>
          <p:cNvPr id="5" name="Footer Placeholder 4">
            <a:extLst>
              <a:ext uri="{FF2B5EF4-FFF2-40B4-BE49-F238E27FC236}">
                <a16:creationId xmlns:a16="http://schemas.microsoft.com/office/drawing/2014/main" id="{A8EBAD03-A954-E446-ABDE-061770CD64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2D977C-3AD9-AB42-AF46-CA27E6E3867B}"/>
              </a:ext>
            </a:extLst>
          </p:cNvPr>
          <p:cNvSpPr>
            <a:spLocks noGrp="1"/>
          </p:cNvSpPr>
          <p:nvPr>
            <p:ph type="sldNum" sz="quarter" idx="12"/>
          </p:nvPr>
        </p:nvSpPr>
        <p:spPr/>
        <p:txBody>
          <a:bodyPr/>
          <a:lstStyle/>
          <a:p>
            <a:fld id="{960C6403-A255-474B-A932-8318A4938A77}" type="slidenum">
              <a:rPr lang="en-US" smtClean="0"/>
              <a:t>‹#›</a:t>
            </a:fld>
            <a:endParaRPr lang="en-US"/>
          </a:p>
        </p:txBody>
      </p:sp>
    </p:spTree>
    <p:extLst>
      <p:ext uri="{BB962C8B-B14F-4D97-AF65-F5344CB8AC3E}">
        <p14:creationId xmlns:p14="http://schemas.microsoft.com/office/powerpoint/2010/main" val="625158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38818-5308-5C46-9CBC-5FCB19D58A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C97F150-1E33-314E-8123-0223B5C42D5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5C8DBB-9DF6-364A-B9DC-27EE000A684D}"/>
              </a:ext>
            </a:extLst>
          </p:cNvPr>
          <p:cNvSpPr>
            <a:spLocks noGrp="1"/>
          </p:cNvSpPr>
          <p:nvPr>
            <p:ph type="dt" sz="half" idx="10"/>
          </p:nvPr>
        </p:nvSpPr>
        <p:spPr/>
        <p:txBody>
          <a:bodyPr/>
          <a:lstStyle/>
          <a:p>
            <a:fld id="{E68DF08C-A524-DC43-91C2-75B78BA06F7C}" type="datetimeFigureOut">
              <a:rPr lang="en-US" smtClean="0"/>
              <a:t>5/22/19</a:t>
            </a:fld>
            <a:endParaRPr lang="en-US"/>
          </a:p>
        </p:txBody>
      </p:sp>
      <p:sp>
        <p:nvSpPr>
          <p:cNvPr id="5" name="Footer Placeholder 4">
            <a:extLst>
              <a:ext uri="{FF2B5EF4-FFF2-40B4-BE49-F238E27FC236}">
                <a16:creationId xmlns:a16="http://schemas.microsoft.com/office/drawing/2014/main" id="{D396BB8B-5DDE-E743-AEB2-6012F66364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925D74-BE47-3643-A807-78DA734D7CB9}"/>
              </a:ext>
            </a:extLst>
          </p:cNvPr>
          <p:cNvSpPr>
            <a:spLocks noGrp="1"/>
          </p:cNvSpPr>
          <p:nvPr>
            <p:ph type="sldNum" sz="quarter" idx="12"/>
          </p:nvPr>
        </p:nvSpPr>
        <p:spPr/>
        <p:txBody>
          <a:bodyPr/>
          <a:lstStyle/>
          <a:p>
            <a:fld id="{960C6403-A255-474B-A932-8318A4938A77}" type="slidenum">
              <a:rPr lang="en-US" smtClean="0"/>
              <a:t>‹#›</a:t>
            </a:fld>
            <a:endParaRPr lang="en-US"/>
          </a:p>
        </p:txBody>
      </p:sp>
    </p:spTree>
    <p:extLst>
      <p:ext uri="{BB962C8B-B14F-4D97-AF65-F5344CB8AC3E}">
        <p14:creationId xmlns:p14="http://schemas.microsoft.com/office/powerpoint/2010/main" val="2832453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2F124-56F7-244B-BAC2-FD22AE8A58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A4ADDA8-ED93-5545-B768-6525BD1367D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F144CE-B3F5-7F48-A143-4E2F1F90F47D}"/>
              </a:ext>
            </a:extLst>
          </p:cNvPr>
          <p:cNvSpPr>
            <a:spLocks noGrp="1"/>
          </p:cNvSpPr>
          <p:nvPr>
            <p:ph type="dt" sz="half" idx="10"/>
          </p:nvPr>
        </p:nvSpPr>
        <p:spPr/>
        <p:txBody>
          <a:bodyPr/>
          <a:lstStyle/>
          <a:p>
            <a:fld id="{E68DF08C-A524-DC43-91C2-75B78BA06F7C}" type="datetimeFigureOut">
              <a:rPr lang="en-US" smtClean="0"/>
              <a:t>5/22/19</a:t>
            </a:fld>
            <a:endParaRPr lang="en-US"/>
          </a:p>
        </p:txBody>
      </p:sp>
      <p:sp>
        <p:nvSpPr>
          <p:cNvPr id="5" name="Footer Placeholder 4">
            <a:extLst>
              <a:ext uri="{FF2B5EF4-FFF2-40B4-BE49-F238E27FC236}">
                <a16:creationId xmlns:a16="http://schemas.microsoft.com/office/drawing/2014/main" id="{B05BB217-BE45-9443-9973-D9751D292D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8D0FBC-B605-E745-852C-F654A6CA587A}"/>
              </a:ext>
            </a:extLst>
          </p:cNvPr>
          <p:cNvSpPr>
            <a:spLocks noGrp="1"/>
          </p:cNvSpPr>
          <p:nvPr>
            <p:ph type="sldNum" sz="quarter" idx="12"/>
          </p:nvPr>
        </p:nvSpPr>
        <p:spPr/>
        <p:txBody>
          <a:bodyPr/>
          <a:lstStyle/>
          <a:p>
            <a:fld id="{960C6403-A255-474B-A932-8318A4938A77}" type="slidenum">
              <a:rPr lang="en-US" smtClean="0"/>
              <a:t>‹#›</a:t>
            </a:fld>
            <a:endParaRPr lang="en-US"/>
          </a:p>
        </p:txBody>
      </p:sp>
    </p:spTree>
    <p:extLst>
      <p:ext uri="{BB962C8B-B14F-4D97-AF65-F5344CB8AC3E}">
        <p14:creationId xmlns:p14="http://schemas.microsoft.com/office/powerpoint/2010/main" val="2045886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3BB7C-4BCB-0047-B500-DFC72744EF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A910CF-D06D-3B47-AA6F-C35F5410146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CEB43E2-38FC-A143-8CB4-B563BFCACF1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847567-8B99-FA4F-A0B0-AF66138CFBF9}"/>
              </a:ext>
            </a:extLst>
          </p:cNvPr>
          <p:cNvSpPr>
            <a:spLocks noGrp="1"/>
          </p:cNvSpPr>
          <p:nvPr>
            <p:ph type="dt" sz="half" idx="10"/>
          </p:nvPr>
        </p:nvSpPr>
        <p:spPr/>
        <p:txBody>
          <a:bodyPr/>
          <a:lstStyle/>
          <a:p>
            <a:fld id="{E68DF08C-A524-DC43-91C2-75B78BA06F7C}" type="datetimeFigureOut">
              <a:rPr lang="en-US" smtClean="0"/>
              <a:t>5/22/19</a:t>
            </a:fld>
            <a:endParaRPr lang="en-US"/>
          </a:p>
        </p:txBody>
      </p:sp>
      <p:sp>
        <p:nvSpPr>
          <p:cNvPr id="6" name="Footer Placeholder 5">
            <a:extLst>
              <a:ext uri="{FF2B5EF4-FFF2-40B4-BE49-F238E27FC236}">
                <a16:creationId xmlns:a16="http://schemas.microsoft.com/office/drawing/2014/main" id="{55A10B98-97A2-9D44-9AD7-F3D65FA7BA9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670AD9-4BD2-3D41-B1E3-4009FB09B379}"/>
              </a:ext>
            </a:extLst>
          </p:cNvPr>
          <p:cNvSpPr>
            <a:spLocks noGrp="1"/>
          </p:cNvSpPr>
          <p:nvPr>
            <p:ph type="sldNum" sz="quarter" idx="12"/>
          </p:nvPr>
        </p:nvSpPr>
        <p:spPr/>
        <p:txBody>
          <a:bodyPr/>
          <a:lstStyle/>
          <a:p>
            <a:fld id="{960C6403-A255-474B-A932-8318A4938A77}" type="slidenum">
              <a:rPr lang="en-US" smtClean="0"/>
              <a:t>‹#›</a:t>
            </a:fld>
            <a:endParaRPr lang="en-US"/>
          </a:p>
        </p:txBody>
      </p:sp>
    </p:spTree>
    <p:extLst>
      <p:ext uri="{BB962C8B-B14F-4D97-AF65-F5344CB8AC3E}">
        <p14:creationId xmlns:p14="http://schemas.microsoft.com/office/powerpoint/2010/main" val="3888157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F045E-98A4-9C49-AF76-9E93C88F3F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37DD490-B3BF-F344-9EA0-747437C4FA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3D1EB18-49AF-9D46-BA9F-B8A83B7CF82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F330B4A-C386-1E43-A4BF-A092412ECC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E446C34-CFA0-914F-8186-45373786BB7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F801D5-1E62-854A-AF91-B9BA0E74BF4B}"/>
              </a:ext>
            </a:extLst>
          </p:cNvPr>
          <p:cNvSpPr>
            <a:spLocks noGrp="1"/>
          </p:cNvSpPr>
          <p:nvPr>
            <p:ph type="dt" sz="half" idx="10"/>
          </p:nvPr>
        </p:nvSpPr>
        <p:spPr/>
        <p:txBody>
          <a:bodyPr/>
          <a:lstStyle/>
          <a:p>
            <a:fld id="{E68DF08C-A524-DC43-91C2-75B78BA06F7C}" type="datetimeFigureOut">
              <a:rPr lang="en-US" smtClean="0"/>
              <a:t>5/22/19</a:t>
            </a:fld>
            <a:endParaRPr lang="en-US"/>
          </a:p>
        </p:txBody>
      </p:sp>
      <p:sp>
        <p:nvSpPr>
          <p:cNvPr id="8" name="Footer Placeholder 7">
            <a:extLst>
              <a:ext uri="{FF2B5EF4-FFF2-40B4-BE49-F238E27FC236}">
                <a16:creationId xmlns:a16="http://schemas.microsoft.com/office/drawing/2014/main" id="{F3D004D8-0894-9041-83D4-90AF833825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3D7B88B-194F-E044-BD04-2FB932932EBA}"/>
              </a:ext>
            </a:extLst>
          </p:cNvPr>
          <p:cNvSpPr>
            <a:spLocks noGrp="1"/>
          </p:cNvSpPr>
          <p:nvPr>
            <p:ph type="sldNum" sz="quarter" idx="12"/>
          </p:nvPr>
        </p:nvSpPr>
        <p:spPr/>
        <p:txBody>
          <a:bodyPr/>
          <a:lstStyle/>
          <a:p>
            <a:fld id="{960C6403-A255-474B-A932-8318A4938A77}" type="slidenum">
              <a:rPr lang="en-US" smtClean="0"/>
              <a:t>‹#›</a:t>
            </a:fld>
            <a:endParaRPr lang="en-US"/>
          </a:p>
        </p:txBody>
      </p:sp>
    </p:spTree>
    <p:extLst>
      <p:ext uri="{BB962C8B-B14F-4D97-AF65-F5344CB8AC3E}">
        <p14:creationId xmlns:p14="http://schemas.microsoft.com/office/powerpoint/2010/main" val="4045328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80EBA-6D38-F24A-BA64-0964290CD18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28F3ECE-1373-4740-AD47-57AAA7301237}"/>
              </a:ext>
            </a:extLst>
          </p:cNvPr>
          <p:cNvSpPr>
            <a:spLocks noGrp="1"/>
          </p:cNvSpPr>
          <p:nvPr>
            <p:ph type="dt" sz="half" idx="10"/>
          </p:nvPr>
        </p:nvSpPr>
        <p:spPr/>
        <p:txBody>
          <a:bodyPr/>
          <a:lstStyle/>
          <a:p>
            <a:fld id="{E68DF08C-A524-DC43-91C2-75B78BA06F7C}" type="datetimeFigureOut">
              <a:rPr lang="en-US" smtClean="0"/>
              <a:t>5/22/19</a:t>
            </a:fld>
            <a:endParaRPr lang="en-US"/>
          </a:p>
        </p:txBody>
      </p:sp>
      <p:sp>
        <p:nvSpPr>
          <p:cNvPr id="4" name="Footer Placeholder 3">
            <a:extLst>
              <a:ext uri="{FF2B5EF4-FFF2-40B4-BE49-F238E27FC236}">
                <a16:creationId xmlns:a16="http://schemas.microsoft.com/office/drawing/2014/main" id="{18744083-1CDD-3443-88FD-4173ACCCC2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808F001-D7EC-CC4C-892D-A250C4A9AA1D}"/>
              </a:ext>
            </a:extLst>
          </p:cNvPr>
          <p:cNvSpPr>
            <a:spLocks noGrp="1"/>
          </p:cNvSpPr>
          <p:nvPr>
            <p:ph type="sldNum" sz="quarter" idx="12"/>
          </p:nvPr>
        </p:nvSpPr>
        <p:spPr/>
        <p:txBody>
          <a:bodyPr/>
          <a:lstStyle/>
          <a:p>
            <a:fld id="{960C6403-A255-474B-A932-8318A4938A77}" type="slidenum">
              <a:rPr lang="en-US" smtClean="0"/>
              <a:t>‹#›</a:t>
            </a:fld>
            <a:endParaRPr lang="en-US"/>
          </a:p>
        </p:txBody>
      </p:sp>
    </p:spTree>
    <p:extLst>
      <p:ext uri="{BB962C8B-B14F-4D97-AF65-F5344CB8AC3E}">
        <p14:creationId xmlns:p14="http://schemas.microsoft.com/office/powerpoint/2010/main" val="3965372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8BDBF8-5461-3644-9BE2-D1990BC8B4DA}"/>
              </a:ext>
            </a:extLst>
          </p:cNvPr>
          <p:cNvSpPr>
            <a:spLocks noGrp="1"/>
          </p:cNvSpPr>
          <p:nvPr>
            <p:ph type="dt" sz="half" idx="10"/>
          </p:nvPr>
        </p:nvSpPr>
        <p:spPr/>
        <p:txBody>
          <a:bodyPr/>
          <a:lstStyle/>
          <a:p>
            <a:fld id="{E68DF08C-A524-DC43-91C2-75B78BA06F7C}" type="datetimeFigureOut">
              <a:rPr lang="en-US" smtClean="0"/>
              <a:t>5/22/19</a:t>
            </a:fld>
            <a:endParaRPr lang="en-US"/>
          </a:p>
        </p:txBody>
      </p:sp>
      <p:sp>
        <p:nvSpPr>
          <p:cNvPr id="3" name="Footer Placeholder 2">
            <a:extLst>
              <a:ext uri="{FF2B5EF4-FFF2-40B4-BE49-F238E27FC236}">
                <a16:creationId xmlns:a16="http://schemas.microsoft.com/office/drawing/2014/main" id="{0E38F57A-C2B2-D649-A898-13EF9C1788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E32805-96EF-F94B-99E2-51A1345920B3}"/>
              </a:ext>
            </a:extLst>
          </p:cNvPr>
          <p:cNvSpPr>
            <a:spLocks noGrp="1"/>
          </p:cNvSpPr>
          <p:nvPr>
            <p:ph type="sldNum" sz="quarter" idx="12"/>
          </p:nvPr>
        </p:nvSpPr>
        <p:spPr/>
        <p:txBody>
          <a:bodyPr/>
          <a:lstStyle/>
          <a:p>
            <a:fld id="{960C6403-A255-474B-A932-8318A4938A77}" type="slidenum">
              <a:rPr lang="en-US" smtClean="0"/>
              <a:t>‹#›</a:t>
            </a:fld>
            <a:endParaRPr lang="en-US"/>
          </a:p>
        </p:txBody>
      </p:sp>
    </p:spTree>
    <p:extLst>
      <p:ext uri="{BB962C8B-B14F-4D97-AF65-F5344CB8AC3E}">
        <p14:creationId xmlns:p14="http://schemas.microsoft.com/office/powerpoint/2010/main" val="4076086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07A03-E217-3941-A9BC-60A04BA2FB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F730347-948C-5943-A3C1-B6E83CA4CC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E6C5D6B-2034-EE43-9824-336C690BFB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C1B6266-094E-FB4B-AB3F-B485FEBDA38E}"/>
              </a:ext>
            </a:extLst>
          </p:cNvPr>
          <p:cNvSpPr>
            <a:spLocks noGrp="1"/>
          </p:cNvSpPr>
          <p:nvPr>
            <p:ph type="dt" sz="half" idx="10"/>
          </p:nvPr>
        </p:nvSpPr>
        <p:spPr/>
        <p:txBody>
          <a:bodyPr/>
          <a:lstStyle/>
          <a:p>
            <a:fld id="{E68DF08C-A524-DC43-91C2-75B78BA06F7C}" type="datetimeFigureOut">
              <a:rPr lang="en-US" smtClean="0"/>
              <a:t>5/22/19</a:t>
            </a:fld>
            <a:endParaRPr lang="en-US"/>
          </a:p>
        </p:txBody>
      </p:sp>
      <p:sp>
        <p:nvSpPr>
          <p:cNvPr id="6" name="Footer Placeholder 5">
            <a:extLst>
              <a:ext uri="{FF2B5EF4-FFF2-40B4-BE49-F238E27FC236}">
                <a16:creationId xmlns:a16="http://schemas.microsoft.com/office/drawing/2014/main" id="{6852DF25-EC69-4549-B9EF-D5F7783F2D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8307BA-19E8-1042-A8D8-EBF8C1388BA2}"/>
              </a:ext>
            </a:extLst>
          </p:cNvPr>
          <p:cNvSpPr>
            <a:spLocks noGrp="1"/>
          </p:cNvSpPr>
          <p:nvPr>
            <p:ph type="sldNum" sz="quarter" idx="12"/>
          </p:nvPr>
        </p:nvSpPr>
        <p:spPr/>
        <p:txBody>
          <a:bodyPr/>
          <a:lstStyle/>
          <a:p>
            <a:fld id="{960C6403-A255-474B-A932-8318A4938A77}" type="slidenum">
              <a:rPr lang="en-US" smtClean="0"/>
              <a:t>‹#›</a:t>
            </a:fld>
            <a:endParaRPr lang="en-US"/>
          </a:p>
        </p:txBody>
      </p:sp>
    </p:spTree>
    <p:extLst>
      <p:ext uri="{BB962C8B-B14F-4D97-AF65-F5344CB8AC3E}">
        <p14:creationId xmlns:p14="http://schemas.microsoft.com/office/powerpoint/2010/main" val="22277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C0B78-7D89-C14A-A4C5-21F21E694A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EF0BF8B-43A4-7D44-95FB-C3E426A567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FE4973-1992-F641-9C9F-72A4687845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EF551E2-879E-4A4D-BDC2-5172F9E1A7CA}"/>
              </a:ext>
            </a:extLst>
          </p:cNvPr>
          <p:cNvSpPr>
            <a:spLocks noGrp="1"/>
          </p:cNvSpPr>
          <p:nvPr>
            <p:ph type="dt" sz="half" idx="10"/>
          </p:nvPr>
        </p:nvSpPr>
        <p:spPr/>
        <p:txBody>
          <a:bodyPr/>
          <a:lstStyle/>
          <a:p>
            <a:fld id="{E68DF08C-A524-DC43-91C2-75B78BA06F7C}" type="datetimeFigureOut">
              <a:rPr lang="en-US" smtClean="0"/>
              <a:t>5/22/19</a:t>
            </a:fld>
            <a:endParaRPr lang="en-US"/>
          </a:p>
        </p:txBody>
      </p:sp>
      <p:sp>
        <p:nvSpPr>
          <p:cNvPr id="6" name="Footer Placeholder 5">
            <a:extLst>
              <a:ext uri="{FF2B5EF4-FFF2-40B4-BE49-F238E27FC236}">
                <a16:creationId xmlns:a16="http://schemas.microsoft.com/office/drawing/2014/main" id="{917F6CA9-CF27-9949-8657-98DFCE101B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16744C-6F16-8344-B487-79949CBBFB16}"/>
              </a:ext>
            </a:extLst>
          </p:cNvPr>
          <p:cNvSpPr>
            <a:spLocks noGrp="1"/>
          </p:cNvSpPr>
          <p:nvPr>
            <p:ph type="sldNum" sz="quarter" idx="12"/>
          </p:nvPr>
        </p:nvSpPr>
        <p:spPr/>
        <p:txBody>
          <a:bodyPr/>
          <a:lstStyle/>
          <a:p>
            <a:fld id="{960C6403-A255-474B-A932-8318A4938A77}" type="slidenum">
              <a:rPr lang="en-US" smtClean="0"/>
              <a:t>‹#›</a:t>
            </a:fld>
            <a:endParaRPr lang="en-US"/>
          </a:p>
        </p:txBody>
      </p:sp>
    </p:spTree>
    <p:extLst>
      <p:ext uri="{BB962C8B-B14F-4D97-AF65-F5344CB8AC3E}">
        <p14:creationId xmlns:p14="http://schemas.microsoft.com/office/powerpoint/2010/main" val="324389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CA123B-D114-084A-AA6F-28D5C8DB81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459271-4088-9C4D-B9A2-854C949576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2810B0-78CF-DA4B-890D-9CAD6719BD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8DF08C-A524-DC43-91C2-75B78BA06F7C}" type="datetimeFigureOut">
              <a:rPr lang="en-US" smtClean="0"/>
              <a:t>5/22/19</a:t>
            </a:fld>
            <a:endParaRPr lang="en-US"/>
          </a:p>
        </p:txBody>
      </p:sp>
      <p:sp>
        <p:nvSpPr>
          <p:cNvPr id="5" name="Footer Placeholder 4">
            <a:extLst>
              <a:ext uri="{FF2B5EF4-FFF2-40B4-BE49-F238E27FC236}">
                <a16:creationId xmlns:a16="http://schemas.microsoft.com/office/drawing/2014/main" id="{30F58EA8-3149-8C40-9E8C-BAD3BAFF4F8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5E23DF9-B113-8946-BFC0-495861D507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0C6403-A255-474B-A932-8318A4938A77}" type="slidenum">
              <a:rPr lang="en-US" smtClean="0"/>
              <a:t>‹#›</a:t>
            </a:fld>
            <a:endParaRPr lang="en-US"/>
          </a:p>
        </p:txBody>
      </p:sp>
    </p:spTree>
    <p:extLst>
      <p:ext uri="{BB962C8B-B14F-4D97-AF65-F5344CB8AC3E}">
        <p14:creationId xmlns:p14="http://schemas.microsoft.com/office/powerpoint/2010/main" val="2086601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hyperlink" Target="https://github.com/K-miran/HELR" TargetMode="External"/><Relationship Id="rId1" Type="http://schemas.openxmlformats.org/officeDocument/2006/relationships/slideLayout" Target="../slideLayouts/slideLayout2.xml"/><Relationship Id="rId4" Type="http://schemas.openxmlformats.org/officeDocument/2006/relationships/image" Target="../media/image5.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AC8EE-BC64-2347-B70F-A96A8727614C}"/>
              </a:ext>
            </a:extLst>
          </p:cNvPr>
          <p:cNvSpPr>
            <a:spLocks noGrp="1"/>
          </p:cNvSpPr>
          <p:nvPr>
            <p:ph type="ctrTitle"/>
          </p:nvPr>
        </p:nvSpPr>
        <p:spPr/>
        <p:txBody>
          <a:bodyPr/>
          <a:lstStyle/>
          <a:p>
            <a:r>
              <a:rPr lang="en-US" b="1" dirty="0"/>
              <a:t>Cybersecurity and Audit Analytics</a:t>
            </a:r>
            <a:endParaRPr lang="en-US" dirty="0"/>
          </a:p>
        </p:txBody>
      </p:sp>
      <p:sp>
        <p:nvSpPr>
          <p:cNvPr id="3" name="Subtitle 2">
            <a:extLst>
              <a:ext uri="{FF2B5EF4-FFF2-40B4-BE49-F238E27FC236}">
                <a16:creationId xmlns:a16="http://schemas.microsoft.com/office/drawing/2014/main" id="{A773C581-4A01-E94D-82A6-4AFFC0156C24}"/>
              </a:ext>
            </a:extLst>
          </p:cNvPr>
          <p:cNvSpPr>
            <a:spLocks noGrp="1"/>
          </p:cNvSpPr>
          <p:nvPr>
            <p:ph type="subTitle" idx="1"/>
          </p:nvPr>
        </p:nvSpPr>
        <p:spPr/>
        <p:txBody>
          <a:bodyPr/>
          <a:lstStyle/>
          <a:p>
            <a:r>
              <a:rPr lang="en-US" dirty="0" err="1"/>
              <a:t>Tawei</a:t>
            </a:r>
            <a:r>
              <a:rPr lang="en-US" dirty="0"/>
              <a:t> (David) Wang, DePaul University</a:t>
            </a:r>
          </a:p>
          <a:p>
            <a:r>
              <a:rPr lang="en-US" dirty="0" err="1"/>
              <a:t>david.wang@depaul.edu</a:t>
            </a:r>
            <a:endParaRPr lang="en-US" dirty="0"/>
          </a:p>
        </p:txBody>
      </p:sp>
      <p:pic>
        <p:nvPicPr>
          <p:cNvPr id="6" name="Picture 5">
            <a:extLst>
              <a:ext uri="{FF2B5EF4-FFF2-40B4-BE49-F238E27FC236}">
                <a16:creationId xmlns:a16="http://schemas.microsoft.com/office/drawing/2014/main" id="{45FCD783-2797-6243-B396-730B187233DD}"/>
              </a:ext>
            </a:extLst>
          </p:cNvPr>
          <p:cNvPicPr>
            <a:picLocks noChangeAspect="1"/>
          </p:cNvPicPr>
          <p:nvPr/>
        </p:nvPicPr>
        <p:blipFill>
          <a:blip r:embed="rId2"/>
          <a:stretch>
            <a:fillRect/>
          </a:stretch>
        </p:blipFill>
        <p:spPr>
          <a:xfrm>
            <a:off x="9793816" y="379413"/>
            <a:ext cx="1986882" cy="1301750"/>
          </a:xfrm>
          <a:prstGeom prst="rect">
            <a:avLst/>
          </a:prstGeom>
        </p:spPr>
      </p:pic>
    </p:spTree>
    <p:extLst>
      <p:ext uri="{BB962C8B-B14F-4D97-AF65-F5344CB8AC3E}">
        <p14:creationId xmlns:p14="http://schemas.microsoft.com/office/powerpoint/2010/main" val="2957299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C5CD3-411F-DD49-80FC-318CF84D31C1}"/>
              </a:ext>
            </a:extLst>
          </p:cNvPr>
          <p:cNvSpPr>
            <a:spLocks noGrp="1"/>
          </p:cNvSpPr>
          <p:nvPr>
            <p:ph type="title"/>
          </p:nvPr>
        </p:nvSpPr>
        <p:spPr/>
        <p:txBody>
          <a:bodyPr/>
          <a:lstStyle/>
          <a:p>
            <a:r>
              <a:rPr lang="en-US" dirty="0"/>
              <a:t>Setting</a:t>
            </a:r>
          </a:p>
        </p:txBody>
      </p:sp>
      <p:sp>
        <p:nvSpPr>
          <p:cNvPr id="3" name="Content Placeholder 2">
            <a:extLst>
              <a:ext uri="{FF2B5EF4-FFF2-40B4-BE49-F238E27FC236}">
                <a16:creationId xmlns:a16="http://schemas.microsoft.com/office/drawing/2014/main" id="{E3CFC960-8B5A-4647-879A-F3369631075F}"/>
              </a:ext>
            </a:extLst>
          </p:cNvPr>
          <p:cNvSpPr>
            <a:spLocks noGrp="1"/>
          </p:cNvSpPr>
          <p:nvPr>
            <p:ph idx="1"/>
          </p:nvPr>
        </p:nvSpPr>
        <p:spPr/>
        <p:txBody>
          <a:bodyPr>
            <a:normAutofit/>
          </a:bodyPr>
          <a:lstStyle/>
          <a:p>
            <a:r>
              <a:rPr lang="en-US" dirty="0"/>
              <a:t>Can be an individual or group assignment</a:t>
            </a:r>
          </a:p>
          <a:p>
            <a:r>
              <a:rPr lang="en-US" dirty="0"/>
              <a:t>Access control is easier for students to have some connections</a:t>
            </a:r>
          </a:p>
          <a:p>
            <a:r>
              <a:rPr lang="en-US" dirty="0"/>
              <a:t>Can cut down the materials depending on the amount of work </a:t>
            </a:r>
          </a:p>
          <a:p>
            <a:r>
              <a:rPr lang="en-US" dirty="0"/>
              <a:t>Some basic trainings in analytics and some understanding of the topic</a:t>
            </a:r>
          </a:p>
          <a:p>
            <a:r>
              <a:rPr lang="en-US" dirty="0"/>
              <a:t>Can be used in IT audit, AIS, or a specialized analytics class</a:t>
            </a:r>
          </a:p>
          <a:p>
            <a:r>
              <a:rPr lang="en-US" dirty="0"/>
              <a:t>Can be used with different tools, e.g., Excel, CaseWare IDEA, ACL, etc.</a:t>
            </a:r>
          </a:p>
        </p:txBody>
      </p:sp>
    </p:spTree>
    <p:extLst>
      <p:ext uri="{BB962C8B-B14F-4D97-AF65-F5344CB8AC3E}">
        <p14:creationId xmlns:p14="http://schemas.microsoft.com/office/powerpoint/2010/main" val="2529374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38D1AB-05FB-1540-8119-235EA4CADB6B}"/>
              </a:ext>
            </a:extLst>
          </p:cNvPr>
          <p:cNvSpPr>
            <a:spLocks noGrp="1"/>
          </p:cNvSpPr>
          <p:nvPr>
            <p:ph type="title"/>
          </p:nvPr>
        </p:nvSpPr>
        <p:spPr/>
        <p:txBody>
          <a:bodyPr/>
          <a:lstStyle/>
          <a:p>
            <a:r>
              <a:rPr lang="en-US" dirty="0"/>
              <a:t>Learning Objectives</a:t>
            </a:r>
          </a:p>
        </p:txBody>
      </p:sp>
      <p:sp>
        <p:nvSpPr>
          <p:cNvPr id="5" name="Content Placeholder 4">
            <a:extLst>
              <a:ext uri="{FF2B5EF4-FFF2-40B4-BE49-F238E27FC236}">
                <a16:creationId xmlns:a16="http://schemas.microsoft.com/office/drawing/2014/main" id="{928C0A35-399C-ED4E-A419-09D025B7E444}"/>
              </a:ext>
            </a:extLst>
          </p:cNvPr>
          <p:cNvSpPr>
            <a:spLocks noGrp="1"/>
          </p:cNvSpPr>
          <p:nvPr>
            <p:ph idx="1"/>
          </p:nvPr>
        </p:nvSpPr>
        <p:spPr/>
        <p:txBody>
          <a:bodyPr/>
          <a:lstStyle/>
          <a:p>
            <a:pPr lvl="0"/>
            <a:r>
              <a:rPr lang="en-US" dirty="0"/>
              <a:t>Understand the benefits and limitations of audit analytics</a:t>
            </a:r>
          </a:p>
          <a:p>
            <a:pPr lvl="0"/>
            <a:r>
              <a:rPr lang="en-US" dirty="0"/>
              <a:t>Specify the risks and audit objectives</a:t>
            </a:r>
          </a:p>
          <a:p>
            <a:pPr lvl="0"/>
            <a:r>
              <a:rPr lang="en-US" dirty="0"/>
              <a:t>Perform descriptive and diagnostic analytics in the context of information security (access control)</a:t>
            </a:r>
          </a:p>
          <a:p>
            <a:r>
              <a:rPr lang="en-US" dirty="0"/>
              <a:t>Appropriately interpret and present results </a:t>
            </a:r>
          </a:p>
        </p:txBody>
      </p:sp>
    </p:spTree>
    <p:extLst>
      <p:ext uri="{BB962C8B-B14F-4D97-AF65-F5344CB8AC3E}">
        <p14:creationId xmlns:p14="http://schemas.microsoft.com/office/powerpoint/2010/main" val="678481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53C12-7FEA-8B45-B975-EC154FEA0133}"/>
              </a:ext>
            </a:extLst>
          </p:cNvPr>
          <p:cNvSpPr>
            <a:spLocks noGrp="1"/>
          </p:cNvSpPr>
          <p:nvPr>
            <p:ph type="title"/>
          </p:nvPr>
        </p:nvSpPr>
        <p:spPr/>
        <p:txBody>
          <a:bodyPr/>
          <a:lstStyle/>
          <a:p>
            <a:r>
              <a:rPr lang="en-US" dirty="0"/>
              <a:t>Case Background</a:t>
            </a:r>
          </a:p>
        </p:txBody>
      </p:sp>
      <p:sp>
        <p:nvSpPr>
          <p:cNvPr id="3" name="Content Placeholder 2">
            <a:extLst>
              <a:ext uri="{FF2B5EF4-FFF2-40B4-BE49-F238E27FC236}">
                <a16:creationId xmlns:a16="http://schemas.microsoft.com/office/drawing/2014/main" id="{EF1D7B7F-066C-3B4A-AD18-E64A8EB8F866}"/>
              </a:ext>
            </a:extLst>
          </p:cNvPr>
          <p:cNvSpPr>
            <a:spLocks noGrp="1"/>
          </p:cNvSpPr>
          <p:nvPr>
            <p:ph idx="1"/>
          </p:nvPr>
        </p:nvSpPr>
        <p:spPr/>
        <p:txBody>
          <a:bodyPr>
            <a:normAutofit/>
          </a:bodyPr>
          <a:lstStyle/>
          <a:p>
            <a:r>
              <a:rPr lang="en-US" dirty="0"/>
              <a:t>With recent high-profile security breaches, the management of financial institution’s information technology system has raised major security concerns. For example, hackers exploit Equifax’s website vulnerabilities and the data breach may affect 143 million U.S. customers. </a:t>
            </a:r>
          </a:p>
          <a:p>
            <a:r>
              <a:rPr lang="en-US" dirty="0"/>
              <a:t>The Federal Financial Institution Examination Council (FFIEC) published a handbook focusing on the IT operations (https://</a:t>
            </a:r>
            <a:r>
              <a:rPr lang="en-US" dirty="0" err="1"/>
              <a:t>ithandbook.ffiec.gov</a:t>
            </a:r>
            <a:r>
              <a:rPr lang="en-US" dirty="0"/>
              <a:t>/media/274825/</a:t>
            </a:r>
            <a:r>
              <a:rPr lang="en-US" dirty="0" err="1"/>
              <a:t>ffiec_itbooklet_operations.pdf</a:t>
            </a:r>
            <a:r>
              <a:rPr lang="en-US" dirty="0"/>
              <a:t>). Access control is one of the main issues mentioned in the handbook.</a:t>
            </a:r>
          </a:p>
        </p:txBody>
      </p:sp>
    </p:spTree>
    <p:extLst>
      <p:ext uri="{BB962C8B-B14F-4D97-AF65-F5344CB8AC3E}">
        <p14:creationId xmlns:p14="http://schemas.microsoft.com/office/powerpoint/2010/main" val="18519765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879DF-02A3-6747-8D6D-43A69F9F5A19}"/>
              </a:ext>
            </a:extLst>
          </p:cNvPr>
          <p:cNvSpPr>
            <a:spLocks noGrp="1"/>
          </p:cNvSpPr>
          <p:nvPr>
            <p:ph type="title"/>
          </p:nvPr>
        </p:nvSpPr>
        <p:spPr/>
        <p:txBody>
          <a:bodyPr/>
          <a:lstStyle/>
          <a:p>
            <a:r>
              <a:rPr lang="en-US" dirty="0"/>
              <a:t>Case Background</a:t>
            </a:r>
          </a:p>
        </p:txBody>
      </p:sp>
      <p:sp>
        <p:nvSpPr>
          <p:cNvPr id="3" name="Content Placeholder 2">
            <a:extLst>
              <a:ext uri="{FF2B5EF4-FFF2-40B4-BE49-F238E27FC236}">
                <a16:creationId xmlns:a16="http://schemas.microsoft.com/office/drawing/2014/main" id="{747676CA-DD05-264D-BC46-7C3369A5D01B}"/>
              </a:ext>
            </a:extLst>
          </p:cNvPr>
          <p:cNvSpPr>
            <a:spLocks noGrp="1"/>
          </p:cNvSpPr>
          <p:nvPr>
            <p:ph idx="1"/>
          </p:nvPr>
        </p:nvSpPr>
        <p:spPr/>
        <p:txBody>
          <a:bodyPr/>
          <a:lstStyle/>
          <a:p>
            <a:r>
              <a:rPr lang="en-US" dirty="0"/>
              <a:t>Your team is Illinois Savings Bank’s (ISB) internal audit team. ISB was established in 1885 and is one of the largest financial institutions in the United States. Currently, ISB reported total assets of $10 billion with 98 branches. ISB has both local area networks and wide area networks and more than 500 network devices including firewalls, routers, switches, etc. to ensure connectivity across branches and with external stakeholders and resources. ISB has about 300 physical and virtual Windows servers and a team is responsible for security controls and maintaining access to the servers. The team authorizes employees and contractors to access to the servers. </a:t>
            </a:r>
          </a:p>
        </p:txBody>
      </p:sp>
    </p:spTree>
    <p:extLst>
      <p:ext uri="{BB962C8B-B14F-4D97-AF65-F5344CB8AC3E}">
        <p14:creationId xmlns:p14="http://schemas.microsoft.com/office/powerpoint/2010/main" val="66686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C0E7D-B4D6-324A-9DC4-B40353C84D7B}"/>
              </a:ext>
            </a:extLst>
          </p:cNvPr>
          <p:cNvSpPr>
            <a:spLocks noGrp="1"/>
          </p:cNvSpPr>
          <p:nvPr>
            <p:ph type="title"/>
          </p:nvPr>
        </p:nvSpPr>
        <p:spPr/>
        <p:txBody>
          <a:bodyPr/>
          <a:lstStyle/>
          <a:p>
            <a:r>
              <a:rPr lang="en-US" dirty="0"/>
              <a:t>Case—Objectives</a:t>
            </a:r>
          </a:p>
        </p:txBody>
      </p:sp>
      <p:sp>
        <p:nvSpPr>
          <p:cNvPr id="3" name="Content Placeholder 2">
            <a:extLst>
              <a:ext uri="{FF2B5EF4-FFF2-40B4-BE49-F238E27FC236}">
                <a16:creationId xmlns:a16="http://schemas.microsoft.com/office/drawing/2014/main" id="{2EE5806D-4DA2-D048-BF01-76A37C0EEB42}"/>
              </a:ext>
            </a:extLst>
          </p:cNvPr>
          <p:cNvSpPr>
            <a:spLocks noGrp="1"/>
          </p:cNvSpPr>
          <p:nvPr>
            <p:ph idx="1"/>
          </p:nvPr>
        </p:nvSpPr>
        <p:spPr/>
        <p:txBody>
          <a:bodyPr>
            <a:normAutofit/>
          </a:bodyPr>
          <a:lstStyle/>
          <a:p>
            <a:r>
              <a:rPr lang="en-US" dirty="0"/>
              <a:t>This assignment focuses on access privileges, maintenance of access control list, and user termination. </a:t>
            </a:r>
          </a:p>
          <a:p>
            <a:r>
              <a:rPr lang="en-US" dirty="0"/>
              <a:t>Your team’s objectives are: (1) Determine whether ISB is effective in mitigating access control risks, (2) Determine whether any account is not following the company’s security policies, and (3) Perform a risk analysis to prioritize risk mitigation activities and assess the risk level for access controls. </a:t>
            </a:r>
          </a:p>
        </p:txBody>
      </p:sp>
    </p:spTree>
    <p:extLst>
      <p:ext uri="{BB962C8B-B14F-4D97-AF65-F5344CB8AC3E}">
        <p14:creationId xmlns:p14="http://schemas.microsoft.com/office/powerpoint/2010/main" val="9621041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C8019-941E-4F4B-BB3A-29F05A77338D}"/>
              </a:ext>
            </a:extLst>
          </p:cNvPr>
          <p:cNvSpPr>
            <a:spLocks noGrp="1"/>
          </p:cNvSpPr>
          <p:nvPr>
            <p:ph type="title"/>
          </p:nvPr>
        </p:nvSpPr>
        <p:spPr/>
        <p:txBody>
          <a:bodyPr/>
          <a:lstStyle/>
          <a:p>
            <a:r>
              <a:rPr lang="en-US" dirty="0"/>
              <a:t>Case—Objectives</a:t>
            </a:r>
          </a:p>
        </p:txBody>
      </p:sp>
      <p:sp>
        <p:nvSpPr>
          <p:cNvPr id="3" name="Content Placeholder 2">
            <a:extLst>
              <a:ext uri="{FF2B5EF4-FFF2-40B4-BE49-F238E27FC236}">
                <a16:creationId xmlns:a16="http://schemas.microsoft.com/office/drawing/2014/main" id="{30B97DF4-63A9-B144-8F49-C8CBF76BAD7D}"/>
              </a:ext>
            </a:extLst>
          </p:cNvPr>
          <p:cNvSpPr>
            <a:spLocks noGrp="1"/>
          </p:cNvSpPr>
          <p:nvPr>
            <p:ph idx="1"/>
          </p:nvPr>
        </p:nvSpPr>
        <p:spPr/>
        <p:txBody>
          <a:bodyPr>
            <a:normAutofit fontScale="92500" lnSpcReduction="20000"/>
          </a:bodyPr>
          <a:lstStyle/>
          <a:p>
            <a:r>
              <a:rPr lang="en-US" dirty="0"/>
              <a:t>During the initial discussion within the internal audit team, here are several things your team wants to pursue. </a:t>
            </a:r>
          </a:p>
          <a:p>
            <a:pPr lvl="0"/>
            <a:r>
              <a:rPr lang="en-US" dirty="0"/>
              <a:t>Access privileges: </a:t>
            </a:r>
          </a:p>
          <a:p>
            <a:pPr lvl="1"/>
            <a:r>
              <a:rPr lang="en-US" dirty="0"/>
              <a:t>The National Institute of Standards and Technology (NIST) SP 800-14, “Generally Accepted Principles and Practices for Securing Information Technology Systems,” defines least privilege as the security objective of granting users only those accesses they need to perform their official duties.</a:t>
            </a:r>
          </a:p>
          <a:p>
            <a:pPr lvl="1"/>
            <a:r>
              <a:rPr lang="en-US" dirty="0"/>
              <a:t>Who can send in a request to access the server? Who can grant or modify access rights? Do all users have the administrator’s role in the system? What is the review process for access privileges? </a:t>
            </a:r>
          </a:p>
          <a:p>
            <a:pPr lvl="0"/>
            <a:r>
              <a:rPr lang="en-US" dirty="0"/>
              <a:t>Access control list:</a:t>
            </a:r>
          </a:p>
          <a:p>
            <a:pPr lvl="1"/>
            <a:r>
              <a:rPr lang="en-US" dirty="0"/>
              <a:t>Are there any maintenance policy or documents related to the management of the list? What are the procedures for updating the list?</a:t>
            </a:r>
          </a:p>
          <a:p>
            <a:pPr lvl="1"/>
            <a:r>
              <a:rPr lang="en-US" dirty="0"/>
              <a:t>Who is maintaining the list? Are there accounts that should be removed or updated?</a:t>
            </a:r>
          </a:p>
        </p:txBody>
      </p:sp>
    </p:spTree>
    <p:extLst>
      <p:ext uri="{BB962C8B-B14F-4D97-AF65-F5344CB8AC3E}">
        <p14:creationId xmlns:p14="http://schemas.microsoft.com/office/powerpoint/2010/main" val="15328669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24DC7-5810-E143-AF8B-702C721B05D5}"/>
              </a:ext>
            </a:extLst>
          </p:cNvPr>
          <p:cNvSpPr>
            <a:spLocks noGrp="1"/>
          </p:cNvSpPr>
          <p:nvPr>
            <p:ph type="title"/>
          </p:nvPr>
        </p:nvSpPr>
        <p:spPr/>
        <p:txBody>
          <a:bodyPr/>
          <a:lstStyle/>
          <a:p>
            <a:r>
              <a:rPr lang="en-US" dirty="0"/>
              <a:t>Case—Deliverables</a:t>
            </a:r>
          </a:p>
        </p:txBody>
      </p:sp>
      <p:sp>
        <p:nvSpPr>
          <p:cNvPr id="3" name="Content Placeholder 2">
            <a:extLst>
              <a:ext uri="{FF2B5EF4-FFF2-40B4-BE49-F238E27FC236}">
                <a16:creationId xmlns:a16="http://schemas.microsoft.com/office/drawing/2014/main" id="{71A218AF-FC61-2C4B-991F-9634C210F8C9}"/>
              </a:ext>
            </a:extLst>
          </p:cNvPr>
          <p:cNvSpPr>
            <a:spLocks noGrp="1"/>
          </p:cNvSpPr>
          <p:nvPr>
            <p:ph idx="1"/>
          </p:nvPr>
        </p:nvSpPr>
        <p:spPr/>
        <p:txBody>
          <a:bodyPr/>
          <a:lstStyle/>
          <a:p>
            <a:r>
              <a:rPr lang="en-US" dirty="0"/>
              <a:t>Executive summary</a:t>
            </a:r>
          </a:p>
          <a:p>
            <a:r>
              <a:rPr lang="en-US" dirty="0"/>
              <a:t>Detailed Report (5-10 pages)</a:t>
            </a:r>
          </a:p>
          <a:p>
            <a:pPr marL="0" indent="0">
              <a:buNone/>
            </a:pPr>
            <a:endParaRPr lang="en-US" dirty="0"/>
          </a:p>
        </p:txBody>
      </p:sp>
    </p:spTree>
    <p:extLst>
      <p:ext uri="{BB962C8B-B14F-4D97-AF65-F5344CB8AC3E}">
        <p14:creationId xmlns:p14="http://schemas.microsoft.com/office/powerpoint/2010/main" val="9875074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2C612-1E88-454F-9034-3E918A9BD717}"/>
              </a:ext>
            </a:extLst>
          </p:cNvPr>
          <p:cNvSpPr>
            <a:spLocks noGrp="1"/>
          </p:cNvSpPr>
          <p:nvPr>
            <p:ph type="title"/>
          </p:nvPr>
        </p:nvSpPr>
        <p:spPr/>
        <p:txBody>
          <a:bodyPr/>
          <a:lstStyle/>
          <a:p>
            <a:r>
              <a:rPr lang="en-US" dirty="0"/>
              <a:t>Case Materials–Organizational Chart</a:t>
            </a:r>
          </a:p>
        </p:txBody>
      </p:sp>
      <p:pic>
        <p:nvPicPr>
          <p:cNvPr id="6" name="Picture 5">
            <a:extLst>
              <a:ext uri="{FF2B5EF4-FFF2-40B4-BE49-F238E27FC236}">
                <a16:creationId xmlns:a16="http://schemas.microsoft.com/office/drawing/2014/main" id="{FF8535AC-0981-5544-9D79-042F83F30004}"/>
              </a:ext>
            </a:extLst>
          </p:cNvPr>
          <p:cNvPicPr>
            <a:picLocks noChangeAspect="1"/>
          </p:cNvPicPr>
          <p:nvPr/>
        </p:nvPicPr>
        <p:blipFill>
          <a:blip r:embed="rId3"/>
          <a:stretch>
            <a:fillRect/>
          </a:stretch>
        </p:blipFill>
        <p:spPr>
          <a:xfrm>
            <a:off x="1049866" y="1690688"/>
            <a:ext cx="9685867" cy="4653435"/>
          </a:xfrm>
          <a:prstGeom prst="rect">
            <a:avLst/>
          </a:prstGeom>
        </p:spPr>
      </p:pic>
    </p:spTree>
    <p:extLst>
      <p:ext uri="{BB962C8B-B14F-4D97-AF65-F5344CB8AC3E}">
        <p14:creationId xmlns:p14="http://schemas.microsoft.com/office/powerpoint/2010/main" val="3558354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743B-C7A1-394F-9197-E0EDB5026E4F}"/>
              </a:ext>
            </a:extLst>
          </p:cNvPr>
          <p:cNvSpPr>
            <a:spLocks noGrp="1"/>
          </p:cNvSpPr>
          <p:nvPr>
            <p:ph type="title"/>
          </p:nvPr>
        </p:nvSpPr>
        <p:spPr/>
        <p:txBody>
          <a:bodyPr/>
          <a:lstStyle/>
          <a:p>
            <a:r>
              <a:rPr lang="en-US" dirty="0"/>
              <a:t>Case Materials—Planning Information</a:t>
            </a:r>
          </a:p>
        </p:txBody>
      </p:sp>
      <p:graphicFrame>
        <p:nvGraphicFramePr>
          <p:cNvPr id="4" name="Table 3">
            <a:extLst>
              <a:ext uri="{FF2B5EF4-FFF2-40B4-BE49-F238E27FC236}">
                <a16:creationId xmlns:a16="http://schemas.microsoft.com/office/drawing/2014/main" id="{83FD6FA2-EF31-A144-950B-2B8196B45B02}"/>
              </a:ext>
            </a:extLst>
          </p:cNvPr>
          <p:cNvGraphicFramePr>
            <a:graphicFrameLocks noGrp="1"/>
          </p:cNvGraphicFramePr>
          <p:nvPr>
            <p:extLst>
              <p:ext uri="{D42A27DB-BD31-4B8C-83A1-F6EECF244321}">
                <p14:modId xmlns:p14="http://schemas.microsoft.com/office/powerpoint/2010/main" val="153833469"/>
              </p:ext>
            </p:extLst>
          </p:nvPr>
        </p:nvGraphicFramePr>
        <p:xfrm>
          <a:off x="1193376" y="1909233"/>
          <a:ext cx="9805248" cy="3962400"/>
        </p:xfrm>
        <a:graphic>
          <a:graphicData uri="http://schemas.openxmlformats.org/drawingml/2006/table">
            <a:tbl>
              <a:tblPr firstRow="1" firstCol="1" bandRow="1">
                <a:tableStyleId>{5C22544A-7EE6-4342-B048-85BDC9FD1C3A}</a:tableStyleId>
              </a:tblPr>
              <a:tblGrid>
                <a:gridCol w="6283114">
                  <a:extLst>
                    <a:ext uri="{9D8B030D-6E8A-4147-A177-3AD203B41FA5}">
                      <a16:colId xmlns:a16="http://schemas.microsoft.com/office/drawing/2014/main" val="2583216953"/>
                    </a:ext>
                  </a:extLst>
                </a:gridCol>
                <a:gridCol w="3522134">
                  <a:extLst>
                    <a:ext uri="{9D8B030D-6E8A-4147-A177-3AD203B41FA5}">
                      <a16:colId xmlns:a16="http://schemas.microsoft.com/office/drawing/2014/main" val="677127010"/>
                    </a:ext>
                  </a:extLst>
                </a:gridCol>
              </a:tblGrid>
              <a:tr h="335585">
                <a:tc>
                  <a:txBody>
                    <a:bodyPr/>
                    <a:lstStyle/>
                    <a:p>
                      <a:pPr marL="0" marR="0" algn="ctr">
                        <a:spcBef>
                          <a:spcPts val="0"/>
                        </a:spcBef>
                        <a:spcAft>
                          <a:spcPts val="0"/>
                        </a:spcAft>
                      </a:pPr>
                      <a:r>
                        <a:rPr lang="en-GB" sz="2600" b="0" dirty="0">
                          <a:solidFill>
                            <a:sysClr val="windowText" lastClr="000000"/>
                          </a:solidFill>
                          <a:effectLst/>
                        </a:rPr>
                        <a:t>Planning Element</a:t>
                      </a:r>
                      <a:endParaRPr lang="en-US" sz="2600" b="0" dirty="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GB" sz="2600" b="0">
                          <a:solidFill>
                            <a:sysClr val="windowText" lastClr="000000"/>
                          </a:solidFill>
                          <a:effectLst/>
                        </a:rPr>
                        <a:t>Data</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7688267"/>
                  </a:ext>
                </a:extLst>
              </a:tr>
              <a:tr h="335585">
                <a:tc>
                  <a:txBody>
                    <a:bodyPr/>
                    <a:lstStyle/>
                    <a:p>
                      <a:pPr marL="0" marR="0" algn="just">
                        <a:spcBef>
                          <a:spcPts val="0"/>
                        </a:spcBef>
                        <a:spcAft>
                          <a:spcPts val="0"/>
                        </a:spcAft>
                      </a:pPr>
                      <a:r>
                        <a:rPr lang="en-GB" sz="2600" b="0">
                          <a:solidFill>
                            <a:sysClr val="windowText" lastClr="000000"/>
                          </a:solidFill>
                          <a:effectLst/>
                        </a:rPr>
                        <a:t>Risk</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GB" sz="2600" b="0">
                          <a:solidFill>
                            <a:sysClr val="windowText" lastClr="000000"/>
                          </a:solidFill>
                          <a:effectLst/>
                        </a:rPr>
                        <a:t>High</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9837787"/>
                  </a:ext>
                </a:extLst>
              </a:tr>
              <a:tr h="335585">
                <a:tc>
                  <a:txBody>
                    <a:bodyPr/>
                    <a:lstStyle/>
                    <a:p>
                      <a:pPr marL="0" marR="0" algn="just">
                        <a:spcBef>
                          <a:spcPts val="0"/>
                        </a:spcBef>
                        <a:spcAft>
                          <a:spcPts val="0"/>
                        </a:spcAft>
                      </a:pPr>
                      <a:r>
                        <a:rPr lang="en-GB" sz="2600" b="0">
                          <a:solidFill>
                            <a:sysClr val="windowText" lastClr="000000"/>
                          </a:solidFill>
                          <a:effectLst/>
                        </a:rPr>
                        <a:t>Component of ICFR?</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GB" sz="2600" b="0">
                          <a:solidFill>
                            <a:sysClr val="windowText" lastClr="000000"/>
                          </a:solidFill>
                          <a:effectLst/>
                        </a:rPr>
                        <a:t>Yes</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0660633"/>
                  </a:ext>
                </a:extLst>
              </a:tr>
              <a:tr h="335585">
                <a:tc>
                  <a:txBody>
                    <a:bodyPr/>
                    <a:lstStyle/>
                    <a:p>
                      <a:pPr marL="0" marR="0" algn="just">
                        <a:spcBef>
                          <a:spcPts val="0"/>
                        </a:spcBef>
                        <a:spcAft>
                          <a:spcPts val="0"/>
                        </a:spcAft>
                      </a:pPr>
                      <a:r>
                        <a:rPr lang="en-GB" sz="2600" b="0" dirty="0">
                          <a:solidFill>
                            <a:sysClr val="windowText" lastClr="000000"/>
                          </a:solidFill>
                          <a:effectLst/>
                        </a:rPr>
                        <a:t>Operational audit?</a:t>
                      </a:r>
                      <a:endParaRPr lang="en-US" sz="2600" b="0" dirty="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GB" sz="2600" b="0">
                          <a:solidFill>
                            <a:sysClr val="windowText" lastClr="000000"/>
                          </a:solidFill>
                          <a:effectLst/>
                        </a:rPr>
                        <a:t>Yes</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40401323"/>
                  </a:ext>
                </a:extLst>
              </a:tr>
              <a:tr h="335585">
                <a:tc>
                  <a:txBody>
                    <a:bodyPr/>
                    <a:lstStyle/>
                    <a:p>
                      <a:pPr marL="0" marR="0" algn="just">
                        <a:spcBef>
                          <a:spcPts val="0"/>
                        </a:spcBef>
                        <a:spcAft>
                          <a:spcPts val="0"/>
                        </a:spcAft>
                      </a:pPr>
                      <a:r>
                        <a:rPr lang="en-GB" sz="2600" b="0">
                          <a:solidFill>
                            <a:sysClr val="windowText" lastClr="000000"/>
                          </a:solidFill>
                          <a:effectLst/>
                        </a:rPr>
                        <a:t>Last full audit?</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GB" sz="2600" b="0" dirty="0">
                          <a:solidFill>
                            <a:sysClr val="windowText" lastClr="000000"/>
                          </a:solidFill>
                          <a:effectLst/>
                        </a:rPr>
                        <a:t>2015</a:t>
                      </a:r>
                      <a:endParaRPr lang="en-US" sz="2600" b="0" dirty="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65847932"/>
                  </a:ext>
                </a:extLst>
              </a:tr>
              <a:tr h="335585">
                <a:tc>
                  <a:txBody>
                    <a:bodyPr/>
                    <a:lstStyle/>
                    <a:p>
                      <a:pPr marL="0" marR="0" algn="just">
                        <a:spcBef>
                          <a:spcPts val="0"/>
                        </a:spcBef>
                        <a:spcAft>
                          <a:spcPts val="0"/>
                        </a:spcAft>
                      </a:pPr>
                      <a:r>
                        <a:rPr lang="en-GB" sz="2600" b="0">
                          <a:solidFill>
                            <a:sysClr val="windowText" lastClr="000000"/>
                          </a:solidFill>
                          <a:effectLst/>
                        </a:rPr>
                        <a:t>Integrated with external audit?</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GB" sz="2600" b="0">
                          <a:solidFill>
                            <a:sysClr val="windowText" lastClr="000000"/>
                          </a:solidFill>
                          <a:effectLst/>
                        </a:rPr>
                        <a:t>Yes</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6982690"/>
                  </a:ext>
                </a:extLst>
              </a:tr>
              <a:tr h="335585">
                <a:tc>
                  <a:txBody>
                    <a:bodyPr/>
                    <a:lstStyle/>
                    <a:p>
                      <a:pPr marL="0" marR="0" algn="just">
                        <a:spcBef>
                          <a:spcPts val="0"/>
                        </a:spcBef>
                        <a:spcAft>
                          <a:spcPts val="0"/>
                        </a:spcAft>
                      </a:pPr>
                      <a:r>
                        <a:rPr lang="en-GB" sz="2600" b="0">
                          <a:solidFill>
                            <a:sysClr val="windowText" lastClr="000000"/>
                          </a:solidFill>
                          <a:effectLst/>
                        </a:rPr>
                        <a:t>Reporting item for Audit Committee?</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GB" sz="2600" b="0">
                          <a:solidFill>
                            <a:sysClr val="windowText" lastClr="000000"/>
                          </a:solidFill>
                          <a:effectLst/>
                        </a:rPr>
                        <a:t>Yes</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739050"/>
                  </a:ext>
                </a:extLst>
              </a:tr>
              <a:tr h="335585">
                <a:tc>
                  <a:txBody>
                    <a:bodyPr/>
                    <a:lstStyle/>
                    <a:p>
                      <a:pPr marL="0" marR="0" algn="just">
                        <a:spcBef>
                          <a:spcPts val="0"/>
                        </a:spcBef>
                        <a:spcAft>
                          <a:spcPts val="0"/>
                        </a:spcAft>
                      </a:pPr>
                      <a:r>
                        <a:rPr lang="en-GB" sz="2600" b="0">
                          <a:solidFill>
                            <a:sysClr val="windowText" lastClr="000000"/>
                          </a:solidFill>
                          <a:effectLst/>
                        </a:rPr>
                        <a:t>Separate action by external auditor?</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GB" sz="2600" b="0">
                          <a:solidFill>
                            <a:sysClr val="windowText" lastClr="000000"/>
                          </a:solidFill>
                          <a:effectLst/>
                        </a:rPr>
                        <a:t>Not known at present.</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8221738"/>
                  </a:ext>
                </a:extLst>
              </a:tr>
              <a:tr h="335585">
                <a:tc>
                  <a:txBody>
                    <a:bodyPr/>
                    <a:lstStyle/>
                    <a:p>
                      <a:pPr marL="0" marR="0" algn="just">
                        <a:spcBef>
                          <a:spcPts val="0"/>
                        </a:spcBef>
                        <a:spcAft>
                          <a:spcPts val="0"/>
                        </a:spcAft>
                      </a:pPr>
                      <a:r>
                        <a:rPr lang="en-GB" sz="2600" b="0">
                          <a:solidFill>
                            <a:sysClr val="windowText" lastClr="000000"/>
                          </a:solidFill>
                          <a:effectLst/>
                        </a:rPr>
                        <a:t>Budgeted Hours</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GB" sz="2600" b="0">
                          <a:solidFill>
                            <a:sysClr val="windowText" lastClr="000000"/>
                          </a:solidFill>
                          <a:effectLst/>
                        </a:rPr>
                        <a:t>100</a:t>
                      </a:r>
                      <a:endParaRPr lang="en-US" sz="2600" b="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5203502"/>
                  </a:ext>
                </a:extLst>
              </a:tr>
              <a:tr h="335585">
                <a:tc>
                  <a:txBody>
                    <a:bodyPr/>
                    <a:lstStyle/>
                    <a:p>
                      <a:pPr marL="0" marR="0" algn="just">
                        <a:spcBef>
                          <a:spcPts val="0"/>
                        </a:spcBef>
                        <a:spcAft>
                          <a:spcPts val="0"/>
                        </a:spcAft>
                      </a:pPr>
                      <a:r>
                        <a:rPr lang="en-GB" sz="2600" b="0" dirty="0">
                          <a:solidFill>
                            <a:sysClr val="windowText" lastClr="000000"/>
                          </a:solidFill>
                          <a:effectLst/>
                        </a:rPr>
                        <a:t>Outside expertise?</a:t>
                      </a:r>
                      <a:endParaRPr lang="en-US" sz="2600" b="0" dirty="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GB" sz="2600" b="0" dirty="0">
                          <a:solidFill>
                            <a:sysClr val="windowText" lastClr="000000"/>
                          </a:solidFill>
                          <a:effectLst/>
                        </a:rPr>
                        <a:t>No</a:t>
                      </a:r>
                      <a:endParaRPr lang="en-US" sz="2600" b="0" dirty="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49248616"/>
                  </a:ext>
                </a:extLst>
              </a:tr>
            </a:tbl>
          </a:graphicData>
        </a:graphic>
      </p:graphicFrame>
    </p:spTree>
    <p:extLst>
      <p:ext uri="{BB962C8B-B14F-4D97-AF65-F5344CB8AC3E}">
        <p14:creationId xmlns:p14="http://schemas.microsoft.com/office/powerpoint/2010/main" val="38679820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545D8-73E6-5B4A-9048-3F1471320D45}"/>
              </a:ext>
            </a:extLst>
          </p:cNvPr>
          <p:cNvSpPr>
            <a:spLocks noGrp="1"/>
          </p:cNvSpPr>
          <p:nvPr>
            <p:ph type="title"/>
          </p:nvPr>
        </p:nvSpPr>
        <p:spPr/>
        <p:txBody>
          <a:bodyPr/>
          <a:lstStyle/>
          <a:p>
            <a:r>
              <a:rPr lang="en-US" dirty="0"/>
              <a:t>Case Materials—Access Control Policy</a:t>
            </a:r>
          </a:p>
        </p:txBody>
      </p:sp>
      <p:sp>
        <p:nvSpPr>
          <p:cNvPr id="3" name="Content Placeholder 2">
            <a:extLst>
              <a:ext uri="{FF2B5EF4-FFF2-40B4-BE49-F238E27FC236}">
                <a16:creationId xmlns:a16="http://schemas.microsoft.com/office/drawing/2014/main" id="{E2F0A70E-674F-9949-9C75-68E4760E185B}"/>
              </a:ext>
            </a:extLst>
          </p:cNvPr>
          <p:cNvSpPr>
            <a:spLocks noGrp="1"/>
          </p:cNvSpPr>
          <p:nvPr>
            <p:ph idx="1"/>
          </p:nvPr>
        </p:nvSpPr>
        <p:spPr/>
        <p:txBody>
          <a:bodyPr>
            <a:normAutofit fontScale="77500" lnSpcReduction="20000"/>
          </a:bodyPr>
          <a:lstStyle/>
          <a:p>
            <a:pPr lvl="0"/>
            <a:r>
              <a:rPr lang="en-US" dirty="0"/>
              <a:t>ISB has physical and logical access controls across its networks and IT systems in order to provide authorized and appropriate user access and to ensure confidentiality, integrity and availability of our data.</a:t>
            </a:r>
          </a:p>
          <a:p>
            <a:pPr lvl="0"/>
            <a:r>
              <a:rPr lang="en-US" dirty="0"/>
              <a:t>ISB implements various access controls to protect the interests of authorized users and data in our network.</a:t>
            </a:r>
          </a:p>
          <a:p>
            <a:pPr lvl="0"/>
            <a:r>
              <a:rPr lang="en-US" dirty="0"/>
              <a:t>ISB has the responsibility to provide all employees, customers and contracted third parties with access to our network and IT systems given their responsibilities and needs.</a:t>
            </a:r>
          </a:p>
          <a:p>
            <a:pPr lvl="0"/>
            <a:r>
              <a:rPr lang="en-US" dirty="0"/>
              <a:t>Two different IDs are required before setting up and account. Users who request access to ISB’s network and data must follow all guidelines in the supporting documents.</a:t>
            </a:r>
          </a:p>
          <a:p>
            <a:r>
              <a:rPr lang="en-US" dirty="0"/>
              <a:t>This policy shall be reviewed and updated every year or as requested by the information technology service team. The internal audit and risk/legal functions should also be notified and involved in the process to ensure appropriate compliance. </a:t>
            </a:r>
          </a:p>
        </p:txBody>
      </p:sp>
    </p:spTree>
    <p:extLst>
      <p:ext uri="{BB962C8B-B14F-4D97-AF65-F5344CB8AC3E}">
        <p14:creationId xmlns:p14="http://schemas.microsoft.com/office/powerpoint/2010/main" val="672477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649936-7C33-1C43-AABE-E8C52633089C}"/>
              </a:ext>
            </a:extLst>
          </p:cNvPr>
          <p:cNvSpPr>
            <a:spLocks noGrp="1"/>
          </p:cNvSpPr>
          <p:nvPr>
            <p:ph type="title"/>
          </p:nvPr>
        </p:nvSpPr>
        <p:spPr/>
        <p:txBody>
          <a:bodyPr/>
          <a:lstStyle/>
          <a:p>
            <a:r>
              <a:rPr lang="en-US" dirty="0"/>
              <a:t>About Me</a:t>
            </a:r>
          </a:p>
        </p:txBody>
      </p:sp>
      <p:sp>
        <p:nvSpPr>
          <p:cNvPr id="5" name="Content Placeholder 4">
            <a:extLst>
              <a:ext uri="{FF2B5EF4-FFF2-40B4-BE49-F238E27FC236}">
                <a16:creationId xmlns:a16="http://schemas.microsoft.com/office/drawing/2014/main" id="{7F7C5638-6E6B-7F4F-9E38-16CB7BB9C91C}"/>
              </a:ext>
            </a:extLst>
          </p:cNvPr>
          <p:cNvSpPr>
            <a:spLocks noGrp="1"/>
          </p:cNvSpPr>
          <p:nvPr>
            <p:ph idx="1"/>
          </p:nvPr>
        </p:nvSpPr>
        <p:spPr>
          <a:xfrm>
            <a:off x="838200" y="1825625"/>
            <a:ext cx="10515600" cy="4351338"/>
          </a:xfrm>
        </p:spPr>
        <p:txBody>
          <a:bodyPr>
            <a:normAutofit/>
          </a:bodyPr>
          <a:lstStyle/>
          <a:p>
            <a:pPr lvl="0"/>
            <a:r>
              <a:rPr lang="en-US" dirty="0"/>
              <a:t>Teach audit analytics, data mining, accounting information systems, and IT auditing</a:t>
            </a:r>
          </a:p>
          <a:p>
            <a:pPr lvl="0"/>
            <a:r>
              <a:rPr lang="en-US" dirty="0"/>
              <a:t>Have been invited by conferences and universities around the world to discuss analytics curriculum design and teaching strategies</a:t>
            </a:r>
          </a:p>
          <a:p>
            <a:pPr lvl="0"/>
            <a:r>
              <a:rPr lang="en-US" dirty="0"/>
              <a:t>Research in IT management, information security risk management</a:t>
            </a:r>
          </a:p>
          <a:p>
            <a:pPr lvl="0"/>
            <a:r>
              <a:rPr lang="en-US" dirty="0"/>
              <a:t>The 2</a:t>
            </a:r>
            <a:r>
              <a:rPr lang="en-US" baseline="30000" dirty="0"/>
              <a:t>nd</a:t>
            </a:r>
            <a:r>
              <a:rPr lang="en-US" dirty="0"/>
              <a:t> most productive AIS archival researcher (BYU Ranking) </a:t>
            </a:r>
          </a:p>
          <a:p>
            <a:pPr lvl="0"/>
            <a:r>
              <a:rPr lang="en-US" dirty="0"/>
              <a:t>Papers have more than 28,000 full text downloads through the Science Direct network</a:t>
            </a:r>
          </a:p>
        </p:txBody>
      </p:sp>
    </p:spTree>
    <p:extLst>
      <p:ext uri="{BB962C8B-B14F-4D97-AF65-F5344CB8AC3E}">
        <p14:creationId xmlns:p14="http://schemas.microsoft.com/office/powerpoint/2010/main" val="30670899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624B5-C5BF-A04B-AC9E-BF7CA63D8444}"/>
              </a:ext>
            </a:extLst>
          </p:cNvPr>
          <p:cNvSpPr>
            <a:spLocks noGrp="1"/>
          </p:cNvSpPr>
          <p:nvPr>
            <p:ph type="title"/>
          </p:nvPr>
        </p:nvSpPr>
        <p:spPr/>
        <p:txBody>
          <a:bodyPr/>
          <a:lstStyle/>
          <a:p>
            <a:r>
              <a:rPr lang="en-US" dirty="0"/>
              <a:t>Case Materials—Access Control Policy</a:t>
            </a:r>
          </a:p>
        </p:txBody>
      </p:sp>
      <p:sp>
        <p:nvSpPr>
          <p:cNvPr id="3" name="Content Placeholder 2">
            <a:extLst>
              <a:ext uri="{FF2B5EF4-FFF2-40B4-BE49-F238E27FC236}">
                <a16:creationId xmlns:a16="http://schemas.microsoft.com/office/drawing/2014/main" id="{1404A2E2-2D97-6D46-94DE-73E3034A4043}"/>
              </a:ext>
            </a:extLst>
          </p:cNvPr>
          <p:cNvSpPr>
            <a:spLocks noGrp="1"/>
          </p:cNvSpPr>
          <p:nvPr>
            <p:ph idx="1"/>
          </p:nvPr>
        </p:nvSpPr>
        <p:spPr/>
        <p:txBody>
          <a:bodyPr>
            <a:normAutofit fontScale="77500" lnSpcReduction="20000"/>
          </a:bodyPr>
          <a:lstStyle/>
          <a:p>
            <a:pPr lvl="0"/>
            <a:r>
              <a:rPr lang="en-US" dirty="0"/>
              <a:t>The information technology service team is responsible for assigning appropriate user access rights, including administrator’s role. The request must be submitted in written format from the head of a department or with at least a senior manager position. </a:t>
            </a:r>
          </a:p>
          <a:p>
            <a:pPr lvl="0"/>
            <a:r>
              <a:rPr lang="en-US" dirty="0"/>
              <a:t>The information technology security manager determines the appropriate level of security measures. </a:t>
            </a:r>
          </a:p>
          <a:p>
            <a:pPr lvl="0"/>
            <a:r>
              <a:rPr lang="en-US" dirty="0"/>
              <a:t>Privilege accounts can only be used for system configuration unless authorized by the CIO in special circumstances.</a:t>
            </a:r>
          </a:p>
          <a:p>
            <a:pPr lvl="0"/>
            <a:r>
              <a:rPr lang="en-US" dirty="0"/>
              <a:t>Users must understand the security concerns and the appropriate activities to maintain security of the system.</a:t>
            </a:r>
          </a:p>
          <a:p>
            <a:pPr lvl="0"/>
            <a:r>
              <a:rPr lang="en-US" dirty="0"/>
              <a:t>Remote access to the system needs to be authorized by the information technology service team with appropriate supporting document to justify the needs. </a:t>
            </a:r>
          </a:p>
          <a:p>
            <a:r>
              <a:rPr lang="en-US" dirty="0"/>
              <a:t>The information technology service team is responsible to perform penetration tests and regular server scans in order to ensure the existence of proper controls and to expose potential vulnerabilities or weaknesses. </a:t>
            </a:r>
          </a:p>
        </p:txBody>
      </p:sp>
    </p:spTree>
    <p:extLst>
      <p:ext uri="{BB962C8B-B14F-4D97-AF65-F5344CB8AC3E}">
        <p14:creationId xmlns:p14="http://schemas.microsoft.com/office/powerpoint/2010/main" val="38226376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A97B2-FEB1-D34D-9AE1-9D2DD1FA0955}"/>
              </a:ext>
            </a:extLst>
          </p:cNvPr>
          <p:cNvSpPr>
            <a:spLocks noGrp="1"/>
          </p:cNvSpPr>
          <p:nvPr>
            <p:ph type="title"/>
          </p:nvPr>
        </p:nvSpPr>
        <p:spPr/>
        <p:txBody>
          <a:bodyPr/>
          <a:lstStyle/>
          <a:p>
            <a:r>
              <a:rPr lang="en-US" dirty="0"/>
              <a:t>Datasets</a:t>
            </a:r>
          </a:p>
        </p:txBody>
      </p:sp>
      <p:sp>
        <p:nvSpPr>
          <p:cNvPr id="3" name="Content Placeholder 2">
            <a:extLst>
              <a:ext uri="{FF2B5EF4-FFF2-40B4-BE49-F238E27FC236}">
                <a16:creationId xmlns:a16="http://schemas.microsoft.com/office/drawing/2014/main" id="{C6229DC3-CE7A-9E44-9B39-9C8CD7CD18A7}"/>
              </a:ext>
            </a:extLst>
          </p:cNvPr>
          <p:cNvSpPr>
            <a:spLocks noGrp="1"/>
          </p:cNvSpPr>
          <p:nvPr>
            <p:ph idx="1"/>
          </p:nvPr>
        </p:nvSpPr>
        <p:spPr/>
        <p:txBody>
          <a:bodyPr>
            <a:normAutofit fontScale="85000" lnSpcReduction="20000"/>
          </a:bodyPr>
          <a:lstStyle/>
          <a:p>
            <a:r>
              <a:rPr lang="en-US" dirty="0"/>
              <a:t>Log file: server/file access log file. </a:t>
            </a:r>
          </a:p>
          <a:p>
            <a:pPr lvl="1"/>
            <a:r>
              <a:rPr lang="en-US" dirty="0"/>
              <a:t>user (username) </a:t>
            </a:r>
          </a:p>
          <a:p>
            <a:pPr lvl="1"/>
            <a:r>
              <a:rPr lang="en-US" dirty="0"/>
              <a:t>IP address (last three digits of the IP address have been changed to protect confidentiality)</a:t>
            </a:r>
          </a:p>
          <a:p>
            <a:pPr lvl="1"/>
            <a:r>
              <a:rPr lang="en-US" dirty="0"/>
              <a:t>date and time</a:t>
            </a:r>
          </a:p>
          <a:p>
            <a:pPr lvl="1"/>
            <a:r>
              <a:rPr lang="en-US" dirty="0"/>
              <a:t>the server, directory and document this user went after. </a:t>
            </a:r>
          </a:p>
          <a:p>
            <a:r>
              <a:rPr lang="en-US" dirty="0"/>
              <a:t>Access control list</a:t>
            </a:r>
          </a:p>
          <a:p>
            <a:pPr lvl="1"/>
            <a:r>
              <a:rPr lang="en-US" dirty="0"/>
              <a:t>username and SID (i.e., security identifier) </a:t>
            </a:r>
          </a:p>
          <a:p>
            <a:pPr lvl="1"/>
            <a:r>
              <a:rPr lang="en-US" dirty="0"/>
              <a:t>specific access level to a specific path (e.g., S7 means server number 7 and the corresponding path). </a:t>
            </a:r>
          </a:p>
          <a:p>
            <a:pPr lvl="1"/>
            <a:r>
              <a:rPr lang="en-US" dirty="0"/>
              <a:t>permission level (e.g., Read and Execute) and whether the permission applies to only the folder or also subfolders. </a:t>
            </a:r>
          </a:p>
          <a:p>
            <a:r>
              <a:rPr lang="en-US" dirty="0"/>
              <a:t>Employee file</a:t>
            </a:r>
          </a:p>
          <a:p>
            <a:pPr lvl="1"/>
            <a:r>
              <a:rPr lang="en-US" dirty="0"/>
              <a:t>The field names are explanatory. The higher the numbers for position level, the higher the position is. For example, position level 9 and 10 are senior managers while level 3 and 4 are entry level staffs.</a:t>
            </a:r>
          </a:p>
        </p:txBody>
      </p:sp>
    </p:spTree>
    <p:extLst>
      <p:ext uri="{BB962C8B-B14F-4D97-AF65-F5344CB8AC3E}">
        <p14:creationId xmlns:p14="http://schemas.microsoft.com/office/powerpoint/2010/main" val="8390503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5D5F3-851E-C648-BA09-00C3AB943257}"/>
              </a:ext>
            </a:extLst>
          </p:cNvPr>
          <p:cNvSpPr>
            <a:spLocks noGrp="1"/>
          </p:cNvSpPr>
          <p:nvPr>
            <p:ph type="title"/>
          </p:nvPr>
        </p:nvSpPr>
        <p:spPr/>
        <p:txBody>
          <a:bodyPr/>
          <a:lstStyle/>
          <a:p>
            <a:r>
              <a:rPr lang="en-US" dirty="0"/>
              <a:t>Datasets</a:t>
            </a:r>
          </a:p>
        </p:txBody>
      </p:sp>
      <p:sp>
        <p:nvSpPr>
          <p:cNvPr id="3" name="Content Placeholder 2">
            <a:extLst>
              <a:ext uri="{FF2B5EF4-FFF2-40B4-BE49-F238E27FC236}">
                <a16:creationId xmlns:a16="http://schemas.microsoft.com/office/drawing/2014/main" id="{86F2A7EF-BA23-1847-AD1D-4C493922939E}"/>
              </a:ext>
            </a:extLst>
          </p:cNvPr>
          <p:cNvSpPr>
            <a:spLocks noGrp="1"/>
          </p:cNvSpPr>
          <p:nvPr>
            <p:ph idx="1"/>
          </p:nvPr>
        </p:nvSpPr>
        <p:spPr/>
        <p:txBody>
          <a:bodyPr/>
          <a:lstStyle/>
          <a:p>
            <a:r>
              <a:rPr lang="en-US" dirty="0"/>
              <a:t>Let’s see the files</a:t>
            </a:r>
          </a:p>
        </p:txBody>
      </p:sp>
    </p:spTree>
    <p:extLst>
      <p:ext uri="{BB962C8B-B14F-4D97-AF65-F5344CB8AC3E}">
        <p14:creationId xmlns:p14="http://schemas.microsoft.com/office/powerpoint/2010/main" val="19126227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8ADE6-A5B5-9C49-ABBC-643632C18B69}"/>
              </a:ext>
            </a:extLst>
          </p:cNvPr>
          <p:cNvSpPr>
            <a:spLocks noGrp="1"/>
          </p:cNvSpPr>
          <p:nvPr>
            <p:ph type="title"/>
          </p:nvPr>
        </p:nvSpPr>
        <p:spPr/>
        <p:txBody>
          <a:bodyPr/>
          <a:lstStyle/>
          <a:p>
            <a:r>
              <a:rPr lang="en-US" dirty="0"/>
              <a:t>Solution Highlights</a:t>
            </a:r>
          </a:p>
        </p:txBody>
      </p:sp>
      <p:sp>
        <p:nvSpPr>
          <p:cNvPr id="3" name="Content Placeholder 2">
            <a:extLst>
              <a:ext uri="{FF2B5EF4-FFF2-40B4-BE49-F238E27FC236}">
                <a16:creationId xmlns:a16="http://schemas.microsoft.com/office/drawing/2014/main" id="{F7DCF8A6-BBAB-104F-99DC-58E14102E380}"/>
              </a:ext>
            </a:extLst>
          </p:cNvPr>
          <p:cNvSpPr>
            <a:spLocks noGrp="1"/>
          </p:cNvSpPr>
          <p:nvPr>
            <p:ph idx="1"/>
          </p:nvPr>
        </p:nvSpPr>
        <p:spPr/>
        <p:txBody>
          <a:bodyPr>
            <a:normAutofit lnSpcReduction="10000"/>
          </a:bodyPr>
          <a:lstStyle/>
          <a:p>
            <a:r>
              <a:rPr lang="en-US" dirty="0"/>
              <a:t>There’s no one “perfect” answer to this assignment but here are several key points:</a:t>
            </a:r>
          </a:p>
          <a:p>
            <a:pPr lvl="1"/>
            <a:r>
              <a:rPr lang="en-US" dirty="0"/>
              <a:t>Access right may not be consistent with position level (need more info?)</a:t>
            </a:r>
          </a:p>
          <a:p>
            <a:pPr lvl="1"/>
            <a:r>
              <a:rPr lang="en-US" dirty="0"/>
              <a:t>Access from a wide range of IP addresses (lookup for geolocation info)</a:t>
            </a:r>
          </a:p>
          <a:p>
            <a:pPr lvl="1"/>
            <a:r>
              <a:rPr lang="en-US" dirty="0"/>
              <a:t>Access to the system after the termination date</a:t>
            </a:r>
          </a:p>
          <a:p>
            <a:pPr lvl="1"/>
            <a:r>
              <a:rPr lang="en-US" dirty="0"/>
              <a:t>An account accessing the system is not on the access control list (not employee?)</a:t>
            </a:r>
          </a:p>
          <a:p>
            <a:pPr lvl="1"/>
            <a:r>
              <a:rPr lang="en-US" dirty="0"/>
              <a:t>Discussion of the policy (or organizational chart)</a:t>
            </a:r>
          </a:p>
          <a:p>
            <a:pPr marL="457200" lvl="1" indent="0">
              <a:buNone/>
            </a:pPr>
            <a:r>
              <a:rPr lang="en-US" dirty="0"/>
              <a:t>etc.</a:t>
            </a:r>
          </a:p>
          <a:p>
            <a:pPr lvl="1"/>
            <a:endParaRPr lang="en-US" dirty="0"/>
          </a:p>
          <a:p>
            <a:r>
              <a:rPr lang="en-US" dirty="0"/>
              <a:t>More importantly, what are the interpretations and assessments? </a:t>
            </a:r>
          </a:p>
          <a:p>
            <a:pPr lvl="1"/>
            <a:endParaRPr lang="en-US" dirty="0"/>
          </a:p>
        </p:txBody>
      </p:sp>
    </p:spTree>
    <p:extLst>
      <p:ext uri="{BB962C8B-B14F-4D97-AF65-F5344CB8AC3E}">
        <p14:creationId xmlns:p14="http://schemas.microsoft.com/office/powerpoint/2010/main" val="2858720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F1D7A-5A24-1045-84B0-780B45A79591}"/>
              </a:ext>
            </a:extLst>
          </p:cNvPr>
          <p:cNvSpPr>
            <a:spLocks noGrp="1"/>
          </p:cNvSpPr>
          <p:nvPr>
            <p:ph type="title"/>
          </p:nvPr>
        </p:nvSpPr>
        <p:spPr/>
        <p:txBody>
          <a:bodyPr/>
          <a:lstStyle/>
          <a:p>
            <a:r>
              <a:rPr lang="en-US" dirty="0"/>
              <a:t>Grading Rubrics</a:t>
            </a:r>
          </a:p>
        </p:txBody>
      </p:sp>
      <p:sp>
        <p:nvSpPr>
          <p:cNvPr id="3" name="Content Placeholder 2">
            <a:extLst>
              <a:ext uri="{FF2B5EF4-FFF2-40B4-BE49-F238E27FC236}">
                <a16:creationId xmlns:a16="http://schemas.microsoft.com/office/drawing/2014/main" id="{02BEEA9A-869C-A14B-9138-7E5E04AE8D39}"/>
              </a:ext>
            </a:extLst>
          </p:cNvPr>
          <p:cNvSpPr>
            <a:spLocks noGrp="1"/>
          </p:cNvSpPr>
          <p:nvPr>
            <p:ph idx="1"/>
          </p:nvPr>
        </p:nvSpPr>
        <p:spPr/>
        <p:txBody>
          <a:bodyPr>
            <a:normAutofit fontScale="85000" lnSpcReduction="20000"/>
          </a:bodyPr>
          <a:lstStyle/>
          <a:p>
            <a:r>
              <a:rPr lang="en-US" dirty="0"/>
              <a:t>Instructors can ask the following questions for the audit report. I use a 6 point scale: 1-2 is emerging (C+ or C), 3-4 is developing (B+, B or B-), 5-6 is mastering (A or A-).</a:t>
            </a:r>
          </a:p>
          <a:p>
            <a:pPr lvl="1"/>
            <a:r>
              <a:rPr lang="en-US" u="sng" dirty="0"/>
              <a:t>Problem identification</a:t>
            </a:r>
            <a:r>
              <a:rPr lang="en-US" dirty="0"/>
              <a:t>: does the document clearly identify and summarize main problem, question or issue and scope?</a:t>
            </a:r>
          </a:p>
          <a:p>
            <a:pPr lvl="1"/>
            <a:r>
              <a:rPr lang="en-US" dirty="0"/>
              <a:t>Analysis: Is the analysis appropriate, accurate, and thorough? Does it facilitate decision-making in this context? Is the analysis driven by the identified objective?</a:t>
            </a:r>
          </a:p>
          <a:p>
            <a:pPr lvl="1"/>
            <a:r>
              <a:rPr lang="en-US" u="sng" dirty="0"/>
              <a:t>Evidence evaluation</a:t>
            </a:r>
            <a:r>
              <a:rPr lang="en-US" dirty="0"/>
              <a:t>: Does the evaluation of evidence appropriate? Accurate, relevant, and complete? Does it relate to the underlying issue or does it meet the needs? You’re your evidence evaluation demonstrate adequate skills?</a:t>
            </a:r>
          </a:p>
          <a:p>
            <a:pPr lvl="1"/>
            <a:r>
              <a:rPr lang="en-US" u="sng" dirty="0"/>
              <a:t>Interpretation and conclusions</a:t>
            </a:r>
            <a:r>
              <a:rPr lang="en-US" dirty="0"/>
              <a:t>: Interpret the results appropriately? Consider possible situations or alternatives or different potential scenarios? Integrate findings? Justify the interpretation? Propose appropriate and specific conclusions? Does the conclusion tie back to the issue and the evidence (i.e., consistent)? Consider different assumptions or limitations?</a:t>
            </a:r>
          </a:p>
          <a:p>
            <a:pPr lvl="1"/>
            <a:r>
              <a:rPr lang="en-US" u="sng" dirty="0"/>
              <a:t>Communication</a:t>
            </a:r>
            <a:r>
              <a:rPr lang="en-US" dirty="0"/>
              <a:t>: Present the information clearly and effectively? Logical connections of ideas? Does it look professional?</a:t>
            </a:r>
          </a:p>
          <a:p>
            <a:endParaRPr lang="en-US" dirty="0"/>
          </a:p>
        </p:txBody>
      </p:sp>
    </p:spTree>
    <p:extLst>
      <p:ext uri="{BB962C8B-B14F-4D97-AF65-F5344CB8AC3E}">
        <p14:creationId xmlns:p14="http://schemas.microsoft.com/office/powerpoint/2010/main" val="1294201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4EB82E-D2B8-A84B-A8FD-EA0090F8EBDA}"/>
              </a:ext>
            </a:extLst>
          </p:cNvPr>
          <p:cNvSpPr>
            <a:spLocks noGrp="1"/>
          </p:cNvSpPr>
          <p:nvPr>
            <p:ph type="title"/>
          </p:nvPr>
        </p:nvSpPr>
        <p:spPr/>
        <p:txBody>
          <a:bodyPr>
            <a:normAutofit/>
          </a:bodyPr>
          <a:lstStyle/>
          <a:p>
            <a:r>
              <a:rPr lang="en-US" sz="5600" dirty="0"/>
              <a:t>Predictive Analytics</a:t>
            </a:r>
          </a:p>
        </p:txBody>
      </p:sp>
      <p:sp>
        <p:nvSpPr>
          <p:cNvPr id="5" name="Text Placeholder 4">
            <a:extLst>
              <a:ext uri="{FF2B5EF4-FFF2-40B4-BE49-F238E27FC236}">
                <a16:creationId xmlns:a16="http://schemas.microsoft.com/office/drawing/2014/main" id="{E221B548-631C-CE4C-A615-F9487E044070}"/>
              </a:ext>
            </a:extLst>
          </p:cNvPr>
          <p:cNvSpPr>
            <a:spLocks noGrp="1"/>
          </p:cNvSpPr>
          <p:nvPr>
            <p:ph type="body" idx="1"/>
          </p:nvPr>
        </p:nvSpPr>
        <p:spPr/>
        <p:txBody>
          <a:bodyPr>
            <a:normAutofit/>
          </a:bodyPr>
          <a:lstStyle/>
          <a:p>
            <a:r>
              <a:rPr lang="en-US" sz="3600" dirty="0"/>
              <a:t>Homomorphic Encryption</a:t>
            </a:r>
          </a:p>
        </p:txBody>
      </p:sp>
    </p:spTree>
    <p:extLst>
      <p:ext uri="{BB962C8B-B14F-4D97-AF65-F5344CB8AC3E}">
        <p14:creationId xmlns:p14="http://schemas.microsoft.com/office/powerpoint/2010/main" val="29215453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BF2D58D-CBF6-E74E-92A7-26F1E7718DFA}"/>
              </a:ext>
            </a:extLst>
          </p:cNvPr>
          <p:cNvSpPr>
            <a:spLocks noGrp="1"/>
          </p:cNvSpPr>
          <p:nvPr>
            <p:ph type="title"/>
          </p:nvPr>
        </p:nvSpPr>
        <p:spPr/>
        <p:txBody>
          <a:bodyPr/>
          <a:lstStyle/>
          <a:p>
            <a:r>
              <a:rPr lang="en-US" dirty="0"/>
              <a:t>Setting</a:t>
            </a:r>
          </a:p>
        </p:txBody>
      </p:sp>
      <p:sp>
        <p:nvSpPr>
          <p:cNvPr id="5" name="Content Placeholder 4">
            <a:extLst>
              <a:ext uri="{FF2B5EF4-FFF2-40B4-BE49-F238E27FC236}">
                <a16:creationId xmlns:a16="http://schemas.microsoft.com/office/drawing/2014/main" id="{B5A7492C-D5BF-9947-ABA6-A9B97A43525F}"/>
              </a:ext>
            </a:extLst>
          </p:cNvPr>
          <p:cNvSpPr>
            <a:spLocks noGrp="1"/>
          </p:cNvSpPr>
          <p:nvPr>
            <p:ph idx="1"/>
          </p:nvPr>
        </p:nvSpPr>
        <p:spPr/>
        <p:txBody>
          <a:bodyPr/>
          <a:lstStyle/>
          <a:p>
            <a:r>
              <a:rPr lang="en-US" dirty="0"/>
              <a:t>Examples of classification models (e.g., fraud/no fraud, high/low risk, etc.)</a:t>
            </a:r>
          </a:p>
          <a:p>
            <a:r>
              <a:rPr lang="en-US" dirty="0"/>
              <a:t>Use the model in different contexts</a:t>
            </a:r>
          </a:p>
          <a:p>
            <a:r>
              <a:rPr lang="en-US" dirty="0"/>
              <a:t>Some new developments in the field</a:t>
            </a:r>
          </a:p>
          <a:p>
            <a:pPr marL="0" indent="0">
              <a:buNone/>
            </a:pPr>
            <a:endParaRPr lang="en-US" dirty="0"/>
          </a:p>
          <a:p>
            <a:pPr marL="0" indent="0">
              <a:buNone/>
            </a:pPr>
            <a:r>
              <a:rPr lang="en-US" dirty="0">
                <a:sym typeface="Wingdings" pitchFamily="2" charset="2"/>
              </a:rPr>
              <a:t> More like a demonstration instead of an exercise due to the technical skills required for this algorithm</a:t>
            </a:r>
            <a:endParaRPr lang="en-US" dirty="0"/>
          </a:p>
        </p:txBody>
      </p:sp>
    </p:spTree>
    <p:extLst>
      <p:ext uri="{BB962C8B-B14F-4D97-AF65-F5344CB8AC3E}">
        <p14:creationId xmlns:p14="http://schemas.microsoft.com/office/powerpoint/2010/main" val="16374610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300" dirty="0"/>
              <a:t>Homomorphic Encryption</a:t>
            </a:r>
          </a:p>
        </p:txBody>
      </p:sp>
      <p:sp>
        <p:nvSpPr>
          <p:cNvPr id="3" name="Content Placeholder 2"/>
          <p:cNvSpPr>
            <a:spLocks noGrp="1"/>
          </p:cNvSpPr>
          <p:nvPr>
            <p:ph idx="1"/>
          </p:nvPr>
        </p:nvSpPr>
        <p:spPr/>
        <p:txBody>
          <a:bodyPr>
            <a:normAutofit/>
          </a:bodyPr>
          <a:lstStyle/>
          <a:p>
            <a:r>
              <a:rPr lang="en-US" dirty="0"/>
              <a:t>More than 30% of the organizations are working with four or more cloud vendors (Microsoft)</a:t>
            </a:r>
          </a:p>
          <a:p>
            <a:r>
              <a:rPr lang="en-US" dirty="0"/>
              <a:t>How to outsource data and computation to commercial clouds but still assure the confidentiality of data especially for highly sensitive data, e.g., biomedical data under HIPAA?</a:t>
            </a:r>
          </a:p>
          <a:p>
            <a:endParaRPr lang="en-US" dirty="0"/>
          </a:p>
          <a:p>
            <a:endParaRPr lang="en-US" dirty="0"/>
          </a:p>
        </p:txBody>
      </p:sp>
    </p:spTree>
    <p:extLst>
      <p:ext uri="{BB962C8B-B14F-4D97-AF65-F5344CB8AC3E}">
        <p14:creationId xmlns:p14="http://schemas.microsoft.com/office/powerpoint/2010/main" val="20550822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Homomorphic Encryption</a:t>
            </a:r>
          </a:p>
        </p:txBody>
      </p:sp>
      <p:sp>
        <p:nvSpPr>
          <p:cNvPr id="13" name="Content Placeholder 12">
            <a:extLst>
              <a:ext uri="{FF2B5EF4-FFF2-40B4-BE49-F238E27FC236}">
                <a16:creationId xmlns:a16="http://schemas.microsoft.com/office/drawing/2014/main" id="{212D523B-01E5-7443-97E7-C7467B7D9516}"/>
              </a:ext>
            </a:extLst>
          </p:cNvPr>
          <p:cNvSpPr>
            <a:spLocks noGrp="1"/>
          </p:cNvSpPr>
          <p:nvPr>
            <p:ph sz="half" idx="2"/>
          </p:nvPr>
        </p:nvSpPr>
        <p:spPr/>
        <p:txBody>
          <a:bodyPr/>
          <a:lstStyle/>
          <a:p>
            <a:r>
              <a:rPr lang="en-US" dirty="0"/>
              <a:t>Perform calculations on the encrypted data</a:t>
            </a:r>
          </a:p>
          <a:p>
            <a:r>
              <a:rPr lang="en-US" dirty="0"/>
              <a:t>Decrypt the calculated results based on the encrypted data will give us the same results if doing the calculation based on the raw data</a:t>
            </a:r>
          </a:p>
        </p:txBody>
      </p:sp>
      <p:sp>
        <p:nvSpPr>
          <p:cNvPr id="6" name="TextBox 5"/>
          <p:cNvSpPr txBox="1"/>
          <p:nvPr/>
        </p:nvSpPr>
        <p:spPr>
          <a:xfrm>
            <a:off x="1291771" y="4030135"/>
            <a:ext cx="3652762" cy="646331"/>
          </a:xfrm>
          <a:prstGeom prst="rect">
            <a:avLst/>
          </a:prstGeom>
          <a:noFill/>
        </p:spPr>
        <p:txBody>
          <a:bodyPr wrap="square" rtlCol="0">
            <a:spAutoFit/>
          </a:bodyPr>
          <a:lstStyle/>
          <a:p>
            <a:r>
              <a:rPr lang="en-US" sz="3600" dirty="0"/>
              <a:t>5     +     3     =      8</a:t>
            </a:r>
          </a:p>
        </p:txBody>
      </p:sp>
      <p:sp>
        <p:nvSpPr>
          <p:cNvPr id="7" name="TextBox 6"/>
          <p:cNvSpPr txBox="1"/>
          <p:nvPr/>
        </p:nvSpPr>
        <p:spPr>
          <a:xfrm>
            <a:off x="1306288" y="1947346"/>
            <a:ext cx="3638245" cy="646331"/>
          </a:xfrm>
          <a:prstGeom prst="rect">
            <a:avLst/>
          </a:prstGeom>
          <a:noFill/>
        </p:spPr>
        <p:txBody>
          <a:bodyPr wrap="square" rtlCol="0">
            <a:spAutoFit/>
          </a:bodyPr>
          <a:lstStyle/>
          <a:p>
            <a:r>
              <a:rPr lang="en-US" sz="3600" dirty="0"/>
              <a:t>7     +     5     =     12</a:t>
            </a:r>
          </a:p>
        </p:txBody>
      </p:sp>
      <p:sp>
        <p:nvSpPr>
          <p:cNvPr id="2" name="TextBox 1">
            <a:extLst>
              <a:ext uri="{FF2B5EF4-FFF2-40B4-BE49-F238E27FC236}">
                <a16:creationId xmlns:a16="http://schemas.microsoft.com/office/drawing/2014/main" id="{0383F346-0D85-E94C-8ED0-B132ECC9ACA8}"/>
              </a:ext>
            </a:extLst>
          </p:cNvPr>
          <p:cNvSpPr txBox="1"/>
          <p:nvPr/>
        </p:nvSpPr>
        <p:spPr>
          <a:xfrm>
            <a:off x="1306288" y="3127240"/>
            <a:ext cx="1825219" cy="369332"/>
          </a:xfrm>
          <a:prstGeom prst="rect">
            <a:avLst/>
          </a:prstGeom>
          <a:solidFill>
            <a:srgbClr val="00B0F0"/>
          </a:solidFill>
        </p:spPr>
        <p:txBody>
          <a:bodyPr wrap="square" rtlCol="0">
            <a:spAutoFit/>
          </a:bodyPr>
          <a:lstStyle/>
          <a:p>
            <a:pPr algn="ctr"/>
            <a:r>
              <a:rPr lang="en-US" dirty="0"/>
              <a:t>encrypt</a:t>
            </a:r>
          </a:p>
        </p:txBody>
      </p:sp>
      <p:cxnSp>
        <p:nvCxnSpPr>
          <p:cNvPr id="5" name="Straight Arrow Connector 4">
            <a:extLst>
              <a:ext uri="{FF2B5EF4-FFF2-40B4-BE49-F238E27FC236}">
                <a16:creationId xmlns:a16="http://schemas.microsoft.com/office/drawing/2014/main" id="{E13B021F-1D72-894D-ABB9-60F35BE007DD}"/>
              </a:ext>
            </a:extLst>
          </p:cNvPr>
          <p:cNvCxnSpPr/>
          <p:nvPr/>
        </p:nvCxnSpPr>
        <p:spPr>
          <a:xfrm flipV="1">
            <a:off x="2218897" y="3564304"/>
            <a:ext cx="0" cy="53356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554F55A0-7933-734E-8C01-6FE609C9EADF}"/>
              </a:ext>
            </a:extLst>
          </p:cNvPr>
          <p:cNvCxnSpPr/>
          <p:nvPr/>
        </p:nvCxnSpPr>
        <p:spPr>
          <a:xfrm flipV="1">
            <a:off x="2235831" y="2548304"/>
            <a:ext cx="0" cy="53356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B331DF-6796-2C40-BF10-3457D01714C1}"/>
              </a:ext>
            </a:extLst>
          </p:cNvPr>
          <p:cNvSpPr txBox="1"/>
          <p:nvPr/>
        </p:nvSpPr>
        <p:spPr>
          <a:xfrm>
            <a:off x="3810000" y="3127240"/>
            <a:ext cx="1624439" cy="369334"/>
          </a:xfrm>
          <a:prstGeom prst="rect">
            <a:avLst/>
          </a:prstGeom>
          <a:solidFill>
            <a:srgbClr val="00B0F0"/>
          </a:solidFill>
        </p:spPr>
        <p:txBody>
          <a:bodyPr wrap="square" rtlCol="0">
            <a:spAutoFit/>
          </a:bodyPr>
          <a:lstStyle/>
          <a:p>
            <a:pPr algn="ctr"/>
            <a:r>
              <a:rPr lang="en-US" dirty="0"/>
              <a:t>decrypt</a:t>
            </a:r>
          </a:p>
        </p:txBody>
      </p:sp>
      <p:cxnSp>
        <p:nvCxnSpPr>
          <p:cNvPr id="10" name="Straight Arrow Connector 9">
            <a:extLst>
              <a:ext uri="{FF2B5EF4-FFF2-40B4-BE49-F238E27FC236}">
                <a16:creationId xmlns:a16="http://schemas.microsoft.com/office/drawing/2014/main" id="{6FCB0EF4-171F-9741-A5E7-2C536736BECA}"/>
              </a:ext>
            </a:extLst>
          </p:cNvPr>
          <p:cNvCxnSpPr/>
          <p:nvPr/>
        </p:nvCxnSpPr>
        <p:spPr>
          <a:xfrm flipV="1">
            <a:off x="4572628" y="2531374"/>
            <a:ext cx="0" cy="533563"/>
          </a:xfrm>
          <a:prstGeom prst="straightConnector1">
            <a:avLst/>
          </a:prstGeom>
          <a:ln w="254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F8807CDD-24A1-944A-A1B4-3058717182CF}"/>
              </a:ext>
            </a:extLst>
          </p:cNvPr>
          <p:cNvCxnSpPr/>
          <p:nvPr/>
        </p:nvCxnSpPr>
        <p:spPr>
          <a:xfrm flipV="1">
            <a:off x="4572631" y="3564306"/>
            <a:ext cx="0" cy="533563"/>
          </a:xfrm>
          <a:prstGeom prst="straightConnector1">
            <a:avLst/>
          </a:prstGeom>
          <a:ln w="254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04430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FCCF09E-BEE1-0B40-B9CC-596178F07FD3}"/>
              </a:ext>
            </a:extLst>
          </p:cNvPr>
          <p:cNvSpPr>
            <a:spLocks noGrp="1"/>
          </p:cNvSpPr>
          <p:nvPr>
            <p:ph type="title"/>
          </p:nvPr>
        </p:nvSpPr>
        <p:spPr/>
        <p:txBody>
          <a:bodyPr>
            <a:normAutofit/>
          </a:bodyPr>
          <a:lstStyle/>
          <a:p>
            <a:r>
              <a:rPr lang="en-US" sz="4300" dirty="0"/>
              <a:t>Homomorphic Encryption Logistic Regressions</a:t>
            </a:r>
          </a:p>
        </p:txBody>
      </p:sp>
      <p:sp>
        <p:nvSpPr>
          <p:cNvPr id="3" name="Content Placeholder 2">
            <a:extLst>
              <a:ext uri="{FF2B5EF4-FFF2-40B4-BE49-F238E27FC236}">
                <a16:creationId xmlns:a16="http://schemas.microsoft.com/office/drawing/2014/main" id="{032E9CC2-9619-9646-8A77-E11027DEEF28}"/>
              </a:ext>
            </a:extLst>
          </p:cNvPr>
          <p:cNvSpPr>
            <a:spLocks noGrp="1"/>
          </p:cNvSpPr>
          <p:nvPr>
            <p:ph idx="1"/>
          </p:nvPr>
        </p:nvSpPr>
        <p:spPr/>
        <p:txBody>
          <a:bodyPr/>
          <a:lstStyle/>
          <a:p>
            <a:r>
              <a:rPr lang="en-US" dirty="0"/>
              <a:t>For example, </a:t>
            </a:r>
            <a:r>
              <a:rPr lang="en-US" dirty="0">
                <a:hlinkClick r:id="rId2"/>
              </a:rPr>
              <a:t>https://github.com/K-miran/HELR</a:t>
            </a:r>
            <a:endParaRPr lang="en-US" dirty="0"/>
          </a:p>
          <a:p>
            <a:r>
              <a:rPr lang="en-US" dirty="0"/>
              <a:t>Need a Linux environment with a C++ compiler</a:t>
            </a:r>
          </a:p>
          <a:p>
            <a:endParaRPr lang="en-US" dirty="0"/>
          </a:p>
        </p:txBody>
      </p:sp>
      <p:pic>
        <p:nvPicPr>
          <p:cNvPr id="9" name="Picture 8">
            <a:extLst>
              <a:ext uri="{FF2B5EF4-FFF2-40B4-BE49-F238E27FC236}">
                <a16:creationId xmlns:a16="http://schemas.microsoft.com/office/drawing/2014/main" id="{24735FA1-5436-F64C-ABE1-07BF4D0E2FBA}"/>
              </a:ext>
            </a:extLst>
          </p:cNvPr>
          <p:cNvPicPr>
            <a:picLocks noChangeAspect="1"/>
          </p:cNvPicPr>
          <p:nvPr/>
        </p:nvPicPr>
        <p:blipFill>
          <a:blip r:embed="rId3"/>
          <a:stretch>
            <a:fillRect/>
          </a:stretch>
        </p:blipFill>
        <p:spPr>
          <a:xfrm>
            <a:off x="635000" y="4001294"/>
            <a:ext cx="10718800" cy="1544631"/>
          </a:xfrm>
          <a:prstGeom prst="rect">
            <a:avLst/>
          </a:prstGeom>
        </p:spPr>
      </p:pic>
      <p:pic>
        <p:nvPicPr>
          <p:cNvPr id="10" name="Picture 9">
            <a:extLst>
              <a:ext uri="{FF2B5EF4-FFF2-40B4-BE49-F238E27FC236}">
                <a16:creationId xmlns:a16="http://schemas.microsoft.com/office/drawing/2014/main" id="{10D84658-4688-C24A-9B18-B5F7F170EA98}"/>
              </a:ext>
            </a:extLst>
          </p:cNvPr>
          <p:cNvPicPr>
            <a:picLocks noChangeAspect="1"/>
          </p:cNvPicPr>
          <p:nvPr/>
        </p:nvPicPr>
        <p:blipFill>
          <a:blip r:embed="rId4"/>
          <a:stretch>
            <a:fillRect/>
          </a:stretch>
        </p:blipFill>
        <p:spPr>
          <a:xfrm>
            <a:off x="643467" y="3235537"/>
            <a:ext cx="10744199" cy="817338"/>
          </a:xfrm>
          <a:prstGeom prst="rect">
            <a:avLst/>
          </a:prstGeom>
        </p:spPr>
      </p:pic>
    </p:spTree>
    <p:extLst>
      <p:ext uri="{BB962C8B-B14F-4D97-AF65-F5344CB8AC3E}">
        <p14:creationId xmlns:p14="http://schemas.microsoft.com/office/powerpoint/2010/main" val="13928004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4C899-08B1-1142-9AFC-A4450DFBFD9F}"/>
              </a:ext>
            </a:extLst>
          </p:cNvPr>
          <p:cNvSpPr>
            <a:spLocks noGrp="1"/>
          </p:cNvSpPr>
          <p:nvPr>
            <p:ph type="title"/>
          </p:nvPr>
        </p:nvSpPr>
        <p:spPr/>
        <p:txBody>
          <a:bodyPr/>
          <a:lstStyle/>
          <a:p>
            <a:r>
              <a:rPr lang="en-US" dirty="0"/>
              <a:t>About Me</a:t>
            </a:r>
          </a:p>
        </p:txBody>
      </p:sp>
      <p:sp>
        <p:nvSpPr>
          <p:cNvPr id="3" name="Content Placeholder 2">
            <a:extLst>
              <a:ext uri="{FF2B5EF4-FFF2-40B4-BE49-F238E27FC236}">
                <a16:creationId xmlns:a16="http://schemas.microsoft.com/office/drawing/2014/main" id="{100C8C94-38A8-984A-80D2-D71494E37D8C}"/>
              </a:ext>
            </a:extLst>
          </p:cNvPr>
          <p:cNvSpPr>
            <a:spLocks noGrp="1"/>
          </p:cNvSpPr>
          <p:nvPr>
            <p:ph idx="1"/>
          </p:nvPr>
        </p:nvSpPr>
        <p:spPr/>
        <p:txBody>
          <a:bodyPr/>
          <a:lstStyle/>
          <a:p>
            <a:pPr lvl="0"/>
            <a:r>
              <a:rPr lang="en-US" dirty="0"/>
              <a:t>Student analytics projects with the internal audit function at Aon, Discover Financial Services, Packaging Corporation of America, etc.</a:t>
            </a:r>
          </a:p>
          <a:p>
            <a:pPr lvl="0"/>
            <a:r>
              <a:rPr lang="en-US" dirty="0"/>
              <a:t>Was a speaker and facilitator about audit analytics at a chief audit executive roundtable hosted by the Institute of Internal Auditors</a:t>
            </a:r>
          </a:p>
          <a:p>
            <a:pPr lvl="0"/>
            <a:r>
              <a:rPr lang="en-US" dirty="0"/>
              <a:t>Was a keynote speaker about </a:t>
            </a:r>
            <a:r>
              <a:rPr lang="en-US" dirty="0" err="1"/>
              <a:t>RegTech</a:t>
            </a:r>
            <a:r>
              <a:rPr lang="en-US" dirty="0"/>
              <a:t> and innovation with audience from Financial Supervisory Commission and internal auditors in Taiwan</a:t>
            </a:r>
          </a:p>
          <a:p>
            <a:r>
              <a:rPr lang="en-US" dirty="0"/>
              <a:t>The 2018 KPMG James Marwick Professor in Residence—work with KPMG’s audit innovation team intensively in the Fall of 2018</a:t>
            </a:r>
          </a:p>
          <a:p>
            <a:endParaRPr lang="en-US" dirty="0"/>
          </a:p>
        </p:txBody>
      </p:sp>
    </p:spTree>
    <p:extLst>
      <p:ext uri="{BB962C8B-B14F-4D97-AF65-F5344CB8AC3E}">
        <p14:creationId xmlns:p14="http://schemas.microsoft.com/office/powerpoint/2010/main" val="27742917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38A1FA-4617-3C4F-88EE-D31000446155}"/>
              </a:ext>
            </a:extLst>
          </p:cNvPr>
          <p:cNvSpPr>
            <a:spLocks noGrp="1"/>
          </p:cNvSpPr>
          <p:nvPr>
            <p:ph type="title"/>
          </p:nvPr>
        </p:nvSpPr>
        <p:spPr/>
        <p:txBody>
          <a:bodyPr/>
          <a:lstStyle/>
          <a:p>
            <a:pPr algn="ctr"/>
            <a:r>
              <a:rPr lang="en-US" dirty="0"/>
              <a:t>Thank you</a:t>
            </a:r>
            <a:br>
              <a:rPr lang="en-US" dirty="0"/>
            </a:br>
            <a:r>
              <a:rPr lang="en-US" dirty="0"/>
              <a:t>Questions? Thoughts?</a:t>
            </a:r>
          </a:p>
        </p:txBody>
      </p:sp>
    </p:spTree>
    <p:extLst>
      <p:ext uri="{BB962C8B-B14F-4D97-AF65-F5344CB8AC3E}">
        <p14:creationId xmlns:p14="http://schemas.microsoft.com/office/powerpoint/2010/main" val="6133838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C58DF46-844D-E845-B1FF-0010D29344F4}"/>
              </a:ext>
            </a:extLst>
          </p:cNvPr>
          <p:cNvSpPr>
            <a:spLocks noGrp="1"/>
          </p:cNvSpPr>
          <p:nvPr>
            <p:ph type="title"/>
          </p:nvPr>
        </p:nvSpPr>
        <p:spPr/>
        <p:txBody>
          <a:bodyPr>
            <a:normAutofit/>
          </a:bodyPr>
          <a:lstStyle/>
          <a:p>
            <a:r>
              <a:rPr lang="en-US" sz="5600" dirty="0"/>
              <a:t>Program Background Information</a:t>
            </a:r>
          </a:p>
        </p:txBody>
      </p:sp>
      <p:sp>
        <p:nvSpPr>
          <p:cNvPr id="5" name="Text Placeholder 4">
            <a:extLst>
              <a:ext uri="{FF2B5EF4-FFF2-40B4-BE49-F238E27FC236}">
                <a16:creationId xmlns:a16="http://schemas.microsoft.com/office/drawing/2014/main" id="{F242B6D2-465E-E34E-A064-575C0B31DE0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034582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211571-6762-0E4E-8221-7D2493571A3C}"/>
              </a:ext>
            </a:extLst>
          </p:cNvPr>
          <p:cNvSpPr>
            <a:spLocks noGrp="1"/>
          </p:cNvSpPr>
          <p:nvPr>
            <p:ph type="title"/>
          </p:nvPr>
        </p:nvSpPr>
        <p:spPr/>
        <p:txBody>
          <a:bodyPr/>
          <a:lstStyle/>
          <a:p>
            <a:r>
              <a:rPr lang="en-US" dirty="0"/>
              <a:t>MS Audit and Advisory Services</a:t>
            </a:r>
          </a:p>
        </p:txBody>
      </p:sp>
      <p:sp>
        <p:nvSpPr>
          <p:cNvPr id="5" name="Content Placeholder 4">
            <a:extLst>
              <a:ext uri="{FF2B5EF4-FFF2-40B4-BE49-F238E27FC236}">
                <a16:creationId xmlns:a16="http://schemas.microsoft.com/office/drawing/2014/main" id="{E0837E7F-3988-D54E-8D5F-BE1A225504AC}"/>
              </a:ext>
            </a:extLst>
          </p:cNvPr>
          <p:cNvSpPr>
            <a:spLocks noGrp="1"/>
          </p:cNvSpPr>
          <p:nvPr>
            <p:ph idx="1"/>
          </p:nvPr>
        </p:nvSpPr>
        <p:spPr/>
        <p:txBody>
          <a:bodyPr/>
          <a:lstStyle/>
          <a:p>
            <a:r>
              <a:rPr lang="en-US" dirty="0"/>
              <a:t>Redesign the </a:t>
            </a:r>
            <a:r>
              <a:rPr lang="en-US" dirty="0" err="1"/>
              <a:t>MAcc</a:t>
            </a:r>
            <a:r>
              <a:rPr lang="en-US" dirty="0"/>
              <a:t> program about 6 years ago</a:t>
            </a:r>
          </a:p>
          <a:p>
            <a:r>
              <a:rPr lang="en-US" dirty="0"/>
              <a:t>Focus on higher level skills, such as communication, judgement, analysis, and expand students’ career opportunities</a:t>
            </a:r>
          </a:p>
          <a:p>
            <a:r>
              <a:rPr lang="en-US" dirty="0"/>
              <a:t>9 required courses</a:t>
            </a:r>
          </a:p>
          <a:p>
            <a:pPr marL="0" indent="0">
              <a:buNone/>
            </a:pPr>
            <a:endParaRPr lang="en-US" dirty="0"/>
          </a:p>
        </p:txBody>
      </p:sp>
      <p:graphicFrame>
        <p:nvGraphicFramePr>
          <p:cNvPr id="6" name="Table 5">
            <a:extLst>
              <a:ext uri="{FF2B5EF4-FFF2-40B4-BE49-F238E27FC236}">
                <a16:creationId xmlns:a16="http://schemas.microsoft.com/office/drawing/2014/main" id="{6F3ECEA3-E369-9C4B-9D1B-F72E83939334}"/>
              </a:ext>
            </a:extLst>
          </p:cNvPr>
          <p:cNvGraphicFramePr>
            <a:graphicFrameLocks noGrp="1"/>
          </p:cNvGraphicFramePr>
          <p:nvPr>
            <p:extLst>
              <p:ext uri="{D42A27DB-BD31-4B8C-83A1-F6EECF244321}">
                <p14:modId xmlns:p14="http://schemas.microsoft.com/office/powerpoint/2010/main" val="3738005272"/>
              </p:ext>
            </p:extLst>
          </p:nvPr>
        </p:nvGraphicFramePr>
        <p:xfrm>
          <a:off x="1217808" y="3788542"/>
          <a:ext cx="9066060" cy="2438400"/>
        </p:xfrm>
        <a:graphic>
          <a:graphicData uri="http://schemas.openxmlformats.org/drawingml/2006/table">
            <a:tbl>
              <a:tblPr firstRow="1" bandRow="1">
                <a:tableStyleId>{5C22544A-7EE6-4342-B048-85BDC9FD1C3A}</a:tableStyleId>
              </a:tblPr>
              <a:tblGrid>
                <a:gridCol w="5633929">
                  <a:extLst>
                    <a:ext uri="{9D8B030D-6E8A-4147-A177-3AD203B41FA5}">
                      <a16:colId xmlns:a16="http://schemas.microsoft.com/office/drawing/2014/main" val="662301074"/>
                    </a:ext>
                  </a:extLst>
                </a:gridCol>
                <a:gridCol w="3432131">
                  <a:extLst>
                    <a:ext uri="{9D8B030D-6E8A-4147-A177-3AD203B41FA5}">
                      <a16:colId xmlns:a16="http://schemas.microsoft.com/office/drawing/2014/main" val="2209180442"/>
                    </a:ext>
                  </a:extLst>
                </a:gridCol>
              </a:tblGrid>
              <a:tr h="370840">
                <a:tc>
                  <a:txBody>
                    <a:bodyPr/>
                    <a:lstStyle/>
                    <a:p>
                      <a:r>
                        <a:rPr lang="en-US" sz="2600" b="0" dirty="0">
                          <a:solidFill>
                            <a:schemeClr val="tx1"/>
                          </a:solidFill>
                        </a:rPr>
                        <a:t>Internal Audit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600" b="0" dirty="0">
                          <a:solidFill>
                            <a:schemeClr val="tx1"/>
                          </a:solidFill>
                        </a:rPr>
                        <a:t>AIS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17688388"/>
                  </a:ext>
                </a:extLst>
              </a:tr>
              <a:tr h="370840">
                <a:tc>
                  <a:txBody>
                    <a:bodyPr/>
                    <a:lstStyle/>
                    <a:p>
                      <a:r>
                        <a:rPr lang="en-US" sz="2600" b="0" dirty="0">
                          <a:solidFill>
                            <a:schemeClr val="tx1"/>
                          </a:solidFill>
                        </a:rPr>
                        <a:t>Applied Statistics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600" b="0" dirty="0">
                          <a:solidFill>
                            <a:schemeClr val="tx1"/>
                          </a:solidFill>
                        </a:rPr>
                        <a:t>IT Auditing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650388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600" b="0" dirty="0">
                          <a:solidFill>
                            <a:schemeClr val="tx1"/>
                          </a:solidFill>
                        </a:rPr>
                        <a:t>Principles of Forensic Accounting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600" b="0" dirty="0">
                          <a:solidFill>
                            <a:schemeClr val="tx1"/>
                          </a:solidFill>
                        </a:rPr>
                        <a:t>Audit Analytics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43338168"/>
                  </a:ext>
                </a:extLst>
              </a:tr>
              <a:tr h="370840">
                <a:tc>
                  <a:txBody>
                    <a:bodyPr/>
                    <a:lstStyle/>
                    <a:p>
                      <a:r>
                        <a:rPr lang="en-US" sz="2600" b="0" dirty="0">
                          <a:solidFill>
                            <a:schemeClr val="tx1"/>
                          </a:solidFill>
                        </a:rPr>
                        <a:t>Forensic and Investigative Accounting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600" b="0" dirty="0">
                          <a:solidFill>
                            <a:schemeClr val="tx1"/>
                          </a:solidFill>
                        </a:rPr>
                        <a:t>Data Mining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20892783"/>
                  </a:ext>
                </a:extLst>
              </a:tr>
              <a:tr h="370840">
                <a:tc>
                  <a:txBody>
                    <a:bodyPr/>
                    <a:lstStyle/>
                    <a:p>
                      <a:r>
                        <a:rPr lang="en-US" sz="2600" b="0" dirty="0">
                          <a:solidFill>
                            <a:schemeClr val="tx1"/>
                          </a:solidFill>
                        </a:rPr>
                        <a:t>Forensic and Valuation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2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6293194"/>
                  </a:ext>
                </a:extLst>
              </a:tr>
            </a:tbl>
          </a:graphicData>
        </a:graphic>
      </p:graphicFrame>
    </p:spTree>
    <p:extLst>
      <p:ext uri="{BB962C8B-B14F-4D97-AF65-F5344CB8AC3E}">
        <p14:creationId xmlns:p14="http://schemas.microsoft.com/office/powerpoint/2010/main" val="2076672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B1F81-23E8-6C46-9DCC-C601C2BBF51C}"/>
              </a:ext>
            </a:extLst>
          </p:cNvPr>
          <p:cNvSpPr>
            <a:spLocks noGrp="1"/>
          </p:cNvSpPr>
          <p:nvPr>
            <p:ph type="title"/>
          </p:nvPr>
        </p:nvSpPr>
        <p:spPr/>
        <p:txBody>
          <a:bodyPr/>
          <a:lstStyle/>
          <a:p>
            <a:r>
              <a:rPr lang="en-US" dirty="0"/>
              <a:t>MS Audit and Advisory Services</a:t>
            </a:r>
          </a:p>
        </p:txBody>
      </p:sp>
      <p:sp>
        <p:nvSpPr>
          <p:cNvPr id="3" name="Content Placeholder 2">
            <a:extLst>
              <a:ext uri="{FF2B5EF4-FFF2-40B4-BE49-F238E27FC236}">
                <a16:creationId xmlns:a16="http://schemas.microsoft.com/office/drawing/2014/main" id="{87FAF0CA-E88C-4842-BA9F-3657F0ACD52E}"/>
              </a:ext>
            </a:extLst>
          </p:cNvPr>
          <p:cNvSpPr>
            <a:spLocks noGrp="1"/>
          </p:cNvSpPr>
          <p:nvPr>
            <p:ph idx="1"/>
          </p:nvPr>
        </p:nvSpPr>
        <p:spPr/>
        <p:txBody>
          <a:bodyPr/>
          <a:lstStyle/>
          <a:p>
            <a:r>
              <a:rPr lang="en-US" dirty="0"/>
              <a:t>Graduate program</a:t>
            </a:r>
          </a:p>
          <a:p>
            <a:r>
              <a:rPr lang="en-US" dirty="0"/>
              <a:t>Most of the students are accounting major students, CPA eligible and working during the day time</a:t>
            </a:r>
          </a:p>
          <a:p>
            <a:r>
              <a:rPr lang="en-US" dirty="0"/>
              <a:t>Enrollment is about 100-125 students per year</a:t>
            </a:r>
          </a:p>
          <a:p>
            <a:r>
              <a:rPr lang="en-US" dirty="0"/>
              <a:t>A mixed of experienced professionals and 4+1 students</a:t>
            </a:r>
          </a:p>
          <a:p>
            <a:endParaRPr lang="en-US" dirty="0"/>
          </a:p>
          <a:p>
            <a:pPr>
              <a:buFont typeface="Wingdings" pitchFamily="2" charset="2"/>
              <a:buChar char="à"/>
            </a:pPr>
            <a:r>
              <a:rPr lang="en-US" dirty="0">
                <a:sym typeface="Wingdings" pitchFamily="2" charset="2"/>
              </a:rPr>
              <a:t>Choose not to take the technical route but leveraging students’ domain knowledge</a:t>
            </a:r>
          </a:p>
          <a:p>
            <a:pPr>
              <a:buFont typeface="Wingdings" pitchFamily="2" charset="2"/>
              <a:buChar char="à"/>
            </a:pPr>
            <a:r>
              <a:rPr lang="en-US" dirty="0">
                <a:sym typeface="Wingdings" pitchFamily="2" charset="2"/>
              </a:rPr>
              <a:t>Focus more on approaching the issue instead of tools</a:t>
            </a:r>
            <a:endParaRPr lang="en-US" dirty="0"/>
          </a:p>
        </p:txBody>
      </p:sp>
    </p:spTree>
    <p:extLst>
      <p:ext uri="{BB962C8B-B14F-4D97-AF65-F5344CB8AC3E}">
        <p14:creationId xmlns:p14="http://schemas.microsoft.com/office/powerpoint/2010/main" val="3132613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E9F4D-BC8A-E443-81D5-7C5DDB5D9720}"/>
              </a:ext>
            </a:extLst>
          </p:cNvPr>
          <p:cNvSpPr>
            <a:spLocks noGrp="1"/>
          </p:cNvSpPr>
          <p:nvPr>
            <p:ph type="title"/>
          </p:nvPr>
        </p:nvSpPr>
        <p:spPr/>
        <p:txBody>
          <a:bodyPr/>
          <a:lstStyle/>
          <a:p>
            <a:r>
              <a:rPr lang="en-US" dirty="0"/>
              <a:t>Course Design</a:t>
            </a:r>
          </a:p>
        </p:txBody>
      </p:sp>
      <p:pic>
        <p:nvPicPr>
          <p:cNvPr id="4" name="Picture 3">
            <a:extLst>
              <a:ext uri="{FF2B5EF4-FFF2-40B4-BE49-F238E27FC236}">
                <a16:creationId xmlns:a16="http://schemas.microsoft.com/office/drawing/2014/main" id="{ED015409-8D52-4B4D-B177-A95DE1503F5B}"/>
              </a:ext>
            </a:extLst>
          </p:cNvPr>
          <p:cNvPicPr>
            <a:picLocks noChangeAspect="1"/>
          </p:cNvPicPr>
          <p:nvPr/>
        </p:nvPicPr>
        <p:blipFill>
          <a:blip r:embed="rId2"/>
          <a:stretch>
            <a:fillRect/>
          </a:stretch>
        </p:blipFill>
        <p:spPr>
          <a:xfrm>
            <a:off x="6054247" y="2515889"/>
            <a:ext cx="5299553" cy="3563757"/>
          </a:xfrm>
          <a:prstGeom prst="rect">
            <a:avLst/>
          </a:prstGeom>
        </p:spPr>
      </p:pic>
      <p:sp>
        <p:nvSpPr>
          <p:cNvPr id="5" name="Oval 4">
            <a:extLst>
              <a:ext uri="{FF2B5EF4-FFF2-40B4-BE49-F238E27FC236}">
                <a16:creationId xmlns:a16="http://schemas.microsoft.com/office/drawing/2014/main" id="{6C5FDBD3-AD02-CE47-8C8C-7B2B337867B7}"/>
              </a:ext>
            </a:extLst>
          </p:cNvPr>
          <p:cNvSpPr/>
          <p:nvPr/>
        </p:nvSpPr>
        <p:spPr>
          <a:xfrm>
            <a:off x="6313118" y="3407079"/>
            <a:ext cx="2242159" cy="155322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A387D113-7682-E44E-8C86-50346B7F7D00}"/>
              </a:ext>
            </a:extLst>
          </p:cNvPr>
          <p:cNvCxnSpPr>
            <a:cxnSpLocks/>
            <a:endCxn id="8" idx="3"/>
          </p:cNvCxnSpPr>
          <p:nvPr/>
        </p:nvCxnSpPr>
        <p:spPr>
          <a:xfrm flipH="1">
            <a:off x="4119669" y="4555821"/>
            <a:ext cx="2193450" cy="18109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5E98F0FF-38D0-FC45-82A1-3780AEF5DE62}"/>
              </a:ext>
            </a:extLst>
          </p:cNvPr>
          <p:cNvSpPr txBox="1"/>
          <p:nvPr/>
        </p:nvSpPr>
        <p:spPr>
          <a:xfrm>
            <a:off x="1478070" y="4259865"/>
            <a:ext cx="2641599" cy="954107"/>
          </a:xfrm>
          <a:prstGeom prst="rect">
            <a:avLst/>
          </a:prstGeom>
          <a:noFill/>
        </p:spPr>
        <p:txBody>
          <a:bodyPr wrap="square" rtlCol="0">
            <a:spAutoFit/>
          </a:bodyPr>
          <a:lstStyle/>
          <a:p>
            <a:r>
              <a:rPr lang="en-US" sz="2800" dirty="0"/>
              <a:t>Audit Analytics</a:t>
            </a:r>
            <a:r>
              <a:rPr lang="en-US" sz="2800" dirty="0">
                <a:sym typeface="Wingdings" pitchFamily="2" charset="2"/>
              </a:rPr>
              <a:t> (CaseWare IDEA)</a:t>
            </a:r>
            <a:endParaRPr lang="en-US" dirty="0">
              <a:sym typeface="Wingdings" pitchFamily="2" charset="2"/>
            </a:endParaRPr>
          </a:p>
        </p:txBody>
      </p:sp>
      <p:sp>
        <p:nvSpPr>
          <p:cNvPr id="9" name="Oval 8">
            <a:extLst>
              <a:ext uri="{FF2B5EF4-FFF2-40B4-BE49-F238E27FC236}">
                <a16:creationId xmlns:a16="http://schemas.microsoft.com/office/drawing/2014/main" id="{5FB3EBBE-00B9-9546-914D-76BFB6FD47B6}"/>
              </a:ext>
            </a:extLst>
          </p:cNvPr>
          <p:cNvSpPr/>
          <p:nvPr/>
        </p:nvSpPr>
        <p:spPr>
          <a:xfrm>
            <a:off x="8376493" y="3031066"/>
            <a:ext cx="1444842" cy="100795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F1F054D0-07EC-1E43-B8EE-7F87CA8213EE}"/>
              </a:ext>
            </a:extLst>
          </p:cNvPr>
          <p:cNvCxnSpPr>
            <a:cxnSpLocks/>
            <a:endCxn id="13" idx="3"/>
          </p:cNvCxnSpPr>
          <p:nvPr/>
        </p:nvCxnSpPr>
        <p:spPr>
          <a:xfrm flipH="1" flipV="1">
            <a:off x="5605860" y="2469397"/>
            <a:ext cx="3208290" cy="56167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CB3C943-9F61-3F4A-B249-4FB357D297BF}"/>
              </a:ext>
            </a:extLst>
          </p:cNvPr>
          <p:cNvSpPr txBox="1"/>
          <p:nvPr/>
        </p:nvSpPr>
        <p:spPr>
          <a:xfrm>
            <a:off x="2793303" y="1992343"/>
            <a:ext cx="2812557" cy="954107"/>
          </a:xfrm>
          <a:prstGeom prst="rect">
            <a:avLst/>
          </a:prstGeom>
          <a:noFill/>
        </p:spPr>
        <p:txBody>
          <a:bodyPr wrap="square" rtlCol="0">
            <a:spAutoFit/>
          </a:bodyPr>
          <a:lstStyle/>
          <a:p>
            <a:r>
              <a:rPr lang="en-US" sz="2800" dirty="0"/>
              <a:t>Data Mining (SAS Enterprise Miner)</a:t>
            </a:r>
            <a:endParaRPr lang="en-US" sz="2800" dirty="0">
              <a:sym typeface="Wingdings" pitchFamily="2" charset="2"/>
            </a:endParaRPr>
          </a:p>
        </p:txBody>
      </p:sp>
      <p:sp>
        <p:nvSpPr>
          <p:cNvPr id="3" name="TextBox 2">
            <a:extLst>
              <a:ext uri="{FF2B5EF4-FFF2-40B4-BE49-F238E27FC236}">
                <a16:creationId xmlns:a16="http://schemas.microsoft.com/office/drawing/2014/main" id="{1D9799FD-3C14-834F-A74E-032E3592DE11}"/>
              </a:ext>
            </a:extLst>
          </p:cNvPr>
          <p:cNvSpPr txBox="1"/>
          <p:nvPr/>
        </p:nvSpPr>
        <p:spPr>
          <a:xfrm>
            <a:off x="10149210" y="6079646"/>
            <a:ext cx="1652977" cy="276999"/>
          </a:xfrm>
          <a:prstGeom prst="rect">
            <a:avLst/>
          </a:prstGeom>
          <a:noFill/>
        </p:spPr>
        <p:txBody>
          <a:bodyPr wrap="square" rtlCol="0">
            <a:spAutoFit/>
          </a:bodyPr>
          <a:lstStyle/>
          <a:p>
            <a:r>
              <a:rPr lang="en-US" sz="1200" dirty="0"/>
              <a:t>Source: Gartner (2012)</a:t>
            </a:r>
          </a:p>
        </p:txBody>
      </p:sp>
    </p:spTree>
    <p:extLst>
      <p:ext uri="{BB962C8B-B14F-4D97-AF65-F5344CB8AC3E}">
        <p14:creationId xmlns:p14="http://schemas.microsoft.com/office/powerpoint/2010/main" val="3446950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8D5A459-4A97-FC49-8CEA-44AAFA435EDE}"/>
              </a:ext>
            </a:extLst>
          </p:cNvPr>
          <p:cNvSpPr>
            <a:spLocks noGrp="1"/>
          </p:cNvSpPr>
          <p:nvPr>
            <p:ph type="title"/>
          </p:nvPr>
        </p:nvSpPr>
        <p:spPr/>
        <p:txBody>
          <a:bodyPr/>
          <a:lstStyle/>
          <a:p>
            <a:r>
              <a:rPr lang="en-US" dirty="0"/>
              <a:t>Course Design</a:t>
            </a:r>
          </a:p>
        </p:txBody>
      </p:sp>
      <p:sp>
        <p:nvSpPr>
          <p:cNvPr id="5" name="Content Placeholder 4">
            <a:extLst>
              <a:ext uri="{FF2B5EF4-FFF2-40B4-BE49-F238E27FC236}">
                <a16:creationId xmlns:a16="http://schemas.microsoft.com/office/drawing/2014/main" id="{230618CC-9260-D74E-BB05-8094DC470A7D}"/>
              </a:ext>
            </a:extLst>
          </p:cNvPr>
          <p:cNvSpPr>
            <a:spLocks noGrp="1"/>
          </p:cNvSpPr>
          <p:nvPr>
            <p:ph sz="half" idx="1"/>
          </p:nvPr>
        </p:nvSpPr>
        <p:spPr/>
        <p:txBody>
          <a:bodyPr>
            <a:normAutofit lnSpcReduction="10000"/>
          </a:bodyPr>
          <a:lstStyle/>
          <a:p>
            <a:r>
              <a:rPr lang="en-US" dirty="0"/>
              <a:t>Audit Analytics</a:t>
            </a:r>
            <a:r>
              <a:rPr lang="en-US" dirty="0">
                <a:sym typeface="Wingdings" pitchFamily="2" charset="2"/>
              </a:rPr>
              <a:t> (CaseWare IDEA)</a:t>
            </a:r>
          </a:p>
          <a:p>
            <a:pPr marL="742950" lvl="1" indent="-285750"/>
            <a:r>
              <a:rPr lang="en-US" dirty="0">
                <a:sym typeface="Wingdings" pitchFamily="2" charset="2"/>
              </a:rPr>
              <a:t>Assertion testing</a:t>
            </a:r>
          </a:p>
          <a:p>
            <a:pPr marL="742950" lvl="1" indent="-285750"/>
            <a:r>
              <a:rPr lang="en-US" dirty="0">
                <a:sym typeface="Wingdings" pitchFamily="2" charset="2"/>
              </a:rPr>
              <a:t>Operational audit</a:t>
            </a:r>
          </a:p>
          <a:p>
            <a:pPr marL="742950" lvl="1" indent="-285750"/>
            <a:r>
              <a:rPr lang="en-US" dirty="0">
                <a:sym typeface="Wingdings" pitchFamily="2" charset="2"/>
              </a:rPr>
              <a:t>Fraud detection</a:t>
            </a:r>
          </a:p>
          <a:p>
            <a:pPr marL="742950" lvl="1" indent="-285750"/>
            <a:r>
              <a:rPr lang="en-US" dirty="0">
                <a:sym typeface="Wingdings" pitchFamily="2" charset="2"/>
              </a:rPr>
              <a:t>Risk assessment</a:t>
            </a:r>
          </a:p>
          <a:p>
            <a:pPr marL="742950" lvl="1" indent="-285750"/>
            <a:r>
              <a:rPr lang="en-US" dirty="0">
                <a:sym typeface="Wingdings" pitchFamily="2" charset="2"/>
              </a:rPr>
              <a:t>Policy and procedures</a:t>
            </a:r>
          </a:p>
          <a:p>
            <a:pPr marL="742950" lvl="1" indent="-285750"/>
            <a:r>
              <a:rPr lang="en-US" dirty="0">
                <a:sym typeface="Wingdings" pitchFamily="2" charset="2"/>
              </a:rPr>
              <a:t>Compliance issues</a:t>
            </a:r>
            <a:endParaRPr lang="en-US" dirty="0"/>
          </a:p>
        </p:txBody>
      </p:sp>
      <p:sp>
        <p:nvSpPr>
          <p:cNvPr id="6" name="Content Placeholder 5">
            <a:extLst>
              <a:ext uri="{FF2B5EF4-FFF2-40B4-BE49-F238E27FC236}">
                <a16:creationId xmlns:a16="http://schemas.microsoft.com/office/drawing/2014/main" id="{11053FC7-C59D-294A-B6E6-E99CBF9CB9E6}"/>
              </a:ext>
            </a:extLst>
          </p:cNvPr>
          <p:cNvSpPr>
            <a:spLocks noGrp="1"/>
          </p:cNvSpPr>
          <p:nvPr>
            <p:ph sz="half" idx="2"/>
          </p:nvPr>
        </p:nvSpPr>
        <p:spPr/>
        <p:txBody>
          <a:bodyPr>
            <a:normAutofit lnSpcReduction="10000"/>
          </a:bodyPr>
          <a:lstStyle/>
          <a:p>
            <a:r>
              <a:rPr lang="en-US" dirty="0"/>
              <a:t>Data Mining (SAS Enterprise Miner)</a:t>
            </a:r>
            <a:endParaRPr lang="en-US" dirty="0">
              <a:sym typeface="Wingdings" pitchFamily="2" charset="2"/>
            </a:endParaRPr>
          </a:p>
          <a:p>
            <a:pPr marL="742950" lvl="1" indent="-285750"/>
            <a:r>
              <a:rPr lang="en-US" dirty="0">
                <a:sym typeface="Wingdings" pitchFamily="2" charset="2"/>
              </a:rPr>
              <a:t>Visualization (Tableau)</a:t>
            </a:r>
          </a:p>
          <a:p>
            <a:pPr marL="742950" lvl="1" indent="-285750"/>
            <a:r>
              <a:rPr lang="en-US" dirty="0">
                <a:sym typeface="Wingdings" pitchFamily="2" charset="2"/>
              </a:rPr>
              <a:t>Data exploration and pre-processing</a:t>
            </a:r>
          </a:p>
          <a:p>
            <a:pPr marL="742950" lvl="1" indent="-285750"/>
            <a:r>
              <a:rPr lang="en-US" dirty="0">
                <a:sym typeface="Wingdings" pitchFamily="2" charset="2"/>
              </a:rPr>
              <a:t>Descriptive statistics and correlations</a:t>
            </a:r>
          </a:p>
          <a:p>
            <a:pPr marL="742950" lvl="1" indent="-285750"/>
            <a:r>
              <a:rPr lang="en-US" dirty="0">
                <a:sym typeface="Wingdings" pitchFamily="2" charset="2"/>
              </a:rPr>
              <a:t>Dimension reduction</a:t>
            </a:r>
          </a:p>
          <a:p>
            <a:pPr marL="742950" lvl="1" indent="-285750"/>
            <a:r>
              <a:rPr lang="en-US" dirty="0">
                <a:sym typeface="Wingdings" pitchFamily="2" charset="2"/>
              </a:rPr>
              <a:t>Clustering, classification and predictive models</a:t>
            </a:r>
          </a:p>
          <a:p>
            <a:pPr marL="742950" lvl="1" indent="-285750"/>
            <a:r>
              <a:rPr lang="en-US" dirty="0">
                <a:sym typeface="Wingdings" pitchFamily="2" charset="2"/>
              </a:rPr>
              <a:t>Partition, model validation, performance and selection</a:t>
            </a:r>
          </a:p>
          <a:p>
            <a:endParaRPr lang="en-US" dirty="0"/>
          </a:p>
        </p:txBody>
      </p:sp>
    </p:spTree>
    <p:extLst>
      <p:ext uri="{BB962C8B-B14F-4D97-AF65-F5344CB8AC3E}">
        <p14:creationId xmlns:p14="http://schemas.microsoft.com/office/powerpoint/2010/main" val="3131146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BA66F3-4F5D-814A-ACD8-148259A128D5}"/>
              </a:ext>
            </a:extLst>
          </p:cNvPr>
          <p:cNvSpPr>
            <a:spLocks noGrp="1"/>
          </p:cNvSpPr>
          <p:nvPr>
            <p:ph type="title"/>
          </p:nvPr>
        </p:nvSpPr>
        <p:spPr/>
        <p:txBody>
          <a:bodyPr>
            <a:normAutofit/>
          </a:bodyPr>
          <a:lstStyle/>
          <a:p>
            <a:r>
              <a:rPr lang="en-US" sz="5600" dirty="0"/>
              <a:t>Descriptive and Diagnostic Analytics</a:t>
            </a:r>
          </a:p>
        </p:txBody>
      </p:sp>
      <p:sp>
        <p:nvSpPr>
          <p:cNvPr id="5" name="Text Placeholder 4">
            <a:extLst>
              <a:ext uri="{FF2B5EF4-FFF2-40B4-BE49-F238E27FC236}">
                <a16:creationId xmlns:a16="http://schemas.microsoft.com/office/drawing/2014/main" id="{BDB132C3-8C9A-6049-8F96-45C2DADF113F}"/>
              </a:ext>
            </a:extLst>
          </p:cNvPr>
          <p:cNvSpPr>
            <a:spLocks noGrp="1"/>
          </p:cNvSpPr>
          <p:nvPr>
            <p:ph type="body" idx="1"/>
          </p:nvPr>
        </p:nvSpPr>
        <p:spPr/>
        <p:txBody>
          <a:bodyPr>
            <a:normAutofit/>
          </a:bodyPr>
          <a:lstStyle/>
          <a:p>
            <a:r>
              <a:rPr lang="en-US" sz="3600" dirty="0"/>
              <a:t>Access Control</a:t>
            </a:r>
          </a:p>
        </p:txBody>
      </p:sp>
    </p:spTree>
    <p:extLst>
      <p:ext uri="{BB962C8B-B14F-4D97-AF65-F5344CB8AC3E}">
        <p14:creationId xmlns:p14="http://schemas.microsoft.com/office/powerpoint/2010/main" val="8113491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2859</TotalTime>
  <Words>1967</Words>
  <Application>Microsoft Macintosh PowerPoint</Application>
  <PresentationFormat>Widescreen</PresentationFormat>
  <Paragraphs>180</Paragraphs>
  <Slides>30</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Calibri</vt:lpstr>
      <vt:lpstr>Calibri Light</vt:lpstr>
      <vt:lpstr>Times New Roman</vt:lpstr>
      <vt:lpstr>Wingdings</vt:lpstr>
      <vt:lpstr>Office Theme</vt:lpstr>
      <vt:lpstr>Cybersecurity and Audit Analytics</vt:lpstr>
      <vt:lpstr>About Me</vt:lpstr>
      <vt:lpstr>About Me</vt:lpstr>
      <vt:lpstr>Program Background Information</vt:lpstr>
      <vt:lpstr>MS Audit and Advisory Services</vt:lpstr>
      <vt:lpstr>MS Audit and Advisory Services</vt:lpstr>
      <vt:lpstr>Course Design</vt:lpstr>
      <vt:lpstr>Course Design</vt:lpstr>
      <vt:lpstr>Descriptive and Diagnostic Analytics</vt:lpstr>
      <vt:lpstr>Setting</vt:lpstr>
      <vt:lpstr>Learning Objectives</vt:lpstr>
      <vt:lpstr>Case Background</vt:lpstr>
      <vt:lpstr>Case Background</vt:lpstr>
      <vt:lpstr>Case—Objectives</vt:lpstr>
      <vt:lpstr>Case—Objectives</vt:lpstr>
      <vt:lpstr>Case—Deliverables</vt:lpstr>
      <vt:lpstr>Case Materials–Organizational Chart</vt:lpstr>
      <vt:lpstr>Case Materials—Planning Information</vt:lpstr>
      <vt:lpstr>Case Materials—Access Control Policy</vt:lpstr>
      <vt:lpstr>Case Materials—Access Control Policy</vt:lpstr>
      <vt:lpstr>Datasets</vt:lpstr>
      <vt:lpstr>Datasets</vt:lpstr>
      <vt:lpstr>Solution Highlights</vt:lpstr>
      <vt:lpstr>Grading Rubrics</vt:lpstr>
      <vt:lpstr>Predictive Analytics</vt:lpstr>
      <vt:lpstr>Setting</vt:lpstr>
      <vt:lpstr>Homomorphic Encryption</vt:lpstr>
      <vt:lpstr>Homomorphic Encryption</vt:lpstr>
      <vt:lpstr>Homomorphic Encryption Logistic Regressions</vt:lpstr>
      <vt:lpstr>Thank you Questions? Thoughts?</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Cybersecurity and Audit Analytics</dc:title>
  <dc:creator>Microsoft Office User</dc:creator>
  <cp:lastModifiedBy>Microsoft Office User</cp:lastModifiedBy>
  <cp:revision>61</cp:revision>
  <dcterms:created xsi:type="dcterms:W3CDTF">2019-05-09T15:16:39Z</dcterms:created>
  <dcterms:modified xsi:type="dcterms:W3CDTF">2019-05-22T11:20:13Z</dcterms:modified>
</cp:coreProperties>
</file>