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57" r:id="rId1"/>
    <p:sldMasterId id="2147483659" r:id="rId2"/>
  </p:sldMasterIdLst>
  <p:notesMasterIdLst>
    <p:notesMasterId r:id="rId18"/>
  </p:notesMasterIdLst>
  <p:handoutMasterIdLst>
    <p:handoutMasterId r:id="rId19"/>
  </p:handoutMasterIdLst>
  <p:sldIdLst>
    <p:sldId id="256" r:id="rId3"/>
    <p:sldId id="461" r:id="rId4"/>
    <p:sldId id="477" r:id="rId5"/>
    <p:sldId id="484" r:id="rId6"/>
    <p:sldId id="485" r:id="rId7"/>
    <p:sldId id="486" r:id="rId8"/>
    <p:sldId id="487" r:id="rId9"/>
    <p:sldId id="494" r:id="rId10"/>
    <p:sldId id="488" r:id="rId11"/>
    <p:sldId id="496" r:id="rId12"/>
    <p:sldId id="493" r:id="rId13"/>
    <p:sldId id="490" r:id="rId14"/>
    <p:sldId id="495" r:id="rId15"/>
    <p:sldId id="491" r:id="rId16"/>
    <p:sldId id="492" r:id="rId17"/>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charset="0"/>
        <a:ea typeface="Osaka" charset="-128"/>
        <a:cs typeface="Osaka" charset="-128"/>
      </a:defRPr>
    </a:lvl1pPr>
    <a:lvl2pPr marL="457200" algn="l" rtl="0" fontAlgn="base">
      <a:spcBef>
        <a:spcPct val="0"/>
      </a:spcBef>
      <a:spcAft>
        <a:spcPct val="0"/>
      </a:spcAft>
      <a:defRPr kumimoji="1" sz="2400" kern="1200">
        <a:solidFill>
          <a:schemeClr val="tx1"/>
        </a:solidFill>
        <a:latin typeface="Times" charset="0"/>
        <a:ea typeface="Osaka" charset="-128"/>
        <a:cs typeface="Osaka" charset="-128"/>
      </a:defRPr>
    </a:lvl2pPr>
    <a:lvl3pPr marL="914400" algn="l" rtl="0" fontAlgn="base">
      <a:spcBef>
        <a:spcPct val="0"/>
      </a:spcBef>
      <a:spcAft>
        <a:spcPct val="0"/>
      </a:spcAft>
      <a:defRPr kumimoji="1" sz="2400" kern="1200">
        <a:solidFill>
          <a:schemeClr val="tx1"/>
        </a:solidFill>
        <a:latin typeface="Times" charset="0"/>
        <a:ea typeface="Osaka" charset="-128"/>
        <a:cs typeface="Osaka" charset="-128"/>
      </a:defRPr>
    </a:lvl3pPr>
    <a:lvl4pPr marL="1371600" algn="l" rtl="0" fontAlgn="base">
      <a:spcBef>
        <a:spcPct val="0"/>
      </a:spcBef>
      <a:spcAft>
        <a:spcPct val="0"/>
      </a:spcAft>
      <a:defRPr kumimoji="1" sz="2400" kern="1200">
        <a:solidFill>
          <a:schemeClr val="tx1"/>
        </a:solidFill>
        <a:latin typeface="Times" charset="0"/>
        <a:ea typeface="Osaka" charset="-128"/>
        <a:cs typeface="Osaka" charset="-128"/>
      </a:defRPr>
    </a:lvl4pPr>
    <a:lvl5pPr marL="1828800" algn="l" rtl="0" fontAlgn="base">
      <a:spcBef>
        <a:spcPct val="0"/>
      </a:spcBef>
      <a:spcAft>
        <a:spcPct val="0"/>
      </a:spcAft>
      <a:defRPr kumimoji="1" sz="2400" kern="1200">
        <a:solidFill>
          <a:schemeClr val="tx1"/>
        </a:solidFill>
        <a:latin typeface="Times" charset="0"/>
        <a:ea typeface="Osaka" charset="-128"/>
        <a:cs typeface="Osaka" charset="-128"/>
      </a:defRPr>
    </a:lvl5pPr>
    <a:lvl6pPr marL="2286000" algn="l" defTabSz="457200" rtl="0" eaLnBrk="1" latinLnBrk="0" hangingPunct="1">
      <a:defRPr kumimoji="1" sz="2400" kern="1200">
        <a:solidFill>
          <a:schemeClr val="tx1"/>
        </a:solidFill>
        <a:latin typeface="Times" charset="0"/>
        <a:ea typeface="Osaka" charset="-128"/>
        <a:cs typeface="Osaka" charset="-128"/>
      </a:defRPr>
    </a:lvl6pPr>
    <a:lvl7pPr marL="2743200" algn="l" defTabSz="457200" rtl="0" eaLnBrk="1" latinLnBrk="0" hangingPunct="1">
      <a:defRPr kumimoji="1" sz="2400" kern="1200">
        <a:solidFill>
          <a:schemeClr val="tx1"/>
        </a:solidFill>
        <a:latin typeface="Times" charset="0"/>
        <a:ea typeface="Osaka" charset="-128"/>
        <a:cs typeface="Osaka" charset="-128"/>
      </a:defRPr>
    </a:lvl7pPr>
    <a:lvl8pPr marL="3200400" algn="l" defTabSz="457200" rtl="0" eaLnBrk="1" latinLnBrk="0" hangingPunct="1">
      <a:defRPr kumimoji="1" sz="2400" kern="1200">
        <a:solidFill>
          <a:schemeClr val="tx1"/>
        </a:solidFill>
        <a:latin typeface="Times" charset="0"/>
        <a:ea typeface="Osaka" charset="-128"/>
        <a:cs typeface="Osaka" charset="-128"/>
      </a:defRPr>
    </a:lvl8pPr>
    <a:lvl9pPr marL="3657600" algn="l" defTabSz="457200" rtl="0" eaLnBrk="1" latinLnBrk="0" hangingPunct="1">
      <a:defRPr kumimoji="1" sz="2400" kern="1200">
        <a:solidFill>
          <a:schemeClr val="tx1"/>
        </a:solidFill>
        <a:latin typeface="Times" charset="0"/>
        <a:ea typeface="Osaka" charset="-128"/>
        <a:cs typeface="Osaka" charset="-128"/>
      </a:defRPr>
    </a:lvl9pPr>
  </p:defaultTextStyle>
  <p:extLst>
    <p:ext uri="{EFAFB233-063F-42B5-8137-9DF3F51BA10A}">
      <p15:sldGuideLst xmlns:p15="http://schemas.microsoft.com/office/powerpoint/2012/main">
        <p15:guide id="1" orient="horz" pos="2704">
          <p15:clr>
            <a:srgbClr val="A4A3A4"/>
          </p15:clr>
        </p15:guide>
        <p15:guide id="2" pos="2880">
          <p15:clr>
            <a:srgbClr val="A4A3A4"/>
          </p15:clr>
        </p15:guide>
        <p15:guide id="3" orient="horz" pos="2976">
          <p15:clr>
            <a:srgbClr val="A4A3A4"/>
          </p15:clr>
        </p15:guide>
        <p15:guide id="4" pos="283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伊丹 敬之" initials="伊丹"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104"/>
    <p:restoredTop sz="94660"/>
  </p:normalViewPr>
  <p:slideViewPr>
    <p:cSldViewPr>
      <p:cViewPr varScale="1">
        <p:scale>
          <a:sx n="127" d="100"/>
          <a:sy n="127" d="100"/>
        </p:scale>
        <p:origin x="176" y="328"/>
      </p:cViewPr>
      <p:guideLst>
        <p:guide orient="horz" pos="2704"/>
        <p:guide pos="2880"/>
        <p:guide orient="horz" pos="2976"/>
        <p:guide pos="28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06" charset="0"/>
                <a:ea typeface="Osaka" pitchFamily="-106" charset="-128"/>
                <a:cs typeface="Osaka" pitchFamily="-106" charset="-128"/>
              </a:defRPr>
            </a:lvl1pPr>
          </a:lstStyle>
          <a:p>
            <a:pPr>
              <a:defRPr/>
            </a:pPr>
            <a:endParaRPr lang="en-US" altLang="ja-JP"/>
          </a:p>
        </p:txBody>
      </p:sp>
      <p:sp>
        <p:nvSpPr>
          <p:cNvPr id="4813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06" charset="0"/>
                <a:ea typeface="Osaka" pitchFamily="-106" charset="-128"/>
                <a:cs typeface="Osaka" pitchFamily="-106" charset="-128"/>
              </a:defRPr>
            </a:lvl1pPr>
          </a:lstStyle>
          <a:p>
            <a:pPr>
              <a:defRPr/>
            </a:pPr>
            <a:endParaRPr lang="en-US" altLang="ja-JP"/>
          </a:p>
        </p:txBody>
      </p:sp>
      <p:sp>
        <p:nvSpPr>
          <p:cNvPr id="4813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06" charset="0"/>
                <a:ea typeface="Osaka" pitchFamily="-106" charset="-128"/>
                <a:cs typeface="Osaka" pitchFamily="-106" charset="-128"/>
              </a:defRPr>
            </a:lvl1pPr>
          </a:lstStyle>
          <a:p>
            <a:pPr>
              <a:defRPr/>
            </a:pPr>
            <a:endParaRPr lang="en-US" altLang="ja-JP"/>
          </a:p>
        </p:txBody>
      </p:sp>
      <p:sp>
        <p:nvSpPr>
          <p:cNvPr id="4813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06" charset="0"/>
                <a:ea typeface="Osaka" pitchFamily="-106" charset="-128"/>
                <a:cs typeface="Osaka" pitchFamily="-106" charset="-128"/>
              </a:defRPr>
            </a:lvl1pPr>
          </a:lstStyle>
          <a:p>
            <a:pPr>
              <a:defRPr/>
            </a:pPr>
            <a:fld id="{E3F7B20A-288B-3941-A455-5FBF59649828}" type="slidenum">
              <a:rPr lang="en-US" altLang="ja-JP"/>
              <a:pPr>
                <a:defRPr/>
              </a:pPr>
              <a:t>‹#›</a:t>
            </a:fld>
            <a:endParaRPr lang="en-US" altLang="ja-JP"/>
          </a:p>
        </p:txBody>
      </p:sp>
    </p:spTree>
    <p:extLst>
      <p:ext uri="{BB962C8B-B14F-4D97-AF65-F5344CB8AC3E}">
        <p14:creationId xmlns:p14="http://schemas.microsoft.com/office/powerpoint/2010/main" val="15367252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06" charset="0"/>
                <a:ea typeface="Osaka" pitchFamily="-106" charset="-128"/>
                <a:cs typeface="Osaka" pitchFamily="-106" charset="-128"/>
              </a:defRPr>
            </a:lvl1pPr>
          </a:lstStyle>
          <a:p>
            <a:pPr>
              <a:defRPr/>
            </a:pPr>
            <a:endParaRPr lang="en-US" altLang="ja-JP"/>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06" charset="0"/>
                <a:ea typeface="Osaka" pitchFamily="-106" charset="-128"/>
                <a:cs typeface="Osaka" pitchFamily="-106" charset="-128"/>
              </a:defRPr>
            </a:lvl1pPr>
          </a:lstStyle>
          <a:p>
            <a:pPr>
              <a:defRPr/>
            </a:pPr>
            <a:endParaRPr lang="en-US" altLang="ja-JP"/>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06" charset="0"/>
                <a:ea typeface="Osaka" pitchFamily="-106" charset="-128"/>
                <a:cs typeface="Osaka" pitchFamily="-106" charset="-128"/>
              </a:defRPr>
            </a:lvl1pPr>
          </a:lstStyle>
          <a:p>
            <a:pPr>
              <a:defRPr/>
            </a:pPr>
            <a:endParaRPr lang="en-US" altLang="ja-JP"/>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06" charset="0"/>
                <a:ea typeface="Osaka" pitchFamily="-106" charset="-128"/>
                <a:cs typeface="Osaka" pitchFamily="-106" charset="-128"/>
              </a:defRPr>
            </a:lvl1pPr>
          </a:lstStyle>
          <a:p>
            <a:pPr>
              <a:defRPr/>
            </a:pPr>
            <a:fld id="{B45CB734-4518-384F-B8AF-D5A2C8EED934}" type="slidenum">
              <a:rPr lang="en-US" altLang="ja-JP"/>
              <a:pPr>
                <a:defRPr/>
              </a:pPr>
              <a:t>‹#›</a:t>
            </a:fld>
            <a:endParaRPr lang="en-US" altLang="ja-JP"/>
          </a:p>
        </p:txBody>
      </p:sp>
    </p:spTree>
    <p:extLst>
      <p:ext uri="{BB962C8B-B14F-4D97-AF65-F5344CB8AC3E}">
        <p14:creationId xmlns:p14="http://schemas.microsoft.com/office/powerpoint/2010/main" val="1059746666"/>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kumimoji="1" sz="1200" kern="1200">
        <a:solidFill>
          <a:schemeClr val="tx1"/>
        </a:solidFill>
        <a:latin typeface="Times" pitchFamily="-105" charset="0"/>
        <a:ea typeface="Osaka" pitchFamily="-105" charset="-128"/>
        <a:cs typeface="Osaka" pitchFamily="-105" charset="-128"/>
      </a:defRPr>
    </a:lvl1pPr>
    <a:lvl2pPr marL="457200" algn="l" rtl="0" fontAlgn="base">
      <a:spcBef>
        <a:spcPct val="30000"/>
      </a:spcBef>
      <a:spcAft>
        <a:spcPct val="0"/>
      </a:spcAft>
      <a:defRPr kumimoji="1" sz="1200" kern="1200">
        <a:solidFill>
          <a:schemeClr val="tx1"/>
        </a:solidFill>
        <a:latin typeface="Times" pitchFamily="-105" charset="0"/>
        <a:ea typeface="Osaka" pitchFamily="-105" charset="-128"/>
        <a:cs typeface="Osaka" pitchFamily="-105" charset="-128"/>
      </a:defRPr>
    </a:lvl2pPr>
    <a:lvl3pPr marL="914400" algn="l" rtl="0" fontAlgn="base">
      <a:spcBef>
        <a:spcPct val="30000"/>
      </a:spcBef>
      <a:spcAft>
        <a:spcPct val="0"/>
      </a:spcAft>
      <a:defRPr kumimoji="1" sz="1200" kern="1200">
        <a:solidFill>
          <a:schemeClr val="tx1"/>
        </a:solidFill>
        <a:latin typeface="Times" pitchFamily="-105" charset="0"/>
        <a:ea typeface="Osaka" pitchFamily="-105" charset="-128"/>
        <a:cs typeface="Osaka" pitchFamily="-105" charset="-128"/>
      </a:defRPr>
    </a:lvl3pPr>
    <a:lvl4pPr marL="1371600" algn="l" rtl="0" fontAlgn="base">
      <a:spcBef>
        <a:spcPct val="30000"/>
      </a:spcBef>
      <a:spcAft>
        <a:spcPct val="0"/>
      </a:spcAft>
      <a:defRPr kumimoji="1" sz="1200" kern="1200">
        <a:solidFill>
          <a:schemeClr val="tx1"/>
        </a:solidFill>
        <a:latin typeface="Times" pitchFamily="-105" charset="0"/>
        <a:ea typeface="Osaka" pitchFamily="-105" charset="-128"/>
        <a:cs typeface="Osaka" pitchFamily="-105" charset="-128"/>
      </a:defRPr>
    </a:lvl4pPr>
    <a:lvl5pPr marL="1828800" algn="l" rtl="0" fontAlgn="base">
      <a:spcBef>
        <a:spcPct val="30000"/>
      </a:spcBef>
      <a:spcAft>
        <a:spcPct val="0"/>
      </a:spcAft>
      <a:defRPr kumimoji="1" sz="1200" kern="1200">
        <a:solidFill>
          <a:schemeClr val="tx1"/>
        </a:solidFill>
        <a:latin typeface="Times" pitchFamily="-105" charset="0"/>
        <a:ea typeface="Osaka" pitchFamily="-105" charset="-128"/>
        <a:cs typeface="Osaka" pitchFamily="-105" charset="-128"/>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CC2040A-2DCE-FF4E-8CD9-E06706099264}" type="slidenum">
              <a:rPr lang="en-US" altLang="ja-JP">
                <a:latin typeface="Times" charset="0"/>
                <a:ea typeface="Osaka" charset="-128"/>
                <a:cs typeface="Osaka" charset="-128"/>
              </a:rPr>
              <a:pPr/>
              <a:t>0</a:t>
            </a:fld>
            <a:endParaRPr lang="en-US" altLang="ja-JP">
              <a:latin typeface="Times" charset="0"/>
              <a:ea typeface="Osaka" charset="-128"/>
              <a:cs typeface="Osaka"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ja-JP" altLang="en-US">
              <a:latin typeface="Times" charset="0"/>
              <a:ea typeface="Osaka" charset="-128"/>
              <a:cs typeface="Osaka"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9</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1457144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10</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4132700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11</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2635453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12</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1992682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13</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36519803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14</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4195108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1</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2</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3295120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3</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2275795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4</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1626602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5</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413511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6</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1683752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7</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978309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4CF94F8-518E-0847-8A1B-A10A3E3B5573}" type="slidenum">
              <a:rPr lang="en-US" altLang="ja-JP">
                <a:latin typeface="Times" charset="0"/>
                <a:ea typeface="Osaka" charset="-128"/>
                <a:cs typeface="Osaka" charset="-128"/>
              </a:rPr>
              <a:pPr/>
              <a:t>8</a:t>
            </a:fld>
            <a:endParaRPr lang="en-US" altLang="ja-JP">
              <a:latin typeface="Times" charset="0"/>
              <a:ea typeface="Osaka" charset="-128"/>
              <a:cs typeface="Osaka"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kumimoji="0" lang="ja-JP" altLang="en-US" sz="1400">
                <a:solidFill>
                  <a:srgbClr val="000000"/>
                </a:solidFill>
                <a:latin typeface="Osaka" charset="-128"/>
                <a:ea typeface="Osaka" charset="-128"/>
                <a:cs typeface="Osaka" charset="-128"/>
              </a:rPr>
              <a:t>　三つの視点：歴史、構造、世界地図</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１．歴史を考える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歴史的に長い時間軸の中に、化学技術を位置づける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２．構造を考える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日本の産業構造・技術構造の中に、化学産業を位置づける</a:t>
            </a:r>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Osaka" charset="-128"/>
                <a:ea typeface="Osaka" charset="-128"/>
                <a:cs typeface="Osaka" charset="-128"/>
              </a:rPr>
              <a:t>３．世界地図を考える</a:t>
            </a:r>
            <a:endParaRPr kumimoji="0" lang="en-US" altLang="ja-JP" sz="1400">
              <a:solidFill>
                <a:srgbClr val="000000"/>
              </a:solidFill>
              <a:latin typeface="Osaka" charset="-128"/>
              <a:ea typeface="Osaka" charset="-128"/>
              <a:cs typeface="Osaka" charset="-128"/>
            </a:endParaRPr>
          </a:p>
          <a:p>
            <a:r>
              <a:rPr kumimoji="0" lang="ja-JP" altLang="en-US" sz="1400">
                <a:solidFill>
                  <a:srgbClr val="FFFFFF"/>
                </a:solidFill>
                <a:latin typeface="Osaka" charset="-128"/>
                <a:ea typeface="Osaka" charset="-128"/>
                <a:cs typeface="Osaka" charset="-128"/>
              </a:rPr>
              <a:t>　</a:t>
            </a:r>
            <a:r>
              <a:rPr kumimoji="0" lang="ja-JP" altLang="en-US" sz="1400">
                <a:solidFill>
                  <a:srgbClr val="000000"/>
                </a:solidFill>
                <a:latin typeface="Osaka" charset="-128"/>
                <a:ea typeface="Osaka" charset="-128"/>
                <a:cs typeface="Osaka" charset="-128"/>
              </a:rPr>
              <a:t>世界地図の中に、日本の化学産業を位置づける</a:t>
            </a:r>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endParaRPr kumimoji="0" lang="en-US" altLang="ja-JP" sz="1400">
              <a:solidFill>
                <a:srgbClr val="000000"/>
              </a:solidFill>
              <a:latin typeface="Osaka" charset="-128"/>
              <a:ea typeface="Osaka" charset="-128"/>
              <a:cs typeface="Osaka" charset="-128"/>
            </a:endParaRPr>
          </a:p>
          <a:p>
            <a:r>
              <a:rPr kumimoji="0" lang="ja-JP" altLang="en-US" sz="1400">
                <a:solidFill>
                  <a:srgbClr val="000000"/>
                </a:solidFill>
                <a:latin typeface="ヒラギノ明朝 Pro W6" charset="-128"/>
                <a:ea typeface="ヒラギノ明朝 Pro W6" charset="-128"/>
                <a:cs typeface="ヒラギノ明朝 Pro W6" charset="-128"/>
              </a:rPr>
              <a:t>エレクトロニクス化とは、さまざまな産業の製品の中にエレクトロニクス製品が主として部品という形で組み込まれること。</a:t>
            </a:r>
            <a:endParaRPr kumimoji="0" lang="en-US" altLang="ja-JP" sz="1400">
              <a:solidFill>
                <a:srgbClr val="000000"/>
              </a:solidFill>
              <a:latin typeface="Osaka" charset="-128"/>
              <a:ea typeface="Osaka" charset="-128"/>
              <a:cs typeface="Osaka" charset="-128"/>
            </a:endParaRPr>
          </a:p>
          <a:p>
            <a:endParaRPr lang="ja-JP" altLang="en-US">
              <a:latin typeface="Times" charset="0"/>
              <a:ea typeface="Osaka" charset="-128"/>
              <a:cs typeface="Osaka" charset="-128"/>
            </a:endParaRPr>
          </a:p>
        </p:txBody>
      </p:sp>
    </p:spTree>
    <p:extLst>
      <p:ext uri="{BB962C8B-B14F-4D97-AF65-F5344CB8AC3E}">
        <p14:creationId xmlns:p14="http://schemas.microsoft.com/office/powerpoint/2010/main" val="1736935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031" descr="paint"/>
          <p:cNvPicPr>
            <a:picLocks noChangeAspect="1" noChangeArrowheads="1"/>
          </p:cNvPicPr>
          <p:nvPr/>
        </p:nvPicPr>
        <p:blipFill>
          <a:blip r:embed="rId2">
            <a:clrChange>
              <a:clrFrom>
                <a:srgbClr val="C0C0C0"/>
              </a:clrFrom>
              <a:clrTo>
                <a:srgbClr val="C0C0C0">
                  <a:alpha val="0"/>
                </a:srgbClr>
              </a:clrTo>
            </a:clrChange>
          </a:blip>
          <a:srcRect/>
          <a:stretch>
            <a:fillRect/>
          </a:stretch>
        </p:blipFill>
        <p:spPr bwMode="auto">
          <a:xfrm>
            <a:off x="914400" y="1828800"/>
            <a:ext cx="8229600" cy="384175"/>
          </a:xfrm>
          <a:prstGeom prst="rect">
            <a:avLst/>
          </a:prstGeom>
          <a:noFill/>
          <a:ln w="9525">
            <a:noFill/>
            <a:miter lim="800000"/>
            <a:headEnd/>
            <a:tailEnd/>
          </a:ln>
        </p:spPr>
      </p:pic>
      <p:sp>
        <p:nvSpPr>
          <p:cNvPr id="25602" name="Rectangle 1026"/>
          <p:cNvSpPr>
            <a:spLocks noGrp="1" noChangeArrowheads="1"/>
          </p:cNvSpPr>
          <p:nvPr>
            <p:ph type="ctrTitle"/>
          </p:nvPr>
        </p:nvSpPr>
        <p:spPr>
          <a:xfrm>
            <a:off x="914400" y="685800"/>
            <a:ext cx="7721600" cy="1143000"/>
          </a:xfrm>
        </p:spPr>
        <p:txBody>
          <a:bodyPr/>
          <a:lstStyle>
            <a:lvl1pPr>
              <a:defRPr/>
            </a:lvl1pPr>
          </a:lstStyle>
          <a:p>
            <a:r>
              <a:rPr lang="ja-JP" altLang="en-US"/>
              <a:t>マスタ</a:t>
            </a:r>
            <a:r>
              <a:rPr lang="en-US" altLang="ja-JP"/>
              <a:t> </a:t>
            </a:r>
            <a:r>
              <a:rPr lang="ja-JP" altLang="en-US"/>
              <a:t>タイトルの書式設定</a:t>
            </a:r>
          </a:p>
        </p:txBody>
      </p:sp>
      <p:sp>
        <p:nvSpPr>
          <p:cNvPr id="25603" name="Rectangle 1027"/>
          <p:cNvSpPr>
            <a:spLocks noGrp="1" noChangeArrowheads="1"/>
          </p:cNvSpPr>
          <p:nvPr>
            <p:ph type="subTitle" idx="1"/>
          </p:nvPr>
        </p:nvSpPr>
        <p:spPr>
          <a:xfrm>
            <a:off x="838200" y="3886200"/>
            <a:ext cx="7696200" cy="1771650"/>
          </a:xfrm>
        </p:spPr>
        <p:txBody>
          <a:bodyPr/>
          <a:lstStyle>
            <a:lvl1pPr marL="0" indent="0">
              <a:buFont typeface="Monotype Sorts" pitchFamily="-105" charset="2"/>
              <a:buNone/>
              <a:defRPr b="1"/>
            </a:lvl1pPr>
          </a:lstStyle>
          <a:p>
            <a:r>
              <a:rPr lang="ja-JP" altLang="en-US"/>
              <a:t>マスタ</a:t>
            </a:r>
            <a:r>
              <a:rPr lang="en-US" altLang="ja-JP"/>
              <a:t> </a:t>
            </a:r>
            <a:r>
              <a:rPr lang="ja-JP" altLang="en-US"/>
              <a:t>サブタイトルの書式設定</a:t>
            </a:r>
          </a:p>
        </p:txBody>
      </p:sp>
      <p:sp>
        <p:nvSpPr>
          <p:cNvPr id="5" name="Rectangle 1028"/>
          <p:cNvSpPr>
            <a:spLocks noGrp="1" noChangeArrowheads="1"/>
          </p:cNvSpPr>
          <p:nvPr>
            <p:ph type="dt" sz="half" idx="10"/>
          </p:nvPr>
        </p:nvSpPr>
        <p:spPr>
          <a:xfrm>
            <a:off x="711200" y="6229350"/>
            <a:ext cx="1930400" cy="514350"/>
          </a:xfrm>
        </p:spPr>
        <p:txBody>
          <a:bodyPr/>
          <a:lstStyle>
            <a:lvl1pPr>
              <a:defRPr>
                <a:solidFill>
                  <a:srgbClr val="5E574E"/>
                </a:solidFill>
              </a:defRPr>
            </a:lvl1pPr>
          </a:lstStyle>
          <a:p>
            <a:pPr>
              <a:defRPr/>
            </a:pPr>
            <a:endParaRPr lang="en-US" altLang="ja-JP"/>
          </a:p>
        </p:txBody>
      </p:sp>
      <p:sp>
        <p:nvSpPr>
          <p:cNvPr id="6" name="Rectangle 1029"/>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en-US" altLang="ja-JP"/>
          </a:p>
        </p:txBody>
      </p:sp>
      <p:sp>
        <p:nvSpPr>
          <p:cNvPr id="7" name="Rectangle 1030"/>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pPr>
              <a:defRPr/>
            </a:pPr>
            <a:fld id="{CF7F78E1-011E-7E45-88B4-EEE20EFE9FAD}" type="slidenum">
              <a:rPr lang="en-US" altLang="ja-JP"/>
              <a:pPr>
                <a:defRPr/>
              </a:pPr>
              <a:t>‹#›</a:t>
            </a:fld>
            <a:endParaRPr lang="en-US" altLang="ja-JP"/>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45A48F3-141F-1E4E-AC8E-D4416027F45F}" type="slidenum">
              <a:rPr lang="en-US" altLang="ja-JP"/>
              <a:pPr>
                <a:defRPr/>
              </a:pPr>
              <a:t>‹#›</a:t>
            </a:fld>
            <a:endParaRPr lang="en-US" altLang="ja-JP"/>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8600" y="228600"/>
            <a:ext cx="2057400" cy="58293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06400" y="228600"/>
            <a:ext cx="6019800" cy="58293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5E29A8F-ABB9-5041-95A7-713A1F42BF25}" type="slidenum">
              <a:rPr lang="en-US" altLang="ja-JP"/>
              <a:pPr>
                <a:defRPr/>
              </a:pPr>
              <a:t>‹#›</a:t>
            </a:fld>
            <a:endParaRPr lang="en-US" altLang="ja-JP"/>
          </a:p>
        </p:txBody>
      </p:sp>
    </p:spTree>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1026"/>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pic>
        <p:nvPicPr>
          <p:cNvPr id="5" name="Picture 1027" descr="ANABNR2"/>
          <p:cNvPicPr>
            <a:picLocks noChangeAspect="1" noChangeArrowheads="1"/>
          </p:cNvPicPr>
          <p:nvPr/>
        </p:nvPicPr>
        <p:blipFill>
          <a:blip r:embed="rId2"/>
          <a:srcRect l="-900" t="-1314" r="-2" b="-36961"/>
          <a:stretch>
            <a:fillRect/>
          </a:stretch>
        </p:blipFill>
        <p:spPr bwMode="auto">
          <a:xfrm>
            <a:off x="533400" y="3200400"/>
            <a:ext cx="8458200" cy="1158875"/>
          </a:xfrm>
          <a:prstGeom prst="rect">
            <a:avLst/>
          </a:prstGeom>
          <a:noFill/>
          <a:ln w="9525">
            <a:noFill/>
            <a:miter lim="800000"/>
            <a:headEnd/>
            <a:tailEnd/>
          </a:ln>
        </p:spPr>
      </p:pic>
      <p:sp>
        <p:nvSpPr>
          <p:cNvPr id="6" name="Rectangle 1028"/>
          <p:cNvSpPr>
            <a:spLocks noChangeArrowheads="1"/>
          </p:cNvSpPr>
          <p:nvPr/>
        </p:nvSpPr>
        <p:spPr bwMode="hidden">
          <a:xfrm>
            <a:off x="795338" y="2895600"/>
            <a:ext cx="304800" cy="990600"/>
          </a:xfrm>
          <a:prstGeom prst="rect">
            <a:avLst/>
          </a:prstGeom>
          <a:solidFill>
            <a:schemeClr val="accent2">
              <a:alpha val="50000"/>
            </a:schemeClr>
          </a:solid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27653" name="Rectangle 1029"/>
          <p:cNvSpPr>
            <a:spLocks noGrp="1" noChangeArrowheads="1"/>
          </p:cNvSpPr>
          <p:nvPr>
            <p:ph type="ctrTitle"/>
          </p:nvPr>
        </p:nvSpPr>
        <p:spPr>
          <a:xfrm>
            <a:off x="1143000" y="1981200"/>
            <a:ext cx="7772400" cy="1143000"/>
          </a:xfrm>
        </p:spPr>
        <p:txBody>
          <a:bodyPr/>
          <a:lstStyle>
            <a:lvl1pPr>
              <a:defRPr/>
            </a:lvl1pPr>
          </a:lstStyle>
          <a:p>
            <a:r>
              <a:rPr lang="ja-JP" altLang="en-US"/>
              <a:t>マスタ</a:t>
            </a:r>
            <a:r>
              <a:rPr lang="en-US" altLang="ja-JP"/>
              <a:t> </a:t>
            </a:r>
            <a:r>
              <a:rPr lang="ja-JP" altLang="en-US"/>
              <a:t>タイトルの書式設定</a:t>
            </a:r>
            <a:endParaRPr lang="en-US"/>
          </a:p>
        </p:txBody>
      </p:sp>
      <p:sp>
        <p:nvSpPr>
          <p:cNvPr id="27654" name="Rectangle 1030"/>
          <p:cNvSpPr>
            <a:spLocks noGrp="1" noChangeArrowheads="1"/>
          </p:cNvSpPr>
          <p:nvPr>
            <p:ph type="subTitle" idx="1"/>
          </p:nvPr>
        </p:nvSpPr>
        <p:spPr>
          <a:xfrm>
            <a:off x="2038350" y="4351338"/>
            <a:ext cx="6400800" cy="1371600"/>
          </a:xfrm>
        </p:spPr>
        <p:txBody>
          <a:bodyPr/>
          <a:lstStyle>
            <a:lvl1pPr marL="0" indent="0">
              <a:buFont typeface="Wingdings" pitchFamily="-105" charset="2"/>
              <a:buNone/>
              <a:defRPr/>
            </a:lvl1pPr>
          </a:lstStyle>
          <a:p>
            <a:r>
              <a:rPr lang="ja-JP" altLang="en-US"/>
              <a:t>マスタ</a:t>
            </a:r>
            <a:r>
              <a:rPr lang="en-US" altLang="ja-JP"/>
              <a:t> </a:t>
            </a:r>
            <a:r>
              <a:rPr lang="ja-JP" altLang="en-US"/>
              <a:t>サブタイトルの書式設定</a:t>
            </a:r>
            <a:endParaRPr lang="en-US"/>
          </a:p>
        </p:txBody>
      </p:sp>
      <p:sp>
        <p:nvSpPr>
          <p:cNvPr id="7" name="Rectangle 1031"/>
          <p:cNvSpPr>
            <a:spLocks noGrp="1" noChangeArrowheads="1"/>
          </p:cNvSpPr>
          <p:nvPr>
            <p:ph type="dt" sz="half" idx="10"/>
          </p:nvPr>
        </p:nvSpPr>
        <p:spPr>
          <a:xfrm>
            <a:off x="685800" y="6324600"/>
            <a:ext cx="1905000" cy="457200"/>
          </a:xfrm>
        </p:spPr>
        <p:txBody>
          <a:bodyPr/>
          <a:lstStyle>
            <a:lvl1pPr>
              <a:defRPr/>
            </a:lvl1pPr>
          </a:lstStyle>
          <a:p>
            <a:pPr>
              <a:defRPr/>
            </a:pPr>
            <a:endParaRPr lang="en-US"/>
          </a:p>
        </p:txBody>
      </p:sp>
      <p:sp>
        <p:nvSpPr>
          <p:cNvPr id="8" name="Rectangle 1032"/>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9" name="Rectangle 1033"/>
          <p:cNvSpPr>
            <a:spLocks noGrp="1" noChangeArrowheads="1"/>
          </p:cNvSpPr>
          <p:nvPr>
            <p:ph type="sldNum" sz="quarter" idx="12"/>
          </p:nvPr>
        </p:nvSpPr>
        <p:spPr>
          <a:xfrm>
            <a:off x="6553200" y="6324600"/>
            <a:ext cx="1905000" cy="457200"/>
          </a:xfrm>
        </p:spPr>
        <p:txBody>
          <a:bodyPr/>
          <a:lstStyle>
            <a:lvl1pPr>
              <a:defRPr sz="1400"/>
            </a:lvl1pPr>
          </a:lstStyle>
          <a:p>
            <a:pPr>
              <a:defRPr/>
            </a:pPr>
            <a:fld id="{82186948-39CD-C844-AB44-63C84546B20C}" type="slidenum">
              <a:rPr lang="en-US" altLang="ja-JP"/>
              <a:pPr>
                <a:defRPr/>
              </a:pPr>
              <a:t>‹#›</a:t>
            </a:fld>
            <a:endParaRPr lang="en-US" altLang="ja-JP"/>
          </a:p>
        </p:txBody>
      </p:sp>
    </p:spTree>
  </p:cSld>
  <p:clrMapOvr>
    <a:masterClrMapping/>
  </p:clrMapOvr>
  <p:transition spd="med">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523139EE-265D-7149-9813-E525AC38F244}" type="slidenum">
              <a:rPr lang="en-US" altLang="ja-JP"/>
              <a:pPr>
                <a:defRPr/>
              </a:pPr>
              <a:t>‹#›</a:t>
            </a:fld>
            <a:endParaRPr lang="en-US" altLang="ja-JP" sz="1400"/>
          </a:p>
        </p:txBody>
      </p:sp>
    </p:spTree>
  </p:cSld>
  <p:clrMapOvr>
    <a:masterClrMapping/>
  </p:clrMapOvr>
  <p:transition spd="med">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77A35B1-F0D0-CE46-9450-97A25B22C907}" type="slidenum">
              <a:rPr lang="en-US" altLang="ja-JP"/>
              <a:pPr>
                <a:defRPr/>
              </a:pPr>
              <a:t>‹#›</a:t>
            </a:fld>
            <a:endParaRPr lang="en-US" altLang="ja-JP" sz="1400"/>
          </a:p>
        </p:txBody>
      </p:sp>
    </p:spTree>
  </p:cSld>
  <p:clrMapOvr>
    <a:masterClrMapping/>
  </p:clrMapOvr>
  <p:transition spd="med">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10668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2101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C26E5CDB-64DD-C441-80ED-80971E1A4A0A}" type="slidenum">
              <a:rPr lang="en-US" altLang="ja-JP"/>
              <a:pPr>
                <a:defRPr/>
              </a:pPr>
              <a:t>‹#›</a:t>
            </a:fld>
            <a:endParaRPr lang="en-US" altLang="ja-JP" sz="1400"/>
          </a:p>
        </p:txBody>
      </p:sp>
    </p:spTree>
  </p:cSld>
  <p:clrMapOvr>
    <a:masterClrMapping/>
  </p:clrMapOvr>
  <p:transition spd="med">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795066F4-0472-8647-975E-790A681ED7A7}" type="slidenum">
              <a:rPr lang="en-US" altLang="ja-JP"/>
              <a:pPr>
                <a:defRPr/>
              </a:pPr>
              <a:t>‹#›</a:t>
            </a:fld>
            <a:endParaRPr lang="en-US" altLang="ja-JP" sz="1400"/>
          </a:p>
        </p:txBody>
      </p:sp>
    </p:spTree>
  </p:cSld>
  <p:clrMapOvr>
    <a:masterClrMapping/>
  </p:clrMapOvr>
  <p:transition spd="med">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1BFC2AF8-5410-A54F-AC58-C42F95AA13A4}" type="slidenum">
              <a:rPr lang="en-US" altLang="ja-JP"/>
              <a:pPr>
                <a:defRPr/>
              </a:pPr>
              <a:t>‹#›</a:t>
            </a:fld>
            <a:endParaRPr lang="en-US" altLang="ja-JP" sz="1400"/>
          </a:p>
        </p:txBody>
      </p:sp>
    </p:spTree>
  </p:cSld>
  <p:clrMapOvr>
    <a:masterClrMapping/>
  </p:clrMapOvr>
  <p:transition spd="med">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982B4DCF-8CA2-6246-A0CC-E94573ABA41D}" type="slidenum">
              <a:rPr lang="en-US" altLang="ja-JP"/>
              <a:pPr>
                <a:defRPr/>
              </a:pPr>
              <a:t>‹#›</a:t>
            </a:fld>
            <a:endParaRPr lang="en-US" altLang="ja-JP" sz="1400"/>
          </a:p>
        </p:txBody>
      </p:sp>
    </p:spTree>
  </p:cSld>
  <p:clrMapOvr>
    <a:masterClrMapping/>
  </p:clrMapOvr>
  <p:transition spd="med">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CA1270C6-8D55-2347-9CB5-E894100C871E}" type="slidenum">
              <a:rPr lang="en-US" altLang="ja-JP"/>
              <a:pPr>
                <a:defRPr/>
              </a:pPr>
              <a:t>‹#›</a:t>
            </a:fld>
            <a:endParaRPr lang="en-US" altLang="ja-JP" sz="1400"/>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925BBB0-74B8-F84A-AC66-E68F05FEDE2C}" type="slidenum">
              <a:rPr lang="en-US" altLang="ja-JP"/>
              <a:pPr>
                <a:defRPr/>
              </a:pPr>
              <a:t>‹#›</a:t>
            </a:fld>
            <a:endParaRPr lang="en-US" altLang="ja-JP"/>
          </a:p>
        </p:txBody>
      </p:sp>
    </p:spTree>
  </p:cSld>
  <p:clrMapOvr>
    <a:masterClrMapping/>
  </p:clrMapOvr>
  <p:transition spd="med">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28D00BE-75DF-B540-836F-FA7A4510D143}" type="slidenum">
              <a:rPr lang="en-US" altLang="ja-JP"/>
              <a:pPr>
                <a:defRPr/>
              </a:pPr>
              <a:t>‹#›</a:t>
            </a:fld>
            <a:endParaRPr lang="en-US" altLang="ja-JP" sz="1400"/>
          </a:p>
        </p:txBody>
      </p:sp>
    </p:spTree>
  </p:cSld>
  <p:clrMapOvr>
    <a:masterClrMapping/>
  </p:clrMapOvr>
  <p:transition spd="med">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488D7B2-8954-EF40-981F-8962995A23BB}" type="slidenum">
              <a:rPr lang="en-US" altLang="ja-JP"/>
              <a:pPr>
                <a:defRPr/>
              </a:pPr>
              <a:t>‹#›</a:t>
            </a:fld>
            <a:endParaRPr lang="en-US" altLang="ja-JP" sz="1400"/>
          </a:p>
        </p:txBody>
      </p:sp>
    </p:spTree>
  </p:cSld>
  <p:clrMapOvr>
    <a:masterClrMapping/>
  </p:clrMapOvr>
  <p:transition spd="med">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96100" y="838200"/>
            <a:ext cx="1943100" cy="53784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066800" y="838200"/>
            <a:ext cx="5676900" cy="53784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E4388FA-89AD-E54B-A869-2A8B67406C18}" type="slidenum">
              <a:rPr lang="en-US" altLang="ja-JP"/>
              <a:pPr>
                <a:defRPr/>
              </a:pPr>
              <a:t>‹#›</a:t>
            </a:fld>
            <a:endParaRPr lang="en-US" altLang="ja-JP" sz="1400"/>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82EDE36-620C-0A41-8DD0-6C00B84A2C77}" type="slidenum">
              <a:rPr lang="en-US" altLang="ja-JP"/>
              <a:pPr>
                <a:defRPr/>
              </a:pPr>
              <a:t>‹#›</a:t>
            </a:fld>
            <a:endParaRPr lang="en-US" altLang="ja-JP"/>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C04AA67-ABEA-F84B-A14B-D6D80962CE6F}" type="slidenum">
              <a:rPr lang="en-US" altLang="ja-JP"/>
              <a:pPr>
                <a:defRPr/>
              </a:pPr>
              <a:t>‹#›</a:t>
            </a:fld>
            <a:endParaRPr lang="en-US" altLang="ja-JP"/>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302BED6B-E73C-1B47-8E64-0B4DE10B51FF}" type="slidenum">
              <a:rPr lang="en-US" altLang="ja-JP"/>
              <a:pPr>
                <a:defRPr/>
              </a:pPr>
              <a:t>‹#›</a:t>
            </a:fld>
            <a:endParaRPr lang="en-US" altLang="ja-JP"/>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FEFD712-9D85-A54E-8DDB-2942703E9DE9}" type="slidenum">
              <a:rPr lang="en-US" altLang="ja-JP"/>
              <a:pPr>
                <a:defRPr/>
              </a:pPr>
              <a:t>‹#›</a:t>
            </a:fld>
            <a:endParaRPr lang="en-US" altLang="ja-JP"/>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2F9C690-54B8-9B43-BF2F-636D2E73781A}" type="slidenum">
              <a:rPr lang="en-US" altLang="ja-JP"/>
              <a:pPr>
                <a:defRPr/>
              </a:pPr>
              <a:t>‹#›</a:t>
            </a:fld>
            <a:endParaRPr lang="en-US" altLang="ja-JP"/>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DE2FFD3-EC12-614D-BE85-7D01EB486678}" type="slidenum">
              <a:rPr lang="en-US" altLang="ja-JP"/>
              <a:pPr>
                <a:defRPr/>
              </a:pPr>
              <a:t>‹#›</a:t>
            </a:fld>
            <a:endParaRPr lang="en-US" altLang="ja-JP"/>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76310AB-3D8F-EF4F-97F9-A71887A43C9E}" type="slidenum">
              <a:rPr lang="en-US" altLang="ja-JP"/>
              <a:pPr>
                <a:defRPr/>
              </a:pPr>
              <a:t>‹#›</a:t>
            </a:fld>
            <a:endParaRPr lang="en-US" altLang="ja-JP"/>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06400" y="2286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a:t>マスタ</a:t>
            </a:r>
            <a:r>
              <a:rPr lang="en-US" altLang="ja-JP"/>
              <a:t> </a:t>
            </a:r>
            <a:r>
              <a:rPr lang="ja-JP" altLang="en-US"/>
              <a:t>タイトルの書式設定</a:t>
            </a:r>
          </a:p>
        </p:txBody>
      </p:sp>
      <p:sp>
        <p:nvSpPr>
          <p:cNvPr id="1027" name="Rectangle 3"/>
          <p:cNvSpPr>
            <a:spLocks noGrp="1" noChangeArrowheads="1"/>
          </p:cNvSpPr>
          <p:nvPr>
            <p:ph type="body" idx="1"/>
          </p:nvPr>
        </p:nvSpPr>
        <p:spPr bwMode="auto">
          <a:xfrm>
            <a:off x="457200" y="1885950"/>
            <a:ext cx="817880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24580"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50000"/>
              </a:spcBef>
              <a:defRPr kumimoji="0" sz="1400">
                <a:solidFill>
                  <a:schemeClr val="bg2"/>
                </a:solidFill>
                <a:latin typeface="Arial" pitchFamily="-106" charset="0"/>
                <a:ea typeface="Osaka" pitchFamily="-106" charset="-128"/>
                <a:cs typeface="Osaka" pitchFamily="-106" charset="-128"/>
              </a:defRPr>
            </a:lvl1pPr>
          </a:lstStyle>
          <a:p>
            <a:pPr>
              <a:defRPr/>
            </a:pPr>
            <a:endParaRPr lang="en-US" altLang="ja-JP"/>
          </a:p>
        </p:txBody>
      </p:sp>
      <p:sp>
        <p:nvSpPr>
          <p:cNvPr id="24581"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0" hangingPunct="0">
              <a:spcBef>
                <a:spcPct val="50000"/>
              </a:spcBef>
              <a:defRPr kumimoji="0" sz="1400">
                <a:solidFill>
                  <a:schemeClr val="bg2"/>
                </a:solidFill>
                <a:latin typeface="Arial" pitchFamily="-106" charset="0"/>
                <a:ea typeface="Osaka" pitchFamily="-106" charset="-128"/>
                <a:cs typeface="Osaka" pitchFamily="-106" charset="-128"/>
              </a:defRPr>
            </a:lvl1pPr>
          </a:lstStyle>
          <a:p>
            <a:pPr>
              <a:defRPr/>
            </a:pPr>
            <a:endParaRPr lang="en-US" altLang="ja-JP"/>
          </a:p>
        </p:txBody>
      </p:sp>
      <p:sp>
        <p:nvSpPr>
          <p:cNvPr id="24582"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spcBef>
                <a:spcPct val="50000"/>
              </a:spcBef>
              <a:defRPr kumimoji="0" sz="1400">
                <a:solidFill>
                  <a:schemeClr val="bg2"/>
                </a:solidFill>
                <a:latin typeface="Arial" pitchFamily="-106" charset="0"/>
                <a:ea typeface="Osaka" pitchFamily="-106" charset="-128"/>
                <a:cs typeface="Osaka" pitchFamily="-106" charset="-128"/>
              </a:defRPr>
            </a:lvl1pPr>
          </a:lstStyle>
          <a:p>
            <a:pPr>
              <a:defRPr/>
            </a:pPr>
            <a:fld id="{1E453AFD-F529-E44A-9695-D472F59EB6F8}" type="slidenum">
              <a:rPr lang="en-US" altLang="ja-JP"/>
              <a:pPr>
                <a:defRPr/>
              </a:pPr>
              <a:t>‹#›</a:t>
            </a:fld>
            <a:endParaRPr lang="en-US" altLang="ja-JP"/>
          </a:p>
        </p:txBody>
      </p:sp>
      <p:pic>
        <p:nvPicPr>
          <p:cNvPr id="1031" name="Picture 7" descr="paint"/>
          <p:cNvPicPr>
            <a:picLocks noChangeAspect="1" noChangeArrowheads="1"/>
          </p:cNvPicPr>
          <p:nvPr/>
        </p:nvPicPr>
        <p:blipFill>
          <a:blip r:embed="rId13">
            <a:clrChange>
              <a:clrFrom>
                <a:srgbClr val="C0C0C0"/>
              </a:clrFrom>
              <a:clrTo>
                <a:srgbClr val="C0C0C0">
                  <a:alpha val="0"/>
                </a:srgbClr>
              </a:clrTo>
            </a:clrChange>
          </a:blip>
          <a:srcRect/>
          <a:stretch>
            <a:fillRect/>
          </a:stretch>
        </p:blipFill>
        <p:spPr bwMode="auto">
          <a:xfrm>
            <a:off x="914400" y="1314450"/>
            <a:ext cx="8229600" cy="384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1"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ransition spd="med">
    <p:wipe dir="r"/>
  </p:transition>
  <p:hf hdr="0" ftr="0" dt="0"/>
  <p:txStyles>
    <p:titleStyle>
      <a:lvl1pPr algn="l" rtl="0" eaLnBrk="0" fontAlgn="base" hangingPunct="0">
        <a:spcBef>
          <a:spcPct val="0"/>
        </a:spcBef>
        <a:spcAft>
          <a:spcPct val="0"/>
        </a:spcAft>
        <a:defRPr kumimoji="1" sz="4400" b="1">
          <a:solidFill>
            <a:schemeClr val="tx2"/>
          </a:solidFill>
          <a:latin typeface="+mj-lt"/>
          <a:ea typeface="+mj-ea"/>
          <a:cs typeface="+mj-cs"/>
        </a:defRPr>
      </a:lvl1pPr>
      <a:lvl2pPr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2pPr>
      <a:lvl3pPr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3pPr>
      <a:lvl4pPr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4pPr>
      <a:lvl5pPr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5pPr>
      <a:lvl6pPr marL="457200"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6pPr>
      <a:lvl7pPr marL="914400"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7pPr>
      <a:lvl8pPr marL="1371600"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8pPr>
      <a:lvl9pPr marL="1828800" algn="l" rtl="0" eaLnBrk="0" fontAlgn="base" hangingPunct="0">
        <a:spcBef>
          <a:spcPct val="0"/>
        </a:spcBef>
        <a:spcAft>
          <a:spcPct val="0"/>
        </a:spcAft>
        <a:defRPr kumimoji="1" sz="4400" b="1">
          <a:solidFill>
            <a:schemeClr val="tx2"/>
          </a:solidFill>
          <a:latin typeface="Osaka" pitchFamily="-105" charset="-128"/>
          <a:ea typeface="Osaka" pitchFamily="-105" charset="-128"/>
          <a:cs typeface="Osaka" pitchFamily="-105" charset="-128"/>
        </a:defRPr>
      </a:lvl9pPr>
    </p:titleStyle>
    <p:bodyStyle>
      <a:lvl1pPr marL="342900" indent="-342900" algn="l" rtl="0" eaLnBrk="0" fontAlgn="base" hangingPunct="0">
        <a:spcBef>
          <a:spcPct val="20000"/>
        </a:spcBef>
        <a:spcAft>
          <a:spcPct val="0"/>
        </a:spcAft>
        <a:buClr>
          <a:schemeClr val="accent2"/>
        </a:buClr>
        <a:buFont typeface="Monotype Sorts"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charset="2"/>
        <a:buChar char="y"/>
        <a:defRPr kumimoji="1" sz="2800">
          <a:solidFill>
            <a:schemeClr val="tx1"/>
          </a:solidFill>
          <a:latin typeface="Times New Roman" pitchFamily="-105" charset="0"/>
          <a:ea typeface="+mn-ea"/>
          <a:cs typeface="+mn-cs"/>
        </a:defRPr>
      </a:lvl2pPr>
      <a:lvl3pPr marL="1143000" indent="-228600" algn="l" rtl="0" eaLnBrk="0" fontAlgn="base" hangingPunct="0">
        <a:spcBef>
          <a:spcPct val="20000"/>
        </a:spcBef>
        <a:spcAft>
          <a:spcPct val="0"/>
        </a:spcAft>
        <a:buClr>
          <a:schemeClr val="accent2"/>
        </a:buClr>
        <a:buFont typeface="Monotype Sorts" charset="2"/>
        <a:buChar char="x"/>
        <a:defRPr kumimoji="1" sz="2400">
          <a:solidFill>
            <a:schemeClr val="tx1"/>
          </a:solidFill>
          <a:latin typeface="Times New Roman" pitchFamily="-105" charset="0"/>
          <a:ea typeface="+mn-ea"/>
          <a:cs typeface="+mn-cs"/>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Times New Roman" pitchFamily="-105" charset="0"/>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26627" name="Rectangle 3"/>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26628" name="Rectangle 4" descr="Stationery"/>
          <p:cNvSpPr>
            <a:spLocks noChangeArrowheads="1"/>
          </p:cNvSpPr>
          <p:nvPr/>
        </p:nvSpPr>
        <p:spPr bwMode="auto">
          <a:xfrm>
            <a:off x="457200" y="0"/>
            <a:ext cx="1219200" cy="762000"/>
          </a:xfrm>
          <a:prstGeom prst="rect">
            <a:avLst/>
          </a:prstGeom>
          <a:blipFill dpi="0" rotWithShape="0">
            <a:blip r:embed="rId13"/>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26629" name="Rectangle 5" descr="Stationery"/>
          <p:cNvSpPr>
            <a:spLocks noChangeArrowheads="1"/>
          </p:cNvSpPr>
          <p:nvPr/>
        </p:nvSpPr>
        <p:spPr bwMode="auto">
          <a:xfrm>
            <a:off x="0" y="0"/>
            <a:ext cx="457200" cy="6858000"/>
          </a:xfrm>
          <a:prstGeom prst="rect">
            <a:avLst/>
          </a:prstGeom>
          <a:blipFill dpi="0" rotWithShape="0">
            <a:blip r:embed="rId13"/>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13318" name="Rectangle 6"/>
          <p:cNvSpPr>
            <a:spLocks noGrp="1" noChangeArrowheads="1"/>
          </p:cNvSpPr>
          <p:nvPr>
            <p:ph type="title"/>
          </p:nvPr>
        </p:nvSpPr>
        <p:spPr bwMode="auto">
          <a:xfrm>
            <a:off x="1066800" y="8382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a:t>マスタ</a:t>
            </a:r>
            <a:r>
              <a:rPr lang="en-US" altLang="ja-JP"/>
              <a:t> </a:t>
            </a:r>
            <a:r>
              <a:rPr lang="ja-JP" altLang="en-US"/>
              <a:t>タイトルの書式設定</a:t>
            </a:r>
            <a:endParaRPr lang="en-US" altLang="ja-JP"/>
          </a:p>
        </p:txBody>
      </p:sp>
      <p:sp>
        <p:nvSpPr>
          <p:cNvPr id="26631" name="Rectangle 7"/>
          <p:cNvSpPr>
            <a:spLocks noGrp="1" noChangeArrowheads="1"/>
          </p:cNvSpPr>
          <p:nvPr>
            <p:ph type="dt" sz="half" idx="2"/>
          </p:nvPr>
        </p:nvSpPr>
        <p:spPr bwMode="auto">
          <a:xfrm>
            <a:off x="1066800" y="6413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Times New Roman" pitchFamily="-106" charset="0"/>
                <a:ea typeface="Osaka" pitchFamily="-106" charset="-128"/>
                <a:cs typeface="Osaka" pitchFamily="-106" charset="-128"/>
              </a:defRPr>
            </a:lvl1pPr>
          </a:lstStyle>
          <a:p>
            <a:pPr>
              <a:defRPr/>
            </a:pPr>
            <a:endParaRPr lang="en-US"/>
          </a:p>
        </p:txBody>
      </p:sp>
      <p:sp>
        <p:nvSpPr>
          <p:cNvPr id="26632" name="Rectangle 8"/>
          <p:cNvSpPr>
            <a:spLocks noGrp="1" noChangeArrowheads="1"/>
          </p:cNvSpPr>
          <p:nvPr>
            <p:ph type="ftr" sz="quarter" idx="3"/>
          </p:nvPr>
        </p:nvSpPr>
        <p:spPr bwMode="auto">
          <a:xfrm>
            <a:off x="3429000" y="6413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Times New Roman" pitchFamily="-106" charset="0"/>
                <a:ea typeface="Osaka" pitchFamily="-106" charset="-128"/>
                <a:cs typeface="Osaka" pitchFamily="-106" charset="-128"/>
              </a:defRPr>
            </a:lvl1pPr>
          </a:lstStyle>
          <a:p>
            <a:pPr>
              <a:defRPr/>
            </a:pPr>
            <a:endParaRPr lang="en-US"/>
          </a:p>
        </p:txBody>
      </p:sp>
      <p:pic>
        <p:nvPicPr>
          <p:cNvPr id="13321" name="Picture 9" descr="anabnr2"/>
          <p:cNvPicPr>
            <a:picLocks noChangeAspect="1" noChangeArrowheads="1"/>
          </p:cNvPicPr>
          <p:nvPr/>
        </p:nvPicPr>
        <p:blipFill>
          <a:blip r:embed="rId14"/>
          <a:srcRect/>
          <a:stretch>
            <a:fillRect/>
          </a:stretch>
        </p:blipFill>
        <p:spPr bwMode="auto">
          <a:xfrm>
            <a:off x="1228725" y="0"/>
            <a:ext cx="7915275" cy="754063"/>
          </a:xfrm>
          <a:prstGeom prst="rect">
            <a:avLst/>
          </a:prstGeom>
          <a:noFill/>
          <a:ln w="9525">
            <a:noFill/>
            <a:miter lim="800000"/>
            <a:headEnd/>
            <a:tailEnd/>
          </a:ln>
        </p:spPr>
      </p:pic>
      <p:sp>
        <p:nvSpPr>
          <p:cNvPr id="26634" name="Rectangle 10"/>
          <p:cNvSpPr>
            <a:spLocks noChangeArrowheads="1"/>
          </p:cNvSpPr>
          <p:nvPr/>
        </p:nvSpPr>
        <p:spPr bwMode="auto">
          <a:xfrm>
            <a:off x="304800" y="457200"/>
            <a:ext cx="2514600" cy="304800"/>
          </a:xfrm>
          <a:prstGeom prst="rect">
            <a:avLst/>
          </a:prstGeom>
          <a:solidFill>
            <a:schemeClr val="accent2">
              <a:alpha val="50000"/>
            </a:schemeClr>
          </a:solidFill>
          <a:ln w="9525">
            <a:noFill/>
            <a:miter lim="800000"/>
            <a:headEnd/>
            <a:tailEnd/>
          </a:ln>
          <a:effectLst/>
        </p:spPr>
        <p:txBody>
          <a:bodyPr wrap="none" anchor="ctr">
            <a:prstTxWarp prst="textNoShape">
              <a:avLst/>
            </a:prstTxWarp>
          </a:bodyPr>
          <a:lstStyle/>
          <a:p>
            <a:pPr algn="ctr">
              <a:defRPr/>
            </a:pPr>
            <a:endParaRPr lang="en-US">
              <a:latin typeface="Times New Roman" pitchFamily="-106" charset="0"/>
              <a:ea typeface="Osaka" pitchFamily="-106" charset="-128"/>
              <a:cs typeface="Osaka" pitchFamily="-106" charset="-128"/>
            </a:endParaRPr>
          </a:p>
        </p:txBody>
      </p:sp>
      <p:sp>
        <p:nvSpPr>
          <p:cNvPr id="26635" name="Rectangle 11"/>
          <p:cNvSpPr>
            <a:spLocks noGrp="1" noChangeArrowheads="1"/>
          </p:cNvSpPr>
          <p:nvPr>
            <p:ph type="sldNum" sz="quarter" idx="4"/>
          </p:nvPr>
        </p:nvSpPr>
        <p:spPr bwMode="auto">
          <a:xfrm>
            <a:off x="8229600" y="641350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a:solidFill>
                  <a:schemeClr val="tx2"/>
                </a:solidFill>
                <a:latin typeface="Times New Roman" pitchFamily="-106" charset="0"/>
                <a:ea typeface="Osaka" pitchFamily="-106" charset="-128"/>
                <a:cs typeface="Osaka" pitchFamily="-106" charset="-128"/>
              </a:defRPr>
            </a:lvl1pPr>
          </a:lstStyle>
          <a:p>
            <a:pPr>
              <a:defRPr/>
            </a:pPr>
            <a:fld id="{272CCB75-EF54-A448-B88C-C329734EB7D5}" type="slidenum">
              <a:rPr lang="en-US" altLang="ja-JP"/>
              <a:pPr>
                <a:defRPr/>
              </a:pPr>
              <a:t>‹#›</a:t>
            </a:fld>
            <a:endParaRPr lang="en-US" altLang="ja-JP" sz="1400"/>
          </a:p>
        </p:txBody>
      </p:sp>
      <p:sp>
        <p:nvSpPr>
          <p:cNvPr id="13324" name="Rectangle 12"/>
          <p:cNvSpPr>
            <a:spLocks noGrp="1" noChangeArrowheads="1"/>
          </p:cNvSpPr>
          <p:nvPr>
            <p:ph type="body" idx="1"/>
          </p:nvPr>
        </p:nvSpPr>
        <p:spPr bwMode="auto">
          <a:xfrm>
            <a:off x="1066800" y="210185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endParaRPr lang="en-US" altLang="ja-JP"/>
          </a:p>
        </p:txBody>
      </p:sp>
    </p:spTree>
  </p:cSld>
  <p:clrMap bg1="lt1" tx1="dk1" bg2="lt2" tx2="dk2" accent1="accent1" accent2="accent2" accent3="accent3" accent4="accent4" accent5="accent5" accent6="accent6" hlink="hlink" folHlink="folHlink"/>
  <p:sldLayoutIdLst>
    <p:sldLayoutId id="2147483752"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ransition spd="med">
    <p:wipe dir="r"/>
  </p:transition>
  <p:hf hdr="0" ftr="0" dt="0"/>
  <p:txStyles>
    <p:titleStyle>
      <a:lvl1pPr algn="l" rtl="0" fontAlgn="base">
        <a:spcBef>
          <a:spcPct val="0"/>
        </a:spcBef>
        <a:spcAft>
          <a:spcPct val="0"/>
        </a:spcAft>
        <a:defRPr kumimoji="1" sz="4400">
          <a:solidFill>
            <a:schemeClr val="tx2"/>
          </a:solidFill>
          <a:latin typeface="+mj-lt"/>
          <a:ea typeface="+mj-ea"/>
          <a:cs typeface="+mj-cs"/>
        </a:defRPr>
      </a:lvl1pPr>
      <a:lvl2pPr algn="l" rtl="0" fontAlgn="base">
        <a:spcBef>
          <a:spcPct val="0"/>
        </a:spcBef>
        <a:spcAft>
          <a:spcPct val="0"/>
        </a:spcAft>
        <a:defRPr kumimoji="1" sz="4400">
          <a:solidFill>
            <a:schemeClr val="tx2"/>
          </a:solidFill>
          <a:latin typeface="Osaka" pitchFamily="-105" charset="-128"/>
          <a:ea typeface="Osaka" pitchFamily="-105" charset="-128"/>
          <a:cs typeface="Osaka" pitchFamily="-105" charset="-128"/>
        </a:defRPr>
      </a:lvl2pPr>
      <a:lvl3pPr algn="l" rtl="0" fontAlgn="base">
        <a:spcBef>
          <a:spcPct val="0"/>
        </a:spcBef>
        <a:spcAft>
          <a:spcPct val="0"/>
        </a:spcAft>
        <a:defRPr kumimoji="1" sz="4400">
          <a:solidFill>
            <a:schemeClr val="tx2"/>
          </a:solidFill>
          <a:latin typeface="Osaka" pitchFamily="-105" charset="-128"/>
          <a:ea typeface="Osaka" pitchFamily="-105" charset="-128"/>
          <a:cs typeface="Osaka" pitchFamily="-105" charset="-128"/>
        </a:defRPr>
      </a:lvl3pPr>
      <a:lvl4pPr algn="l" rtl="0" fontAlgn="base">
        <a:spcBef>
          <a:spcPct val="0"/>
        </a:spcBef>
        <a:spcAft>
          <a:spcPct val="0"/>
        </a:spcAft>
        <a:defRPr kumimoji="1" sz="4400">
          <a:solidFill>
            <a:schemeClr val="tx2"/>
          </a:solidFill>
          <a:latin typeface="Osaka" pitchFamily="-105" charset="-128"/>
          <a:ea typeface="Osaka" pitchFamily="-105" charset="-128"/>
          <a:cs typeface="Osaka" pitchFamily="-105" charset="-128"/>
        </a:defRPr>
      </a:lvl4pPr>
      <a:lvl5pPr algn="l" rtl="0" fontAlgn="base">
        <a:spcBef>
          <a:spcPct val="0"/>
        </a:spcBef>
        <a:spcAft>
          <a:spcPct val="0"/>
        </a:spcAft>
        <a:defRPr kumimoji="1" sz="4400">
          <a:solidFill>
            <a:schemeClr val="tx2"/>
          </a:solidFill>
          <a:latin typeface="Osaka" pitchFamily="-105" charset="-128"/>
          <a:ea typeface="Osaka" pitchFamily="-105" charset="-128"/>
          <a:cs typeface="Osaka" pitchFamily="-105" charset="-128"/>
        </a:defRPr>
      </a:lvl5pPr>
      <a:lvl6pPr marL="457200" algn="l" rtl="0" fontAlgn="base">
        <a:spcBef>
          <a:spcPct val="0"/>
        </a:spcBef>
        <a:spcAft>
          <a:spcPct val="0"/>
        </a:spcAft>
        <a:defRPr sz="4400">
          <a:solidFill>
            <a:schemeClr val="tx2"/>
          </a:solidFill>
          <a:latin typeface="Osaka" pitchFamily="-105" charset="-128"/>
          <a:ea typeface="Osaka" pitchFamily="-105" charset="-128"/>
          <a:cs typeface="Osaka" pitchFamily="-105" charset="-128"/>
        </a:defRPr>
      </a:lvl6pPr>
      <a:lvl7pPr marL="914400" algn="l" rtl="0" fontAlgn="base">
        <a:spcBef>
          <a:spcPct val="0"/>
        </a:spcBef>
        <a:spcAft>
          <a:spcPct val="0"/>
        </a:spcAft>
        <a:defRPr sz="4400">
          <a:solidFill>
            <a:schemeClr val="tx2"/>
          </a:solidFill>
          <a:latin typeface="Osaka" pitchFamily="-105" charset="-128"/>
          <a:ea typeface="Osaka" pitchFamily="-105" charset="-128"/>
          <a:cs typeface="Osaka" pitchFamily="-105" charset="-128"/>
        </a:defRPr>
      </a:lvl7pPr>
      <a:lvl8pPr marL="1371600" algn="l" rtl="0" fontAlgn="base">
        <a:spcBef>
          <a:spcPct val="0"/>
        </a:spcBef>
        <a:spcAft>
          <a:spcPct val="0"/>
        </a:spcAft>
        <a:defRPr sz="4400">
          <a:solidFill>
            <a:schemeClr val="tx2"/>
          </a:solidFill>
          <a:latin typeface="Osaka" pitchFamily="-105" charset="-128"/>
          <a:ea typeface="Osaka" pitchFamily="-105" charset="-128"/>
          <a:cs typeface="Osaka" pitchFamily="-105" charset="-128"/>
        </a:defRPr>
      </a:lvl8pPr>
      <a:lvl9pPr marL="1828800" algn="l" rtl="0" fontAlgn="base">
        <a:spcBef>
          <a:spcPct val="0"/>
        </a:spcBef>
        <a:spcAft>
          <a:spcPct val="0"/>
        </a:spcAft>
        <a:defRPr sz="4400">
          <a:solidFill>
            <a:schemeClr val="tx2"/>
          </a:solidFill>
          <a:latin typeface="Osaka" pitchFamily="-105" charset="-128"/>
          <a:ea typeface="Osaka" pitchFamily="-105" charset="-128"/>
          <a:cs typeface="Osaka" pitchFamily="-105" charset="-128"/>
        </a:defRPr>
      </a:lvl9pPr>
    </p:titleStyle>
    <p:bodyStyle>
      <a:lvl1pPr marL="457200" indent="-457200" algn="l" rtl="0" fontAlgn="base">
        <a:spcBef>
          <a:spcPct val="20000"/>
        </a:spcBef>
        <a:spcAft>
          <a:spcPct val="0"/>
        </a:spcAft>
        <a:buClr>
          <a:srgbClr val="A50021"/>
        </a:buClr>
        <a:buSzPct val="75000"/>
        <a:buFont typeface="Wingdings" charset="2"/>
        <a:buChar char="n"/>
        <a:defRPr kumimoji="1" sz="3200">
          <a:solidFill>
            <a:schemeClr val="tx1"/>
          </a:solidFill>
          <a:latin typeface="+mn-lt"/>
          <a:ea typeface="+mn-ea"/>
          <a:cs typeface="+mn-cs"/>
        </a:defRPr>
      </a:lvl1pPr>
      <a:lvl2pPr marL="1027113" indent="-455613" algn="l" rtl="0" fontAlgn="base">
        <a:spcBef>
          <a:spcPct val="20000"/>
        </a:spcBef>
        <a:spcAft>
          <a:spcPct val="0"/>
        </a:spcAft>
        <a:buClr>
          <a:schemeClr val="accent2"/>
        </a:buClr>
        <a:buSzPct val="75000"/>
        <a:buFont typeface="Wingdings" charset="2"/>
        <a:buChar char="n"/>
        <a:defRPr kumimoji="1" sz="2800">
          <a:solidFill>
            <a:schemeClr val="tx1"/>
          </a:solidFill>
          <a:latin typeface="+mn-lt"/>
          <a:ea typeface="+mn-ea"/>
          <a:cs typeface="+mn-cs"/>
        </a:defRPr>
      </a:lvl2pPr>
      <a:lvl3pPr marL="1370013" indent="-228600" algn="l" rtl="0" fontAlgn="base">
        <a:spcBef>
          <a:spcPct val="20000"/>
        </a:spcBef>
        <a:spcAft>
          <a:spcPct val="0"/>
        </a:spcAft>
        <a:buClr>
          <a:srgbClr val="666699"/>
        </a:buClr>
        <a:buSzPct val="70000"/>
        <a:buFont typeface="Wingdings" charset="2"/>
        <a:buChar char="n"/>
        <a:defRPr kumimoji="1" sz="2400">
          <a:solidFill>
            <a:schemeClr val="tx1"/>
          </a:solidFill>
          <a:latin typeface="+mn-lt"/>
          <a:ea typeface="+mn-ea"/>
          <a:cs typeface="+mn-cs"/>
        </a:defRPr>
      </a:lvl3pPr>
      <a:lvl4pPr marL="1712913" indent="-228600" algn="l" rtl="0" fontAlgn="base">
        <a:spcBef>
          <a:spcPct val="20000"/>
        </a:spcBef>
        <a:spcAft>
          <a:spcPct val="0"/>
        </a:spcAft>
        <a:buSzPct val="60000"/>
        <a:buFont typeface="Wingdings" charset="2"/>
        <a:buChar char="n"/>
        <a:defRPr kumimoji="1" sz="2000">
          <a:solidFill>
            <a:schemeClr val="tx1"/>
          </a:solidFill>
          <a:latin typeface="+mn-lt"/>
          <a:ea typeface="+mn-ea"/>
          <a:cs typeface="+mn-cs"/>
        </a:defRPr>
      </a:lvl4pPr>
      <a:lvl5pPr marL="2057400" indent="-228600" algn="l" rtl="0" fontAlgn="base">
        <a:spcBef>
          <a:spcPct val="20000"/>
        </a:spcBef>
        <a:spcAft>
          <a:spcPct val="0"/>
        </a:spcAft>
        <a:buClr>
          <a:schemeClr val="hlink"/>
        </a:buClr>
        <a:buSzPct val="55000"/>
        <a:buFont typeface="Wingdings" charset="2"/>
        <a:buChar char="n"/>
        <a:defRPr kumimoji="1" sz="2000">
          <a:solidFill>
            <a:schemeClr val="tx1"/>
          </a:solidFill>
          <a:latin typeface="+mn-lt"/>
          <a:ea typeface="+mn-ea"/>
          <a:cs typeface="+mn-cs"/>
        </a:defRPr>
      </a:lvl5pPr>
      <a:lvl6pPr marL="2514600" indent="-228600" algn="l" rtl="0" fontAlgn="base">
        <a:spcBef>
          <a:spcPct val="20000"/>
        </a:spcBef>
        <a:spcAft>
          <a:spcPct val="0"/>
        </a:spcAft>
        <a:buClr>
          <a:schemeClr val="hlink"/>
        </a:buClr>
        <a:buSzPct val="55000"/>
        <a:buFont typeface="Wingdings" pitchFamily="-105" charset="2"/>
        <a:buChar char="n"/>
        <a:defRPr sz="2000">
          <a:solidFill>
            <a:schemeClr val="tx1"/>
          </a:solidFill>
          <a:latin typeface="+mn-lt"/>
          <a:ea typeface="+mn-ea"/>
          <a:cs typeface="+mn-cs"/>
        </a:defRPr>
      </a:lvl6pPr>
      <a:lvl7pPr marL="2971800" indent="-228600" algn="l" rtl="0" fontAlgn="base">
        <a:spcBef>
          <a:spcPct val="20000"/>
        </a:spcBef>
        <a:spcAft>
          <a:spcPct val="0"/>
        </a:spcAft>
        <a:buClr>
          <a:schemeClr val="hlink"/>
        </a:buClr>
        <a:buSzPct val="55000"/>
        <a:buFont typeface="Wingdings" pitchFamily="-105" charset="2"/>
        <a:buChar char="n"/>
        <a:defRPr sz="2000">
          <a:solidFill>
            <a:schemeClr val="tx1"/>
          </a:solidFill>
          <a:latin typeface="+mn-lt"/>
          <a:ea typeface="+mn-ea"/>
          <a:cs typeface="+mn-cs"/>
        </a:defRPr>
      </a:lvl7pPr>
      <a:lvl8pPr marL="3429000" indent="-228600" algn="l" rtl="0" fontAlgn="base">
        <a:spcBef>
          <a:spcPct val="20000"/>
        </a:spcBef>
        <a:spcAft>
          <a:spcPct val="0"/>
        </a:spcAft>
        <a:buClr>
          <a:schemeClr val="hlink"/>
        </a:buClr>
        <a:buSzPct val="55000"/>
        <a:buFont typeface="Wingdings" pitchFamily="-105" charset="2"/>
        <a:buChar char="n"/>
        <a:defRPr sz="2000">
          <a:solidFill>
            <a:schemeClr val="tx1"/>
          </a:solidFill>
          <a:latin typeface="+mn-lt"/>
          <a:ea typeface="+mn-ea"/>
          <a:cs typeface="+mn-cs"/>
        </a:defRPr>
      </a:lvl8pPr>
      <a:lvl9pPr marL="3886200" indent="-228600" algn="l" rtl="0" fontAlgn="base">
        <a:spcBef>
          <a:spcPct val="20000"/>
        </a:spcBef>
        <a:spcAft>
          <a:spcPct val="0"/>
        </a:spcAft>
        <a:buClr>
          <a:schemeClr val="hlink"/>
        </a:buClr>
        <a:buSzPct val="55000"/>
        <a:buFont typeface="Wingdings" pitchFamily="-105" charset="2"/>
        <a:buChar char="n"/>
        <a:defRPr sz="20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23528" y="1196752"/>
            <a:ext cx="8305800" cy="1524000"/>
          </a:xfrm>
        </p:spPr>
        <p:txBody>
          <a:bodyPr/>
          <a:lstStyle/>
          <a:p>
            <a:pPr algn="ctr"/>
            <a:r>
              <a:rPr lang="en-US" altLang="ja-JP" sz="5400" dirty="0">
                <a:latin typeface="ＭＳ Ｐゴシック" charset="-128"/>
                <a:ea typeface="ＭＳ Ｐゴシック" charset="-128"/>
                <a:cs typeface="ＭＳ Ｐゴシック" charset="-128"/>
              </a:rPr>
              <a:t>Foundations of research </a:t>
            </a:r>
            <a:br>
              <a:rPr lang="en-US" altLang="ja-JP" sz="5400" dirty="0">
                <a:latin typeface="ＭＳ Ｐゴシック" charset="-128"/>
                <a:ea typeface="ＭＳ Ｐゴシック" charset="-128"/>
                <a:cs typeface="ＭＳ Ｐゴシック" charset="-128"/>
              </a:rPr>
            </a:br>
            <a:r>
              <a:rPr lang="en-US" altLang="ja-JP" sz="5400" dirty="0">
                <a:latin typeface="ＭＳ Ｐゴシック" charset="-128"/>
                <a:ea typeface="ＭＳ Ｐゴシック" charset="-128"/>
                <a:cs typeface="ＭＳ Ｐゴシック" charset="-128"/>
              </a:rPr>
              <a:t>I learned from Professor </a:t>
            </a:r>
            <a:r>
              <a:rPr lang="en-US" altLang="ja-JP" sz="5400" dirty="0" err="1">
                <a:latin typeface="ＭＳ Ｐゴシック" charset="-128"/>
                <a:ea typeface="ＭＳ Ｐゴシック" charset="-128"/>
                <a:cs typeface="ＭＳ Ｐゴシック" charset="-128"/>
              </a:rPr>
              <a:t>Ijiri</a:t>
            </a:r>
            <a:endParaRPr lang="en-US" altLang="ja-JP" sz="5400" dirty="0">
              <a:latin typeface="ＭＳ Ｐゴシック" charset="-128"/>
              <a:ea typeface="ＭＳ Ｐゴシック" charset="-128"/>
              <a:cs typeface="ＭＳ Ｐゴシック" charset="-128"/>
            </a:endParaRPr>
          </a:p>
        </p:txBody>
      </p:sp>
      <p:sp>
        <p:nvSpPr>
          <p:cNvPr id="27651" name="Rectangle 3"/>
          <p:cNvSpPr>
            <a:spLocks noGrp="1" noChangeArrowheads="1"/>
          </p:cNvSpPr>
          <p:nvPr>
            <p:ph type="subTitle" idx="1"/>
          </p:nvPr>
        </p:nvSpPr>
        <p:spPr>
          <a:xfrm>
            <a:off x="2038350" y="4351338"/>
            <a:ext cx="6419850" cy="2029990"/>
          </a:xfrm>
        </p:spPr>
        <p:txBody>
          <a:bodyPr/>
          <a:lstStyle/>
          <a:p>
            <a:pPr>
              <a:buFont typeface="Wingdings" charset="2"/>
              <a:buNone/>
            </a:pPr>
            <a:r>
              <a:rPr lang="en-US" altLang="ja-JP" sz="3600" dirty="0">
                <a:solidFill>
                  <a:schemeClr val="tx2"/>
                </a:solidFill>
                <a:latin typeface="ＭＳ Ｐゴシック" charset="-128"/>
                <a:ea typeface="ＭＳ Ｐゴシック" charset="-128"/>
                <a:cs typeface="ＭＳ Ｐゴシック" charset="-128"/>
              </a:rPr>
              <a:t>Hiroyuki Itami</a:t>
            </a:r>
          </a:p>
          <a:p>
            <a:pPr>
              <a:buFont typeface="Wingdings" charset="2"/>
              <a:buNone/>
            </a:pPr>
            <a:r>
              <a:rPr lang="en-US" altLang="ja-JP" sz="2400" dirty="0">
                <a:solidFill>
                  <a:schemeClr val="tx2"/>
                </a:solidFill>
                <a:latin typeface="ＭＳ Ｐゴシック" charset="-128"/>
                <a:ea typeface="ＭＳ Ｐゴシック" charset="-128"/>
                <a:cs typeface="ＭＳ Ｐゴシック" charset="-128"/>
              </a:rPr>
              <a:t>Professor Emeritus, </a:t>
            </a:r>
            <a:r>
              <a:rPr lang="en-US" altLang="ja-JP" sz="2400" dirty="0" err="1">
                <a:solidFill>
                  <a:schemeClr val="tx2"/>
                </a:solidFill>
                <a:latin typeface="ＭＳ Ｐゴシック" charset="-128"/>
                <a:ea typeface="ＭＳ Ｐゴシック" charset="-128"/>
                <a:cs typeface="ＭＳ Ｐゴシック" charset="-128"/>
              </a:rPr>
              <a:t>Hitotsubashi</a:t>
            </a:r>
            <a:r>
              <a:rPr lang="en-US" altLang="ja-JP" sz="2400" dirty="0">
                <a:solidFill>
                  <a:schemeClr val="tx2"/>
                </a:solidFill>
                <a:latin typeface="ＭＳ Ｐゴシック" charset="-128"/>
                <a:ea typeface="ＭＳ Ｐゴシック" charset="-128"/>
                <a:cs typeface="ＭＳ Ｐゴシック" charset="-128"/>
              </a:rPr>
              <a:t> University 2024.8.26</a:t>
            </a:r>
          </a:p>
        </p:txBody>
      </p:sp>
    </p:spTree>
  </p:cSld>
  <p:clrMapOvr>
    <a:overrideClrMapping bg1="lt1" tx1="dk1" bg2="lt2" tx2="dk2" accent1="accent1" accent2="accent2" accent3="accent3" accent4="accent4" accent5="accent5" accent6="accent6" hlink="hlink" folHlink="folHlink"/>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 </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research philosophy (2): </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Real and Conceptual</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Frequent crossing between the real world and the conceptual world is the key in research.</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Abstraction into the conceptual world from the real world observations ( inductive inference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Deductive inference in the conceptual world ( i.e. using the conceptual model ) to come up with a hypothesis about real world phenomenon</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Going back to the real world observation with the derived hypothesis. ( concretization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From new observations, further round of real-conceptual feedback</a:t>
            </a: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9</a:t>
            </a:fld>
            <a:endParaRPr lang="en-US" altLang="ja-JP" dirty="0"/>
          </a:p>
        </p:txBody>
      </p:sp>
    </p:spTree>
    <p:extLst>
      <p:ext uri="{BB962C8B-B14F-4D97-AF65-F5344CB8AC3E}">
        <p14:creationId xmlns:p14="http://schemas.microsoft.com/office/powerpoint/2010/main" val="168123249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research philosophy (3):</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Wide perspective</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Do durable research of deep intellectual interest, even if against the trend.</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His favorite story in his research philosophy seminar</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Hard pinecones does not open too easily. They open up only after a big mountain fire and thus save the species from distinction by sending seeds into ashes.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In dinner conversation in Ginza, he advised me: If you do management research, extend the research field to Planet Management and strive for a theory which holds for a few hundred years.</a:t>
            </a: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lvl="1">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lvl="1">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10</a:t>
            </a:fld>
            <a:endParaRPr lang="en-US" altLang="ja-JP" dirty="0"/>
          </a:p>
        </p:txBody>
      </p:sp>
    </p:spTree>
    <p:extLst>
      <p:ext uri="{BB962C8B-B14F-4D97-AF65-F5344CB8AC3E}">
        <p14:creationId xmlns:p14="http://schemas.microsoft.com/office/powerpoint/2010/main" val="122848904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research philosophy (4):</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Originality</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Do not do literature survey first.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His comment on my first year summer paper</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If you do, your thinking may be bound by other people’s thinking and you may lose originality. The purpose of literature survey is to make sure that your result is new and pay respect to related research in the past.</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Always try to be original, although truly original research may not enjoy easy acceptance by others. </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11</a:t>
            </a:fld>
            <a:endParaRPr lang="en-US" altLang="ja-JP" dirty="0"/>
          </a:p>
        </p:txBody>
      </p:sp>
    </p:spTree>
    <p:extLst>
      <p:ext uri="{BB962C8B-B14F-4D97-AF65-F5344CB8AC3E}">
        <p14:creationId xmlns:p14="http://schemas.microsoft.com/office/powerpoint/2010/main" val="381590245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Foundation of </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management thought (1)</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772816"/>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Management is doing things through others, not doing yourself.</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This thinking leads to emphasis of influence system to others as a major part of a management system, similar to Simon’s thinking.</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Principle of management is similar regardless of the size or type of organizations.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Scale down the numbers to your familiar size by deleting some zeros. Then you can decide.</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Always try to have a total picture in your mind, total comfortable for your own thinking.</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12</a:t>
            </a:fld>
            <a:endParaRPr lang="en-US" altLang="ja-JP" dirty="0"/>
          </a:p>
        </p:txBody>
      </p:sp>
    </p:spTree>
    <p:extLst>
      <p:ext uri="{BB962C8B-B14F-4D97-AF65-F5344CB8AC3E}">
        <p14:creationId xmlns:p14="http://schemas.microsoft.com/office/powerpoint/2010/main" val="243140108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management thought (2): Principle is simple</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Principle behind human behavior can be rather simple, although the behavioral patterns on the surface may look complex.</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Simon’s favorite fable on ant behavior on the sandy beach.</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Ant’s trajectory left on the sand may look complex, but its principle is very simple: avoid obstacles.</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 German student challenged this in Simon-</a:t>
            </a:r>
            <a:r>
              <a:rPr lang="en-US" altLang="ja-JP" dirty="0" err="1">
                <a:latin typeface="MS PGothic" panose="020B0600070205080204" pitchFamily="34" charset="-128"/>
                <a:ea typeface="MS PGothic" panose="020B0600070205080204" pitchFamily="34" charset="-128"/>
              </a:rPr>
              <a:t>Ijiri</a:t>
            </a:r>
            <a:r>
              <a:rPr lang="en-US" altLang="ja-JP" dirty="0">
                <a:latin typeface="MS PGothic" panose="020B0600070205080204" pitchFamily="34" charset="-128"/>
                <a:ea typeface="MS PGothic" panose="020B0600070205080204" pitchFamily="34" charset="-128"/>
              </a:rPr>
              <a:t> Mathematical Social Science class and had a bad time.</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Management Practice = Principle x Environment     </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13</a:t>
            </a:fld>
            <a:endParaRPr lang="en-US" altLang="ja-JP" dirty="0"/>
          </a:p>
        </p:txBody>
      </p:sp>
    </p:spTree>
    <p:extLst>
      <p:ext uri="{BB962C8B-B14F-4D97-AF65-F5344CB8AC3E}">
        <p14:creationId xmlns:p14="http://schemas.microsoft.com/office/powerpoint/2010/main" val="383334871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Yuji </a:t>
            </a:r>
            <a:r>
              <a:rPr lang="en-US" altLang="ja-JP" sz="4800" dirty="0" err="1">
                <a:latin typeface="ＭＳ Ｐゴシック"/>
                <a:ea typeface="ＭＳ Ｐゴシック"/>
                <a:cs typeface="ＭＳ Ｐゴシック"/>
              </a:rPr>
              <a:t>Ijiri</a:t>
            </a:r>
            <a:r>
              <a:rPr lang="en-US" altLang="ja-JP" sz="4800" dirty="0">
                <a:latin typeface="ＭＳ Ｐゴシック"/>
                <a:ea typeface="ＭＳ Ｐゴシック"/>
                <a:cs typeface="ＭＳ Ｐゴシック"/>
              </a:rPr>
              <a:t> : Intellectual Giant</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sz="3600" dirty="0">
                <a:latin typeface="MS PGothic" panose="020B0600070205080204" pitchFamily="34" charset="-128"/>
                <a:ea typeface="MS PGothic" panose="020B0600070205080204" pitchFamily="34" charset="-128"/>
              </a:rPr>
              <a:t>The fastest brain I have ever met</a:t>
            </a:r>
          </a:p>
          <a:p>
            <a:pPr>
              <a:lnSpc>
                <a:spcPct val="90000"/>
              </a:lnSpc>
              <a:buFont typeface="Wingdings" charset="2"/>
              <a:buChar char="l"/>
            </a:pPr>
            <a:r>
              <a:rPr lang="en-US" altLang="ja-JP" sz="3600" dirty="0">
                <a:latin typeface="MS PGothic" panose="020B0600070205080204" pitchFamily="34" charset="-128"/>
                <a:ea typeface="MS PGothic" panose="020B0600070205080204" pitchFamily="34" charset="-128"/>
              </a:rPr>
              <a:t>Vast curiosity into many things</a:t>
            </a:r>
          </a:p>
          <a:p>
            <a:pPr>
              <a:lnSpc>
                <a:spcPct val="90000"/>
              </a:lnSpc>
              <a:buFont typeface="Wingdings" charset="2"/>
              <a:buChar char="l"/>
            </a:pPr>
            <a:r>
              <a:rPr lang="en-US" altLang="ja-JP" sz="3600" dirty="0">
                <a:latin typeface="MS PGothic" panose="020B0600070205080204" pitchFamily="34" charset="-128"/>
                <a:ea typeface="MS PGothic" panose="020B0600070205080204" pitchFamily="34" charset="-128"/>
              </a:rPr>
              <a:t>Original thinking with wide perspectives</a:t>
            </a:r>
          </a:p>
          <a:p>
            <a:pPr>
              <a:lnSpc>
                <a:spcPct val="90000"/>
              </a:lnSpc>
              <a:buFont typeface="Wingdings" charset="2"/>
              <a:buChar char="l"/>
            </a:pPr>
            <a:r>
              <a:rPr lang="en-US" altLang="ja-JP" sz="3600" dirty="0">
                <a:latin typeface="MS PGothic" panose="020B0600070205080204" pitchFamily="34" charset="-128"/>
                <a:ea typeface="MS PGothic" panose="020B0600070205080204" pitchFamily="34" charset="-128"/>
              </a:rPr>
              <a:t>Modest and soft spoken</a:t>
            </a:r>
          </a:p>
          <a:p>
            <a:pPr>
              <a:lnSpc>
                <a:spcPct val="90000"/>
              </a:lnSpc>
              <a:buFont typeface="Wingdings" charset="2"/>
              <a:buChar char="l"/>
            </a:pPr>
            <a:r>
              <a:rPr lang="en-US" altLang="ja-JP" sz="3600" dirty="0">
                <a:latin typeface="MS PGothic" panose="020B0600070205080204" pitchFamily="34" charset="-128"/>
                <a:ea typeface="MS PGothic" panose="020B0600070205080204" pitchFamily="34" charset="-128"/>
              </a:rPr>
              <a:t>Very practical advice, too</a:t>
            </a:r>
          </a:p>
          <a:p>
            <a:pPr lvl="1">
              <a:lnSpc>
                <a:spcPct val="90000"/>
              </a:lnSpc>
              <a:buFont typeface="Wingdings" charset="2"/>
              <a:buChar char="l"/>
            </a:pPr>
            <a:r>
              <a:rPr lang="en-US" altLang="ja-JP" sz="3200" dirty="0">
                <a:latin typeface="MS PGothic" panose="020B0600070205080204" pitchFamily="34" charset="-128"/>
                <a:ea typeface="MS PGothic" panose="020B0600070205080204" pitchFamily="34" charset="-128"/>
              </a:rPr>
              <a:t>When you buy something durable, like a furniture, buy something that fits to your life style some years into the future, not now.   His advice for a ”total picture”.</a:t>
            </a:r>
          </a:p>
          <a:p>
            <a:pPr>
              <a:lnSpc>
                <a:spcPct val="90000"/>
              </a:lnSpc>
              <a:buFont typeface="Wingdings" charset="2"/>
              <a:buChar char="l"/>
            </a:pPr>
            <a:endParaRPr lang="en-US" altLang="ja-JP" sz="3600" dirty="0">
              <a:latin typeface="MS PGothic" panose="020B0600070205080204" pitchFamily="34" charset="-128"/>
              <a:ea typeface="MS PGothic" panose="020B0600070205080204" pitchFamily="34" charset="-128"/>
            </a:endParaRPr>
          </a:p>
          <a:p>
            <a:pPr marL="0" indent="0">
              <a:lnSpc>
                <a:spcPct val="90000"/>
              </a:lnSpc>
              <a:buNone/>
            </a:pPr>
            <a:endParaRPr lang="en-US" altLang="ja-JP" dirty="0">
              <a:latin typeface="MS PGothic" panose="020B0600070205080204" pitchFamily="34" charset="-128"/>
              <a:ea typeface="MS PGothic" panose="020B0600070205080204" pitchFamily="34" charset="-128"/>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14</a:t>
            </a:fld>
            <a:endParaRPr lang="en-US" altLang="ja-JP" dirty="0"/>
          </a:p>
        </p:txBody>
      </p:sp>
    </p:spTree>
    <p:extLst>
      <p:ext uri="{BB962C8B-B14F-4D97-AF65-F5344CB8AC3E}">
        <p14:creationId xmlns:p14="http://schemas.microsoft.com/office/powerpoint/2010/main" val="326671872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6000" dirty="0">
                <a:latin typeface="ＭＳ Ｐゴシック"/>
                <a:ea typeface="ＭＳ Ｐゴシック"/>
                <a:cs typeface="ＭＳ Ｐゴシック"/>
              </a:rPr>
              <a:t>Three foundations today</a:t>
            </a:r>
            <a:endParaRPr lang="ja-JP" altLang="en-US" sz="60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sz="4000" b="1" dirty="0">
                <a:latin typeface="MS PGothic" panose="020B0600070205080204" pitchFamily="34" charset="-128"/>
                <a:ea typeface="MS PGothic" panose="020B0600070205080204" pitchFamily="34" charset="-128"/>
              </a:rPr>
              <a:t>Foundation of accounting thought</a:t>
            </a:r>
            <a:endParaRPr lang="en-US" altLang="ja-JP" sz="4000" dirty="0">
              <a:latin typeface="MS PGothic" panose="020B0600070205080204" pitchFamily="34" charset="-128"/>
              <a:ea typeface="MS PGothic" panose="020B0600070205080204" pitchFamily="34" charset="-128"/>
            </a:endParaRPr>
          </a:p>
          <a:p>
            <a:pPr>
              <a:lnSpc>
                <a:spcPct val="90000"/>
              </a:lnSpc>
              <a:buFont typeface="Wingdings" charset="2"/>
              <a:buChar char="l"/>
            </a:pPr>
            <a:r>
              <a:rPr lang="en-US" altLang="ja-JP" sz="4000" b="1" dirty="0">
                <a:latin typeface="MS PGothic" panose="020B0600070205080204" pitchFamily="34" charset="-128"/>
                <a:ea typeface="MS PGothic" panose="020B0600070205080204" pitchFamily="34" charset="-128"/>
              </a:rPr>
              <a:t>Foundation of research philosophy</a:t>
            </a:r>
            <a:endParaRPr lang="en-US" altLang="ja-JP" sz="4000" dirty="0">
              <a:latin typeface="MS PGothic" panose="020B0600070205080204" pitchFamily="34" charset="-128"/>
              <a:ea typeface="MS PGothic" panose="020B0600070205080204" pitchFamily="34" charset="-128"/>
            </a:endParaRPr>
          </a:p>
          <a:p>
            <a:pPr>
              <a:lnSpc>
                <a:spcPct val="90000"/>
              </a:lnSpc>
              <a:buFont typeface="Wingdings" charset="2"/>
              <a:buChar char="l"/>
            </a:pPr>
            <a:r>
              <a:rPr lang="en-US" altLang="ja-JP" sz="4000" b="1" dirty="0">
                <a:latin typeface="MS PGothic" panose="020B0600070205080204" pitchFamily="34" charset="-128"/>
                <a:ea typeface="MS PGothic" panose="020B0600070205080204" pitchFamily="34" charset="-128"/>
              </a:rPr>
              <a:t>Foundation of management     thought</a:t>
            </a:r>
          </a:p>
          <a:p>
            <a:pPr>
              <a:lnSpc>
                <a:spcPct val="90000"/>
              </a:lnSpc>
              <a:buFont typeface="Wingdings" charset="2"/>
              <a:buChar char="l"/>
            </a:pPr>
            <a:endParaRPr lang="en-US" altLang="ja-JP" sz="4000" b="1" dirty="0">
              <a:latin typeface="MS PGothic" panose="020B0600070205080204" pitchFamily="34" charset="-128"/>
              <a:ea typeface="MS PGothic" panose="020B0600070205080204" pitchFamily="34" charset="-128"/>
            </a:endParaRPr>
          </a:p>
          <a:p>
            <a:pPr>
              <a:lnSpc>
                <a:spcPct val="90000"/>
              </a:lnSpc>
              <a:buFont typeface="Wingdings" charset="2"/>
              <a:buChar char="l"/>
            </a:pPr>
            <a:r>
              <a:rPr lang="en-US" altLang="ja-JP" sz="4000" dirty="0">
                <a:latin typeface="MS PGothic" panose="020B0600070205080204" pitchFamily="34" charset="-128"/>
                <a:ea typeface="MS PGothic" panose="020B0600070205080204" pitchFamily="34" charset="-128"/>
              </a:rPr>
              <a:t>As a preface, my personal history with Professor </a:t>
            </a:r>
            <a:r>
              <a:rPr lang="en-US" altLang="ja-JP" sz="4000" dirty="0" err="1">
                <a:latin typeface="MS PGothic" panose="020B0600070205080204" pitchFamily="34" charset="-128"/>
                <a:ea typeface="MS PGothic" panose="020B0600070205080204" pitchFamily="34" charset="-128"/>
              </a:rPr>
              <a:t>Ijiri</a:t>
            </a:r>
            <a:r>
              <a:rPr lang="en-US" altLang="ja-JP" sz="4000" dirty="0">
                <a:latin typeface="MS PGothic" panose="020B0600070205080204" pitchFamily="34" charset="-128"/>
                <a:ea typeface="MS PGothic" panose="020B0600070205080204" pitchFamily="34" charset="-128"/>
              </a:rPr>
              <a:t>, first.</a:t>
            </a:r>
            <a:endParaRPr lang="en-US" altLang="ja-JP" sz="4000" b="1" dirty="0">
              <a:latin typeface="MS PGothic" panose="020B0600070205080204" pitchFamily="34" charset="-128"/>
              <a:ea typeface="MS PGothic" panose="020B0600070205080204" pitchFamily="34" charset="-128"/>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1</a:t>
            </a:fld>
            <a:endParaRPr lang="en-US" altLang="ja-JP"/>
          </a:p>
        </p:txBody>
      </p:sp>
    </p:spTree>
    <p:extLst>
      <p:ext uri="{BB962C8B-B14F-4D97-AF65-F5344CB8AC3E}">
        <p14:creationId xmlns:p14="http://schemas.microsoft.com/office/powerpoint/2010/main" val="324165340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dirty="0">
                <a:latin typeface="ＭＳ Ｐゴシック"/>
                <a:ea typeface="ＭＳ Ｐゴシック"/>
                <a:cs typeface="ＭＳ Ｐゴシック"/>
              </a:rPr>
              <a:t>Personal history (1) :</a:t>
            </a:r>
            <a:br>
              <a:rPr lang="en-US" altLang="ja-JP" dirty="0">
                <a:latin typeface="ＭＳ Ｐゴシック"/>
                <a:ea typeface="ＭＳ Ｐゴシック"/>
                <a:cs typeface="ＭＳ Ｐゴシック"/>
              </a:rPr>
            </a:br>
            <a:r>
              <a:rPr lang="en-US" altLang="ja-JP" dirty="0">
                <a:latin typeface="ＭＳ Ｐゴシック"/>
                <a:ea typeface="ＭＳ Ｐゴシック"/>
                <a:cs typeface="ＭＳ Ｐゴシック"/>
              </a:rPr>
              <a:t>By luck, his first PhD student</a:t>
            </a:r>
            <a:endParaRPr lang="ja-JP" altLang="en-US"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ＭＳ Ｐゴシック"/>
                <a:ea typeface="ＭＳ Ｐゴシック"/>
                <a:cs typeface="ＭＳ Ｐゴシック"/>
              </a:rPr>
              <a:t>CMU assigned him as my second academic adviser because of Japanese language. I was a PhD student in Operations Research.</a:t>
            </a:r>
          </a:p>
          <a:p>
            <a:pPr>
              <a:lnSpc>
                <a:spcPct val="90000"/>
              </a:lnSpc>
              <a:buFont typeface="Wingdings" charset="2"/>
              <a:buChar char="l"/>
            </a:pPr>
            <a:r>
              <a:rPr lang="en-US" altLang="ja-JP" dirty="0">
                <a:latin typeface="ＭＳ Ｐゴシック"/>
                <a:ea typeface="ＭＳ Ｐゴシック"/>
                <a:cs typeface="ＭＳ Ｐゴシック"/>
              </a:rPr>
              <a:t>Impressed with his intelligence so much, I asked him to be my thesis advisor. CMU allowed me to change the field. </a:t>
            </a:r>
          </a:p>
          <a:p>
            <a:pPr>
              <a:lnSpc>
                <a:spcPct val="90000"/>
              </a:lnSpc>
              <a:buFont typeface="Wingdings" charset="2"/>
              <a:buChar char="l"/>
            </a:pPr>
            <a:r>
              <a:rPr lang="en-US" altLang="ja-JP" dirty="0">
                <a:latin typeface="ＭＳ Ｐゴシック"/>
                <a:ea typeface="ＭＳ Ｐゴシック"/>
                <a:cs typeface="ＭＳ Ｐゴシック"/>
              </a:rPr>
              <a:t>I persuaded Shyam Sunder (now at Yale, then a masters student at CMU)  to come to the PhD program and he became the second PhD student under him.</a:t>
            </a:r>
          </a:p>
          <a:p>
            <a:pPr>
              <a:lnSpc>
                <a:spcPct val="90000"/>
              </a:lnSpc>
              <a:buFont typeface="Wingdings" charset="2"/>
              <a:buChar char="l"/>
            </a:pPr>
            <a:endParaRPr lang="en-US" altLang="ja-JP" dirty="0">
              <a:latin typeface="ＭＳ Ｐゴシック"/>
              <a:ea typeface="ＭＳ Ｐゴシック"/>
              <a:cs typeface="ＭＳ Ｐゴシック"/>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2</a:t>
            </a:fld>
            <a:endParaRPr lang="en-US" altLang="ja-JP" dirty="0"/>
          </a:p>
        </p:txBody>
      </p:sp>
    </p:spTree>
    <p:extLst>
      <p:ext uri="{BB962C8B-B14F-4D97-AF65-F5344CB8AC3E}">
        <p14:creationId xmlns:p14="http://schemas.microsoft.com/office/powerpoint/2010/main" val="330247164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dirty="0">
                <a:latin typeface="ＭＳ Ｐゴシック"/>
                <a:ea typeface="ＭＳ Ｐゴシック"/>
                <a:cs typeface="ＭＳ Ｐゴシック"/>
              </a:rPr>
              <a:t>Personal history (2) :</a:t>
            </a:r>
            <a:br>
              <a:rPr lang="en-US" altLang="ja-JP" dirty="0">
                <a:latin typeface="ＭＳ Ｐゴシック"/>
                <a:ea typeface="ＭＳ Ｐゴシック"/>
                <a:cs typeface="ＭＳ Ｐゴシック"/>
              </a:rPr>
            </a:br>
            <a:r>
              <a:rPr lang="en-US" altLang="ja-JP" dirty="0">
                <a:latin typeface="ＭＳ Ｐゴシック"/>
                <a:ea typeface="ＭＳ Ｐゴシック"/>
                <a:cs typeface="ＭＳ Ｐゴシック"/>
              </a:rPr>
              <a:t>Close family relationship</a:t>
            </a:r>
            <a:endParaRPr lang="ja-JP" altLang="en-US"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ＭＳ Ｐゴシック"/>
                <a:ea typeface="ＭＳ Ｐゴシック"/>
                <a:cs typeface="ＭＳ Ｐゴシック"/>
              </a:rPr>
              <a:t>Professor </a:t>
            </a:r>
            <a:r>
              <a:rPr lang="en-US" altLang="ja-JP" dirty="0" err="1">
                <a:latin typeface="ＭＳ Ｐゴシック"/>
                <a:ea typeface="ＭＳ Ｐゴシック"/>
                <a:cs typeface="ＭＳ Ｐゴシック"/>
              </a:rPr>
              <a:t>Ijiri</a:t>
            </a:r>
            <a:r>
              <a:rPr lang="en-US" altLang="ja-JP" dirty="0">
                <a:latin typeface="ＭＳ Ｐゴシック"/>
                <a:ea typeface="ＭＳ Ｐゴシック"/>
                <a:cs typeface="ＭＳ Ｐゴシック"/>
              </a:rPr>
              <a:t> and his wife, </a:t>
            </a:r>
            <a:r>
              <a:rPr lang="en-US" altLang="ja-JP" dirty="0" err="1">
                <a:latin typeface="ＭＳ Ｐゴシック"/>
                <a:ea typeface="ＭＳ Ｐゴシック"/>
                <a:cs typeface="ＭＳ Ｐゴシック"/>
              </a:rPr>
              <a:t>Tomo</a:t>
            </a:r>
            <a:r>
              <a:rPr lang="en-US" altLang="ja-JP" dirty="0">
                <a:latin typeface="ＭＳ Ｐゴシック"/>
                <a:ea typeface="ＭＳ Ｐゴシック"/>
                <a:cs typeface="ＭＳ Ｐゴシック"/>
              </a:rPr>
              <a:t>, is the first married couple with whom we, the newly wed in the second year, could interact closely. </a:t>
            </a:r>
          </a:p>
          <a:p>
            <a:pPr>
              <a:lnSpc>
                <a:spcPct val="90000"/>
              </a:lnSpc>
              <a:buFont typeface="Wingdings" charset="2"/>
              <a:buChar char="l"/>
            </a:pPr>
            <a:r>
              <a:rPr lang="en-US" altLang="ja-JP" dirty="0">
                <a:latin typeface="ＭＳ Ｐゴシック"/>
                <a:ea typeface="ＭＳ Ｐゴシック"/>
                <a:cs typeface="ＭＳ Ｐゴシック"/>
              </a:rPr>
              <a:t>Our first son was born in my third year and the </a:t>
            </a:r>
            <a:r>
              <a:rPr lang="en-US" altLang="ja-JP" dirty="0" err="1">
                <a:latin typeface="ＭＳ Ｐゴシック"/>
                <a:ea typeface="ＭＳ Ｐゴシック"/>
                <a:cs typeface="ＭＳ Ｐゴシック"/>
              </a:rPr>
              <a:t>Ijiri</a:t>
            </a:r>
            <a:r>
              <a:rPr lang="en-US" altLang="ja-JP" dirty="0">
                <a:latin typeface="ＭＳ Ｐゴシック"/>
                <a:ea typeface="ＭＳ Ｐゴシック"/>
                <a:cs typeface="ＭＳ Ｐゴシック"/>
              </a:rPr>
              <a:t> family took very good care of us all. </a:t>
            </a:r>
          </a:p>
          <a:p>
            <a:pPr>
              <a:lnSpc>
                <a:spcPct val="90000"/>
              </a:lnSpc>
              <a:buFont typeface="Wingdings" charset="2"/>
              <a:buChar char="l"/>
            </a:pPr>
            <a:r>
              <a:rPr lang="en-US" altLang="ja-JP" dirty="0">
                <a:latin typeface="ＭＳ Ｐゴシック"/>
                <a:ea typeface="ＭＳ Ｐゴシック"/>
                <a:cs typeface="ＭＳ Ｐゴシック"/>
              </a:rPr>
              <a:t>We named our second son after him with his permission, Yujiro Itami.</a:t>
            </a:r>
          </a:p>
          <a:p>
            <a:pPr lvl="1">
              <a:lnSpc>
                <a:spcPct val="90000"/>
              </a:lnSpc>
              <a:buFont typeface="Wingdings" charset="2"/>
              <a:buChar char="l"/>
            </a:pPr>
            <a:r>
              <a:rPr lang="en-US" altLang="ja-JP" dirty="0">
                <a:latin typeface="ＭＳ Ｐゴシック"/>
                <a:ea typeface="ＭＳ Ｐゴシック"/>
                <a:cs typeface="ＭＳ Ｐゴシック"/>
              </a:rPr>
              <a:t>“Now I could scold someone, saying Yuji !”</a:t>
            </a:r>
          </a:p>
          <a:p>
            <a:pPr lvl="1">
              <a:lnSpc>
                <a:spcPct val="90000"/>
              </a:lnSpc>
              <a:buFont typeface="Wingdings" charset="2"/>
              <a:buChar char="l"/>
            </a:pPr>
            <a:r>
              <a:rPr lang="en-US" altLang="ja-JP" dirty="0">
                <a:latin typeface="ＭＳ Ｐゴシック"/>
                <a:ea typeface="ＭＳ Ｐゴシック"/>
                <a:cs typeface="ＭＳ Ｐゴシック"/>
              </a:rPr>
              <a:t>By chance, Yujiro went to CMU as a post doc in chemistry and was invited for dinners at home.</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3</a:t>
            </a:fld>
            <a:endParaRPr lang="en-US" altLang="ja-JP" dirty="0"/>
          </a:p>
        </p:txBody>
      </p:sp>
    </p:spTree>
    <p:extLst>
      <p:ext uri="{BB962C8B-B14F-4D97-AF65-F5344CB8AC3E}">
        <p14:creationId xmlns:p14="http://schemas.microsoft.com/office/powerpoint/2010/main" val="142351258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dirty="0">
                <a:latin typeface="ＭＳ Ｐゴシック"/>
                <a:ea typeface="ＭＳ Ｐゴシック"/>
                <a:cs typeface="ＭＳ Ｐゴシック"/>
              </a:rPr>
              <a:t>Personal history (3) :</a:t>
            </a:r>
            <a:br>
              <a:rPr lang="en-US" altLang="ja-JP" dirty="0">
                <a:latin typeface="ＭＳ Ｐゴシック"/>
                <a:ea typeface="ＭＳ Ｐゴシック"/>
                <a:cs typeface="ＭＳ Ｐゴシック"/>
              </a:rPr>
            </a:br>
            <a:r>
              <a:rPr lang="en-US" altLang="ja-JP" dirty="0">
                <a:latin typeface="ＭＳ Ｐゴシック"/>
                <a:ea typeface="ＭＳ Ｐゴシック"/>
                <a:cs typeface="ＭＳ Ｐゴシック"/>
              </a:rPr>
              <a:t>Academic mentor through life</a:t>
            </a:r>
            <a:endParaRPr lang="ja-JP" altLang="en-US"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ＭＳ Ｐゴシック"/>
                <a:ea typeface="ＭＳ Ｐゴシック"/>
                <a:cs typeface="ＭＳ Ｐゴシック"/>
              </a:rPr>
              <a:t>The only lecture class I took from him is Simon-</a:t>
            </a:r>
            <a:r>
              <a:rPr lang="en-US" altLang="ja-JP" dirty="0" err="1">
                <a:latin typeface="ＭＳ Ｐゴシック"/>
                <a:ea typeface="ＭＳ Ｐゴシック"/>
                <a:cs typeface="ＭＳ Ｐゴシック"/>
              </a:rPr>
              <a:t>Ijiri’s</a:t>
            </a:r>
            <a:r>
              <a:rPr lang="en-US" altLang="ja-JP" dirty="0">
                <a:latin typeface="ＭＳ Ｐゴシック"/>
                <a:ea typeface="ＭＳ Ｐゴシック"/>
                <a:cs typeface="ＭＳ Ｐゴシック"/>
              </a:rPr>
              <a:t> Mathematical Social Science. I asked for his private research philosophy seminar together with a Belgian student.</a:t>
            </a:r>
          </a:p>
          <a:p>
            <a:pPr>
              <a:lnSpc>
                <a:spcPct val="90000"/>
              </a:lnSpc>
              <a:buFont typeface="Wingdings" charset="2"/>
              <a:buChar char="l"/>
            </a:pPr>
            <a:r>
              <a:rPr lang="en-US" altLang="ja-JP" dirty="0">
                <a:latin typeface="ＭＳ Ｐゴシック"/>
                <a:ea typeface="ＭＳ Ｐゴシック"/>
                <a:cs typeface="ＭＳ Ｐゴシック"/>
              </a:rPr>
              <a:t> I returned to Japan right after PhD, but met him often since. His influence was life-long.</a:t>
            </a:r>
          </a:p>
          <a:p>
            <a:pPr>
              <a:lnSpc>
                <a:spcPct val="90000"/>
              </a:lnSpc>
              <a:buFont typeface="Wingdings" charset="2"/>
              <a:buChar char="l"/>
            </a:pPr>
            <a:r>
              <a:rPr lang="en-US" altLang="ja-JP" dirty="0">
                <a:latin typeface="ＭＳ Ｐゴシック"/>
                <a:ea typeface="ＭＳ Ｐゴシック"/>
                <a:cs typeface="ＭＳ Ｐゴシック"/>
              </a:rPr>
              <a:t>I expanded my field, partly because of his advice: mix with people who stimulate you.</a:t>
            </a:r>
          </a:p>
          <a:p>
            <a:pPr lvl="1">
              <a:lnSpc>
                <a:spcPct val="90000"/>
              </a:lnSpc>
              <a:buFont typeface="Wingdings" charset="2"/>
              <a:buChar char="l"/>
            </a:pPr>
            <a:r>
              <a:rPr lang="en-US" altLang="ja-JP" sz="2400" dirty="0">
                <a:latin typeface="ＭＳ Ｐゴシック"/>
                <a:ea typeface="ＭＳ Ｐゴシック"/>
                <a:cs typeface="ＭＳ Ｐゴシック"/>
              </a:rPr>
              <a:t>Management Accounting, Business Economics, Corporate Strategy and back to Management Accounting</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4</a:t>
            </a:fld>
            <a:endParaRPr lang="en-US" altLang="ja-JP" dirty="0"/>
          </a:p>
        </p:txBody>
      </p:sp>
    </p:spTree>
    <p:extLst>
      <p:ext uri="{BB962C8B-B14F-4D97-AF65-F5344CB8AC3E}">
        <p14:creationId xmlns:p14="http://schemas.microsoft.com/office/powerpoint/2010/main" val="287106093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Foundation of </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accounting thought (1)</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Various approaches are possible for accounting measurement as ‘representation’ of ‘reality’.</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Axiomatic approach</a:t>
            </a:r>
          </a:p>
          <a:p>
            <a:pPr lvl="2">
              <a:lnSpc>
                <a:spcPct val="90000"/>
              </a:lnSpc>
              <a:buFont typeface="Wingdings" charset="2"/>
              <a:buChar char="l"/>
            </a:pPr>
            <a:r>
              <a:rPr lang="en-US" altLang="ja-JP" i="1" dirty="0">
                <a:latin typeface="MS PGothic" panose="020B0600070205080204" pitchFamily="34" charset="-128"/>
                <a:ea typeface="MS PGothic" panose="020B0600070205080204" pitchFamily="34" charset="-128"/>
              </a:rPr>
              <a:t>Foundations of Accounting Measurement</a:t>
            </a:r>
          </a:p>
          <a:p>
            <a:pPr lvl="2">
              <a:lnSpc>
                <a:spcPct val="90000"/>
              </a:lnSpc>
              <a:buFont typeface="Wingdings" charset="2"/>
              <a:buChar char="l"/>
            </a:pPr>
            <a:r>
              <a:rPr lang="en-US" altLang="ja-JP" i="1" dirty="0">
                <a:latin typeface="MS PGothic" panose="020B0600070205080204" pitchFamily="34" charset="-128"/>
                <a:ea typeface="MS PGothic" panose="020B0600070205080204" pitchFamily="34" charset="-128"/>
              </a:rPr>
              <a:t>Triple-entry Bookkeeping</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Human Impact approach</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Hardness of data     maneuvering behind measurement</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Influence of data     effort to be measured better</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5</a:t>
            </a:fld>
            <a:endParaRPr lang="en-US" altLang="ja-JP" dirty="0"/>
          </a:p>
        </p:txBody>
      </p:sp>
    </p:spTree>
    <p:extLst>
      <p:ext uri="{BB962C8B-B14F-4D97-AF65-F5344CB8AC3E}">
        <p14:creationId xmlns:p14="http://schemas.microsoft.com/office/powerpoint/2010/main" val="428954351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br>
              <a:rPr lang="en-US" altLang="ja-JP" sz="4800" dirty="0">
                <a:latin typeface="ＭＳ Ｐゴシック"/>
                <a:ea typeface="ＭＳ Ｐゴシック"/>
                <a:cs typeface="ＭＳ Ｐゴシック"/>
              </a:rPr>
            </a:b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Accounting thought (2): Axiomatic Approach</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His quest for total logical structure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He was on the editorial board of a German mathematical journal.</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“Adding dimension stimulates thinking.”</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YouTube: Master Mentor Accounting Giant: Yuji </a:t>
            </a:r>
            <a:r>
              <a:rPr lang="en-US" altLang="ja-JP" dirty="0" err="1">
                <a:latin typeface="MS PGothic" panose="020B0600070205080204" pitchFamily="34" charset="-128"/>
                <a:ea typeface="MS PGothic" panose="020B0600070205080204" pitchFamily="34" charset="-128"/>
              </a:rPr>
              <a:t>Ijiri</a:t>
            </a:r>
            <a:r>
              <a:rPr lang="en-US" altLang="ja-JP" dirty="0">
                <a:latin typeface="MS PGothic" panose="020B0600070205080204" pitchFamily="34" charset="-128"/>
                <a:ea typeface="MS PGothic" panose="020B0600070205080204" pitchFamily="34" charset="-128"/>
              </a:rPr>
              <a:t>   </a:t>
            </a:r>
            <a:r>
              <a:rPr lang="en-US" altLang="ja-JP" dirty="0" err="1">
                <a:latin typeface="MS PGothic" panose="020B0600070205080204" pitchFamily="34" charset="-128"/>
                <a:ea typeface="MS PGothic" panose="020B0600070205080204" pitchFamily="34" charset="-128"/>
              </a:rPr>
              <a:t>TepperCMU</a:t>
            </a:r>
            <a:r>
              <a:rPr lang="en-US" altLang="ja-JP" dirty="0">
                <a:latin typeface="MS PGothic" panose="020B0600070205080204" pitchFamily="34" charset="-128"/>
                <a:ea typeface="MS PGothic" panose="020B0600070205080204" pitchFamily="34" charset="-128"/>
              </a:rPr>
              <a:t> homepage</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From double-entry to triple-entry </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Three is more interesting than two.</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State, Time difference (Speed) , </a:t>
            </a:r>
            <a:r>
              <a:rPr lang="en-US" altLang="ja-JP" dirty="0" err="1">
                <a:latin typeface="MS PGothic" panose="020B0600070205080204" pitchFamily="34" charset="-128"/>
                <a:ea typeface="MS PGothic" panose="020B0600070205080204" pitchFamily="34" charset="-128"/>
              </a:rPr>
              <a:t>Accerelation</a:t>
            </a:r>
            <a:endParaRPr lang="en-US" altLang="ja-JP" dirty="0">
              <a:latin typeface="MS PGothic" panose="020B0600070205080204" pitchFamily="34" charset="-128"/>
              <a:ea typeface="MS PGothic" panose="020B0600070205080204" pitchFamily="34" charset="-128"/>
            </a:endParaRP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X(t), time derivative of X, second time derivative of X</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6</a:t>
            </a:fld>
            <a:endParaRPr lang="en-US" altLang="ja-JP" dirty="0"/>
          </a:p>
        </p:txBody>
      </p:sp>
    </p:spTree>
    <p:extLst>
      <p:ext uri="{BB962C8B-B14F-4D97-AF65-F5344CB8AC3E}">
        <p14:creationId xmlns:p14="http://schemas.microsoft.com/office/powerpoint/2010/main" val="249380155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Accounting thought (3): Human Impact Approach</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19100" y="1545687"/>
            <a:ext cx="8305800" cy="491490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Accounting is a behavioral science, not cut and dry computing or just obeying the rule.</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People try to maneuver the measurement process. Hardness of data matters.</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He supported historical cost accounting over current cost accounting because current cost data is so soft. </a:t>
            </a:r>
          </a:p>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People react to how their performance is measured. Influence of data matters.</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Influence system perspective is so important, but too much emphasis on information system.</a:t>
            </a: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7</a:t>
            </a:fld>
            <a:endParaRPr lang="en-US" altLang="ja-JP" dirty="0"/>
          </a:p>
        </p:txBody>
      </p:sp>
    </p:spTree>
    <p:extLst>
      <p:ext uri="{BB962C8B-B14F-4D97-AF65-F5344CB8AC3E}">
        <p14:creationId xmlns:p14="http://schemas.microsoft.com/office/powerpoint/2010/main" val="168424435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06400" y="228600"/>
            <a:ext cx="8356600" cy="1143000"/>
          </a:xfrm>
        </p:spPr>
        <p:txBody>
          <a:bodyPr/>
          <a:lstStyle/>
          <a:p>
            <a:pPr algn="ctr"/>
            <a:r>
              <a:rPr lang="en-US" altLang="ja-JP" sz="4800" dirty="0">
                <a:latin typeface="ＭＳ Ｐゴシック"/>
                <a:ea typeface="ＭＳ Ｐゴシック"/>
                <a:cs typeface="ＭＳ Ｐゴシック"/>
              </a:rPr>
              <a:t>Foundation of </a:t>
            </a:r>
            <a:br>
              <a:rPr lang="en-US" altLang="ja-JP" sz="4800" dirty="0">
                <a:latin typeface="ＭＳ Ｐゴシック"/>
                <a:ea typeface="ＭＳ Ｐゴシック"/>
                <a:cs typeface="ＭＳ Ｐゴシック"/>
              </a:rPr>
            </a:br>
            <a:r>
              <a:rPr lang="en-US" altLang="ja-JP" sz="4800" dirty="0">
                <a:latin typeface="ＭＳ Ｐゴシック"/>
                <a:ea typeface="ＭＳ Ｐゴシック"/>
                <a:cs typeface="ＭＳ Ｐゴシック"/>
              </a:rPr>
              <a:t>research philosophy (1)</a:t>
            </a:r>
            <a:endParaRPr lang="ja-JP" altLang="en-US" sz="4800" dirty="0">
              <a:latin typeface="ＭＳ Ｐゴシック"/>
              <a:ea typeface="ＭＳ Ｐゴシック"/>
              <a:cs typeface="ＭＳ Ｐゴシック"/>
            </a:endParaRPr>
          </a:p>
        </p:txBody>
      </p:sp>
      <p:sp>
        <p:nvSpPr>
          <p:cNvPr id="3075" name="Rectangle 3"/>
          <p:cNvSpPr>
            <a:spLocks noGrp="1" noChangeArrowheads="1"/>
          </p:cNvSpPr>
          <p:nvPr>
            <p:ph type="body" idx="1"/>
          </p:nvPr>
        </p:nvSpPr>
        <p:spPr>
          <a:xfrm>
            <a:off x="457200" y="1885950"/>
            <a:ext cx="8305800" cy="4743450"/>
          </a:xfrm>
        </p:spPr>
        <p:txBody>
          <a:bodyPr/>
          <a:lstStyle/>
          <a:p>
            <a:pPr>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Research in social science is to come up with</a:t>
            </a:r>
          </a:p>
          <a:p>
            <a:pPr marL="0" indent="0">
              <a:lnSpc>
                <a:spcPct val="90000"/>
              </a:lnSpc>
              <a:buNone/>
            </a:pPr>
            <a:r>
              <a:rPr lang="en-US" altLang="ja-JP" dirty="0">
                <a:latin typeface="MS PGothic" panose="020B0600070205080204" pitchFamily="34" charset="-128"/>
                <a:ea typeface="MS PGothic" panose="020B0600070205080204" pitchFamily="34" charset="-128"/>
              </a:rPr>
              <a:t> a conceptual model to ‘explain’ the reality from a fragmented set of ‘evidences’.</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His favorite story: Card game called “Elusive”</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Guessing game to find the God’s law in drawing cards only from the cards shown in sequence.</a:t>
            </a:r>
          </a:p>
          <a:p>
            <a:pPr lvl="1">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One and a half page article in </a:t>
            </a:r>
            <a:r>
              <a:rPr lang="en-US" altLang="ja-JP" i="1" dirty="0">
                <a:latin typeface="MS PGothic" panose="020B0600070205080204" pitchFamily="34" charset="-128"/>
                <a:ea typeface="MS PGothic" panose="020B0600070205080204" pitchFamily="34" charset="-128"/>
              </a:rPr>
              <a:t>Nature</a:t>
            </a:r>
            <a:r>
              <a:rPr lang="en-US" altLang="ja-JP" dirty="0">
                <a:latin typeface="MS PGothic" panose="020B0600070205080204" pitchFamily="34" charset="-128"/>
                <a:ea typeface="MS PGothic" panose="020B0600070205080204" pitchFamily="34" charset="-128"/>
              </a:rPr>
              <a:t>, which starts “ We wish to suggest a structure for DNA.”, changed the world of genetics.</a:t>
            </a:r>
          </a:p>
          <a:p>
            <a:pPr lvl="2">
              <a:lnSpc>
                <a:spcPct val="90000"/>
              </a:lnSpc>
              <a:buFont typeface="Wingdings" charset="2"/>
              <a:buChar char="l"/>
            </a:pPr>
            <a:r>
              <a:rPr lang="en-US" altLang="ja-JP" dirty="0">
                <a:latin typeface="MS PGothic" panose="020B0600070205080204" pitchFamily="34" charset="-128"/>
                <a:ea typeface="MS PGothic" panose="020B0600070205080204" pitchFamily="34" charset="-128"/>
              </a:rPr>
              <a:t>“Double Helix”  by James Watson, assigned reading in </a:t>
            </a:r>
            <a:r>
              <a:rPr lang="en-US" altLang="ja-JP" dirty="0" err="1">
                <a:latin typeface="MS PGothic" panose="020B0600070205080204" pitchFamily="34" charset="-128"/>
                <a:ea typeface="MS PGothic" panose="020B0600070205080204" pitchFamily="34" charset="-128"/>
              </a:rPr>
              <a:t>Ijiri</a:t>
            </a:r>
            <a:r>
              <a:rPr lang="en-US" altLang="ja-JP" dirty="0">
                <a:latin typeface="MS PGothic" panose="020B0600070205080204" pitchFamily="34" charset="-128"/>
                <a:ea typeface="MS PGothic" panose="020B0600070205080204" pitchFamily="34" charset="-128"/>
              </a:rPr>
              <a:t> research philosophy seminar.</a:t>
            </a:r>
          </a:p>
          <a:p>
            <a:pPr lvl="1">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lvl="1">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a:p>
            <a:pPr>
              <a:lnSpc>
                <a:spcPct val="90000"/>
              </a:lnSpc>
              <a:buFont typeface="Wingdings" charset="2"/>
              <a:buChar char="l"/>
            </a:pPr>
            <a:endParaRPr lang="en-US" altLang="ja-JP" dirty="0">
              <a:latin typeface="MS PGothic" panose="020B0600070205080204" pitchFamily="34" charset="-128"/>
              <a:ea typeface="MS PGothic" panose="020B0600070205080204" pitchFamily="34" charset="-128"/>
            </a:endParaRPr>
          </a:p>
        </p:txBody>
      </p:sp>
      <p:sp>
        <p:nvSpPr>
          <p:cNvPr id="4" name="スライド番号プレースホルダ 3"/>
          <p:cNvSpPr>
            <a:spLocks noGrp="1"/>
          </p:cNvSpPr>
          <p:nvPr>
            <p:ph type="sldNum" sz="quarter" idx="12"/>
          </p:nvPr>
        </p:nvSpPr>
        <p:spPr/>
        <p:txBody>
          <a:bodyPr/>
          <a:lstStyle/>
          <a:p>
            <a:pPr>
              <a:defRPr/>
            </a:pPr>
            <a:fld id="{6925BBB0-74B8-F84A-AC66-E68F05FEDE2C}" type="slidenum">
              <a:rPr lang="en-US" altLang="ja-JP" smtClean="0"/>
              <a:pPr>
                <a:defRPr/>
              </a:pPr>
              <a:t>8</a:t>
            </a:fld>
            <a:endParaRPr lang="en-US" altLang="ja-JP" dirty="0"/>
          </a:p>
        </p:txBody>
      </p:sp>
    </p:spTree>
    <p:extLst>
      <p:ext uri="{BB962C8B-B14F-4D97-AF65-F5344CB8AC3E}">
        <p14:creationId xmlns:p14="http://schemas.microsoft.com/office/powerpoint/2010/main" val="150432572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Lst>
  </p:timing>
</p:sld>
</file>

<file path=ppt/theme/theme1.xml><?xml version="1.0" encoding="utf-8"?>
<a:theme xmlns:a="http://schemas.openxmlformats.org/drawingml/2006/main" name="BrushStroke">
  <a:themeElements>
    <a:clrScheme name="BrushStroke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BrushStroke">
      <a:majorFont>
        <a:latin typeface="Osaka"/>
        <a:ea typeface="Osaka"/>
        <a:cs typeface="Osaka"/>
      </a:majorFont>
      <a:minorFont>
        <a:latin typeface="Osaka"/>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rushStroke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BrushStroke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BrushStrok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rushStroke 4">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BrushStroke 5">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BrushStroke 6">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BrushStroke 7">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ECB6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Osaka"/>
        <a:ea typeface="Osaka"/>
        <a:cs typeface="Osaka"/>
      </a:majorFont>
      <a:minorFont>
        <a:latin typeface="Osaka"/>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themeOverride>
</file>

<file path=docProps/app.xml><?xml version="1.0" encoding="utf-8"?>
<Properties xmlns="http://schemas.openxmlformats.org/officeDocument/2006/extended-properties" xmlns:vt="http://schemas.openxmlformats.org/officeDocument/2006/docPropsVTypes">
  <Template>PB12 HD:Applications:Microsoft Office X:テンプレート:プレゼンテーション:デザイン:Nature</Template>
  <TotalTime>20870</TotalTime>
  <Words>2521</Words>
  <Application>Microsoft Macintosh PowerPoint</Application>
  <PresentationFormat>画面に合わせる (4:3)</PresentationFormat>
  <Paragraphs>263</Paragraphs>
  <Slides>15</Slides>
  <Notes>15</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15</vt:i4>
      </vt:variant>
    </vt:vector>
  </HeadingPairs>
  <TitlesOfParts>
    <vt:vector size="26" baseType="lpstr">
      <vt:lpstr>ＭＳ Ｐゴシック</vt:lpstr>
      <vt:lpstr>ＭＳ Ｐゴシック</vt:lpstr>
      <vt:lpstr>Osaka</vt:lpstr>
      <vt:lpstr>Times</vt:lpstr>
      <vt:lpstr>ヒラギノ明朝 Pro W6</vt:lpstr>
      <vt:lpstr>Arial</vt:lpstr>
      <vt:lpstr>Monotype Sorts</vt:lpstr>
      <vt:lpstr>Times New Roman</vt:lpstr>
      <vt:lpstr>Wingdings</vt:lpstr>
      <vt:lpstr>BrushStroke</vt:lpstr>
      <vt:lpstr>Nature</vt:lpstr>
      <vt:lpstr>Foundations of research  I learned from Professor Ijiri</vt:lpstr>
      <vt:lpstr>Three foundations today</vt:lpstr>
      <vt:lpstr>Personal history (1) : By luck, his first PhD student</vt:lpstr>
      <vt:lpstr>Personal history (2) : Close family relationship</vt:lpstr>
      <vt:lpstr>Personal history (3) : Academic mentor through life</vt:lpstr>
      <vt:lpstr>Foundation of  accounting thought (1)</vt:lpstr>
      <vt:lpstr>  Accounting thought (2): Axiomatic Approach</vt:lpstr>
      <vt:lpstr> Accounting thought (3): Human Impact Approach</vt:lpstr>
      <vt:lpstr>Foundation of  research philosophy (1)</vt:lpstr>
      <vt:lpstr>  research philosophy (2):  Real and Conceptual</vt:lpstr>
      <vt:lpstr>research philosophy (3): Wide perspective</vt:lpstr>
      <vt:lpstr> research philosophy (4): Originality</vt:lpstr>
      <vt:lpstr>Foundation of  management thought (1)</vt:lpstr>
      <vt:lpstr> management thought (2): Principle is simple</vt:lpstr>
      <vt:lpstr>Yuji Ijiri : Intellectual Giant</vt:lpstr>
    </vt:vector>
  </TitlesOfParts>
  <Company>一橋大学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技術が戦略をドライブする</dc:title>
  <dc:creator>伊丹 敬之</dc:creator>
  <cp:lastModifiedBy>敬之 伊丹</cp:lastModifiedBy>
  <cp:revision>724</cp:revision>
  <cp:lastPrinted>2019-05-12T17:46:53Z</cp:lastPrinted>
  <dcterms:created xsi:type="dcterms:W3CDTF">2013-09-17T23:22:09Z</dcterms:created>
  <dcterms:modified xsi:type="dcterms:W3CDTF">2024-08-18T09:58:22Z</dcterms:modified>
</cp:coreProperties>
</file>