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6"/>
  </p:notesMasterIdLst>
  <p:sldIdLst>
    <p:sldId id="256" r:id="rId5"/>
    <p:sldId id="274"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7" d="100"/>
          <a:sy n="47" d="100"/>
        </p:scale>
        <p:origin x="652" y="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609" tIns="45805" rIns="91609" bIns="4580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609" tIns="45805" rIns="91609" bIns="45805" rtlCol="0"/>
          <a:lstStyle>
            <a:lvl1pPr algn="r">
              <a:defRPr sz="1200"/>
            </a:lvl1pPr>
          </a:lstStyle>
          <a:p>
            <a:fld id="{5DF6D77F-B9E7-4020-A38C-D2262961B05F}" type="datetimeFigureOut">
              <a:rPr lang="en-US" smtClean="0"/>
              <a:pPr/>
              <a:t>5/18/2023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609" tIns="45805" rIns="91609" bIns="4580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609" tIns="45805" rIns="91609" bIns="458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609" tIns="45805" rIns="91609" bIns="4580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609" tIns="45805" rIns="91609" bIns="45805" rtlCol="0" anchor="b"/>
          <a:lstStyle>
            <a:lvl1pPr algn="r">
              <a:defRPr sz="1200"/>
            </a:lvl1pPr>
          </a:lstStyle>
          <a:p>
            <a:fld id="{765CDDE4-AC41-4240-9FF4-33CDB4B82696}" type="slidenum">
              <a:rPr lang="en-US" smtClean="0"/>
              <a:pPr/>
              <a:t>‹#›</a:t>
            </a:fld>
            <a:endParaRPr lang="en-US"/>
          </a:p>
        </p:txBody>
      </p:sp>
    </p:spTree>
    <p:extLst>
      <p:ext uri="{BB962C8B-B14F-4D97-AF65-F5344CB8AC3E}">
        <p14:creationId xmlns:p14="http://schemas.microsoft.com/office/powerpoint/2010/main" val="227038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CDDE4-AC41-4240-9FF4-33CDB4B82696}" type="slidenum">
              <a:rPr lang="en-US" smtClean="0"/>
              <a:pPr/>
              <a:t>1</a:t>
            </a:fld>
            <a:endParaRPr lang="en-US"/>
          </a:p>
        </p:txBody>
      </p:sp>
    </p:spTree>
    <p:extLst>
      <p:ext uri="{BB962C8B-B14F-4D97-AF65-F5344CB8AC3E}">
        <p14:creationId xmlns:p14="http://schemas.microsoft.com/office/powerpoint/2010/main" val="4115253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10</a:t>
            </a:fld>
            <a:endParaRPr lang="en-US"/>
          </a:p>
        </p:txBody>
      </p:sp>
    </p:spTree>
    <p:extLst>
      <p:ext uri="{BB962C8B-B14F-4D97-AF65-F5344CB8AC3E}">
        <p14:creationId xmlns:p14="http://schemas.microsoft.com/office/powerpoint/2010/main" val="1069166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11</a:t>
            </a:fld>
            <a:endParaRPr lang="en-US"/>
          </a:p>
        </p:txBody>
      </p:sp>
    </p:spTree>
    <p:extLst>
      <p:ext uri="{BB962C8B-B14F-4D97-AF65-F5344CB8AC3E}">
        <p14:creationId xmlns:p14="http://schemas.microsoft.com/office/powerpoint/2010/main" val="2735756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12</a:t>
            </a:fld>
            <a:endParaRPr lang="en-US"/>
          </a:p>
        </p:txBody>
      </p:sp>
    </p:spTree>
    <p:extLst>
      <p:ext uri="{BB962C8B-B14F-4D97-AF65-F5344CB8AC3E}">
        <p14:creationId xmlns:p14="http://schemas.microsoft.com/office/powerpoint/2010/main" val="3088908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13</a:t>
            </a:fld>
            <a:endParaRPr lang="en-US"/>
          </a:p>
        </p:txBody>
      </p:sp>
    </p:spTree>
    <p:extLst>
      <p:ext uri="{BB962C8B-B14F-4D97-AF65-F5344CB8AC3E}">
        <p14:creationId xmlns:p14="http://schemas.microsoft.com/office/powerpoint/2010/main" val="2304827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14</a:t>
            </a:fld>
            <a:endParaRPr lang="en-US"/>
          </a:p>
        </p:txBody>
      </p:sp>
    </p:spTree>
    <p:extLst>
      <p:ext uri="{BB962C8B-B14F-4D97-AF65-F5344CB8AC3E}">
        <p14:creationId xmlns:p14="http://schemas.microsoft.com/office/powerpoint/2010/main" val="2186105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15</a:t>
            </a:fld>
            <a:endParaRPr lang="en-US"/>
          </a:p>
        </p:txBody>
      </p:sp>
    </p:spTree>
    <p:extLst>
      <p:ext uri="{BB962C8B-B14F-4D97-AF65-F5344CB8AC3E}">
        <p14:creationId xmlns:p14="http://schemas.microsoft.com/office/powerpoint/2010/main" val="3092465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16</a:t>
            </a:fld>
            <a:endParaRPr lang="en-US"/>
          </a:p>
        </p:txBody>
      </p:sp>
    </p:spTree>
    <p:extLst>
      <p:ext uri="{BB962C8B-B14F-4D97-AF65-F5344CB8AC3E}">
        <p14:creationId xmlns:p14="http://schemas.microsoft.com/office/powerpoint/2010/main" val="1629384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17</a:t>
            </a:fld>
            <a:endParaRPr lang="en-US"/>
          </a:p>
        </p:txBody>
      </p:sp>
    </p:spTree>
    <p:extLst>
      <p:ext uri="{BB962C8B-B14F-4D97-AF65-F5344CB8AC3E}">
        <p14:creationId xmlns:p14="http://schemas.microsoft.com/office/powerpoint/2010/main" val="3566013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18</a:t>
            </a:fld>
            <a:endParaRPr lang="en-US"/>
          </a:p>
        </p:txBody>
      </p:sp>
    </p:spTree>
    <p:extLst>
      <p:ext uri="{BB962C8B-B14F-4D97-AF65-F5344CB8AC3E}">
        <p14:creationId xmlns:p14="http://schemas.microsoft.com/office/powerpoint/2010/main" val="1060494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19</a:t>
            </a:fld>
            <a:endParaRPr lang="en-US"/>
          </a:p>
        </p:txBody>
      </p:sp>
    </p:spTree>
    <p:extLst>
      <p:ext uri="{BB962C8B-B14F-4D97-AF65-F5344CB8AC3E}">
        <p14:creationId xmlns:p14="http://schemas.microsoft.com/office/powerpoint/2010/main" val="341601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a:t>
            </a:fld>
            <a:endParaRPr lang="en-US"/>
          </a:p>
        </p:txBody>
      </p:sp>
    </p:spTree>
    <p:extLst>
      <p:ext uri="{BB962C8B-B14F-4D97-AF65-F5344CB8AC3E}">
        <p14:creationId xmlns:p14="http://schemas.microsoft.com/office/powerpoint/2010/main" val="39151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20</a:t>
            </a:fld>
            <a:endParaRPr lang="en-US"/>
          </a:p>
        </p:txBody>
      </p:sp>
    </p:spTree>
    <p:extLst>
      <p:ext uri="{BB962C8B-B14F-4D97-AF65-F5344CB8AC3E}">
        <p14:creationId xmlns:p14="http://schemas.microsoft.com/office/powerpoint/2010/main" val="3193730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21</a:t>
            </a:fld>
            <a:endParaRPr lang="en-US"/>
          </a:p>
        </p:txBody>
      </p:sp>
    </p:spTree>
    <p:extLst>
      <p:ext uri="{BB962C8B-B14F-4D97-AF65-F5344CB8AC3E}">
        <p14:creationId xmlns:p14="http://schemas.microsoft.com/office/powerpoint/2010/main" val="4101809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22</a:t>
            </a:fld>
            <a:endParaRPr lang="en-US"/>
          </a:p>
        </p:txBody>
      </p:sp>
    </p:spTree>
    <p:extLst>
      <p:ext uri="{BB962C8B-B14F-4D97-AF65-F5344CB8AC3E}">
        <p14:creationId xmlns:p14="http://schemas.microsoft.com/office/powerpoint/2010/main" val="26470500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23</a:t>
            </a:fld>
            <a:endParaRPr lang="en-US"/>
          </a:p>
        </p:txBody>
      </p:sp>
    </p:spTree>
    <p:extLst>
      <p:ext uri="{BB962C8B-B14F-4D97-AF65-F5344CB8AC3E}">
        <p14:creationId xmlns:p14="http://schemas.microsoft.com/office/powerpoint/2010/main" val="4214059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24</a:t>
            </a:fld>
            <a:endParaRPr lang="en-US"/>
          </a:p>
        </p:txBody>
      </p:sp>
    </p:spTree>
    <p:extLst>
      <p:ext uri="{BB962C8B-B14F-4D97-AF65-F5344CB8AC3E}">
        <p14:creationId xmlns:p14="http://schemas.microsoft.com/office/powerpoint/2010/main" val="1970886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25</a:t>
            </a:fld>
            <a:endParaRPr lang="en-US"/>
          </a:p>
        </p:txBody>
      </p:sp>
    </p:spTree>
    <p:extLst>
      <p:ext uri="{BB962C8B-B14F-4D97-AF65-F5344CB8AC3E}">
        <p14:creationId xmlns:p14="http://schemas.microsoft.com/office/powerpoint/2010/main" val="562537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26</a:t>
            </a:fld>
            <a:endParaRPr lang="en-US"/>
          </a:p>
        </p:txBody>
      </p:sp>
    </p:spTree>
    <p:extLst>
      <p:ext uri="{BB962C8B-B14F-4D97-AF65-F5344CB8AC3E}">
        <p14:creationId xmlns:p14="http://schemas.microsoft.com/office/powerpoint/2010/main" val="1597565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27</a:t>
            </a:fld>
            <a:endParaRPr lang="en-US"/>
          </a:p>
        </p:txBody>
      </p:sp>
    </p:spTree>
    <p:extLst>
      <p:ext uri="{BB962C8B-B14F-4D97-AF65-F5344CB8AC3E}">
        <p14:creationId xmlns:p14="http://schemas.microsoft.com/office/powerpoint/2010/main" val="1451696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28</a:t>
            </a:fld>
            <a:endParaRPr lang="en-US"/>
          </a:p>
        </p:txBody>
      </p:sp>
    </p:spTree>
    <p:extLst>
      <p:ext uri="{BB962C8B-B14F-4D97-AF65-F5344CB8AC3E}">
        <p14:creationId xmlns:p14="http://schemas.microsoft.com/office/powerpoint/2010/main" val="485757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29</a:t>
            </a:fld>
            <a:endParaRPr lang="en-US"/>
          </a:p>
        </p:txBody>
      </p:sp>
    </p:spTree>
    <p:extLst>
      <p:ext uri="{BB962C8B-B14F-4D97-AF65-F5344CB8AC3E}">
        <p14:creationId xmlns:p14="http://schemas.microsoft.com/office/powerpoint/2010/main" val="2331058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a:t>
            </a:fld>
            <a:endParaRPr lang="en-US"/>
          </a:p>
        </p:txBody>
      </p:sp>
    </p:spTree>
    <p:extLst>
      <p:ext uri="{BB962C8B-B14F-4D97-AF65-F5344CB8AC3E}">
        <p14:creationId xmlns:p14="http://schemas.microsoft.com/office/powerpoint/2010/main" val="4254298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30</a:t>
            </a:fld>
            <a:endParaRPr lang="en-US"/>
          </a:p>
        </p:txBody>
      </p:sp>
    </p:spTree>
    <p:extLst>
      <p:ext uri="{BB962C8B-B14F-4D97-AF65-F5344CB8AC3E}">
        <p14:creationId xmlns:p14="http://schemas.microsoft.com/office/powerpoint/2010/main" val="17680276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31</a:t>
            </a:fld>
            <a:endParaRPr lang="en-US"/>
          </a:p>
        </p:txBody>
      </p:sp>
    </p:spTree>
    <p:extLst>
      <p:ext uri="{BB962C8B-B14F-4D97-AF65-F5344CB8AC3E}">
        <p14:creationId xmlns:p14="http://schemas.microsoft.com/office/powerpoint/2010/main" val="74679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32</a:t>
            </a:fld>
            <a:endParaRPr lang="en-US"/>
          </a:p>
        </p:txBody>
      </p:sp>
    </p:spTree>
    <p:extLst>
      <p:ext uri="{BB962C8B-B14F-4D97-AF65-F5344CB8AC3E}">
        <p14:creationId xmlns:p14="http://schemas.microsoft.com/office/powerpoint/2010/main" val="1957026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33</a:t>
            </a:fld>
            <a:endParaRPr lang="en-US"/>
          </a:p>
        </p:txBody>
      </p:sp>
    </p:spTree>
    <p:extLst>
      <p:ext uri="{BB962C8B-B14F-4D97-AF65-F5344CB8AC3E}">
        <p14:creationId xmlns:p14="http://schemas.microsoft.com/office/powerpoint/2010/main" val="13110234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34</a:t>
            </a:fld>
            <a:endParaRPr lang="en-US"/>
          </a:p>
        </p:txBody>
      </p:sp>
    </p:spTree>
    <p:extLst>
      <p:ext uri="{BB962C8B-B14F-4D97-AF65-F5344CB8AC3E}">
        <p14:creationId xmlns:p14="http://schemas.microsoft.com/office/powerpoint/2010/main" val="4283070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35</a:t>
            </a:fld>
            <a:endParaRPr lang="en-US"/>
          </a:p>
        </p:txBody>
      </p:sp>
    </p:spTree>
    <p:extLst>
      <p:ext uri="{BB962C8B-B14F-4D97-AF65-F5344CB8AC3E}">
        <p14:creationId xmlns:p14="http://schemas.microsoft.com/office/powerpoint/2010/main" val="29591790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36</a:t>
            </a:fld>
            <a:endParaRPr lang="en-US"/>
          </a:p>
        </p:txBody>
      </p:sp>
    </p:spTree>
    <p:extLst>
      <p:ext uri="{BB962C8B-B14F-4D97-AF65-F5344CB8AC3E}">
        <p14:creationId xmlns:p14="http://schemas.microsoft.com/office/powerpoint/2010/main" val="14621584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37</a:t>
            </a:fld>
            <a:endParaRPr lang="en-US"/>
          </a:p>
        </p:txBody>
      </p:sp>
    </p:spTree>
    <p:extLst>
      <p:ext uri="{BB962C8B-B14F-4D97-AF65-F5344CB8AC3E}">
        <p14:creationId xmlns:p14="http://schemas.microsoft.com/office/powerpoint/2010/main" val="9946835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38</a:t>
            </a:fld>
            <a:endParaRPr lang="en-US"/>
          </a:p>
        </p:txBody>
      </p:sp>
    </p:spTree>
    <p:extLst>
      <p:ext uri="{BB962C8B-B14F-4D97-AF65-F5344CB8AC3E}">
        <p14:creationId xmlns:p14="http://schemas.microsoft.com/office/powerpoint/2010/main" val="33459313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39</a:t>
            </a:fld>
            <a:endParaRPr lang="en-US"/>
          </a:p>
        </p:txBody>
      </p:sp>
    </p:spTree>
    <p:extLst>
      <p:ext uri="{BB962C8B-B14F-4D97-AF65-F5344CB8AC3E}">
        <p14:creationId xmlns:p14="http://schemas.microsoft.com/office/powerpoint/2010/main" val="2111153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4</a:t>
            </a:fld>
            <a:endParaRPr lang="en-US"/>
          </a:p>
        </p:txBody>
      </p:sp>
    </p:spTree>
    <p:extLst>
      <p:ext uri="{BB962C8B-B14F-4D97-AF65-F5344CB8AC3E}">
        <p14:creationId xmlns:p14="http://schemas.microsoft.com/office/powerpoint/2010/main" val="1330531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5</a:t>
            </a:fld>
            <a:endParaRPr lang="en-US"/>
          </a:p>
        </p:txBody>
      </p:sp>
    </p:spTree>
    <p:extLst>
      <p:ext uri="{BB962C8B-B14F-4D97-AF65-F5344CB8AC3E}">
        <p14:creationId xmlns:p14="http://schemas.microsoft.com/office/powerpoint/2010/main" val="1205419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6</a:t>
            </a:fld>
            <a:endParaRPr lang="en-US"/>
          </a:p>
        </p:txBody>
      </p:sp>
    </p:spTree>
    <p:extLst>
      <p:ext uri="{BB962C8B-B14F-4D97-AF65-F5344CB8AC3E}">
        <p14:creationId xmlns:p14="http://schemas.microsoft.com/office/powerpoint/2010/main" val="3356273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7</a:t>
            </a:fld>
            <a:endParaRPr lang="en-US"/>
          </a:p>
        </p:txBody>
      </p:sp>
    </p:spTree>
    <p:extLst>
      <p:ext uri="{BB962C8B-B14F-4D97-AF65-F5344CB8AC3E}">
        <p14:creationId xmlns:p14="http://schemas.microsoft.com/office/powerpoint/2010/main" val="1007914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8</a:t>
            </a:fld>
            <a:endParaRPr lang="en-US"/>
          </a:p>
        </p:txBody>
      </p:sp>
    </p:spTree>
    <p:extLst>
      <p:ext uri="{BB962C8B-B14F-4D97-AF65-F5344CB8AC3E}">
        <p14:creationId xmlns:p14="http://schemas.microsoft.com/office/powerpoint/2010/main" val="1603076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5CDDE4-AC41-4240-9FF4-33CDB4B82696}" type="slidenum">
              <a:rPr lang="en-US" smtClean="0"/>
              <a:pPr/>
              <a:t>9</a:t>
            </a:fld>
            <a:endParaRPr lang="en-US"/>
          </a:p>
        </p:txBody>
      </p:sp>
    </p:spTree>
    <p:extLst>
      <p:ext uri="{BB962C8B-B14F-4D97-AF65-F5344CB8AC3E}">
        <p14:creationId xmlns:p14="http://schemas.microsoft.com/office/powerpoint/2010/main" val="53656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6F1FF2-2E16-4C14-A24B-1CAFD88D467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F7FB9F-9E5D-462C-B2AF-C884D6DA07C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4800"/>
            <a:ext cx="59626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73AEE-DF4C-4FE6-B1A9-4DEE1E6128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7B73F7-7827-40AC-B535-96D94C3D30C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20870E-0227-4043-8307-EB8CDB6E1E6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5240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524000"/>
            <a:ext cx="40005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0508B5-587C-404F-BF11-B1E7FC8F38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366D9C1-74D7-4F4F-9789-6E31E8AEB7C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17FE590-BA70-47EA-AC82-6EE43F85D51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475889-E001-431A-8E7A-7326677EC3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BE2E6C-FCDB-42E9-91B7-94E1CC31440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BC612F-A5B4-4FB7-99CD-A81422F11E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1034" name="Rectangle 10"/>
          <p:cNvSpPr>
            <a:spLocks noChangeArrowheads="1"/>
          </p:cNvSpPr>
          <p:nvPr userDrawn="1"/>
        </p:nvSpPr>
        <p:spPr bwMode="auto">
          <a:xfrm>
            <a:off x="0" y="0"/>
            <a:ext cx="9144000" cy="1219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533400" y="304800"/>
            <a:ext cx="4343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HEADER</a:t>
            </a:r>
          </a:p>
        </p:txBody>
      </p:sp>
      <p:sp>
        <p:nvSpPr>
          <p:cNvPr id="1027" name="Rectangle 3"/>
          <p:cNvSpPr>
            <a:spLocks noGrp="1" noChangeArrowheads="1"/>
          </p:cNvSpPr>
          <p:nvPr>
            <p:ph type="body" idx="1"/>
          </p:nvPr>
        </p:nvSpPr>
        <p:spPr bwMode="auto">
          <a:xfrm>
            <a:off x="533400" y="1524000"/>
            <a:ext cx="8153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Sub-Header1</a:t>
            </a:r>
          </a:p>
          <a:p>
            <a:pPr lvl="1"/>
            <a:r>
              <a:rPr lang="en-US"/>
              <a:t>Main Copy</a:t>
            </a:r>
          </a:p>
          <a:p>
            <a:pPr lvl="1"/>
            <a:r>
              <a:rPr lang="en-US"/>
              <a:t>Lorem ipsum dolor sit amet</a:t>
            </a:r>
          </a:p>
          <a:p>
            <a:pPr lvl="1"/>
            <a:r>
              <a:rPr lang="en-US"/>
              <a:t>Duis autem vel eum</a:t>
            </a:r>
          </a:p>
          <a:p>
            <a:pPr lvl="1"/>
            <a:r>
              <a:rPr lang="en-US"/>
              <a:t>Consetetur sadipscing elitr</a:t>
            </a:r>
          </a:p>
          <a:p>
            <a:pPr lvl="3"/>
            <a:r>
              <a:rPr lang="en-US"/>
              <a:t>At vero eos et accusam et justo duo dolores et ea rebum. Stet clita kasd gubergren, no sea takimata sanctus est</a:t>
            </a:r>
          </a:p>
          <a:p>
            <a:pPr lvl="3"/>
            <a:r>
              <a:rPr lang="en-US"/>
              <a:t>Lorem ipsum dolor sit amet. Lorem ipsum dolor sit amet, consetetur sadipscing elitr</a:t>
            </a:r>
          </a:p>
          <a:p>
            <a:pPr lvl="1"/>
            <a:r>
              <a:rPr lang="en-US"/>
              <a:t>Lorem ipsum dolor sit amet</a:t>
            </a:r>
          </a:p>
          <a:p>
            <a:pPr lvl="1"/>
            <a:r>
              <a:rPr lang="en-US"/>
              <a:t>Duis autem vel eum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D887E5-AF17-4D06-BA42-D19AA17728CB}" type="slidenum">
              <a:rPr lang="en-US"/>
              <a:pPr/>
              <a:t>‹#›</a:t>
            </a:fld>
            <a:endParaRPr lang="en-US"/>
          </a:p>
        </p:txBody>
      </p:sp>
      <p:pic>
        <p:nvPicPr>
          <p:cNvPr id="1032" name="Picture 25" descr="F:\SEEMA\Rice_University\RiceUniversity__PPT_Template\graphics\RiceJGSBLogoVectorCS2.jpg"/>
          <p:cNvPicPr>
            <a:picLocks noChangeAspect="1" noChangeArrowheads="1"/>
          </p:cNvPicPr>
          <p:nvPr userDrawn="1"/>
        </p:nvPicPr>
        <p:blipFill>
          <a:blip r:embed="rId13" cstate="print"/>
          <a:srcRect/>
          <a:stretch>
            <a:fillRect/>
          </a:stretch>
        </p:blipFill>
        <p:spPr bwMode="auto">
          <a:xfrm>
            <a:off x="6200775" y="168275"/>
            <a:ext cx="2300288"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bg2"/>
          </a:solidFill>
          <a:latin typeface="+mj-lt"/>
          <a:ea typeface="+mj-ea"/>
          <a:cs typeface="+mj-cs"/>
        </a:defRPr>
      </a:lvl1pPr>
      <a:lvl2pPr algn="l" rtl="0" fontAlgn="base">
        <a:spcBef>
          <a:spcPct val="0"/>
        </a:spcBef>
        <a:spcAft>
          <a:spcPct val="0"/>
        </a:spcAft>
        <a:defRPr sz="3200" b="1">
          <a:solidFill>
            <a:schemeClr val="bg2"/>
          </a:solidFill>
          <a:latin typeface="Arial Narrow" pitchFamily="34" charset="0"/>
        </a:defRPr>
      </a:lvl2pPr>
      <a:lvl3pPr algn="l" rtl="0" fontAlgn="base">
        <a:spcBef>
          <a:spcPct val="0"/>
        </a:spcBef>
        <a:spcAft>
          <a:spcPct val="0"/>
        </a:spcAft>
        <a:defRPr sz="3200" b="1">
          <a:solidFill>
            <a:schemeClr val="bg2"/>
          </a:solidFill>
          <a:latin typeface="Arial Narrow" pitchFamily="34" charset="0"/>
        </a:defRPr>
      </a:lvl3pPr>
      <a:lvl4pPr algn="l" rtl="0" fontAlgn="base">
        <a:spcBef>
          <a:spcPct val="0"/>
        </a:spcBef>
        <a:spcAft>
          <a:spcPct val="0"/>
        </a:spcAft>
        <a:defRPr sz="3200" b="1">
          <a:solidFill>
            <a:schemeClr val="bg2"/>
          </a:solidFill>
          <a:latin typeface="Arial Narrow" pitchFamily="34" charset="0"/>
        </a:defRPr>
      </a:lvl4pPr>
      <a:lvl5pPr algn="l" rtl="0" fontAlgn="base">
        <a:spcBef>
          <a:spcPct val="0"/>
        </a:spcBef>
        <a:spcAft>
          <a:spcPct val="0"/>
        </a:spcAft>
        <a:defRPr sz="3200" b="1">
          <a:solidFill>
            <a:schemeClr val="bg2"/>
          </a:solidFill>
          <a:latin typeface="Arial Narrow" pitchFamily="34" charset="0"/>
        </a:defRPr>
      </a:lvl5pPr>
      <a:lvl6pPr marL="457200" algn="l" rtl="0" fontAlgn="base">
        <a:spcBef>
          <a:spcPct val="0"/>
        </a:spcBef>
        <a:spcAft>
          <a:spcPct val="0"/>
        </a:spcAft>
        <a:defRPr sz="3200" b="1">
          <a:solidFill>
            <a:schemeClr val="bg2"/>
          </a:solidFill>
          <a:latin typeface="Arial Narrow" pitchFamily="34" charset="0"/>
        </a:defRPr>
      </a:lvl6pPr>
      <a:lvl7pPr marL="914400" algn="l" rtl="0" fontAlgn="base">
        <a:spcBef>
          <a:spcPct val="0"/>
        </a:spcBef>
        <a:spcAft>
          <a:spcPct val="0"/>
        </a:spcAft>
        <a:defRPr sz="3200" b="1">
          <a:solidFill>
            <a:schemeClr val="bg2"/>
          </a:solidFill>
          <a:latin typeface="Arial Narrow" pitchFamily="34" charset="0"/>
        </a:defRPr>
      </a:lvl7pPr>
      <a:lvl8pPr marL="1371600" algn="l" rtl="0" fontAlgn="base">
        <a:spcBef>
          <a:spcPct val="0"/>
        </a:spcBef>
        <a:spcAft>
          <a:spcPct val="0"/>
        </a:spcAft>
        <a:defRPr sz="3200" b="1">
          <a:solidFill>
            <a:schemeClr val="bg2"/>
          </a:solidFill>
          <a:latin typeface="Arial Narrow" pitchFamily="34" charset="0"/>
        </a:defRPr>
      </a:lvl8pPr>
      <a:lvl9pPr marL="1828800" algn="l" rtl="0" fontAlgn="base">
        <a:spcBef>
          <a:spcPct val="0"/>
        </a:spcBef>
        <a:spcAft>
          <a:spcPct val="0"/>
        </a:spcAft>
        <a:defRPr sz="3200" b="1">
          <a:solidFill>
            <a:schemeClr val="bg2"/>
          </a:solidFill>
          <a:latin typeface="Arial Narrow" pitchFamily="34" charset="0"/>
        </a:defRPr>
      </a:lvl9pPr>
    </p:titleStyle>
    <p:bodyStyle>
      <a:lvl1pPr marL="342900" indent="-342900" algn="l" rtl="0" fontAlgn="base">
        <a:spcBef>
          <a:spcPct val="20000"/>
        </a:spcBef>
        <a:spcAft>
          <a:spcPct val="0"/>
        </a:spcAft>
        <a:defRPr sz="2800" b="1">
          <a:solidFill>
            <a:schemeClr val="bg1"/>
          </a:solidFill>
          <a:latin typeface="+mn-lt"/>
          <a:ea typeface="+mn-ea"/>
          <a:cs typeface="+mn-cs"/>
        </a:defRPr>
      </a:lvl1pPr>
      <a:lvl2pPr marL="742950" indent="-285750" algn="l" rtl="0" fontAlgn="base">
        <a:spcBef>
          <a:spcPct val="20000"/>
        </a:spcBef>
        <a:spcAft>
          <a:spcPct val="0"/>
        </a:spcAft>
        <a:buClr>
          <a:schemeClr val="bg1"/>
        </a:buClr>
        <a:buChar char="•"/>
        <a:defRPr sz="2400">
          <a:solidFill>
            <a:schemeClr val="bg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SzPct val="60000"/>
        <a:buFont typeface="Wingdings" pitchFamily="2" charset="2"/>
        <a:buChar char="Ø"/>
        <a:defRPr sz="2000">
          <a:solidFill>
            <a:schemeClr val="bg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24581"/>
            <a:ext cx="9144000" cy="23622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2053" name="Text Box 16"/>
          <p:cNvSpPr txBox="1">
            <a:spLocks noChangeArrowheads="1"/>
          </p:cNvSpPr>
          <p:nvPr/>
        </p:nvSpPr>
        <p:spPr bwMode="auto">
          <a:xfrm>
            <a:off x="540544" y="2929757"/>
            <a:ext cx="8153400" cy="2277547"/>
          </a:xfrm>
          <a:prstGeom prst="rect">
            <a:avLst/>
          </a:prstGeom>
          <a:noFill/>
          <a:ln w="9525">
            <a:noFill/>
            <a:miter lim="800000"/>
            <a:headEnd/>
            <a:tailEnd/>
          </a:ln>
        </p:spPr>
        <p:txBody>
          <a:bodyPr wrap="square">
            <a:spAutoFit/>
          </a:bodyPr>
          <a:lstStyle/>
          <a:p>
            <a:pPr algn="ctr">
              <a:spcBef>
                <a:spcPct val="50000"/>
              </a:spcBef>
            </a:pPr>
            <a:r>
              <a:rPr lang="en-US" sz="34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Tracing Intellectual Origins in Accounting</a:t>
            </a:r>
            <a:endParaRPr lang="en-US" sz="34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spcBef>
                <a:spcPct val="50000"/>
              </a:spcBef>
            </a:pPr>
            <a:endParaRPr lang="en-US" b="1" dirty="0">
              <a:solidFill>
                <a:schemeClr val="bg1"/>
              </a:solidFill>
              <a:latin typeface="Arial Narrow" pitchFamily="34" charset="0"/>
              <a:ea typeface="ＭＳ Ｐゴシック"/>
              <a:cs typeface="ＭＳ Ｐゴシック"/>
            </a:endParaRPr>
          </a:p>
          <a:p>
            <a:pPr algn="ctr">
              <a:spcBef>
                <a:spcPct val="50000"/>
              </a:spcBef>
            </a:pPr>
            <a:r>
              <a:rPr lang="en-US" b="1" dirty="0">
                <a:solidFill>
                  <a:schemeClr val="bg1"/>
                </a:solidFill>
                <a:latin typeface="Arial Narrow" pitchFamily="34" charset="0"/>
                <a:ea typeface="ＭＳ Ｐゴシック"/>
                <a:cs typeface="ＭＳ Ｐゴシック"/>
              </a:rPr>
              <a:t>Stephen A. Zeff</a:t>
            </a:r>
          </a:p>
          <a:p>
            <a:pPr algn="ctr">
              <a:spcBef>
                <a:spcPct val="50000"/>
              </a:spcBef>
            </a:pPr>
            <a:r>
              <a:rPr lang="en-US" b="1" dirty="0">
                <a:solidFill>
                  <a:schemeClr val="bg1"/>
                </a:solidFill>
                <a:latin typeface="Arial Narrow" pitchFamily="34" charset="0"/>
                <a:ea typeface="ＭＳ Ｐゴシック"/>
                <a:cs typeface="ＭＳ Ｐゴシック"/>
              </a:rPr>
              <a:t>Rice University</a:t>
            </a:r>
          </a:p>
        </p:txBody>
      </p:sp>
      <p:pic>
        <p:nvPicPr>
          <p:cNvPr id="2054" name="Picture 6" descr="JGSB_LogoRGB.png"/>
          <p:cNvPicPr>
            <a:picLocks noChangeAspect="1"/>
          </p:cNvPicPr>
          <p:nvPr/>
        </p:nvPicPr>
        <p:blipFill>
          <a:blip r:embed="rId3" cstate="print"/>
          <a:srcRect/>
          <a:stretch>
            <a:fillRect/>
          </a:stretch>
        </p:blipFill>
        <p:spPr bwMode="auto">
          <a:xfrm>
            <a:off x="3022600" y="668338"/>
            <a:ext cx="3189288" cy="11620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After Vatter obtained his PhD in 1946 and became an accounting professor at Chicago, he proceeded to convey his appreciation of Clark’s argument to his doctoral disciples:</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1885950" marR="0">
              <a:lnSpc>
                <a:spcPct val="105000"/>
              </a:lnSpc>
              <a:spcBef>
                <a:spcPts val="0"/>
              </a:spcBef>
              <a:spcAft>
                <a:spcPts val="0"/>
              </a:spcAft>
              <a:tabLst>
                <a:tab pos="1085850" algn="l"/>
                <a:tab pos="1200150" algn="l"/>
                <a:tab pos="1371600" algn="l"/>
                <a:tab pos="1543050" algn="l"/>
                <a:tab pos="1657350" algn="l"/>
              </a:tabLst>
            </a:pPr>
            <a:r>
              <a:rPr lang="en-US" dirty="0">
                <a:effectLst/>
                <a:ea typeface="Calibri" panose="020F0502020204030204" pitchFamily="34" charset="0"/>
                <a:cs typeface="Times New Roman" panose="02020603050405020304" pitchFamily="18" charset="0"/>
              </a:rPr>
              <a:t>Charles Horngren</a:t>
            </a:r>
          </a:p>
          <a:p>
            <a:pPr marL="1885950" marR="0">
              <a:lnSpc>
                <a:spcPct val="105000"/>
              </a:lnSpc>
              <a:spcBef>
                <a:spcPts val="0"/>
              </a:spcBef>
              <a:spcAft>
                <a:spcPts val="0"/>
              </a:spcAft>
              <a:tabLst>
                <a:tab pos="1085850" algn="l"/>
                <a:tab pos="1200150" algn="l"/>
                <a:tab pos="1371600" algn="l"/>
                <a:tab pos="1543050" algn="l"/>
                <a:tab pos="1657350" algn="l"/>
              </a:tabLst>
            </a:pPr>
            <a:r>
              <a:rPr lang="en-US" dirty="0">
                <a:effectLst/>
                <a:ea typeface="Calibri" panose="020F0502020204030204" pitchFamily="34" charset="0"/>
                <a:cs typeface="Times New Roman" panose="02020603050405020304" pitchFamily="18" charset="0"/>
              </a:rPr>
              <a:t>George Sorter</a:t>
            </a:r>
          </a:p>
          <a:p>
            <a:pPr marL="1885950" marR="0">
              <a:lnSpc>
                <a:spcPct val="105000"/>
              </a:lnSpc>
              <a:spcBef>
                <a:spcPts val="0"/>
              </a:spcBef>
              <a:spcAft>
                <a:spcPts val="0"/>
              </a:spcAft>
              <a:tabLst>
                <a:tab pos="1085850" algn="l"/>
                <a:tab pos="1200150" algn="l"/>
                <a:tab pos="1371600" algn="l"/>
                <a:tab pos="1543050" algn="l"/>
                <a:tab pos="1657350" algn="l"/>
              </a:tabLst>
            </a:pPr>
            <a:r>
              <a:rPr lang="en-US" dirty="0">
                <a:effectLst/>
                <a:ea typeface="Calibri" panose="020F0502020204030204" pitchFamily="34" charset="0"/>
                <a:cs typeface="Times New Roman" panose="02020603050405020304" pitchFamily="18" charset="0"/>
              </a:rPr>
              <a:t>George </a:t>
            </a:r>
            <a:r>
              <a:rPr lang="en-US" dirty="0" err="1">
                <a:effectLst/>
                <a:ea typeface="Calibri" panose="020F0502020204030204" pitchFamily="34" charset="0"/>
                <a:cs typeface="Times New Roman" panose="02020603050405020304" pitchFamily="18" charset="0"/>
              </a:rPr>
              <a:t>Staubus</a:t>
            </a:r>
            <a:endParaRPr lang="en-US" dirty="0">
              <a:effectLst/>
              <a:ea typeface="Calibri" panose="020F0502020204030204" pitchFamily="34" charset="0"/>
              <a:cs typeface="Times New Roman" panose="02020603050405020304" pitchFamily="18" charset="0"/>
            </a:endParaRPr>
          </a:p>
          <a:p>
            <a:pPr marL="1885950" marR="0">
              <a:lnSpc>
                <a:spcPct val="105000"/>
              </a:lnSpc>
              <a:spcBef>
                <a:spcPts val="0"/>
              </a:spcBef>
              <a:spcAft>
                <a:spcPts val="0"/>
              </a:spcAft>
              <a:tabLst>
                <a:tab pos="1085850" algn="l"/>
                <a:tab pos="1200150" algn="l"/>
                <a:tab pos="1371600" algn="l"/>
                <a:tab pos="1543050" algn="l"/>
                <a:tab pos="1657350" algn="l"/>
              </a:tabLst>
            </a:pPr>
            <a:r>
              <a:rPr lang="en-US" dirty="0">
                <a:effectLst/>
                <a:ea typeface="Calibri" panose="020F0502020204030204" pitchFamily="34" charset="0"/>
                <a:cs typeface="Times New Roman" panose="02020603050405020304" pitchFamily="18" charset="0"/>
              </a:rPr>
              <a:t>David Green, Jr.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10</a:t>
            </a:fld>
            <a:endParaRPr lang="en-US" dirty="0"/>
          </a:p>
        </p:txBody>
      </p:sp>
    </p:spTree>
    <p:extLst>
      <p:ext uri="{BB962C8B-B14F-4D97-AF65-F5344CB8AC3E}">
        <p14:creationId xmlns:p14="http://schemas.microsoft.com/office/powerpoint/2010/main" val="91445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800"/>
              </a:spcAft>
            </a:pPr>
            <a:r>
              <a:rPr lang="en-US" sz="2750" dirty="0">
                <a:effectLst/>
                <a:ea typeface="Calibri" panose="020F0502020204030204" pitchFamily="34" charset="0"/>
                <a:cs typeface="Times New Roman" panose="02020603050405020304" pitchFamily="18" charset="0"/>
              </a:rPr>
              <a:t>In 1950, Vatter completed a 500-page textbook manuscript, </a:t>
            </a:r>
            <a:r>
              <a:rPr lang="en-US" sz="2750" i="1" dirty="0">
                <a:effectLst/>
                <a:ea typeface="Calibri" panose="020F0502020204030204" pitchFamily="34" charset="0"/>
                <a:cs typeface="Times New Roman" panose="02020603050405020304" pitchFamily="18" charset="0"/>
              </a:rPr>
              <a:t>Managerial Accounting</a:t>
            </a:r>
            <a:r>
              <a:rPr lang="en-US" sz="2750" dirty="0">
                <a:effectLst/>
                <a:ea typeface="Calibri" panose="020F0502020204030204" pitchFamily="34" charset="0"/>
                <a:cs typeface="Times New Roman" panose="02020603050405020304" pitchFamily="18" charset="0"/>
              </a:rPr>
              <a:t>, infused with Clark’s thinking, which his publisher persuaded him to put out as a ‘preliminary’ edition. Due to high demand, it went through 18 printings. His book was said to have had enormous impact on the textbook literature – it changed the field.</a:t>
            </a:r>
          </a:p>
          <a:p>
            <a:pPr marL="0" marR="0">
              <a:lnSpc>
                <a:spcPct val="105000"/>
              </a:lnSpc>
              <a:spcBef>
                <a:spcPts val="0"/>
              </a:spcBef>
              <a:spcAft>
                <a:spcPts val="800"/>
              </a:spcAft>
            </a:pPr>
            <a:endParaRPr lang="en-US" sz="180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r>
              <a:rPr lang="en-US" sz="2750" dirty="0">
                <a:effectLst/>
                <a:ea typeface="Calibri" panose="020F0502020204030204" pitchFamily="34" charset="0"/>
                <a:cs typeface="Times New Roman" panose="02020603050405020304" pitchFamily="18" charset="0"/>
              </a:rPr>
              <a:t>In the 1950s and 1960s, other management accounting textbook authors, including Carl Devine, Robert Anthony and Gordon </a:t>
            </a:r>
            <a:r>
              <a:rPr lang="en-US" sz="2750" dirty="0" err="1">
                <a:effectLst/>
                <a:ea typeface="Calibri" panose="020F0502020204030204" pitchFamily="34" charset="0"/>
                <a:cs typeface="Times New Roman" panose="02020603050405020304" pitchFamily="18" charset="0"/>
              </a:rPr>
              <a:t>Shillinglaw</a:t>
            </a:r>
            <a:r>
              <a:rPr lang="en-US" sz="2750" dirty="0">
                <a:effectLst/>
                <a:ea typeface="Calibri" panose="020F0502020204030204" pitchFamily="34" charset="0"/>
                <a:cs typeface="Times New Roman" panose="02020603050405020304" pitchFamily="18" charset="0"/>
              </a:rPr>
              <a:t>, also began to bring Clark’s thinking into their books. This was when ‘cost accounting’ evolved into ‘management accounting.’</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11</a:t>
            </a:fld>
            <a:endParaRPr lang="en-US" dirty="0"/>
          </a:p>
        </p:txBody>
      </p:sp>
    </p:spTree>
    <p:extLst>
      <p:ext uri="{BB962C8B-B14F-4D97-AF65-F5344CB8AC3E}">
        <p14:creationId xmlns:p14="http://schemas.microsoft.com/office/powerpoint/2010/main" val="137964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800"/>
              </a:spcAft>
            </a:pPr>
            <a:r>
              <a:rPr lang="en-US" sz="2750" dirty="0">
                <a:effectLst/>
                <a:ea typeface="Calibri" panose="020F0502020204030204" pitchFamily="34" charset="0"/>
                <a:cs typeface="Times New Roman" panose="02020603050405020304" pitchFamily="18" charset="0"/>
              </a:rPr>
              <a:t>In 1962, Charles Horngren published </a:t>
            </a:r>
            <a:r>
              <a:rPr lang="en-US" sz="2750" i="1" dirty="0">
                <a:effectLst/>
                <a:ea typeface="Calibri" panose="020F0502020204030204" pitchFamily="34" charset="0"/>
                <a:cs typeface="Times New Roman" panose="02020603050405020304" pitchFamily="18" charset="0"/>
              </a:rPr>
              <a:t>Cost Accounting: A Managerial Emphasis</a:t>
            </a:r>
            <a:r>
              <a:rPr lang="en-US" sz="2750" dirty="0">
                <a:effectLst/>
                <a:ea typeface="Calibri" panose="020F0502020204030204" pitchFamily="34" charset="0"/>
                <a:cs typeface="Times New Roman" panose="02020603050405020304" pitchFamily="18" charset="0"/>
              </a:rPr>
              <a:t>, whose major theme, he said, was ‘different costs for different purposes’ and was dedicated to Vatter. The book is now in its 17</a:t>
            </a:r>
            <a:r>
              <a:rPr lang="en-US" sz="2750" baseline="30000" dirty="0">
                <a:effectLst/>
                <a:ea typeface="Calibri" panose="020F0502020204030204" pitchFamily="34" charset="0"/>
                <a:cs typeface="Times New Roman" panose="02020603050405020304" pitchFamily="18" charset="0"/>
              </a:rPr>
              <a:t>th</a:t>
            </a:r>
            <a:r>
              <a:rPr lang="en-US" sz="2750" dirty="0">
                <a:effectLst/>
                <a:ea typeface="Calibri" panose="020F0502020204030204" pitchFamily="34" charset="0"/>
                <a:cs typeface="Times New Roman" panose="02020603050405020304" pitchFamily="18" charset="0"/>
              </a:rPr>
              <a:t> edition. Beaver and Wolfson (2013, 435) wrote:</a:t>
            </a:r>
          </a:p>
          <a:p>
            <a:pPr marL="463550" marR="0" indent="-238125">
              <a:lnSpc>
                <a:spcPct val="105000"/>
              </a:lnSpc>
              <a:spcBef>
                <a:spcPts val="0"/>
              </a:spcBef>
              <a:spcAft>
                <a:spcPts val="0"/>
              </a:spcAft>
            </a:pPr>
            <a:r>
              <a:rPr lang="en-US" sz="2750" dirty="0">
                <a:effectLst/>
                <a:ea typeface="Calibri" panose="020F0502020204030204" pitchFamily="34" charset="0"/>
                <a:cs typeface="Times New Roman" panose="02020603050405020304" pitchFamily="18" charset="0"/>
              </a:rPr>
              <a:t>  ‘Horngren’s </a:t>
            </a:r>
            <a:r>
              <a:rPr lang="en-US" sz="2750" i="1" dirty="0">
                <a:effectLst/>
                <a:ea typeface="Calibri" panose="020F0502020204030204" pitchFamily="34" charset="0"/>
                <a:cs typeface="Times New Roman" panose="02020603050405020304" pitchFamily="18" charset="0"/>
              </a:rPr>
              <a:t>Cost Accounting</a:t>
            </a:r>
            <a:r>
              <a:rPr lang="en-US" sz="2750" dirty="0">
                <a:effectLst/>
                <a:ea typeface="Calibri" panose="020F0502020204030204" pitchFamily="34" charset="0"/>
                <a:cs typeface="Times New Roman" panose="02020603050405020304" pitchFamily="18" charset="0"/>
              </a:rPr>
              <a:t> was a master tome, and it fundamentally transformed management accounting, changing the field from a simple description of institutional practice relating to cost accumulation/ record keeping to an emphasis on uses of accounting data for decision-making purposes. Every textbook in the field since has followed this paradigm.’</a:t>
            </a:r>
          </a:p>
          <a:p>
            <a:pPr marL="0" marR="0">
              <a:lnSpc>
                <a:spcPct val="105000"/>
              </a:lnSpc>
              <a:spcBef>
                <a:spcPts val="0"/>
              </a:spcBef>
              <a:spcAft>
                <a:spcPts val="80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12</a:t>
            </a:fld>
            <a:endParaRPr lang="en-US" dirty="0"/>
          </a:p>
        </p:txBody>
      </p:sp>
    </p:spTree>
    <p:extLst>
      <p:ext uri="{BB962C8B-B14F-4D97-AF65-F5344CB8AC3E}">
        <p14:creationId xmlns:p14="http://schemas.microsoft.com/office/powerpoint/2010/main" val="257884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Gordon </a:t>
            </a:r>
            <a:r>
              <a:rPr lang="en-US" dirty="0" err="1">
                <a:effectLst/>
                <a:ea typeface="Calibri" panose="020F0502020204030204" pitchFamily="34" charset="0"/>
                <a:cs typeface="Times New Roman" panose="02020603050405020304" pitchFamily="18" charset="0"/>
              </a:rPr>
              <a:t>Shillinglaw</a:t>
            </a:r>
            <a:r>
              <a:rPr lang="en-US" dirty="0">
                <a:effectLst/>
                <a:ea typeface="Calibri" panose="020F0502020204030204" pitchFamily="34" charset="0"/>
                <a:cs typeface="Times New Roman" panose="02020603050405020304" pitchFamily="18" charset="0"/>
              </a:rPr>
              <a:t>, whose 1961 </a:t>
            </a:r>
            <a:r>
              <a:rPr lang="en-US" i="1" dirty="0">
                <a:effectLst/>
                <a:ea typeface="Calibri" panose="020F0502020204030204" pitchFamily="34" charset="0"/>
                <a:cs typeface="Times New Roman" panose="02020603050405020304" pitchFamily="18" charset="0"/>
              </a:rPr>
              <a:t>Cost Accounting </a:t>
            </a:r>
            <a:r>
              <a:rPr lang="en-US" dirty="0">
                <a:effectLst/>
                <a:ea typeface="Calibri" panose="020F0502020204030204" pitchFamily="34" charset="0"/>
                <a:cs typeface="Times New Roman" panose="02020603050405020304" pitchFamily="18" charset="0"/>
              </a:rPr>
              <a:t>textbook also followed Clark, wrote:</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463550" marR="0" indent="-238125">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‘More than forty years’ discussion has produced fairly substantial agreement as to what kinds of costs are relevant to short-run decisions. The route pointed out by J. M. Clark [in 1923] has since become a well-traveled road, and has led to near-unanimity of treatment in most textbooks in elementary and cost accounting.’ (1963, 73)</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13</a:t>
            </a:fld>
            <a:endParaRPr lang="en-US" dirty="0"/>
          </a:p>
        </p:txBody>
      </p:sp>
    </p:spTree>
    <p:extLst>
      <p:ext uri="{BB962C8B-B14F-4D97-AF65-F5344CB8AC3E}">
        <p14:creationId xmlns:p14="http://schemas.microsoft.com/office/powerpoint/2010/main" val="376474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Clark’s intellectual influence, transmitted via </a:t>
            </a:r>
            <a:r>
              <a:rPr lang="en-US" dirty="0" err="1">
                <a:effectLst/>
                <a:ea typeface="Calibri" panose="020F0502020204030204" pitchFamily="34" charset="0"/>
                <a:cs typeface="Times New Roman" panose="02020603050405020304" pitchFamily="18" charset="0"/>
              </a:rPr>
              <a:t>Vatter</a:t>
            </a:r>
            <a:r>
              <a:rPr lang="en-US" dirty="0">
                <a:effectLst/>
                <a:ea typeface="Calibri" panose="020F0502020204030204" pitchFamily="34" charset="0"/>
                <a:cs typeface="Times New Roman" panose="02020603050405020304" pitchFamily="18" charset="0"/>
              </a:rPr>
              <a:t> and his disciples, was not limited to management accounting.</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A leading committee of accounting theorists, in a major report written for the American Accounting Association (AAA), suggested that the ‘strong user-oriented movement in the management accounting literature…may have served as the stimulus for the initial acceptance of the decision-usefulness objective in external reporting…’ (1977, 11)</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14</a:t>
            </a:fld>
            <a:endParaRPr lang="en-US" dirty="0"/>
          </a:p>
        </p:txBody>
      </p:sp>
    </p:spTree>
    <p:extLst>
      <p:ext uri="{BB962C8B-B14F-4D97-AF65-F5344CB8AC3E}">
        <p14:creationId xmlns:p14="http://schemas.microsoft.com/office/powerpoint/2010/main" val="1054768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In 1961, George </a:t>
            </a:r>
            <a:r>
              <a:rPr lang="en-US" dirty="0" err="1">
                <a:effectLst/>
                <a:ea typeface="Calibri" panose="020F0502020204030204" pitchFamily="34" charset="0"/>
                <a:cs typeface="Times New Roman" panose="02020603050405020304" pitchFamily="18" charset="0"/>
              </a:rPr>
              <a:t>Staubus</a:t>
            </a:r>
            <a:r>
              <a:rPr lang="en-US" dirty="0">
                <a:effectLst/>
                <a:ea typeface="Calibri" panose="020F0502020204030204" pitchFamily="34" charset="0"/>
                <a:cs typeface="Times New Roman" panose="02020603050405020304" pitchFamily="18" charset="0"/>
              </a:rPr>
              <a:t> became the first major advocate of decision usefulness in financial accounting in his book, A </a:t>
            </a:r>
            <a:r>
              <a:rPr lang="en-US" i="1" dirty="0">
                <a:effectLst/>
                <a:ea typeface="Calibri" panose="020F0502020204030204" pitchFamily="34" charset="0"/>
                <a:cs typeface="Times New Roman" panose="02020603050405020304" pitchFamily="18" charset="0"/>
              </a:rPr>
              <a:t>Theory of Accounting to Investors</a:t>
            </a:r>
            <a:r>
              <a:rPr lang="en-US" dirty="0">
                <a:effectLst/>
                <a:ea typeface="Calibri" panose="020F0502020204030204" pitchFamily="34" charset="0"/>
                <a:cs typeface="Times New Roman" panose="02020603050405020304" pitchFamily="18" charset="0"/>
              </a:rPr>
              <a:t>. He developed an accounting framework for informing investors of their prospects for cash receipts.</a:t>
            </a:r>
          </a:p>
          <a:p>
            <a:pPr marL="0" marR="0">
              <a:lnSpc>
                <a:spcPct val="105000"/>
              </a:lnSpc>
              <a:spcBef>
                <a:spcPts val="0"/>
              </a:spcBef>
              <a:spcAft>
                <a:spcPts val="0"/>
              </a:spcAft>
            </a:pPr>
            <a:r>
              <a:rPr lang="en-US" sz="1700"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Also in 1961, Charles Horngren and George Sorter, citing Clark, wrote in an article:</a:t>
            </a:r>
          </a:p>
          <a:p>
            <a:pPr marL="0" marR="0">
              <a:lnSpc>
                <a:spcPct val="105000"/>
              </a:lnSpc>
              <a:spcBef>
                <a:spcPts val="0"/>
              </a:spcBef>
              <a:spcAft>
                <a:spcPts val="0"/>
              </a:spcAft>
            </a:pPr>
            <a:r>
              <a:rPr lang="en-US" sz="1700" dirty="0">
                <a:effectLst/>
                <a:ea typeface="Calibri" panose="020F0502020204030204" pitchFamily="34" charset="0"/>
                <a:cs typeface="Times New Roman" panose="02020603050405020304" pitchFamily="18" charset="0"/>
              </a:rPr>
              <a:t> </a:t>
            </a:r>
          </a:p>
          <a:p>
            <a:pPr marL="344488" marR="0" indent="-225425">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‘Accounting is a tool for decision-making by managers, investors, and all interested parties. Usefulness for decision-making thus becomes the overriding criterion for judging existing financial reports.’ (1961, 86)</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15</a:t>
            </a:fld>
            <a:endParaRPr lang="en-US" dirty="0"/>
          </a:p>
        </p:txBody>
      </p:sp>
    </p:spTree>
    <p:extLst>
      <p:ext uri="{BB962C8B-B14F-4D97-AF65-F5344CB8AC3E}">
        <p14:creationId xmlns:p14="http://schemas.microsoft.com/office/powerpoint/2010/main" val="114600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Hence, </a:t>
            </a:r>
            <a:r>
              <a:rPr lang="en-US" dirty="0" err="1">
                <a:effectLst/>
                <a:ea typeface="Calibri" panose="020F0502020204030204" pitchFamily="34" charset="0"/>
                <a:cs typeface="Times New Roman" panose="02020603050405020304" pitchFamily="18" charset="0"/>
              </a:rPr>
              <a:t>Staubus</a:t>
            </a:r>
            <a:r>
              <a:rPr lang="en-US" dirty="0">
                <a:effectLst/>
                <a:ea typeface="Calibri" panose="020F0502020204030204" pitchFamily="34" charset="0"/>
                <a:cs typeface="Times New Roman" panose="02020603050405020304" pitchFamily="18" charset="0"/>
              </a:rPr>
              <a:t>, Horngren and Sorter – all students of Vatter – were in the vanguard of the ‘decision-usefulness’ movement in external reporting.</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In the 1960s and 1970s, the decision-usefulness approach emerged as an improvement over the procession of theories proposed from the 1920s into the 1960s in support of one or another ‘true income’ – a single valuation model, usually current cost accounting – that were presumed to possess universal meaning to all users.</a:t>
            </a: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16</a:t>
            </a:fld>
            <a:endParaRPr lang="en-US" dirty="0"/>
          </a:p>
        </p:txBody>
      </p:sp>
    </p:spTree>
    <p:extLst>
      <p:ext uri="{BB962C8B-B14F-4D97-AF65-F5344CB8AC3E}">
        <p14:creationId xmlns:p14="http://schemas.microsoft.com/office/powerpoint/2010/main" val="3440685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The first institutional support for decision usefulness came in 1966 with the report of an AAA committee, </a:t>
            </a:r>
            <a:r>
              <a:rPr lang="en-US" i="1" dirty="0">
                <a:effectLst/>
                <a:ea typeface="Calibri" panose="020F0502020204030204" pitchFamily="34" charset="0"/>
                <a:cs typeface="Times New Roman" panose="02020603050405020304" pitchFamily="18" charset="0"/>
              </a:rPr>
              <a:t>A Statement of Basic Accounting Theory</a:t>
            </a:r>
            <a:r>
              <a:rPr lang="en-US" dirty="0">
                <a:effectLst/>
                <a:ea typeface="Calibri" panose="020F0502020204030204" pitchFamily="34" charset="0"/>
                <a:cs typeface="Times New Roman" panose="02020603050405020304" pitchFamily="18" charset="0"/>
              </a:rPr>
              <a:t> (</a:t>
            </a:r>
            <a:r>
              <a:rPr lang="en-US" i="1" dirty="0">
                <a:effectLst/>
                <a:ea typeface="Calibri" panose="020F0502020204030204" pitchFamily="34" charset="0"/>
                <a:cs typeface="Times New Roman" panose="02020603050405020304" pitchFamily="18" charset="0"/>
              </a:rPr>
              <a:t>ASOBAT</a:t>
            </a: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45720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The report disavowed recommending a single valuation base, and instead it focused on proposing the attributes of accounting information, as well as guidelines for communicating the information, so as ‘to permit informed judgments and decisions by users of the information’ (1966, 1)</a:t>
            </a:r>
          </a:p>
          <a:p>
            <a:pPr marL="457200" marR="0">
              <a:lnSpc>
                <a:spcPct val="105000"/>
              </a:lnSpc>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indent="45720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The </a:t>
            </a:r>
            <a:r>
              <a:rPr lang="en-US" i="1" dirty="0">
                <a:effectLst/>
                <a:ea typeface="Calibri" panose="020F0502020204030204" pitchFamily="34" charset="0"/>
                <a:cs typeface="Times New Roman" panose="02020603050405020304" pitchFamily="18" charset="0"/>
              </a:rPr>
              <a:t>ASOBAT </a:t>
            </a:r>
            <a:r>
              <a:rPr lang="en-US" dirty="0">
                <a:effectLst/>
                <a:ea typeface="Calibri" panose="020F0502020204030204" pitchFamily="34" charset="0"/>
                <a:cs typeface="Times New Roman" panose="02020603050405020304" pitchFamily="18" charset="0"/>
              </a:rPr>
              <a:t>report comprehended both financial  </a:t>
            </a:r>
          </a:p>
          <a:p>
            <a:pPr marL="0" marR="0" indent="45720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accounting and management accounting. </a:t>
            </a:r>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17</a:t>
            </a:fld>
            <a:endParaRPr lang="en-US" dirty="0"/>
          </a:p>
        </p:txBody>
      </p:sp>
    </p:spTree>
    <p:extLst>
      <p:ext uri="{BB962C8B-B14F-4D97-AF65-F5344CB8AC3E}">
        <p14:creationId xmlns:p14="http://schemas.microsoft.com/office/powerpoint/2010/main" val="4252943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George Sorter was a member of the </a:t>
            </a:r>
            <a:r>
              <a:rPr lang="en-US" i="1" dirty="0">
                <a:effectLst/>
                <a:ea typeface="Calibri" panose="020F0502020204030204" pitchFamily="34" charset="0"/>
                <a:cs typeface="Times New Roman" panose="02020603050405020304" pitchFamily="18" charset="0"/>
              </a:rPr>
              <a:t>ASOBAT</a:t>
            </a:r>
            <a:r>
              <a:rPr lang="en-US" dirty="0">
                <a:effectLst/>
                <a:ea typeface="Calibri" panose="020F0502020204030204" pitchFamily="34" charset="0"/>
                <a:cs typeface="Times New Roman" panose="02020603050405020304" pitchFamily="18" charset="0"/>
              </a:rPr>
              <a:t> committee and was known for his ‘unsurpassed powers of persuasion and articulation.’ He is believed to have played a considerable role in shaping the broad design of the committee’s report.</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err="1">
                <a:effectLst/>
                <a:ea typeface="Calibri" panose="020F0502020204030204" pitchFamily="34" charset="0"/>
                <a:cs typeface="Times New Roman" panose="02020603050405020304" pitchFamily="18" charset="0"/>
              </a:rPr>
              <a:t>Staubus</a:t>
            </a:r>
            <a:r>
              <a:rPr lang="en-US" dirty="0">
                <a:effectLst/>
                <a:ea typeface="Calibri" panose="020F0502020204030204" pitchFamily="34" charset="0"/>
                <a:cs typeface="Times New Roman" panose="02020603050405020304" pitchFamily="18" charset="0"/>
              </a:rPr>
              <a:t> (1977, 25) has written that the </a:t>
            </a:r>
            <a:r>
              <a:rPr lang="en-US" i="1" dirty="0">
                <a:effectLst/>
                <a:ea typeface="Calibri" panose="020F0502020204030204" pitchFamily="34" charset="0"/>
                <a:cs typeface="Times New Roman" panose="02020603050405020304" pitchFamily="18" charset="0"/>
              </a:rPr>
              <a:t>ASOBAT</a:t>
            </a:r>
            <a:r>
              <a:rPr lang="en-US" dirty="0">
                <a:effectLst/>
                <a:ea typeface="Calibri" panose="020F0502020204030204" pitchFamily="34" charset="0"/>
                <a:cs typeface="Times New Roman" panose="02020603050405020304" pitchFamily="18" charset="0"/>
              </a:rPr>
              <a:t> committee’s contribution to popularizing the decision-usefulness objective was ‘immense.’ </a:t>
            </a:r>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18</a:t>
            </a:fld>
            <a:endParaRPr lang="en-US" dirty="0"/>
          </a:p>
        </p:txBody>
      </p:sp>
    </p:spTree>
    <p:extLst>
      <p:ext uri="{BB962C8B-B14F-4D97-AF65-F5344CB8AC3E}">
        <p14:creationId xmlns:p14="http://schemas.microsoft.com/office/powerpoint/2010/main" val="2311616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indent="0"/>
            <a:r>
              <a:rPr lang="en-US" dirty="0">
                <a:effectLst/>
                <a:ea typeface="Calibri" panose="020F0502020204030204" pitchFamily="34" charset="0"/>
                <a:cs typeface="Times New Roman" panose="02020603050405020304" pitchFamily="18" charset="0"/>
              </a:rPr>
              <a:t>In 1971, Sorter then became the full-time research director of the AICPA’s Study Group on the Objectives of Financial Statements, chaired by Robert Trueblood. Through his proactive drafting, </a:t>
            </a:r>
            <a:r>
              <a:rPr lang="en-US" dirty="0">
                <a:ea typeface="Calibri" panose="020F0502020204030204" pitchFamily="34" charset="0"/>
                <a:cs typeface="Times New Roman" panose="02020603050405020304" pitchFamily="18" charset="0"/>
              </a:rPr>
              <a:t>Sorter</a:t>
            </a:r>
            <a:r>
              <a:rPr lang="en-US" dirty="0">
                <a:effectLst/>
                <a:ea typeface="Calibri" panose="020F0502020204030204" pitchFamily="34" charset="0"/>
                <a:cs typeface="Times New Roman" panose="02020603050405020304" pitchFamily="18" charset="0"/>
              </a:rPr>
              <a:t> did much to steer the Study Group in the direction of decision usefulness. Its key recommendation was, </a:t>
            </a:r>
            <a:r>
              <a:rPr lang="en-US" dirty="0">
                <a:effectLst/>
                <a:ea typeface="Calibri" panose="020F0502020204030204" pitchFamily="34" charset="0"/>
                <a:cs typeface="Calibri" panose="020F0502020204030204" pitchFamily="34" charset="0"/>
              </a:rPr>
              <a:t>‘The basic objective of financial statements is to provide information useful for making economic decisions.’ (1973, 13)</a:t>
            </a:r>
            <a:endParaRPr lang="en-US" dirty="0">
              <a:effectLst/>
              <a:ea typeface="Calibri" panose="020F0502020204030204" pitchFamily="34" charset="0"/>
              <a:cs typeface="Times New Roman" panose="02020603050405020304" pitchFamily="18" charset="0"/>
            </a:endParaRPr>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19</a:t>
            </a:fld>
            <a:endParaRPr lang="en-US" dirty="0"/>
          </a:p>
        </p:txBody>
      </p:sp>
    </p:spTree>
    <p:extLst>
      <p:ext uri="{BB962C8B-B14F-4D97-AF65-F5344CB8AC3E}">
        <p14:creationId xmlns:p14="http://schemas.microsoft.com/office/powerpoint/2010/main" val="2198082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indent="0"/>
            <a:r>
              <a:rPr lang="en-US" sz="2800" dirty="0">
                <a:effectLst/>
                <a:ea typeface="Calibri" panose="020F0502020204030204" pitchFamily="34" charset="0"/>
                <a:cs typeface="Times New Roman" panose="02020603050405020304" pitchFamily="18" charset="0"/>
              </a:rPr>
              <a:t>Whittington (2023) writes, ‘the ultimate motivation of scholarship is to obtain a clearer understanding of the present, by revealing the origins, assumptions and institutional framework which gave rise to our current theories and practices, i.e. to enable us to understand the “intellectual baggage” which we have inherited from the past.’</a:t>
            </a:r>
          </a:p>
          <a:p>
            <a:pPr marL="0" indent="0"/>
            <a:endParaRPr lang="en-US" sz="1200" dirty="0">
              <a:ea typeface="Calibri" panose="020F0502020204030204" pitchFamily="34" charset="0"/>
              <a:cs typeface="Times New Roman" panose="02020603050405020304" pitchFamily="18" charset="0"/>
            </a:endParaRPr>
          </a:p>
          <a:p>
            <a:pPr marL="0" indent="0"/>
            <a:r>
              <a:rPr lang="en-US" dirty="0">
                <a:effectLst/>
                <a:latin typeface="+mj-lt"/>
                <a:ea typeface="Calibri" panose="020F0502020204030204" pitchFamily="34" charset="0"/>
                <a:cs typeface="Times New Roman" panose="02020603050405020304" pitchFamily="18" charset="0"/>
              </a:rPr>
              <a:t>Tracing intellectual origins in accounting should be a staple in our literature, to demonstrate that there may be writings somewhere in the long line of our published research that may help us resolve some of today’s conundrums. </a:t>
            </a:r>
          </a:p>
          <a:p>
            <a:pPr marL="0" indent="0"/>
            <a:endParaRPr lang="en-US" sz="2800"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a:t>
            </a:fld>
            <a:endParaRPr lang="en-US"/>
          </a:p>
        </p:txBody>
      </p:sp>
    </p:spTree>
    <p:extLst>
      <p:ext uri="{BB962C8B-B14F-4D97-AF65-F5344CB8AC3E}">
        <p14:creationId xmlns:p14="http://schemas.microsoft.com/office/powerpoint/2010/main" val="2252295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19200"/>
            <a:ext cx="8153400" cy="4419600"/>
          </a:xfrm>
        </p:spPr>
        <p:txBody>
          <a:bodyPr/>
          <a:lstStyle/>
          <a:p>
            <a:pPr marL="0" marR="0">
              <a:lnSpc>
                <a:spcPct val="105000"/>
              </a:lnSpc>
              <a:spcBef>
                <a:spcPts val="0"/>
              </a:spcBef>
              <a:spcAft>
                <a:spcPts val="0"/>
              </a:spcAft>
            </a:pPr>
            <a:r>
              <a:rPr lang="en-US" sz="2750" dirty="0">
                <a:effectLst/>
                <a:ea typeface="Calibri" panose="020F0502020204030204" pitchFamily="34" charset="0"/>
                <a:cs typeface="Calibri" panose="020F0502020204030204" pitchFamily="34" charset="0"/>
              </a:rPr>
              <a:t>Sidney Davidson, who served on the Trueblood Study Group and was Sorter’s colleague on the Chicago accounting faculty, when asked in an interview whether the </a:t>
            </a:r>
            <a:r>
              <a:rPr lang="en-US" sz="2750" i="1" dirty="0">
                <a:effectLst/>
                <a:ea typeface="Calibri" panose="020F0502020204030204" pitchFamily="34" charset="0"/>
                <a:cs typeface="Calibri" panose="020F0502020204030204" pitchFamily="34" charset="0"/>
              </a:rPr>
              <a:t>ASOBAT</a:t>
            </a:r>
            <a:r>
              <a:rPr lang="en-US" sz="2750" dirty="0">
                <a:effectLst/>
                <a:ea typeface="Calibri" panose="020F0502020204030204" pitchFamily="34" charset="0"/>
                <a:cs typeface="Calibri" panose="020F0502020204030204" pitchFamily="34" charset="0"/>
              </a:rPr>
              <a:t> report influenced the Study Group, replied as follows:</a:t>
            </a:r>
            <a:endParaRPr lang="en-US" sz="275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0"/>
              </a:spcAft>
            </a:pPr>
            <a:r>
              <a:rPr lang="en-US" sz="1600" dirty="0">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cs typeface="Times New Roman" panose="02020603050405020304" pitchFamily="18" charset="0"/>
            </a:endParaRPr>
          </a:p>
          <a:p>
            <a:pPr marL="463550" marR="0" indent="-238125">
              <a:lnSpc>
                <a:spcPct val="105000"/>
              </a:lnSpc>
              <a:spcBef>
                <a:spcPts val="0"/>
              </a:spcBef>
              <a:spcAft>
                <a:spcPts val="0"/>
              </a:spcAft>
            </a:pPr>
            <a:r>
              <a:rPr lang="en-US" sz="2750" dirty="0">
                <a:effectLst/>
                <a:ea typeface="Times New Roman" panose="02020603050405020304" pitchFamily="18" charset="0"/>
                <a:cs typeface="Calibri" panose="020F0502020204030204" pitchFamily="34" charset="0"/>
              </a:rPr>
              <a:t>  ‘George Sorter is never reluctant to offer his views. I’m sure he was a strong influence on </a:t>
            </a:r>
            <a:r>
              <a:rPr lang="en-US" sz="2750" i="1" dirty="0">
                <a:effectLst/>
                <a:ea typeface="Times New Roman" panose="02020603050405020304" pitchFamily="18" charset="0"/>
                <a:cs typeface="Calibri" panose="020F0502020204030204" pitchFamily="34" charset="0"/>
              </a:rPr>
              <a:t>ASOBAT</a:t>
            </a:r>
            <a:r>
              <a:rPr lang="en-US" sz="2750" dirty="0">
                <a:effectLst/>
                <a:ea typeface="Times New Roman" panose="02020603050405020304" pitchFamily="18" charset="0"/>
                <a:cs typeface="Calibri" panose="020F0502020204030204" pitchFamily="34" charset="0"/>
              </a:rPr>
              <a:t>, where he was a member. And he carried over those same views to our Trueblood committee meetings. So I would be inclined to say that it wasn’t so much we were influenced by </a:t>
            </a:r>
            <a:r>
              <a:rPr lang="en-US" sz="2750" i="1" dirty="0">
                <a:effectLst/>
                <a:ea typeface="Times New Roman" panose="02020603050405020304" pitchFamily="18" charset="0"/>
                <a:cs typeface="Calibri" panose="020F0502020204030204" pitchFamily="34" charset="0"/>
              </a:rPr>
              <a:t>ASOBAT</a:t>
            </a:r>
            <a:r>
              <a:rPr lang="en-US" sz="2750" dirty="0">
                <a:effectLst/>
                <a:ea typeface="Times New Roman" panose="02020603050405020304" pitchFamily="18" charset="0"/>
                <a:cs typeface="Calibri" panose="020F0502020204030204" pitchFamily="34" charset="0"/>
              </a:rPr>
              <a:t> as we were influenced by George Sorter.’ </a:t>
            </a:r>
            <a:endParaRPr lang="en-US" sz="2750" dirty="0">
              <a:effectLst/>
              <a:ea typeface="Calibri" panose="020F0502020204030204" pitchFamily="34" charset="0"/>
              <a:cs typeface="Times New Roman" panose="02020603050405020304" pitchFamily="18" charset="0"/>
            </a:endParaRPr>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a:xfrm>
            <a:off x="6553200" y="6367670"/>
            <a:ext cx="1905000" cy="457200"/>
          </a:xfrm>
        </p:spPr>
        <p:txBody>
          <a:bodyPr/>
          <a:lstStyle/>
          <a:p>
            <a:fld id="{E27B73F7-7827-40AC-B535-96D94C3D30CB}" type="slidenum">
              <a:rPr lang="en-US" smtClean="0"/>
              <a:pPr/>
              <a:t>20</a:t>
            </a:fld>
            <a:endParaRPr lang="en-US" dirty="0"/>
          </a:p>
        </p:txBody>
      </p:sp>
    </p:spTree>
    <p:extLst>
      <p:ext uri="{BB962C8B-B14F-4D97-AF65-F5344CB8AC3E}">
        <p14:creationId xmlns:p14="http://schemas.microsoft.com/office/powerpoint/2010/main" val="526383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sz="2750" dirty="0">
                <a:effectLst/>
                <a:ea typeface="Calibri" panose="020F0502020204030204" pitchFamily="34" charset="0"/>
                <a:cs typeface="Calibri" panose="020F0502020204030204" pitchFamily="34" charset="0"/>
              </a:rPr>
              <a:t>The Trueblood Study Group’s statement of objective was embraced by the FASB and, eventually, by all of the national and international standard setters in their conceptual frameworks.</a:t>
            </a:r>
            <a:endParaRPr lang="en-US" sz="275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0"/>
              </a:spcAft>
            </a:pPr>
            <a:r>
              <a:rPr lang="en-US" sz="2750" dirty="0">
                <a:effectLst/>
                <a:ea typeface="Calibri" panose="020F0502020204030204" pitchFamily="34" charset="0"/>
                <a:cs typeface="Calibri" panose="020F0502020204030204" pitchFamily="34" charset="0"/>
              </a:rPr>
              <a:t> </a:t>
            </a:r>
            <a:endParaRPr lang="en-US" sz="275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0"/>
              </a:spcAft>
            </a:pPr>
            <a:r>
              <a:rPr lang="en-US" sz="2750" dirty="0">
                <a:effectLst/>
                <a:ea typeface="Calibri" panose="020F0502020204030204" pitchFamily="34" charset="0"/>
                <a:cs typeface="Times New Roman" panose="02020603050405020304" pitchFamily="18" charset="0"/>
              </a:rPr>
              <a:t>Hence, one observes that the infusion of differential costing in the management accounting literature and the installation of decision usefulness into the mainstream of financial reporting – two fundamental shifts in accounting thought – can to a considerable degree be traced, via Vatter and his doctoral disciples, to J. M. Clark’s Chapter IX on ‘different costs for different purposes’ in 1923. </a:t>
            </a:r>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21</a:t>
            </a:fld>
            <a:endParaRPr lang="en-US" dirty="0"/>
          </a:p>
        </p:txBody>
      </p:sp>
    </p:spTree>
    <p:extLst>
      <p:ext uri="{BB962C8B-B14F-4D97-AF65-F5344CB8AC3E}">
        <p14:creationId xmlns:p14="http://schemas.microsoft.com/office/powerpoint/2010/main" val="1614623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sz="3400" b="1" u="sng" dirty="0">
                <a:effectLst/>
                <a:ea typeface="Calibri" panose="020F0502020204030204" pitchFamily="34" charset="0"/>
                <a:cs typeface="Times New Roman" panose="02020603050405020304" pitchFamily="18" charset="0"/>
              </a:rPr>
              <a:t>Futurity in financial accounting</a:t>
            </a:r>
            <a:endParaRPr lang="en-US" sz="340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Much of today’s emphasis on futurity in financial accounting – as reflected in conceptual frameworks’ statements of objectives which focus on enabling users to predict the amount, timing and uncertainty of future cash flows – is traceable to a 1929 book by Stanford University economist John Canning. In his book, </a:t>
            </a:r>
            <a:r>
              <a:rPr lang="en-US" i="1" dirty="0">
                <a:effectLst/>
                <a:ea typeface="Calibri" panose="020F0502020204030204" pitchFamily="34" charset="0"/>
                <a:cs typeface="Times New Roman" panose="02020603050405020304" pitchFamily="18" charset="0"/>
              </a:rPr>
              <a:t>The Economics of</a:t>
            </a:r>
            <a:r>
              <a:rPr lang="en-US" dirty="0">
                <a:effectLst/>
                <a:ea typeface="Calibri" panose="020F0502020204030204" pitchFamily="34" charset="0"/>
                <a:cs typeface="Times New Roman" panose="02020603050405020304" pitchFamily="18" charset="0"/>
              </a:rPr>
              <a:t> </a:t>
            </a:r>
            <a:r>
              <a:rPr lang="en-US" i="1" dirty="0">
                <a:effectLst/>
                <a:ea typeface="Calibri" panose="020F0502020204030204" pitchFamily="34" charset="0"/>
                <a:cs typeface="Times New Roman" panose="02020603050405020304" pitchFamily="18" charset="0"/>
              </a:rPr>
              <a:t>Accountancy</a:t>
            </a:r>
            <a:r>
              <a:rPr lang="en-US" dirty="0">
                <a:effectLst/>
                <a:ea typeface="Calibri" panose="020F0502020204030204" pitchFamily="34" charset="0"/>
                <a:cs typeface="Times New Roman" panose="02020603050405020304" pitchFamily="18" charset="0"/>
              </a:rPr>
              <a:t>, he followed Yale University economist Irving Fisher in proposing that assets be valued by reference to estimated future benefits.</a:t>
            </a:r>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22</a:t>
            </a:fld>
            <a:endParaRPr lang="en-US" dirty="0"/>
          </a:p>
        </p:txBody>
      </p:sp>
    </p:spTree>
    <p:extLst>
      <p:ext uri="{BB962C8B-B14F-4D97-AF65-F5344CB8AC3E}">
        <p14:creationId xmlns:p14="http://schemas.microsoft.com/office/powerpoint/2010/main" val="662313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Canning’s book had a considerable impact on the accounting literature (Zeff 2000, 7-11) and was much appreciated by William Vatter, at Chicago, who </a:t>
            </a:r>
            <a:r>
              <a:rPr lang="en-US" dirty="0">
                <a:ea typeface="Calibri" panose="020F0502020204030204" pitchFamily="34" charset="0"/>
                <a:cs typeface="Times New Roman" panose="02020603050405020304" pitchFamily="18" charset="0"/>
              </a:rPr>
              <a:t>evidently</a:t>
            </a:r>
            <a:r>
              <a:rPr lang="en-US" dirty="0">
                <a:effectLst/>
                <a:ea typeface="Calibri" panose="020F0502020204030204" pitchFamily="34" charset="0"/>
                <a:cs typeface="Times New Roman" panose="02020603050405020304" pitchFamily="18" charset="0"/>
              </a:rPr>
              <a:t> passed on this appreciation to his doctoral students.</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All four of Vatter’s students – Horngren, Sorter, </a:t>
            </a:r>
            <a:r>
              <a:rPr lang="en-US" dirty="0" err="1">
                <a:effectLst/>
                <a:ea typeface="Calibri" panose="020F0502020204030204" pitchFamily="34" charset="0"/>
                <a:cs typeface="Times New Roman" panose="02020603050405020304" pitchFamily="18" charset="0"/>
              </a:rPr>
              <a:t>Staubus</a:t>
            </a:r>
            <a:r>
              <a:rPr lang="en-US" dirty="0">
                <a:effectLst/>
                <a:ea typeface="Calibri" panose="020F0502020204030204" pitchFamily="34" charset="0"/>
                <a:cs typeface="Times New Roman" panose="02020603050405020304" pitchFamily="18" charset="0"/>
              </a:rPr>
              <a:t> and Green – in their own writings in the early 1960s argued for asset valuation that focused on estimates of future benefits, citing Canning for support.  </a:t>
            </a:r>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23</a:t>
            </a:fld>
            <a:endParaRPr lang="en-US" dirty="0"/>
          </a:p>
        </p:txBody>
      </p:sp>
    </p:spTree>
    <p:extLst>
      <p:ext uri="{BB962C8B-B14F-4D97-AF65-F5344CB8AC3E}">
        <p14:creationId xmlns:p14="http://schemas.microsoft.com/office/powerpoint/2010/main" val="978946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Sorter and Horngren argued for ‘relevant costing’ and wrote (1962, 394), ‘If a given cost will not influence either </a:t>
            </a:r>
            <a:r>
              <a:rPr lang="en-US" i="1" dirty="0">
                <a:effectLst/>
                <a:ea typeface="Calibri" panose="020F0502020204030204" pitchFamily="34" charset="0"/>
                <a:cs typeface="Times New Roman" panose="02020603050405020304" pitchFamily="18" charset="0"/>
              </a:rPr>
              <a:t>total </a:t>
            </a:r>
            <a:r>
              <a:rPr lang="en-US" dirty="0">
                <a:effectLst/>
                <a:ea typeface="Calibri" panose="020F0502020204030204" pitchFamily="34" charset="0"/>
                <a:cs typeface="Times New Roman" panose="02020603050405020304" pitchFamily="18" charset="0"/>
              </a:rPr>
              <a:t>future revenue or </a:t>
            </a:r>
            <a:r>
              <a:rPr lang="en-US" i="1" dirty="0">
                <a:effectLst/>
                <a:ea typeface="Calibri" panose="020F0502020204030204" pitchFamily="34" charset="0"/>
                <a:cs typeface="Times New Roman" panose="02020603050405020304" pitchFamily="18" charset="0"/>
              </a:rPr>
              <a:t>total</a:t>
            </a:r>
            <a:r>
              <a:rPr lang="en-US" dirty="0">
                <a:effectLst/>
                <a:ea typeface="Calibri" panose="020F0502020204030204" pitchFamily="34" charset="0"/>
                <a:cs typeface="Times New Roman" panose="02020603050405020304" pitchFamily="18" charset="0"/>
              </a:rPr>
              <a:t> future costs, it is not an asset.’ Green (1960) wrote along a similar line, coining the term ‘cost obviation.’</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err="1">
                <a:effectLst/>
                <a:ea typeface="Calibri" panose="020F0502020204030204" pitchFamily="34" charset="0"/>
                <a:cs typeface="Times New Roman" panose="02020603050405020304" pitchFamily="18" charset="0"/>
              </a:rPr>
              <a:t>Staubus</a:t>
            </a:r>
            <a:r>
              <a:rPr lang="en-US" dirty="0">
                <a:effectLst/>
                <a:ea typeface="Calibri" panose="020F0502020204030204" pitchFamily="34" charset="0"/>
                <a:cs typeface="Times New Roman" panose="02020603050405020304" pitchFamily="18" charset="0"/>
              </a:rPr>
              <a:t> wrote in the preface to his pioneering 1961 book aimed at informing investors of their prospects for future cash receipts, ‘this essay would never have been started if Paton, Canning, and Vatter (in chronological order) had not made their stimulating contributions to accounting theory.’ (p. ix)</a:t>
            </a:r>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24</a:t>
            </a:fld>
            <a:endParaRPr lang="en-US" dirty="0"/>
          </a:p>
        </p:txBody>
      </p:sp>
    </p:spTree>
    <p:extLst>
      <p:ext uri="{BB962C8B-B14F-4D97-AF65-F5344CB8AC3E}">
        <p14:creationId xmlns:p14="http://schemas.microsoft.com/office/powerpoint/2010/main" val="1515654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indent="0"/>
            <a:r>
              <a:rPr lang="en-US" dirty="0">
                <a:effectLst/>
                <a:ea typeface="Calibri" panose="020F0502020204030204" pitchFamily="34" charset="0"/>
                <a:cs typeface="Times New Roman" panose="02020603050405020304" pitchFamily="18" charset="0"/>
              </a:rPr>
              <a:t>Even more consequential, George Sorter, as research director and principal draftsman for the Trueblood Study Group on the Objectives of Financial Statements from 1971 to 1973, did much to promote futurity in the recommendations for objectives in its final report. In a paper with Joshua Ronen, he was already on record as favoring futurity as a factor in composing a ‘relevant accounting system.’  (1972)</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25</a:t>
            </a:fld>
            <a:endParaRPr lang="en-US" dirty="0"/>
          </a:p>
        </p:txBody>
      </p:sp>
    </p:spTree>
    <p:extLst>
      <p:ext uri="{BB962C8B-B14F-4D97-AF65-F5344CB8AC3E}">
        <p14:creationId xmlns:p14="http://schemas.microsoft.com/office/powerpoint/2010/main" val="20312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indent="0"/>
            <a:r>
              <a:rPr lang="en-US" dirty="0">
                <a:effectLst/>
                <a:ea typeface="Calibri" panose="020F0502020204030204" pitchFamily="34" charset="0"/>
                <a:cs typeface="Times New Roman" panose="02020603050405020304" pitchFamily="18" charset="0"/>
              </a:rPr>
              <a:t>Reed Parker, the lone financial analyst member of the Study Group, succeeded in persuading </a:t>
            </a:r>
            <a:r>
              <a:rPr lang="en-US" dirty="0">
                <a:ea typeface="Calibri" panose="020F0502020204030204" pitchFamily="34" charset="0"/>
                <a:cs typeface="Times New Roman" panose="02020603050405020304" pitchFamily="18" charset="0"/>
              </a:rPr>
              <a:t>his accounting colleagues on the G</a:t>
            </a:r>
            <a:r>
              <a:rPr lang="en-US" dirty="0">
                <a:effectLst/>
                <a:ea typeface="Calibri" panose="020F0502020204030204" pitchFamily="34" charset="0"/>
                <a:cs typeface="Times New Roman" panose="02020603050405020304" pitchFamily="18" charset="0"/>
              </a:rPr>
              <a:t>roup that investors are interested in future cash flows, not in one or another current valuation of assets. Parker recalled, in an interview, that as estimating future cash flows came to be discussed more and more in the </a:t>
            </a:r>
            <a:r>
              <a:rPr lang="en-US" dirty="0" smtClean="0">
                <a:ea typeface="Calibri" panose="020F0502020204030204" pitchFamily="34" charset="0"/>
                <a:cs typeface="Times New Roman" panose="02020603050405020304" pitchFamily="18" charset="0"/>
              </a:rPr>
              <a:t>Study Group’s</a:t>
            </a:r>
            <a:r>
              <a:rPr lang="en-US" dirty="0" smtClean="0">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deliberations, Sorter’s drafting ‘seemed to be coming more in my direction than I dreamed it would be.’ </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26</a:t>
            </a:fld>
            <a:endParaRPr lang="en-US" dirty="0"/>
          </a:p>
        </p:txBody>
      </p:sp>
    </p:spTree>
    <p:extLst>
      <p:ext uri="{BB962C8B-B14F-4D97-AF65-F5344CB8AC3E}">
        <p14:creationId xmlns:p14="http://schemas.microsoft.com/office/powerpoint/2010/main" val="392069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The Study Group’s recommendation was:</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458788" marR="0" indent="-233363">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‘An objective of financial statements is to provide information useful to investors and creditors for predicting, comparing, and evaluating potential cash flows to them in terms of amount, timing, and related uncertainty.’ (1973, 20)</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27</a:t>
            </a:fld>
            <a:endParaRPr lang="en-US" dirty="0"/>
          </a:p>
        </p:txBody>
      </p:sp>
    </p:spTree>
    <p:extLst>
      <p:ext uri="{BB962C8B-B14F-4D97-AF65-F5344CB8AC3E}">
        <p14:creationId xmlns:p14="http://schemas.microsoft.com/office/powerpoint/2010/main" val="3204258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The Study Group’s recommended statement of objective on future cash flows, in this or modified wording, was subsequently adopted by the FASB in </a:t>
            </a:r>
            <a:r>
              <a:rPr lang="en-US" i="1" dirty="0">
                <a:effectLst/>
                <a:ea typeface="Calibri" panose="020F0502020204030204" pitchFamily="34" charset="0"/>
                <a:cs typeface="Times New Roman" panose="02020603050405020304" pitchFamily="18" charset="0"/>
              </a:rPr>
              <a:t>Concepts Statement 1 </a:t>
            </a:r>
            <a:r>
              <a:rPr lang="en-US" dirty="0">
                <a:effectLst/>
                <a:ea typeface="Calibri" panose="020F0502020204030204" pitchFamily="34" charset="0"/>
                <a:cs typeface="Times New Roman" panose="02020603050405020304" pitchFamily="18" charset="0"/>
              </a:rPr>
              <a:t>and eventually by accounting standard setters around the world in their own conceptual frameworks.</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Canning’s 1929 book apparently stimulated a stream of thinking and writing that helps us understand why futurity occupies a central place in the objectives of financial reporting.</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28</a:t>
            </a:fld>
            <a:endParaRPr lang="en-US" dirty="0"/>
          </a:p>
        </p:txBody>
      </p:sp>
    </p:spTree>
    <p:extLst>
      <p:ext uri="{BB962C8B-B14F-4D97-AF65-F5344CB8AC3E}">
        <p14:creationId xmlns:p14="http://schemas.microsoft.com/office/powerpoint/2010/main" val="4093337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sz="3400" b="1" u="sng" dirty="0">
                <a:effectLst/>
                <a:ea typeface="Calibri" panose="020F0502020204030204" pitchFamily="34" charset="0"/>
                <a:cs typeface="Times New Roman" panose="02020603050405020304" pitchFamily="18" charset="0"/>
              </a:rPr>
              <a:t>General price-level accounting</a:t>
            </a:r>
            <a:endParaRPr lang="en-US" sz="340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a typeface="Calibri" panose="020F0502020204030204" pitchFamily="34" charset="0"/>
                <a:cs typeface="Times New Roman" panose="02020603050405020304" pitchFamily="18" charset="0"/>
              </a:rPr>
              <a:t>Yale University e</a:t>
            </a:r>
            <a:r>
              <a:rPr lang="en-US" dirty="0">
                <a:effectLst/>
                <a:ea typeface="Calibri" panose="020F0502020204030204" pitchFamily="34" charset="0"/>
                <a:cs typeface="Times New Roman" panose="02020603050405020304" pitchFamily="18" charset="0"/>
              </a:rPr>
              <a:t>conomist Irving Fisher’s writings and teaching seem to have propelled much of the evolution of the proposals in the US accounting literature on general price-level accounting (GPLA). Fisher was a pioneer of index numbers.</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29</a:t>
            </a:fld>
            <a:endParaRPr lang="en-US" dirty="0"/>
          </a:p>
        </p:txBody>
      </p:sp>
    </p:spTree>
    <p:extLst>
      <p:ext uri="{BB962C8B-B14F-4D97-AF65-F5344CB8AC3E}">
        <p14:creationId xmlns:p14="http://schemas.microsoft.com/office/powerpoint/2010/main" val="296262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524000"/>
            <a:ext cx="8153400" cy="4419600"/>
          </a:xfrm>
        </p:spPr>
        <p:txBody>
          <a:bodyPr/>
          <a:lstStyle/>
          <a:p>
            <a:pPr marL="0">
              <a:lnSpc>
                <a:spcPct val="105000"/>
              </a:lnSpc>
              <a:spcBef>
                <a:spcPts val="0"/>
              </a:spcBef>
              <a:spcAft>
                <a:spcPts val="800"/>
              </a:spcAft>
            </a:pPr>
            <a:r>
              <a:rPr lang="en-US" dirty="0">
                <a:effectLst/>
                <a:latin typeface="Arial Narrow" panose="020B0606020202030204" pitchFamily="34" charset="0"/>
                <a:ea typeface="Calibri" panose="020F0502020204030204" pitchFamily="34" charset="0"/>
                <a:cs typeface="Times New Roman" panose="02020603050405020304" pitchFamily="18" charset="0"/>
              </a:rPr>
              <a:t>Attempts at tracing intellectual origins are highly subjective – interconnecting lines of thought across the decades, trying to infer cause and effect where possible. It is a matter of ‘connecting the dots’ in the evolution of a stream of thought.</a:t>
            </a:r>
            <a:endParaRPr lang="en-US" dirty="0">
              <a:effectLst/>
              <a:latin typeface="+mj-lt"/>
              <a:ea typeface="Calibri" panose="020F0502020204030204" pitchFamily="34" charset="0"/>
              <a:cs typeface="Times New Roman" panose="02020603050405020304" pitchFamily="18" charset="0"/>
            </a:endParaRPr>
          </a:p>
          <a:p>
            <a:pPr marL="0">
              <a:lnSpc>
                <a:spcPct val="105000"/>
              </a:lnSpc>
              <a:spcBef>
                <a:spcPts val="0"/>
              </a:spcBef>
              <a:spcAft>
                <a:spcPts val="800"/>
              </a:spcAft>
            </a:pPr>
            <a:endParaRPr lang="en-US" dirty="0">
              <a:latin typeface="+mj-lt"/>
              <a:ea typeface="Calibri" panose="020F0502020204030204" pitchFamily="34" charset="0"/>
              <a:cs typeface="Times New Roman" panose="02020603050405020304" pitchFamily="18" charset="0"/>
            </a:endParaRPr>
          </a:p>
          <a:p>
            <a:pPr marL="0">
              <a:lnSpc>
                <a:spcPct val="105000"/>
              </a:lnSpc>
              <a:spcBef>
                <a:spcPts val="0"/>
              </a:spcBef>
              <a:spcAft>
                <a:spcPts val="800"/>
              </a:spcAft>
            </a:pPr>
            <a:r>
              <a:rPr lang="en-US" dirty="0">
                <a:effectLst/>
                <a:latin typeface="+mj-lt"/>
                <a:ea typeface="Calibri" panose="020F0502020204030204" pitchFamily="34" charset="0"/>
                <a:cs typeface="Times New Roman" panose="02020603050405020304" pitchFamily="18" charset="0"/>
              </a:rPr>
              <a:t>I will discuss four streams of thought in the US accounting literature – all, as it happens, begun by economists. And all eventually led to adoption by accounting standard setters, either in conceptual frameworks or in standards.</a:t>
            </a:r>
          </a:p>
          <a:p>
            <a:pPr marL="0">
              <a:lnSpc>
                <a:spcPct val="105000"/>
              </a:lnSpc>
              <a:spcBef>
                <a:spcPts val="0"/>
              </a:spcBef>
              <a:spcAft>
                <a:spcPts val="800"/>
              </a:spcAft>
            </a:pP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endParaRPr lang="en-US" dirty="0">
              <a:effectLst/>
              <a:latin typeface="+mj-l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3</a:t>
            </a:fld>
            <a:endParaRPr lang="en-US"/>
          </a:p>
        </p:txBody>
      </p:sp>
    </p:spTree>
    <p:extLst>
      <p:ext uri="{BB962C8B-B14F-4D97-AF65-F5344CB8AC3E}">
        <p14:creationId xmlns:p14="http://schemas.microsoft.com/office/powerpoint/2010/main" val="104805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The first evidence was a short article in 1918, ‘Should Accounts Reflect the Changing Value of the Dollar?’ by an unknown writer, Livingston Middleditch, Jr. Citing Fisher, the author proposed a series of index-number adjustments of current assets and liabilities, as well as of fixed assets and long-term liabilities, to reflect the decline in the purchasing power of the dollar. US inflation had been 100% between 1913 and 1920, and it was 17% in 1917. Oddly, Middleditch was never heard from again.</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30</a:t>
            </a:fld>
            <a:endParaRPr lang="en-US" dirty="0"/>
          </a:p>
        </p:txBody>
      </p:sp>
    </p:spTree>
    <p:extLst>
      <p:ext uri="{BB962C8B-B14F-4D97-AF65-F5344CB8AC3E}">
        <p14:creationId xmlns:p14="http://schemas.microsoft.com/office/powerpoint/2010/main" val="3268269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954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William Paton praised Middleditch’s ‘ingenious way’ of recognizing the impact of inflation in the accounts, and then, in a 1920 article, he began to realize that much of the run-up in the replacement cost of long-lived fixed assets in recent years was matched by inflation.</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Henry Sweeney, a PhD student at Columbia University, was influenced by Middleditch’s and Paton’s articles as well as by Fisher’s writings. He undertook extensive research and published a widely praised 1936 book, </a:t>
            </a:r>
            <a:r>
              <a:rPr lang="en-US" i="1" dirty="0">
                <a:effectLst/>
                <a:ea typeface="Calibri" panose="020F0502020204030204" pitchFamily="34" charset="0"/>
                <a:cs typeface="Times New Roman" panose="02020603050405020304" pitchFamily="18" charset="0"/>
              </a:rPr>
              <a:t>Stabilized</a:t>
            </a:r>
            <a:r>
              <a:rPr lang="en-US" dirty="0">
                <a:effectLst/>
                <a:ea typeface="Calibri" panose="020F0502020204030204" pitchFamily="34" charset="0"/>
                <a:cs typeface="Times New Roman" panose="02020603050405020304" pitchFamily="18" charset="0"/>
              </a:rPr>
              <a:t> </a:t>
            </a:r>
            <a:r>
              <a:rPr lang="en-US" i="1" dirty="0">
                <a:effectLst/>
                <a:ea typeface="Calibri" panose="020F0502020204030204" pitchFamily="34" charset="0"/>
                <a:cs typeface="Times New Roman" panose="02020603050405020304" pitchFamily="18" charset="0"/>
              </a:rPr>
              <a:t>Accounting</a:t>
            </a:r>
            <a:r>
              <a:rPr lang="en-US" dirty="0">
                <a:effectLst/>
                <a:ea typeface="Calibri" panose="020F0502020204030204" pitchFamily="34" charset="0"/>
                <a:cs typeface="Times New Roman" panose="02020603050405020304" pitchFamily="18" charset="0"/>
              </a:rPr>
              <a:t>, to outline a complete methodology for incorporating inflation in the accounts.</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a:xfrm>
            <a:off x="7010400" y="6324600"/>
            <a:ext cx="1905000" cy="457200"/>
          </a:xfrm>
        </p:spPr>
        <p:txBody>
          <a:bodyPr/>
          <a:lstStyle/>
          <a:p>
            <a:fld id="{E27B73F7-7827-40AC-B535-96D94C3D30CB}" type="slidenum">
              <a:rPr lang="en-US" smtClean="0"/>
              <a:pPr/>
              <a:t>31</a:t>
            </a:fld>
            <a:endParaRPr lang="en-US" dirty="0"/>
          </a:p>
        </p:txBody>
      </p:sp>
    </p:spTree>
    <p:extLst>
      <p:ext uri="{BB962C8B-B14F-4D97-AF65-F5344CB8AC3E}">
        <p14:creationId xmlns:p14="http://schemas.microsoft.com/office/powerpoint/2010/main" val="610181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219200"/>
            <a:ext cx="8153400" cy="4419600"/>
          </a:xfrm>
        </p:spPr>
        <p:txBody>
          <a:bodyPr/>
          <a:lstStyle/>
          <a:p>
            <a:pPr marL="0" marR="0">
              <a:lnSpc>
                <a:spcPct val="105000"/>
              </a:lnSpc>
              <a:spcBef>
                <a:spcPts val="0"/>
              </a:spcBef>
              <a:spcAft>
                <a:spcPts val="0"/>
              </a:spcAft>
            </a:pPr>
            <a:r>
              <a:rPr lang="en-US" sz="2750" dirty="0">
                <a:effectLst/>
                <a:ea typeface="Calibri" panose="020F0502020204030204" pitchFamily="34" charset="0"/>
                <a:cs typeface="Times New Roman" panose="02020603050405020304" pitchFamily="18" charset="0"/>
              </a:rPr>
              <a:t>Paton thereupon devoted a full chapter in his accounting textbooks to Sweeney’s GPLA adjustments. In his solely authored Chapter 7 in his hugely influential 1940 monograph with A. C. Littleton, </a:t>
            </a:r>
            <a:r>
              <a:rPr lang="en-US" sz="2750" i="1" dirty="0">
                <a:effectLst/>
                <a:ea typeface="Calibri" panose="020F0502020204030204" pitchFamily="34" charset="0"/>
                <a:cs typeface="Times New Roman" panose="02020603050405020304" pitchFamily="18" charset="0"/>
              </a:rPr>
              <a:t>An Introduction to Corporate Accounting</a:t>
            </a:r>
            <a:r>
              <a:rPr lang="en-US" sz="2750" dirty="0">
                <a:effectLst/>
                <a:ea typeface="Calibri" panose="020F0502020204030204" pitchFamily="34" charset="0"/>
                <a:cs typeface="Times New Roman" panose="02020603050405020304" pitchFamily="18" charset="0"/>
              </a:rPr>
              <a:t> </a:t>
            </a:r>
            <a:r>
              <a:rPr lang="en-US" sz="2750" i="1" dirty="0">
                <a:effectLst/>
                <a:ea typeface="Calibri" panose="020F0502020204030204" pitchFamily="34" charset="0"/>
                <a:cs typeface="Times New Roman" panose="02020603050405020304" pitchFamily="18" charset="0"/>
              </a:rPr>
              <a:t>Standards</a:t>
            </a:r>
            <a:r>
              <a:rPr lang="en-US" sz="2750" dirty="0">
                <a:effectLst/>
                <a:ea typeface="Calibri" panose="020F0502020204030204" pitchFamily="34" charset="0"/>
                <a:cs typeface="Times New Roman" panose="02020603050405020304" pitchFamily="18" charset="0"/>
              </a:rPr>
              <a:t>, he urged that companies display such adjustments in supplementary statements.</a:t>
            </a:r>
          </a:p>
          <a:p>
            <a:pPr marL="0" marR="0">
              <a:lnSpc>
                <a:spcPct val="105000"/>
              </a:lnSpc>
              <a:spcBef>
                <a:spcPts val="0"/>
              </a:spcBef>
              <a:spcAft>
                <a:spcPts val="0"/>
              </a:spcAft>
            </a:pPr>
            <a:r>
              <a:rPr lang="en-US" sz="1700" dirty="0">
                <a:effectLst/>
                <a:ea typeface="Calibri" panose="020F0502020204030204" pitchFamily="34" charset="0"/>
                <a:cs typeface="Times New Roman" panose="02020603050405020304" pitchFamily="18" charset="0"/>
              </a:rPr>
              <a:t> </a:t>
            </a:r>
          </a:p>
          <a:p>
            <a:pPr marL="0" indent="1588"/>
            <a:r>
              <a:rPr lang="en-US" sz="2750" dirty="0">
                <a:effectLst/>
                <a:ea typeface="Calibri" panose="020F0502020204030204" pitchFamily="34" charset="0"/>
                <a:cs typeface="Times New Roman" panose="02020603050405020304" pitchFamily="18" charset="0"/>
              </a:rPr>
              <a:t>Ralph </a:t>
            </a:r>
            <a:r>
              <a:rPr lang="en-US" sz="2750" dirty="0" err="1">
                <a:effectLst/>
                <a:ea typeface="Calibri" panose="020F0502020204030204" pitchFamily="34" charset="0"/>
                <a:cs typeface="Times New Roman" panose="02020603050405020304" pitchFamily="18" charset="0"/>
              </a:rPr>
              <a:t>Coughenour</a:t>
            </a:r>
            <a:r>
              <a:rPr lang="en-US" sz="2750" dirty="0">
                <a:effectLst/>
                <a:ea typeface="Calibri" panose="020F0502020204030204" pitchFamily="34" charset="0"/>
                <a:cs typeface="Times New Roman" panose="02020603050405020304" pitchFamily="18" charset="0"/>
              </a:rPr>
              <a:t> Jones, a longtime accounting professor at Yale University, who had studied under Irving Fisher and briefly served in his Index Number Institute, wrote two major GPLA articles and two GPLA books between 1935 and the 1950s.  </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a:xfrm>
            <a:off x="6858000" y="6248400"/>
            <a:ext cx="1905000" cy="457200"/>
          </a:xfrm>
        </p:spPr>
        <p:txBody>
          <a:bodyPr/>
          <a:lstStyle/>
          <a:p>
            <a:fld id="{E27B73F7-7827-40AC-B535-96D94C3D30CB}" type="slidenum">
              <a:rPr lang="en-US" smtClean="0"/>
              <a:pPr/>
              <a:t>32</a:t>
            </a:fld>
            <a:endParaRPr lang="en-US" dirty="0"/>
          </a:p>
        </p:txBody>
      </p:sp>
    </p:spTree>
    <p:extLst>
      <p:ext uri="{BB962C8B-B14F-4D97-AF65-F5344CB8AC3E}">
        <p14:creationId xmlns:p14="http://schemas.microsoft.com/office/powerpoint/2010/main" val="1025732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indent="0"/>
            <a:r>
              <a:rPr lang="en-US" dirty="0">
                <a:effectLst/>
                <a:ea typeface="Calibri" panose="020F0502020204030204" pitchFamily="34" charset="0"/>
                <a:cs typeface="Times New Roman" panose="02020603050405020304" pitchFamily="18" charset="0"/>
              </a:rPr>
              <a:t>Together, Sweeney’s and Jones’s advocacy, influenced directly and indirectly by the economist Irving Fisher, did much to bring GPLA into pronouncements issued in 1969 by the Accounting Principles Board and in 1974 and 1979 by the FASB, during the inflationary decade of the 1970s.</a:t>
            </a:r>
          </a:p>
          <a:p>
            <a:pPr marL="0" indent="0"/>
            <a:endParaRPr lang="en-US" dirty="0">
              <a:effectLst/>
              <a:ea typeface="Calibri" panose="020F0502020204030204" pitchFamily="34" charset="0"/>
              <a:cs typeface="Times New Roman" panose="02020603050405020304" pitchFamily="18" charset="0"/>
            </a:endParaRP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33</a:t>
            </a:fld>
            <a:endParaRPr lang="en-US" dirty="0"/>
          </a:p>
        </p:txBody>
      </p:sp>
    </p:spTree>
    <p:extLst>
      <p:ext uri="{BB962C8B-B14F-4D97-AF65-F5344CB8AC3E}">
        <p14:creationId xmlns:p14="http://schemas.microsoft.com/office/powerpoint/2010/main" val="2612660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marR="0">
              <a:lnSpc>
                <a:spcPct val="105000"/>
              </a:lnSpc>
              <a:spcBef>
                <a:spcPts val="0"/>
              </a:spcBef>
              <a:spcAft>
                <a:spcPts val="0"/>
              </a:spcAft>
            </a:pPr>
            <a:r>
              <a:rPr lang="en-US" sz="3200" b="1" u="sng" dirty="0">
                <a:effectLst/>
                <a:ea typeface="Calibri" panose="020F0502020204030204" pitchFamily="34" charset="0"/>
                <a:cs typeface="Times New Roman" panose="02020603050405020304" pitchFamily="18" charset="0"/>
              </a:rPr>
              <a:t>Consolidation goodwill in business combinations</a:t>
            </a:r>
            <a:endParaRPr lang="en-US" sz="3200"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In 2007-08, the FASB and IASB issued standards on business combinations which called for ‘full goodwill’ to be recognized as a requirement (US GAAP), or as an option (IFRS), when there was a noncontrolling interest in a combination. This issue had never previously been on any standard setter’s agenda. Whence, and from whom, did it originate?</a:t>
            </a:r>
          </a:p>
          <a:p>
            <a:pPr marL="0" marR="0">
              <a:lnSpc>
                <a:spcPct val="10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34</a:t>
            </a:fld>
            <a:endParaRPr lang="en-US" dirty="0"/>
          </a:p>
        </p:txBody>
      </p:sp>
    </p:spTree>
    <p:extLst>
      <p:ext uri="{BB962C8B-B14F-4D97-AF65-F5344CB8AC3E}">
        <p14:creationId xmlns:p14="http://schemas.microsoft.com/office/powerpoint/2010/main" val="3386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In a 1927 accounting textbook, in a chapter on the Consolidated Balance Sheet, Henry Rand Hatfield wrote:</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463550" marR="0" indent="-238125">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‘Inasmuch as in the consolidated balance sheet the full value of each of the assets is shown, although the holding company has only a fractional interest therein, it seems needlessly inconsistent in regard to the single asset goodwill to show only part of its value and to neglect entirely that portion representing the equity of the outstanding stockholders.’ (1927, 448)</a:t>
            </a:r>
          </a:p>
          <a:p>
            <a:pPr marL="0" marR="0">
              <a:lnSpc>
                <a:spcPct val="105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35</a:t>
            </a:fld>
            <a:endParaRPr lang="en-US" dirty="0"/>
          </a:p>
        </p:txBody>
      </p:sp>
    </p:spTree>
    <p:extLst>
      <p:ext uri="{BB962C8B-B14F-4D97-AF65-F5344CB8AC3E}">
        <p14:creationId xmlns:p14="http://schemas.microsoft.com/office/powerpoint/2010/main" val="2554107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Although Hatfield was a widely respected accounting professor at the University of California, his doctorate in 1897 was in economics and he had never taken a course in accounting or worked as an accountant.</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Maurice </a:t>
            </a:r>
            <a:r>
              <a:rPr lang="en-US" dirty="0" err="1">
                <a:effectLst/>
                <a:ea typeface="Calibri" panose="020F0502020204030204" pitchFamily="34" charset="0"/>
                <a:cs typeface="Times New Roman" panose="02020603050405020304" pitchFamily="18" charset="0"/>
              </a:rPr>
              <a:t>Moonitz</a:t>
            </a:r>
            <a:r>
              <a:rPr lang="en-US" dirty="0">
                <a:effectLst/>
                <a:ea typeface="Calibri" panose="020F0502020204030204" pitchFamily="34" charset="0"/>
                <a:cs typeface="Times New Roman" panose="02020603050405020304" pitchFamily="18" charset="0"/>
              </a:rPr>
              <a:t>, also at the University of California, then carried Hatfield’s expression of puzzlement forward. He had studied under Hatfield, and Hatfield supervised </a:t>
            </a:r>
            <a:r>
              <a:rPr lang="en-US" dirty="0" err="1">
                <a:effectLst/>
                <a:ea typeface="Calibri" panose="020F0502020204030204" pitchFamily="34" charset="0"/>
                <a:cs typeface="Times New Roman" panose="02020603050405020304" pitchFamily="18" charset="0"/>
              </a:rPr>
              <a:t>Moonitz’s</a:t>
            </a:r>
            <a:r>
              <a:rPr lang="en-US" dirty="0">
                <a:effectLst/>
                <a:ea typeface="Calibri" panose="020F0502020204030204" pitchFamily="34" charset="0"/>
                <a:cs typeface="Times New Roman" panose="02020603050405020304" pitchFamily="18" charset="0"/>
              </a:rPr>
              <a:t> master’s thesis on consolidated statements. </a:t>
            </a: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36</a:t>
            </a:fld>
            <a:endParaRPr lang="en-US" dirty="0"/>
          </a:p>
        </p:txBody>
      </p:sp>
    </p:spTree>
    <p:extLst>
      <p:ext uri="{BB962C8B-B14F-4D97-AF65-F5344CB8AC3E}">
        <p14:creationId xmlns:p14="http://schemas.microsoft.com/office/powerpoint/2010/main" val="2206457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indent="0"/>
            <a:r>
              <a:rPr lang="en-US" dirty="0">
                <a:effectLst/>
                <a:ea typeface="Calibri" panose="020F0502020204030204" pitchFamily="34" charset="0"/>
                <a:cs typeface="Times New Roman" panose="02020603050405020304" pitchFamily="18" charset="0"/>
              </a:rPr>
              <a:t>In 1943, </a:t>
            </a:r>
            <a:r>
              <a:rPr lang="en-US" dirty="0" err="1">
                <a:effectLst/>
                <a:ea typeface="Calibri" panose="020F0502020204030204" pitchFamily="34" charset="0"/>
                <a:cs typeface="Times New Roman" panose="02020603050405020304" pitchFamily="18" charset="0"/>
              </a:rPr>
              <a:t>Moonitz</a:t>
            </a:r>
            <a:r>
              <a:rPr lang="en-US" dirty="0">
                <a:effectLst/>
                <a:ea typeface="Calibri" panose="020F0502020204030204" pitchFamily="34" charset="0"/>
                <a:cs typeface="Times New Roman" panose="02020603050405020304" pitchFamily="18" charset="0"/>
              </a:rPr>
              <a:t> published an AAA monograph, </a:t>
            </a:r>
            <a:r>
              <a:rPr lang="en-US" i="1" dirty="0">
                <a:effectLst/>
                <a:ea typeface="Calibri" panose="020F0502020204030204" pitchFamily="34" charset="0"/>
                <a:cs typeface="Times New Roman" panose="02020603050405020304" pitchFamily="18" charset="0"/>
              </a:rPr>
              <a:t>The Entity Theory of Consolidated Statements</a:t>
            </a:r>
            <a:r>
              <a:rPr lang="en-US" dirty="0">
                <a:effectLst/>
                <a:ea typeface="Calibri" panose="020F0502020204030204" pitchFamily="34" charset="0"/>
                <a:cs typeface="Times New Roman" panose="02020603050405020304" pitchFamily="18" charset="0"/>
              </a:rPr>
              <a:t>, which argued that closely allied corporations should be treated as ‘a distinct economic or accounting entity’ (p. vii), not as an extension of the parent company’s interest. Goodwill, he argued, should be shown at its full amount, not just at the majority interest percentage.</a:t>
            </a: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37</a:t>
            </a:fld>
            <a:endParaRPr lang="en-US" dirty="0"/>
          </a:p>
        </p:txBody>
      </p:sp>
    </p:spTree>
    <p:extLst>
      <p:ext uri="{BB962C8B-B14F-4D97-AF65-F5344CB8AC3E}">
        <p14:creationId xmlns:p14="http://schemas.microsoft.com/office/powerpoint/2010/main" val="2377120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In 1990-91, </a:t>
            </a:r>
            <a:r>
              <a:rPr lang="en-US" dirty="0" err="1">
                <a:effectLst/>
                <a:ea typeface="Calibri" panose="020F0502020204030204" pitchFamily="34" charset="0"/>
                <a:cs typeface="Times New Roman" panose="02020603050405020304" pitchFamily="18" charset="0"/>
              </a:rPr>
              <a:t>Moonitz</a:t>
            </a:r>
            <a:r>
              <a:rPr lang="en-US" dirty="0">
                <a:effectLst/>
                <a:ea typeface="Calibri" panose="020F0502020204030204" pitchFamily="34" charset="0"/>
                <a:cs typeface="Times New Roman" panose="02020603050405020304" pitchFamily="18" charset="0"/>
              </a:rPr>
              <a:t> brought his argument for ‘full goodwill’ to the FASB. He served as one of the consultants to the FASB’s staff that was drafting a discussion memorandum, </a:t>
            </a:r>
            <a:r>
              <a:rPr lang="en-US" i="1" dirty="0">
                <a:effectLst/>
                <a:ea typeface="Calibri" panose="020F0502020204030204" pitchFamily="34" charset="0"/>
                <a:cs typeface="Times New Roman" panose="02020603050405020304" pitchFamily="18" charset="0"/>
              </a:rPr>
              <a:t>Consolidation Policy and Procedures</a:t>
            </a:r>
            <a:r>
              <a:rPr lang="en-US" dirty="0">
                <a:effectLst/>
                <a:ea typeface="Calibri" panose="020F0502020204030204" pitchFamily="34" charset="0"/>
                <a:cs typeface="Times New Roman" panose="02020603050405020304" pitchFamily="18" charset="0"/>
              </a:rPr>
              <a:t>, issued in 1991, and he wrote several memos to the draftsmen.</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In 2005, when the FASB issued an exposure draft favoring the ‘full goodwill’ approach, it actually cited </a:t>
            </a:r>
            <a:r>
              <a:rPr lang="en-US" i="1" dirty="0">
                <a:effectLst/>
                <a:ea typeface="Calibri" panose="020F0502020204030204" pitchFamily="34" charset="0"/>
                <a:cs typeface="Times New Roman" panose="02020603050405020304" pitchFamily="18" charset="0"/>
              </a:rPr>
              <a:t>and quoted</a:t>
            </a:r>
            <a:r>
              <a:rPr lang="en-US" dirty="0">
                <a:effectLst/>
                <a:ea typeface="Calibri" panose="020F0502020204030204" pitchFamily="34" charset="0"/>
                <a:cs typeface="Times New Roman" panose="02020603050405020304" pitchFamily="18" charset="0"/>
              </a:rPr>
              <a:t> the sentence in Hatfield’s 1927 book!</a:t>
            </a: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38</a:t>
            </a:fld>
            <a:endParaRPr lang="en-US" dirty="0"/>
          </a:p>
        </p:txBody>
      </p:sp>
    </p:spTree>
    <p:extLst>
      <p:ext uri="{BB962C8B-B14F-4D97-AF65-F5344CB8AC3E}">
        <p14:creationId xmlns:p14="http://schemas.microsoft.com/office/powerpoint/2010/main" val="3895253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3716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The influence of academic authors on the practice of accounting has been far less in America than in some other countries, such as Germany. Hence, the influence of Hatfield via </a:t>
            </a:r>
            <a:r>
              <a:rPr lang="en-US" dirty="0" err="1">
                <a:effectLst/>
                <a:ea typeface="Calibri" panose="020F0502020204030204" pitchFamily="34" charset="0"/>
                <a:cs typeface="Times New Roman" panose="02020603050405020304" pitchFamily="18" charset="0"/>
              </a:rPr>
              <a:t>Moonitz</a:t>
            </a:r>
            <a:r>
              <a:rPr lang="en-US" dirty="0">
                <a:effectLst/>
                <a:ea typeface="Calibri" panose="020F0502020204030204" pitchFamily="34" charset="0"/>
                <a:cs typeface="Times New Roman" panose="02020603050405020304" pitchFamily="18" charset="0"/>
              </a:rPr>
              <a:t> has been an interesting exception well worth noting.</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indent="0"/>
            <a:endParaRPr lang="en-US" dirty="0"/>
          </a:p>
        </p:txBody>
      </p:sp>
      <p:sp>
        <p:nvSpPr>
          <p:cNvPr id="4" name="Slide Number Placeholder 3"/>
          <p:cNvSpPr>
            <a:spLocks noGrp="1"/>
          </p:cNvSpPr>
          <p:nvPr>
            <p:ph type="sldNum" sz="quarter" idx="12"/>
          </p:nvPr>
        </p:nvSpPr>
        <p:spPr>
          <a:xfrm>
            <a:off x="6553200" y="6248400"/>
            <a:ext cx="1905000" cy="457200"/>
          </a:xfrm>
        </p:spPr>
        <p:txBody>
          <a:bodyPr/>
          <a:lstStyle/>
          <a:p>
            <a:fld id="{E27B73F7-7827-40AC-B535-96D94C3D30CB}" type="slidenum">
              <a:rPr lang="en-US" smtClean="0"/>
              <a:pPr/>
              <a:t>39</a:t>
            </a:fld>
            <a:endParaRPr lang="en-US" dirty="0"/>
          </a:p>
        </p:txBody>
      </p:sp>
    </p:spTree>
    <p:extLst>
      <p:ext uri="{BB962C8B-B14F-4D97-AF65-F5344CB8AC3E}">
        <p14:creationId xmlns:p14="http://schemas.microsoft.com/office/powerpoint/2010/main" val="107241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514350" marR="0" lvl="0" indent="-514350">
              <a:lnSpc>
                <a:spcPct val="105000"/>
              </a:lnSpc>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The origins of decision usefulness in both the management accounting and financial accounting literatures. </a:t>
            </a:r>
          </a:p>
          <a:p>
            <a:pPr marL="171450" marR="0" lvl="0" indent="-171450">
              <a:lnSpc>
                <a:spcPct val="105000"/>
              </a:lnSpc>
              <a:spcBef>
                <a:spcPts val="0"/>
              </a:spcBef>
              <a:spcAft>
                <a:spcPts val="0"/>
              </a:spcAft>
              <a:buFont typeface="Arial" panose="020B0604020202020204" pitchFamily="34" charset="0"/>
              <a:buChar char="•"/>
            </a:pPr>
            <a:endParaRPr lang="en-US" sz="1200" dirty="0">
              <a:effectLst/>
              <a:ea typeface="Calibri" panose="020F0502020204030204" pitchFamily="34" charset="0"/>
              <a:cs typeface="Times New Roman" panose="02020603050405020304" pitchFamily="18" charset="0"/>
            </a:endParaRPr>
          </a:p>
          <a:p>
            <a:pPr marL="514350" marR="0" lvl="0" indent="-514350">
              <a:lnSpc>
                <a:spcPct val="105000"/>
              </a:lnSpc>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The origin of today’s emphasis on futurity in financial accounting. </a:t>
            </a:r>
          </a:p>
          <a:p>
            <a:pPr marL="0" marR="0" lvl="0" indent="0">
              <a:lnSpc>
                <a:spcPct val="105000"/>
              </a:lnSpc>
              <a:spcBef>
                <a:spcPts val="0"/>
              </a:spcBef>
              <a:spcAft>
                <a:spcPts val="0"/>
              </a:spcAft>
            </a:pPr>
            <a:endParaRPr lang="en-US" sz="1200" dirty="0">
              <a:effectLst/>
              <a:ea typeface="Calibri" panose="020F0502020204030204" pitchFamily="34" charset="0"/>
              <a:cs typeface="Times New Roman" panose="02020603050405020304" pitchFamily="18" charset="0"/>
            </a:endParaRPr>
          </a:p>
          <a:p>
            <a:pPr marL="514350" marR="0" lvl="0" indent="-514350">
              <a:lnSpc>
                <a:spcPct val="105000"/>
              </a:lnSpc>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The thread in the evolution of the literature on general price-level accounting. </a:t>
            </a:r>
          </a:p>
          <a:p>
            <a:pPr marL="0" marR="0" lvl="0" indent="0">
              <a:lnSpc>
                <a:spcPct val="105000"/>
              </a:lnSpc>
              <a:spcBef>
                <a:spcPts val="0"/>
              </a:spcBef>
              <a:spcAft>
                <a:spcPts val="0"/>
              </a:spcAft>
            </a:pPr>
            <a:endParaRPr lang="en-US" sz="1200" dirty="0">
              <a:effectLst/>
              <a:ea typeface="Calibri" panose="020F0502020204030204" pitchFamily="34" charset="0"/>
              <a:cs typeface="Times New Roman" panose="02020603050405020304" pitchFamily="18" charset="0"/>
            </a:endParaRPr>
          </a:p>
          <a:p>
            <a:pPr marL="514350" marR="0" lvl="0" indent="-514350">
              <a:lnSpc>
                <a:spcPct val="105000"/>
              </a:lnSpc>
              <a:spcBef>
                <a:spcPts val="0"/>
              </a:spcBef>
              <a:spcAft>
                <a:spcPts val="80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The early academic writing which influenced the FASB to recognize the noncontrolling interest in goodwill in business combinations.</a:t>
            </a:r>
          </a:p>
          <a:p>
            <a:pPr marL="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endParaRPr lang="en-US" dirty="0">
              <a:effectLst/>
              <a:latin typeface="+mj-l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4</a:t>
            </a:fld>
            <a:endParaRPr lang="en-US"/>
          </a:p>
        </p:txBody>
      </p:sp>
    </p:spTree>
    <p:extLst>
      <p:ext uri="{BB962C8B-B14F-4D97-AF65-F5344CB8AC3E}">
        <p14:creationId xmlns:p14="http://schemas.microsoft.com/office/powerpoint/2010/main" val="13933972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8410C-91ED-F71D-6D17-2539D87A3C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8063AC-AFA1-6DC5-93F2-A5FC2E7E1D11}"/>
              </a:ext>
            </a:extLst>
          </p:cNvPr>
          <p:cNvSpPr>
            <a:spLocks noGrp="1"/>
          </p:cNvSpPr>
          <p:nvPr>
            <p:ph idx="1"/>
          </p:nvPr>
        </p:nvSpPr>
        <p:spPr/>
        <p:txBody>
          <a:bodyPr/>
          <a:lstStyle/>
          <a:p>
            <a:r>
              <a:rPr lang="en-US" u="sng" dirty="0"/>
              <a:t>Concluding remarks</a:t>
            </a:r>
          </a:p>
          <a:p>
            <a:endParaRPr lang="en-US" dirty="0"/>
          </a:p>
          <a:p>
            <a:r>
              <a:rPr lang="en-US" dirty="0"/>
              <a:t>•	Traced four streams of accounting thought to their proximate origins</a:t>
            </a:r>
          </a:p>
          <a:p>
            <a:r>
              <a:rPr lang="en-US" dirty="0"/>
              <a:t>•	Showed how to document the connections between originating authors and those who carried forward the lines of thought</a:t>
            </a:r>
          </a:p>
          <a:p>
            <a:endParaRPr lang="en-US" dirty="0"/>
          </a:p>
        </p:txBody>
      </p:sp>
      <p:sp>
        <p:nvSpPr>
          <p:cNvPr id="4" name="Slide Number Placeholder 3">
            <a:extLst>
              <a:ext uri="{FF2B5EF4-FFF2-40B4-BE49-F238E27FC236}">
                <a16:creationId xmlns:a16="http://schemas.microsoft.com/office/drawing/2014/main" id="{81565E51-B63A-5ED5-A93D-04657C60C65C}"/>
              </a:ext>
            </a:extLst>
          </p:cNvPr>
          <p:cNvSpPr>
            <a:spLocks noGrp="1"/>
          </p:cNvSpPr>
          <p:nvPr>
            <p:ph type="sldNum" sz="quarter" idx="12"/>
          </p:nvPr>
        </p:nvSpPr>
        <p:spPr/>
        <p:txBody>
          <a:bodyPr/>
          <a:lstStyle/>
          <a:p>
            <a:fld id="{E27B73F7-7827-40AC-B535-96D94C3D30CB}" type="slidenum">
              <a:rPr lang="en-US" smtClean="0"/>
              <a:pPr/>
              <a:t>40</a:t>
            </a:fld>
            <a:endParaRPr lang="en-US"/>
          </a:p>
        </p:txBody>
      </p:sp>
    </p:spTree>
    <p:extLst>
      <p:ext uri="{BB962C8B-B14F-4D97-AF65-F5344CB8AC3E}">
        <p14:creationId xmlns:p14="http://schemas.microsoft.com/office/powerpoint/2010/main" val="1041414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58264-3071-EA16-0508-1D063C7BC0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D1D9F1-2381-C014-497D-7F46675FE7AB}"/>
              </a:ext>
            </a:extLst>
          </p:cNvPr>
          <p:cNvSpPr>
            <a:spLocks noGrp="1"/>
          </p:cNvSpPr>
          <p:nvPr>
            <p:ph idx="1"/>
          </p:nvPr>
        </p:nvSpPr>
        <p:spPr/>
        <p:txBody>
          <a:bodyPr/>
          <a:lstStyle/>
          <a:p>
            <a:pPr marL="457200" indent="-457200">
              <a:buFont typeface="Arial" panose="020B0604020202020204" pitchFamily="34" charset="0"/>
              <a:buChar char="•"/>
            </a:pPr>
            <a:r>
              <a:rPr lang="en-US" dirty="0"/>
              <a:t>Revealed that it was a financial analyst, not an accountant, serving on the Trueblood Study Group, who convincingly argued, with George Sorter’s support, that investors are interested not in asset valuations but in estimating the enterprise’s ability to generate future cash flows</a:t>
            </a:r>
          </a:p>
          <a:p>
            <a:pPr marL="457200" indent="-457200">
              <a:buFont typeface="Arial" panose="020B0604020202020204" pitchFamily="34" charset="0"/>
              <a:buChar char="•"/>
            </a:pPr>
            <a:endParaRPr lang="en-US" dirty="0"/>
          </a:p>
          <a:p>
            <a:pPr marL="0" indent="0"/>
            <a:r>
              <a:rPr lang="en-US" dirty="0"/>
              <a:t>One hopes </a:t>
            </a:r>
            <a:r>
              <a:rPr lang="en-US" dirty="0" smtClean="0"/>
              <a:t>that </a:t>
            </a:r>
            <a:r>
              <a:rPr lang="en-US" dirty="0"/>
              <a:t>the analysis in this paper makes a strong case for the benefits conferred by attempting to trace the intellectual origins of our contemporary beliefs and practice</a:t>
            </a:r>
          </a:p>
          <a:p>
            <a:endParaRPr lang="en-US" dirty="0"/>
          </a:p>
        </p:txBody>
      </p:sp>
      <p:sp>
        <p:nvSpPr>
          <p:cNvPr id="4" name="Slide Number Placeholder 3">
            <a:extLst>
              <a:ext uri="{FF2B5EF4-FFF2-40B4-BE49-F238E27FC236}">
                <a16:creationId xmlns:a16="http://schemas.microsoft.com/office/drawing/2014/main" id="{91C7C9B1-19DB-03C1-4230-9238BC0361BC}"/>
              </a:ext>
            </a:extLst>
          </p:cNvPr>
          <p:cNvSpPr>
            <a:spLocks noGrp="1"/>
          </p:cNvSpPr>
          <p:nvPr>
            <p:ph type="sldNum" sz="quarter" idx="12"/>
          </p:nvPr>
        </p:nvSpPr>
        <p:spPr/>
        <p:txBody>
          <a:bodyPr/>
          <a:lstStyle/>
          <a:p>
            <a:fld id="{E27B73F7-7827-40AC-B535-96D94C3D30CB}" type="slidenum">
              <a:rPr lang="en-US" smtClean="0"/>
              <a:pPr/>
              <a:t>41</a:t>
            </a:fld>
            <a:endParaRPr lang="en-US"/>
          </a:p>
        </p:txBody>
      </p:sp>
    </p:spTree>
    <p:extLst>
      <p:ext uri="{BB962C8B-B14F-4D97-AF65-F5344CB8AC3E}">
        <p14:creationId xmlns:p14="http://schemas.microsoft.com/office/powerpoint/2010/main" val="1117196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0" marR="0">
              <a:lnSpc>
                <a:spcPct val="105000"/>
              </a:lnSpc>
              <a:spcBef>
                <a:spcPts val="0"/>
              </a:spcBef>
              <a:spcAft>
                <a:spcPts val="800"/>
              </a:spcAft>
            </a:pPr>
            <a:r>
              <a:rPr lang="en-US" sz="3400" b="1" u="sng" dirty="0">
                <a:effectLst/>
                <a:ea typeface="Calibri" panose="020F0502020204030204" pitchFamily="34" charset="0"/>
                <a:cs typeface="Times New Roman" panose="02020603050405020304" pitchFamily="18" charset="0"/>
              </a:rPr>
              <a:t>Decision usefulness</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r>
              <a:rPr lang="en-US" dirty="0">
                <a:effectLst/>
                <a:ea typeface="Calibri" panose="020F0502020204030204" pitchFamily="34" charset="0"/>
                <a:cs typeface="Times New Roman" panose="02020603050405020304" pitchFamily="18" charset="0"/>
              </a:rPr>
              <a:t>Decision usefulness in both management accounting and financial accounting can be traced to a highly influential chapter in University of Chicago economist John Maurice Clark’s 1923 book, </a:t>
            </a:r>
            <a:r>
              <a:rPr lang="en-US" i="1" dirty="0">
                <a:effectLst/>
                <a:ea typeface="Calibri" panose="020F0502020204030204" pitchFamily="34" charset="0"/>
                <a:cs typeface="Times New Roman" panose="02020603050405020304" pitchFamily="18" charset="0"/>
              </a:rPr>
              <a:t>Studies in the Economics of</a:t>
            </a:r>
            <a:r>
              <a:rPr lang="en-US" dirty="0">
                <a:effectLst/>
                <a:ea typeface="Calibri" panose="020F0502020204030204" pitchFamily="34" charset="0"/>
                <a:cs typeface="Times New Roman" panose="02020603050405020304" pitchFamily="18" charset="0"/>
              </a:rPr>
              <a:t> </a:t>
            </a:r>
            <a:r>
              <a:rPr lang="en-US" i="1" dirty="0">
                <a:effectLst/>
                <a:ea typeface="Calibri" panose="020F0502020204030204" pitchFamily="34" charset="0"/>
                <a:cs typeface="Times New Roman" panose="02020603050405020304" pitchFamily="18" charset="0"/>
              </a:rPr>
              <a:t>Overhead Costs</a:t>
            </a:r>
            <a:r>
              <a:rPr lang="en-US" dirty="0">
                <a:effectLst/>
                <a:ea typeface="Calibri" panose="020F0502020204030204" pitchFamily="34" charset="0"/>
                <a:cs typeface="Times New Roman" panose="02020603050405020304" pitchFamily="18" charset="0"/>
              </a:rPr>
              <a:t>. </a:t>
            </a:r>
          </a:p>
          <a:p>
            <a:pPr marL="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endParaRPr lang="en-US" dirty="0">
              <a:effectLst/>
              <a:latin typeface="+mj-l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5</a:t>
            </a:fld>
            <a:endParaRPr lang="en-US"/>
          </a:p>
        </p:txBody>
      </p:sp>
    </p:spTree>
    <p:extLst>
      <p:ext uri="{BB962C8B-B14F-4D97-AF65-F5344CB8AC3E}">
        <p14:creationId xmlns:p14="http://schemas.microsoft.com/office/powerpoint/2010/main" val="414851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0" marR="0">
              <a:lnSpc>
                <a:spcPct val="105000"/>
              </a:lnSpc>
              <a:spcBef>
                <a:spcPts val="0"/>
              </a:spcBef>
              <a:spcAft>
                <a:spcPts val="800"/>
              </a:spcAft>
              <a:tabLst>
                <a:tab pos="3397250" algn="l"/>
              </a:tabLst>
            </a:pPr>
            <a:r>
              <a:rPr lang="en-US" dirty="0">
                <a:effectLst/>
                <a:ea typeface="Calibri" panose="020F0502020204030204" pitchFamily="34" charset="0"/>
                <a:cs typeface="Times New Roman" panose="02020603050405020304" pitchFamily="18" charset="0"/>
              </a:rPr>
              <a:t>In Chapter IX: ‘Different Costs for Different Purposes’, Clark wrote:</a:t>
            </a:r>
          </a:p>
          <a:p>
            <a:pPr marL="22860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‘We may start with the general proposition that the terminology of costs is in a state of much confusion and that it is impossible to solve this confusion by discovering and adopting the one correct usage, because there is no one correct usage, usage being governed by the varying needs of varying business situations and problems.’ (p. 175)</a:t>
            </a:r>
          </a:p>
          <a:p>
            <a:pPr marL="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endParaRPr lang="en-US" dirty="0">
              <a:effectLst/>
              <a:latin typeface="+mj-l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6</a:t>
            </a:fld>
            <a:endParaRPr lang="en-US" dirty="0"/>
          </a:p>
        </p:txBody>
      </p:sp>
    </p:spTree>
    <p:extLst>
      <p:ext uri="{BB962C8B-B14F-4D97-AF65-F5344CB8AC3E}">
        <p14:creationId xmlns:p14="http://schemas.microsoft.com/office/powerpoint/2010/main" val="281268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He then proceeded to work through nine cases studies in the life-history of a factory, distinguishing between the ‘differential costs’ involved in a particular decision and the costs which were constant, or unaffected, by the decision.</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endParaRPr lang="en-US" dirty="0">
              <a:effectLst/>
              <a:latin typeface="+mj-l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7</a:t>
            </a:fld>
            <a:endParaRPr lang="en-US" dirty="0"/>
          </a:p>
        </p:txBody>
      </p:sp>
    </p:spTree>
    <p:extLst>
      <p:ext uri="{BB962C8B-B14F-4D97-AF65-F5344CB8AC3E}">
        <p14:creationId xmlns:p14="http://schemas.microsoft.com/office/powerpoint/2010/main" val="99243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Johnson and Kaplan (1987, 135) have written, ‘Textbooks </a:t>
            </a: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in 1920s university accounting courses spoke of cost accounting strictly in terms of inventory costing for financial reporting purposes….’ As Taggart (1951) contended, this was little more than ‘cost bookkeeping.’</a:t>
            </a:r>
          </a:p>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 </a:t>
            </a:r>
          </a:p>
          <a:p>
            <a:pPr marL="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0" marR="0">
              <a:lnSpc>
                <a:spcPct val="105000"/>
              </a:lnSpc>
              <a:spcBef>
                <a:spcPts val="0"/>
              </a:spcBef>
              <a:spcAft>
                <a:spcPts val="800"/>
              </a:spcAft>
            </a:pPr>
            <a:endParaRPr lang="en-US" dirty="0">
              <a:effectLst/>
              <a:latin typeface="+mj-l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8</a:t>
            </a:fld>
            <a:endParaRPr lang="en-US" dirty="0"/>
          </a:p>
        </p:txBody>
      </p:sp>
    </p:spTree>
    <p:extLst>
      <p:ext uri="{BB962C8B-B14F-4D97-AF65-F5344CB8AC3E}">
        <p14:creationId xmlns:p14="http://schemas.microsoft.com/office/powerpoint/2010/main" val="126483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609600" y="1447800"/>
            <a:ext cx="8153400" cy="4419600"/>
          </a:xfrm>
        </p:spPr>
        <p:txBody>
          <a:bodyPr/>
          <a:lstStyle/>
          <a:p>
            <a:pPr marL="0" marR="0">
              <a:lnSpc>
                <a:spcPct val="105000"/>
              </a:lnSpc>
              <a:spcBef>
                <a:spcPts val="0"/>
              </a:spcBef>
              <a:spcAft>
                <a:spcPts val="0"/>
              </a:spcAft>
            </a:pPr>
            <a:r>
              <a:rPr lang="en-US" dirty="0">
                <a:effectLst/>
                <a:ea typeface="Calibri" panose="020F0502020204030204" pitchFamily="34" charset="0"/>
                <a:cs typeface="Times New Roman" panose="02020603050405020304" pitchFamily="18" charset="0"/>
              </a:rPr>
              <a:t>Clark’s argument for tailoring costs to the decisions made by managers was almost entirely ignored until 1938, when William Vatter, a research assistant at the University of Chicago, wrote a 23-page ‘modernizing’ chapter in a traditional cost accounting textbook. The chapter, entitled ‘A Re-examination of Cost Accounting from the Managerial Viewpoint,’ was drawn almost entirely from Clark’s Chapter IX.</a:t>
            </a:r>
          </a:p>
          <a:p>
            <a:pPr marL="0" marR="0">
              <a:lnSpc>
                <a:spcPct val="105000"/>
              </a:lnSpc>
              <a:spcBef>
                <a:spcPts val="0"/>
              </a:spcBef>
              <a:spcAft>
                <a:spcPts val="800"/>
              </a:spcAft>
            </a:pPr>
            <a:endParaRPr lang="en-US" dirty="0">
              <a:effectLst/>
              <a:ea typeface="Calibri" panose="020F0502020204030204" pitchFamily="34" charset="0"/>
              <a:cs typeface="Times New Roman" panose="02020603050405020304" pitchFamily="18" charset="0"/>
            </a:endParaRPr>
          </a:p>
          <a:p>
            <a:pPr marL="914400" lvl="1" indent="-452438">
              <a:buFont typeface="+mj-lt"/>
              <a:buAutoNum type="alphaUcPeriod" startAt="2"/>
            </a:pPr>
            <a:endParaRPr lang="en-US" sz="2800" b="1" dirty="0"/>
          </a:p>
          <a:p>
            <a:pPr marL="0" indent="0"/>
            <a:endParaRPr lang="en-US" dirty="0"/>
          </a:p>
          <a:p>
            <a:pPr marL="571500" indent="-571500">
              <a:buFont typeface="+mj-lt"/>
              <a:buAutoNum type="romanUcPeriod"/>
            </a:pPr>
            <a:endParaRPr lang="en-US" dirty="0"/>
          </a:p>
        </p:txBody>
      </p:sp>
      <p:sp>
        <p:nvSpPr>
          <p:cNvPr id="4" name="Slide Number Placeholder 3"/>
          <p:cNvSpPr>
            <a:spLocks noGrp="1"/>
          </p:cNvSpPr>
          <p:nvPr>
            <p:ph type="sldNum" sz="quarter" idx="12"/>
          </p:nvPr>
        </p:nvSpPr>
        <p:spPr/>
        <p:txBody>
          <a:bodyPr/>
          <a:lstStyle/>
          <a:p>
            <a:fld id="{E27B73F7-7827-40AC-B535-96D94C3D30CB}" type="slidenum">
              <a:rPr lang="en-US" smtClean="0"/>
              <a:pPr/>
              <a:t>9</a:t>
            </a:fld>
            <a:endParaRPr lang="en-US" dirty="0"/>
          </a:p>
        </p:txBody>
      </p:sp>
    </p:spTree>
    <p:extLst>
      <p:ext uri="{BB962C8B-B14F-4D97-AF65-F5344CB8AC3E}">
        <p14:creationId xmlns:p14="http://schemas.microsoft.com/office/powerpoint/2010/main" val="195280747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413D8A9D81BC42B89A34BEF682B128" ma:contentTypeVersion="2" ma:contentTypeDescription="Create a new document." ma:contentTypeScope="" ma:versionID="bb99c9d1438175ea287275a366b8677d">
  <xsd:schema xmlns:xsd="http://www.w3.org/2001/XMLSchema" xmlns:xs="http://www.w3.org/2001/XMLSchema" xmlns:p="http://schemas.microsoft.com/office/2006/metadata/properties" xmlns:ns3="6e8c3f7f-26d7-4998-b53e-8e33be4b4482" targetNamespace="http://schemas.microsoft.com/office/2006/metadata/properties" ma:root="true" ma:fieldsID="8f70347cba5b8f264e80a27cf4e99936" ns3:_="">
    <xsd:import namespace="6e8c3f7f-26d7-4998-b53e-8e33be4b448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8c3f7f-26d7-4998-b53e-8e33be4b44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AAF347-55C8-414D-80D3-05BFEFE9AC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8c3f7f-26d7-4998-b53e-8e33be4b44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55864B-526E-41AB-8A62-E33E6FBE334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6e8c3f7f-26d7-4998-b53e-8e33be4b4482"/>
    <ds:schemaRef ds:uri="http://www.w3.org/XML/1998/namespace"/>
  </ds:schemaRefs>
</ds:datastoreItem>
</file>

<file path=customXml/itemProps3.xml><?xml version="1.0" encoding="utf-8"?>
<ds:datastoreItem xmlns:ds="http://schemas.openxmlformats.org/officeDocument/2006/customXml" ds:itemID="{F4A5DE35-7F2B-4A0D-ACA6-80096E5CD5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12591</TotalTime>
  <Words>2034</Words>
  <Application>Microsoft Office PowerPoint</Application>
  <PresentationFormat>On-screen Show (4:3)</PresentationFormat>
  <Paragraphs>244</Paragraphs>
  <Slides>41</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ＭＳ Ｐゴシック</vt:lpstr>
      <vt:lpstr>Arial</vt:lpstr>
      <vt:lpstr>Arial Narrow</vt:lpstr>
      <vt:lpstr>Calibri</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Seema</dc:creator>
  <cp:lastModifiedBy>Stephen A Zeff</cp:lastModifiedBy>
  <cp:revision>505</cp:revision>
  <cp:lastPrinted>2023-05-19T01:21:57Z</cp:lastPrinted>
  <dcterms:created xsi:type="dcterms:W3CDTF">2009-09-11T02:19:25Z</dcterms:created>
  <dcterms:modified xsi:type="dcterms:W3CDTF">2023-05-19T01:22:17Z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0x010100B9413D8A9D81BC42B89A34BEF682B128</vt:lpwstr>
  </property>
</Properties>
</file>