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5914" r:id="rId5"/>
    <p:sldId id="5926" r:id="rId6"/>
    <p:sldId id="5912" r:id="rId7"/>
    <p:sldId id="5913" r:id="rId8"/>
    <p:sldId id="5916" r:id="rId9"/>
    <p:sldId id="5945" r:id="rId10"/>
    <p:sldId id="5944" r:id="rId11"/>
    <p:sldId id="5942" r:id="rId12"/>
    <p:sldId id="5937" r:id="rId13"/>
    <p:sldId id="5943" r:id="rId14"/>
    <p:sldId id="5935" r:id="rId15"/>
    <p:sldId id="1011" r:id="rId16"/>
    <p:sldId id="1010" r:id="rId17"/>
    <p:sldId id="592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730BF-FA71-455E-99A0-07060BE9BFA4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C9AA3-937B-4D9F-A953-7451E233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1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0250" y="1169988"/>
            <a:ext cx="5616575" cy="31607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DD4AF3A-F392-4477-ABA5-C1635F20A47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5471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35259-4004-AC07-9016-DA5138C30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639949-EDEC-FCA9-0BF1-3695EE81D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2AEA6-C51A-D766-ECE3-99E59511F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DE108-C277-F7D9-FE04-70875A91B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73329-3D7A-3478-46B5-6E792E88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9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31165-512A-D825-196F-BE2BCB044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7C88FA-50BC-F936-8616-FC484B560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317B7-F3AB-CA84-E61F-887314A6D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BA562-BD04-2E38-AB69-D4D41CD73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CD277-4843-58B9-24E3-300B54435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27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534781-8F57-C2AC-BD10-61A062F88A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883FEA-5208-CE5C-903F-952EB4FE1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BAC8E-BAE4-CC95-4256-D6437F5CF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2C0E1-8CDC-F66B-9763-DB40F4B3C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422AB-61E2-B327-1926-5B2F4A610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0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0C702-EAFF-786C-F1CE-A2682B017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A9A0F-C57A-7185-ED25-3F0DAC9FA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46E35-CB8F-8A69-86CE-7752472DD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A41B4-EFCE-2873-E555-E4C6DF836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47065-8479-DB49-EB75-2C2BC1F89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85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88E0-1CB7-F398-5FBD-0BCC0F8BD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9812A-3DF8-F2B7-790A-7B2D404F5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C31F4-34A7-7108-526B-61574C26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95A60-98AD-3E94-D481-1AE129375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A0131-1DC1-0910-61F4-703F31394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486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CB254-E78D-771C-0494-6CAEF5638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3854C-0A09-D2A2-C31A-F111231C1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C83D72-EE23-FCCD-80FA-C03439298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E81C1-6DE2-D3D3-16C8-6919FFEA2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656164-6AEF-B36F-7500-D8891F20C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8F7DD-9F0F-9B13-804E-989382469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9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039A6-F3E4-3422-015E-6D5C1115E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F1B5A-B9BD-6873-6E19-B5440C2F4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178A00-E103-633D-B245-0BCDA1E67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4B2E87-F829-6CA2-B631-B625563057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CAE581-A8DD-2771-F0C1-1C7F3F055C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91485D-5F5A-27CE-559A-16CBFC2C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FDE29C-63C5-1BC4-D3C5-BFDCB734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2DCCE8-EF9B-F26E-B0EC-ED7354243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26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BC928-5732-5E60-7664-756D46F33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DD00CC-3FC4-7598-D61D-D89F6D972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947634-25C0-63D0-81E4-FB440778A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334026-519E-4914-D1AF-C809D50B2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32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0ABD31-2707-4AC6-59A7-37C0CC8C7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4FB6-BAF2-A7A4-0CD5-F3212F684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6CB0E-6198-C865-B483-9BBCE9D2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3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DF4C-37F0-862E-D939-2B035355B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B394B-3E09-401A-4326-41AA80593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B83F4-06DD-5737-C287-13C9374E1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286298-EEE3-AB34-E380-D7CB4BE0E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B873BA-9733-554B-AD39-0625B9C92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BB9AA-2AA3-D2DB-89C5-239B42B50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64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7B081-6EC6-9280-2E4E-5CC7A9F10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4EF99F-9EC1-CE01-8F74-068E5089AC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76156-0FF8-574A-89EC-5505BEEF6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01BB09-144E-57A7-3479-9F9FFE5AC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6A11E-72D1-209F-E1D7-69556EE7B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0BF2B-BEFF-8408-8745-D08968552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4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DD3749-CC94-A815-70CA-4141724A0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27BE9-5969-BDF9-0DC3-DECFD9A88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9F5A9-61CF-BED2-10E5-E35CFDDC52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ED9350-4418-4F6D-B519-FC35CEE16F21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7AC0C-35DC-1942-4D7B-ABF749FCB3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9F2E7-6755-DBEB-6D40-7536EDDD73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3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F2DD19-A6EF-386C-7A7D-6BEE958C8A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Presidents Quarterly </a:t>
            </a:r>
            <a:r>
              <a:rPr lang="en-US" dirty="0" err="1"/>
              <a:t>Roundatable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790DBEF-DE94-0976-F6EB-7396A8F0B9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2485" y="4211638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/>
              <a:t>November 19, 2024</a:t>
            </a:r>
          </a:p>
        </p:txBody>
      </p:sp>
    </p:spTree>
    <p:extLst>
      <p:ext uri="{BB962C8B-B14F-4D97-AF65-F5344CB8AC3E}">
        <p14:creationId xmlns:p14="http://schemas.microsoft.com/office/powerpoint/2010/main" val="812888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73CADC-7204-537C-029F-A8E1F66A7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</a:t>
            </a:r>
            <a:r>
              <a:rPr lang="en-US"/>
              <a:t>Interest Section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F0E39A-A354-F7F1-E691-E6CEEBFE3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Now:</a:t>
            </a:r>
          </a:p>
          <a:p>
            <a:endParaRPr lang="en-US" sz="4000" dirty="0"/>
          </a:p>
          <a:p>
            <a:pPr marL="0" indent="0">
              <a:buNone/>
            </a:pPr>
            <a:r>
              <a:rPr lang="en-US" sz="4400" b="1" dirty="0"/>
              <a:t>Public Interest, Ethics and </a:t>
            </a:r>
            <a:r>
              <a:rPr lang="en-US" sz="4400" b="1"/>
              <a:t>Sustainability </a:t>
            </a:r>
            <a:endParaRPr lang="en-US" sz="4400" b="1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Per PI Section membership and Board vote – 11/2024</a:t>
            </a:r>
          </a:p>
        </p:txBody>
      </p:sp>
    </p:spTree>
    <p:extLst>
      <p:ext uri="{BB962C8B-B14F-4D97-AF65-F5344CB8AC3E}">
        <p14:creationId xmlns:p14="http://schemas.microsoft.com/office/powerpoint/2010/main" val="136397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itle 1"/>
          <p:cNvSpPr>
            <a:spLocks noGrp="1"/>
          </p:cNvSpPr>
          <p:nvPr>
            <p:ph type="title"/>
          </p:nvPr>
        </p:nvSpPr>
        <p:spPr>
          <a:xfrm>
            <a:off x="1614488" y="196188"/>
            <a:ext cx="9010650" cy="484849"/>
          </a:xfrm>
        </p:spPr>
        <p:txBody>
          <a:bodyPr>
            <a:noAutofit/>
          </a:bodyPr>
          <a:lstStyle/>
          <a:p>
            <a:pPr algn="ctr"/>
            <a:r>
              <a:rPr lang="en-US" sz="3200" b="1" kern="0" dirty="0">
                <a:solidFill>
                  <a:srgbClr val="000000"/>
                </a:solidFill>
                <a:latin typeface="Gotham Black"/>
                <a:ea typeface="Times New Roman" panose="02020603050405020304" pitchFamily="18" charset="0"/>
                <a:cs typeface="Times New Roman" panose="02020603050405020304" pitchFamily="18" charset="0"/>
              </a:rPr>
              <a:t>Update on Foundation and Sponsorship Activities </a:t>
            </a:r>
            <a:br>
              <a:rPr lang="en-US" sz="3200" b="1" kern="0" dirty="0">
                <a:solidFill>
                  <a:srgbClr val="000000"/>
                </a:solidFill>
                <a:latin typeface="Gotham Black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b="1" dirty="0">
              <a:latin typeface="Gotham Black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6698CB-B669-9909-C976-CC41377B0A9D}"/>
              </a:ext>
            </a:extLst>
          </p:cNvPr>
          <p:cNvSpPr txBox="1"/>
          <p:nvPr/>
        </p:nvSpPr>
        <p:spPr>
          <a:xfrm>
            <a:off x="941832" y="905256"/>
            <a:ext cx="9992868" cy="6264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Two-Year Bridge Symposium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Transitioned to AAA Foundation in 2024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Sponsors – Deloitte Foundation, PwC, Center for Audit Quality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Over 90,000 Faculty and Students Were Contacted (NBEA, FBLA, TACTYC)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354 Students Participating in 14 Cities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 EY and KPMG Proposals for 2025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High School Accounting Course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Survey in Accounting; Technology Enabled 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Prioritized by Foundation Trustees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Partnering with NBEA and Others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Building an Endowment for The Accounting Hall of Fame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dirty="0"/>
              <a:t>Consultant working to get Foundation moving along for                                                       new Director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endParaRPr lang="en-US" sz="1600" b="1" dirty="0">
              <a:solidFill>
                <a:prstClr val="black"/>
              </a:solidFill>
              <a:latin typeface="Gotham Black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endParaRPr lang="en-US" sz="2000" dirty="0">
              <a:solidFill>
                <a:prstClr val="black"/>
              </a:solidFill>
              <a:latin typeface="Gotham Black"/>
              <a:cs typeface="Times New Roman" panose="02020603050405020304" pitchFamily="18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prstClr val="black"/>
              </a:solidFill>
              <a:latin typeface="Gotham Black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03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C63CC1D-E5E3-0BF0-5634-3896EBE5E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303" y="1288628"/>
            <a:ext cx="9613397" cy="187461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832551-4600-F806-8A65-D953A0E36F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480" y="3429001"/>
            <a:ext cx="10210800" cy="1055914"/>
          </a:xfrm>
        </p:spPr>
        <p:txBody>
          <a:bodyPr anchor="b">
            <a:norm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 Foundation Re-Set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EB34C0-FC42-62BC-F30A-7C658CE54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235438"/>
            <a:ext cx="7321298" cy="660032"/>
          </a:xfrm>
        </p:spPr>
        <p:txBody>
          <a:bodyPr anchor="t"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8550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246" y="132453"/>
            <a:ext cx="8654954" cy="716643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Foundation Consultant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486" y="849096"/>
            <a:ext cx="11810274" cy="4747031"/>
          </a:xfrm>
        </p:spPr>
        <p:txBody>
          <a:bodyPr numCol="1">
            <a:normAutofit fontScale="92500" lnSpcReduction="20000"/>
          </a:bodyPr>
          <a:lstStyle/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In-Process</a:t>
            </a:r>
          </a:p>
          <a:p>
            <a:pPr lvl="1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Two-Year Bridge Symposium – November 8</a:t>
            </a:r>
            <a:r>
              <a:rPr lang="en-US" kern="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2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Deloitte and PwC Office Locations around the U.S.</a:t>
            </a:r>
          </a:p>
          <a:p>
            <a:pPr lvl="1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Calls with Each Member of the Board of Directors</a:t>
            </a:r>
          </a:p>
          <a:p>
            <a:pPr lvl="2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Re-Set Priorities | Narrow Scope | Discuss a 6 Month Plan | Talk about Fundraising</a:t>
            </a:r>
          </a:p>
          <a:p>
            <a:pPr lvl="2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of November 7</a:t>
            </a:r>
            <a:r>
              <a:rPr lang="en-US" sz="2400" kern="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Calls completed with 14 of the 15 Board Members</a:t>
            </a:r>
          </a:p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Week (week of 11/11/24)</a:t>
            </a:r>
          </a:p>
          <a:p>
            <a:pPr lvl="1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and Propose a 6 Month Roadmap for the Foundation</a:t>
            </a:r>
          </a:p>
          <a:p>
            <a:pPr lvl="1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Roadmap changes addressed and approved by Board and AAA Leadership</a:t>
            </a:r>
          </a:p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Month</a:t>
            </a:r>
          </a:p>
          <a:p>
            <a:pPr lvl="1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‘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Story</a:t>
            </a: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pPr lvl="1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Reach out to Every Board Member for a Participatory Financial Contribution</a:t>
            </a:r>
          </a:p>
          <a:p>
            <a:pPr lvl="1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‘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Elevator Pitch</a:t>
            </a: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for the Foundation</a:t>
            </a:r>
          </a:p>
          <a:p>
            <a:pPr marL="8001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en-US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en-US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en-US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en-US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en-US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en-US" sz="20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en-US" sz="20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en-US" sz="20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Osaka" charset="-128"/>
                <a:cs typeface="+mn-cs"/>
              </a:rPr>
              <a:t> Slide   </a:t>
            </a:r>
            <a:fld id="{E68B4CE8-839F-4D83-BF3C-014A1F3680F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Osaka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Osaka" charset="-128"/>
              <a:cs typeface="+mn-cs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0" y="6522720"/>
            <a:ext cx="9144000" cy="335280"/>
            <a:chOff x="0" y="6522720"/>
            <a:chExt cx="12192000" cy="335280"/>
          </a:xfrm>
        </p:grpSpPr>
        <p:sp>
          <p:nvSpPr>
            <p:cNvPr id="5" name="Rectangle 4"/>
            <p:cNvSpPr/>
            <p:nvPr/>
          </p:nvSpPr>
          <p:spPr>
            <a:xfrm flipV="1">
              <a:off x="0" y="6537960"/>
              <a:ext cx="12192000" cy="320040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22000">
                  <a:srgbClr val="2E74B4"/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0" y="6522720"/>
              <a:ext cx="12192000" cy="0"/>
            </a:xfrm>
            <a:prstGeom prst="line">
              <a:avLst/>
            </a:prstGeom>
            <a:ln w="222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4601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8F850A-9C41-286F-F23D-1C7CAD115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500187"/>
          </a:xfrm>
        </p:spPr>
        <p:txBody>
          <a:bodyPr/>
          <a:lstStyle/>
          <a:p>
            <a:pPr algn="ctr"/>
            <a:r>
              <a:rPr lang="en-US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84A781-40E7-200C-A56C-017D5EA61E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35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4D572-65D1-F665-7A78-587C081B6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8731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EC3B5-B1F7-95F1-A241-A4A90D95D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049"/>
            <a:ext cx="10515600" cy="442569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Membership</a:t>
            </a:r>
          </a:p>
          <a:p>
            <a:r>
              <a:rPr lang="en-US" dirty="0"/>
              <a:t>Finance &amp; Building</a:t>
            </a:r>
          </a:p>
          <a:p>
            <a:r>
              <a:rPr lang="en-US" dirty="0"/>
              <a:t>HR Update</a:t>
            </a:r>
          </a:p>
          <a:p>
            <a:r>
              <a:rPr lang="en-US" dirty="0"/>
              <a:t>Board/Council Update</a:t>
            </a:r>
          </a:p>
          <a:p>
            <a:r>
              <a:rPr lang="en-US" dirty="0"/>
              <a:t>Publications </a:t>
            </a:r>
          </a:p>
          <a:p>
            <a:r>
              <a:rPr lang="en-US" dirty="0"/>
              <a:t>Center for Advancing Accounting Education</a:t>
            </a:r>
          </a:p>
          <a:p>
            <a:r>
              <a:rPr lang="en-US" dirty="0"/>
              <a:t>Meetings</a:t>
            </a:r>
          </a:p>
          <a:p>
            <a:r>
              <a:rPr lang="en-US" dirty="0"/>
              <a:t>IT/Membership</a:t>
            </a:r>
          </a:p>
          <a:p>
            <a:r>
              <a:rPr lang="en-US" dirty="0"/>
              <a:t>PI Name Change</a:t>
            </a:r>
          </a:p>
          <a:p>
            <a:r>
              <a:rPr lang="en-US" dirty="0"/>
              <a:t>Foundation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94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46AB-A622-43AB-A0C2-69B01A4D1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Membership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B5764F-F172-4732-B3E8-AB28185E9A8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15993" y="1535040"/>
          <a:ext cx="8574599" cy="3801060"/>
        </p:xfrm>
        <a:graphic>
          <a:graphicData uri="http://schemas.openxmlformats.org/drawingml/2006/table">
            <a:tbl>
              <a:tblPr firstRow="1" firstCol="1" bandRow="1"/>
              <a:tblGrid>
                <a:gridCol w="2267635">
                  <a:extLst>
                    <a:ext uri="{9D8B030D-6E8A-4147-A177-3AD203B41FA5}">
                      <a16:colId xmlns:a16="http://schemas.microsoft.com/office/drawing/2014/main" val="2632790077"/>
                    </a:ext>
                  </a:extLst>
                </a:gridCol>
                <a:gridCol w="2541488">
                  <a:extLst>
                    <a:ext uri="{9D8B030D-6E8A-4147-A177-3AD203B41FA5}">
                      <a16:colId xmlns:a16="http://schemas.microsoft.com/office/drawing/2014/main" val="445212314"/>
                    </a:ext>
                  </a:extLst>
                </a:gridCol>
                <a:gridCol w="3765476">
                  <a:extLst>
                    <a:ext uri="{9D8B030D-6E8A-4147-A177-3AD203B41FA5}">
                      <a16:colId xmlns:a16="http://schemas.microsoft.com/office/drawing/2014/main" val="2116182936"/>
                    </a:ext>
                  </a:extLst>
                </a:gridCol>
              </a:tblGrid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BILL PERIOD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Selected Date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Membership Counts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164697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2024/25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 OF 10-31-2024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5076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653792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2023/24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 OF 10-31-2023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5385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916550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2023/24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6179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66385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2022/23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6273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4989580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2021/22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6599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2406515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2020/21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EOMY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6218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33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31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46AB-A622-43AB-A0C2-69B01A4D1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Section Membership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B5764F-F172-4732-B3E8-AB28185E9A8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15993" y="1535040"/>
          <a:ext cx="8574599" cy="3801060"/>
        </p:xfrm>
        <a:graphic>
          <a:graphicData uri="http://schemas.openxmlformats.org/drawingml/2006/table">
            <a:tbl>
              <a:tblPr firstRow="1" firstCol="1" bandRow="1"/>
              <a:tblGrid>
                <a:gridCol w="2267635">
                  <a:extLst>
                    <a:ext uri="{9D8B030D-6E8A-4147-A177-3AD203B41FA5}">
                      <a16:colId xmlns:a16="http://schemas.microsoft.com/office/drawing/2014/main" val="2632790077"/>
                    </a:ext>
                  </a:extLst>
                </a:gridCol>
                <a:gridCol w="2541488">
                  <a:extLst>
                    <a:ext uri="{9D8B030D-6E8A-4147-A177-3AD203B41FA5}">
                      <a16:colId xmlns:a16="http://schemas.microsoft.com/office/drawing/2014/main" val="445212314"/>
                    </a:ext>
                  </a:extLst>
                </a:gridCol>
                <a:gridCol w="3765476">
                  <a:extLst>
                    <a:ext uri="{9D8B030D-6E8A-4147-A177-3AD203B41FA5}">
                      <a16:colId xmlns:a16="http://schemas.microsoft.com/office/drawing/2014/main" val="2116182936"/>
                    </a:ext>
                  </a:extLst>
                </a:gridCol>
              </a:tblGrid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BILL PERIOD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Selected Date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Membership Counts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164697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2024/25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 OF 10-31-2024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6460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653792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2023/24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 OF 10-31-2023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7157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916550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2023/24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7821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66385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2022/23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8249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4989580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2021/22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8643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2406515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2020/21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EOMY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8255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33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501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B3FA4-316E-1B8F-3625-146DCE65D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Finance &amp; Facilities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3B7F7-9897-CC37-E10B-C255F7037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/>
              <a:t>Kaiser continues to work through our manual accounting system </a:t>
            </a:r>
          </a:p>
          <a:p>
            <a:r>
              <a:rPr lang="en-US" dirty="0"/>
              <a:t>Currently in middle of annual audit</a:t>
            </a:r>
          </a:p>
          <a:p>
            <a:r>
              <a:rPr lang="en-US" dirty="0"/>
              <a:t>Next Priorities:</a:t>
            </a:r>
          </a:p>
          <a:p>
            <a:pPr lvl="1"/>
            <a:r>
              <a:rPr lang="en-US" dirty="0"/>
              <a:t> Section year-end financials (5/31/2024)</a:t>
            </a:r>
          </a:p>
          <a:p>
            <a:pPr lvl="1"/>
            <a:r>
              <a:rPr lang="en-US" dirty="0"/>
              <a:t>Q1 Financials (8/31/2024)</a:t>
            </a:r>
          </a:p>
          <a:p>
            <a:pPr lvl="1"/>
            <a:r>
              <a:rPr lang="en-US" dirty="0"/>
              <a:t>Work with ProTech to move us to accrual system</a:t>
            </a:r>
          </a:p>
          <a:p>
            <a:r>
              <a:rPr lang="en-US" dirty="0"/>
              <a:t>Building remains for sale</a:t>
            </a:r>
          </a:p>
        </p:txBody>
      </p:sp>
    </p:spTree>
    <p:extLst>
      <p:ext uri="{BB962C8B-B14F-4D97-AF65-F5344CB8AC3E}">
        <p14:creationId xmlns:p14="http://schemas.microsoft.com/office/powerpoint/2010/main" val="4089267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17962-C869-0C27-82BD-2AE12CDD6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HR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AAEA5-A972-B52A-E30B-64AFE409E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996"/>
            <a:ext cx="10515600" cy="4675967"/>
          </a:xfrm>
        </p:spPr>
        <p:txBody>
          <a:bodyPr/>
          <a:lstStyle/>
          <a:p>
            <a:r>
              <a:rPr lang="en-US" dirty="0"/>
              <a:t>Two open positions currently in search</a:t>
            </a:r>
          </a:p>
          <a:p>
            <a:pPr lvl="1"/>
            <a:r>
              <a:rPr lang="en-US" dirty="0"/>
              <a:t>Director, Foundation &amp; Sponsorships (Steve’s last day was 11/14)</a:t>
            </a:r>
          </a:p>
          <a:p>
            <a:pPr lvl="1"/>
            <a:r>
              <a:rPr lang="en-US" dirty="0"/>
              <a:t>Senior Director, Center for Advancing Accounting Education – Karen to retire from FT sometime after 2025 AM</a:t>
            </a:r>
          </a:p>
          <a:p>
            <a:r>
              <a:rPr lang="en-US" dirty="0"/>
              <a:t>EA Retirement – Darlene retired and has been replaced by a part-time outsourced EA and a PT Cook Prize manager</a:t>
            </a:r>
          </a:p>
          <a:p>
            <a:r>
              <a:rPr lang="en-US" dirty="0"/>
              <a:t>Three open positions – currently assessing needs to ensure highest and best use of membership dollars</a:t>
            </a:r>
          </a:p>
        </p:txBody>
      </p:sp>
    </p:spTree>
    <p:extLst>
      <p:ext uri="{BB962C8B-B14F-4D97-AF65-F5344CB8AC3E}">
        <p14:creationId xmlns:p14="http://schemas.microsoft.com/office/powerpoint/2010/main" val="1425444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4A4F1-6E8C-F3DC-84E0-4154BF368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4769"/>
          </a:xfrm>
        </p:spPr>
        <p:txBody>
          <a:bodyPr>
            <a:normAutofit fontScale="90000"/>
          </a:bodyPr>
          <a:lstStyle/>
          <a:p>
            <a:r>
              <a:rPr lang="en-US" dirty="0"/>
              <a:t>Board/Council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13305-B166-BACD-9CB7-FA848E1B1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445"/>
            <a:ext cx="10515600" cy="4986518"/>
          </a:xfrm>
        </p:spPr>
        <p:txBody>
          <a:bodyPr>
            <a:normAutofit/>
          </a:bodyPr>
          <a:lstStyle/>
          <a:p>
            <a:r>
              <a:rPr lang="en-US" dirty="0"/>
              <a:t>Board met 11/8 and 11/10; Council met 11/9 at AAA HQ Offices</a:t>
            </a:r>
          </a:p>
          <a:p>
            <a:r>
              <a:rPr lang="en-US" dirty="0"/>
              <a:t>Board Updates:</a:t>
            </a:r>
          </a:p>
          <a:p>
            <a:pPr lvl="1"/>
            <a:r>
              <a:rPr lang="en-US" dirty="0"/>
              <a:t>Possible Bylaws updates</a:t>
            </a:r>
          </a:p>
          <a:p>
            <a:pPr lvl="1"/>
            <a:r>
              <a:rPr lang="en-US" dirty="0"/>
              <a:t>Establish an Investment Committee</a:t>
            </a:r>
          </a:p>
          <a:p>
            <a:pPr lvl="1"/>
            <a:r>
              <a:rPr lang="en-US" dirty="0"/>
              <a:t>Establish an IP Task Force to review EBSCO and Open Access</a:t>
            </a:r>
          </a:p>
          <a:p>
            <a:pPr lvl="1"/>
            <a:r>
              <a:rPr lang="en-US" dirty="0"/>
              <a:t>Establish a Task Force to review AAA Code of Professionalism &amp; Conduct</a:t>
            </a:r>
          </a:p>
          <a:p>
            <a:pPr lvl="1"/>
            <a:r>
              <a:rPr lang="en-US" dirty="0"/>
              <a:t>Reviewed Standing Committees &amp; Board participation</a:t>
            </a:r>
          </a:p>
          <a:p>
            <a:r>
              <a:rPr lang="en-US" dirty="0"/>
              <a:t>Council Updates:</a:t>
            </a:r>
          </a:p>
          <a:p>
            <a:pPr lvl="1"/>
            <a:r>
              <a:rPr lang="en-US" dirty="0"/>
              <a:t>Chose candidates for Director position</a:t>
            </a:r>
          </a:p>
          <a:p>
            <a:pPr lvl="1"/>
            <a:r>
              <a:rPr lang="en-US" dirty="0"/>
              <a:t>Discussed Membership ideas and possible change of membership year to align with fiscal year</a:t>
            </a:r>
          </a:p>
          <a:p>
            <a:pPr lvl="1"/>
            <a:r>
              <a:rPr lang="en-US" dirty="0"/>
              <a:t>Discussed changing DEI terminology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653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ED09D95-58FA-974B-0812-560F2BB26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7435"/>
          </a:xfrm>
        </p:spPr>
        <p:txBody>
          <a:bodyPr/>
          <a:lstStyle/>
          <a:p>
            <a:r>
              <a:rPr lang="en-US" dirty="0"/>
              <a:t>Publications Updates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E79733-FCCC-FBE5-C2B2-A403C3A4F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8780"/>
            <a:ext cx="10515600" cy="4508183"/>
          </a:xfrm>
        </p:spPr>
        <p:txBody>
          <a:bodyPr/>
          <a:lstStyle/>
          <a:p>
            <a:r>
              <a:rPr lang="en-US" dirty="0"/>
              <a:t>EBSCO</a:t>
            </a:r>
          </a:p>
          <a:p>
            <a:pPr lvl="1"/>
            <a:r>
              <a:rPr lang="en-US" dirty="0"/>
              <a:t>EBSCO agreed to changes to extend contract</a:t>
            </a:r>
          </a:p>
          <a:p>
            <a:pPr lvl="1"/>
            <a:r>
              <a:rPr lang="en-US" dirty="0"/>
              <a:t>Board approved IP Task Force – 11/8/24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Accounting Open – contract approval in process</a:t>
            </a:r>
          </a:p>
        </p:txBody>
      </p:sp>
    </p:spTree>
    <p:extLst>
      <p:ext uri="{BB962C8B-B14F-4D97-AF65-F5344CB8AC3E}">
        <p14:creationId xmlns:p14="http://schemas.microsoft.com/office/powerpoint/2010/main" val="1306628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4A786E1-F5A7-53A1-1B21-428E4BBC4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1200"/>
          </a:xfrm>
        </p:spPr>
        <p:txBody>
          <a:bodyPr/>
          <a:lstStyle/>
          <a:p>
            <a:r>
              <a:rPr lang="en-US" dirty="0"/>
              <a:t>Time from Submission to Acceptance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867FF-B1AA-C8B6-14B0-B955FDB92E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3200"/>
            <a:ext cx="5181600" cy="4401389"/>
          </a:xfrm>
        </p:spPr>
        <p:txBody>
          <a:bodyPr>
            <a:normAutofit fontScale="55000" lnSpcReduction="20000"/>
          </a:bodyPr>
          <a:lstStyle/>
          <a:p>
            <a:r>
              <a:rPr lang="en-US" sz="5100" dirty="0">
                <a:highlight>
                  <a:srgbClr val="FFFF00"/>
                </a:highlight>
              </a:rPr>
              <a:t>Journal    	2023    2024</a:t>
            </a:r>
          </a:p>
          <a:p>
            <a:r>
              <a:rPr lang="en-US" sz="5100" dirty="0"/>
              <a:t>TAR    	</a:t>
            </a:r>
            <a:r>
              <a:rPr lang="en-US" sz="5100" dirty="0">
                <a:highlight>
                  <a:srgbClr val="00FF00"/>
                </a:highlight>
              </a:rPr>
              <a:t>799.4    791.5</a:t>
            </a:r>
          </a:p>
          <a:p>
            <a:r>
              <a:rPr lang="en-US" sz="5100" dirty="0"/>
              <a:t>IACE    	</a:t>
            </a:r>
            <a:r>
              <a:rPr lang="en-US" sz="5100" dirty="0">
                <a:highlight>
                  <a:srgbClr val="00FF00"/>
                </a:highlight>
              </a:rPr>
              <a:t>473.9    432</a:t>
            </a:r>
          </a:p>
          <a:p>
            <a:r>
              <a:rPr lang="en-US" sz="5100" dirty="0"/>
              <a:t>HOR    	</a:t>
            </a:r>
            <a:r>
              <a:rPr lang="en-US" sz="5100" dirty="0">
                <a:highlight>
                  <a:srgbClr val="00FF00"/>
                </a:highlight>
              </a:rPr>
              <a:t>559        489.1</a:t>
            </a:r>
          </a:p>
          <a:p>
            <a:r>
              <a:rPr lang="en-US" sz="5100" dirty="0"/>
              <a:t>AJPT    	</a:t>
            </a:r>
            <a:r>
              <a:rPr lang="en-US" sz="5100" dirty="0">
                <a:highlight>
                  <a:srgbClr val="FF0000"/>
                </a:highlight>
              </a:rPr>
              <a:t>664.7    714.6</a:t>
            </a:r>
          </a:p>
          <a:p>
            <a:r>
              <a:rPr lang="en-US" sz="5100" dirty="0"/>
              <a:t>CIIA    	</a:t>
            </a:r>
            <a:r>
              <a:rPr lang="en-US" sz="5100" dirty="0">
                <a:highlight>
                  <a:srgbClr val="FF0000"/>
                </a:highlight>
              </a:rPr>
              <a:t>72.9      198.2</a:t>
            </a:r>
          </a:p>
          <a:p>
            <a:r>
              <a:rPr lang="en-US" sz="5100" dirty="0"/>
              <a:t>BRIA    	</a:t>
            </a:r>
            <a:r>
              <a:rPr lang="en-US" sz="5100" dirty="0">
                <a:highlight>
                  <a:srgbClr val="FF0000"/>
                </a:highlight>
              </a:rPr>
              <a:t>334.1    346.1</a:t>
            </a:r>
          </a:p>
          <a:p>
            <a:r>
              <a:rPr lang="en-US" sz="5100" dirty="0"/>
              <a:t>JMAR   	</a:t>
            </a:r>
            <a:r>
              <a:rPr lang="en-US" sz="5100" dirty="0">
                <a:highlight>
                  <a:srgbClr val="FF0000"/>
                </a:highlight>
              </a:rPr>
              <a:t>388        401.3</a:t>
            </a:r>
          </a:p>
          <a:p>
            <a:r>
              <a:rPr lang="en-US" sz="5100" dirty="0"/>
              <a:t>JETA    	</a:t>
            </a:r>
            <a:r>
              <a:rPr lang="en-US" sz="5100" dirty="0">
                <a:highlight>
                  <a:srgbClr val="FF0000"/>
                </a:highlight>
              </a:rPr>
              <a:t>373.9    451</a:t>
            </a:r>
          </a:p>
          <a:p>
            <a:r>
              <a:rPr lang="en-US" sz="5100" dirty="0"/>
              <a:t>JATA    	</a:t>
            </a:r>
            <a:r>
              <a:rPr lang="en-US" sz="5100" dirty="0">
                <a:highlight>
                  <a:srgbClr val="FF0000"/>
                </a:highlight>
              </a:rPr>
              <a:t>394.6    618.6</a:t>
            </a:r>
          </a:p>
          <a:p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BA09B8-9C70-4628-30F8-FF4F1EAAB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3200"/>
            <a:ext cx="5181600" cy="4401389"/>
          </a:xfrm>
        </p:spPr>
        <p:txBody>
          <a:bodyPr>
            <a:normAutofit fontScale="55000" lnSpcReduction="20000"/>
          </a:bodyPr>
          <a:lstStyle/>
          <a:p>
            <a:r>
              <a:rPr lang="en-US" sz="5100" dirty="0">
                <a:highlight>
                  <a:srgbClr val="FFFF00"/>
                </a:highlight>
              </a:rPr>
              <a:t>Journal    	2023    2024</a:t>
            </a:r>
          </a:p>
          <a:p>
            <a:r>
              <a:rPr lang="en-US" sz="5100" dirty="0"/>
              <a:t>JIS    	</a:t>
            </a:r>
            <a:r>
              <a:rPr lang="en-US" sz="5100" dirty="0">
                <a:highlight>
                  <a:srgbClr val="FF0000"/>
                </a:highlight>
              </a:rPr>
              <a:t>375.7    381.3</a:t>
            </a:r>
          </a:p>
          <a:p>
            <a:r>
              <a:rPr lang="en-US" sz="5100" dirty="0"/>
              <a:t>JIAR    	</a:t>
            </a:r>
            <a:r>
              <a:rPr lang="en-US" sz="5100" dirty="0">
                <a:highlight>
                  <a:srgbClr val="FF0000"/>
                </a:highlight>
              </a:rPr>
              <a:t>554.5    586.9</a:t>
            </a:r>
          </a:p>
          <a:p>
            <a:r>
              <a:rPr lang="en-US" sz="5100" dirty="0"/>
              <a:t>JFAR    	</a:t>
            </a:r>
            <a:r>
              <a:rPr lang="en-US" sz="5100" dirty="0">
                <a:highlight>
                  <a:srgbClr val="FF0000"/>
                </a:highlight>
              </a:rPr>
              <a:t>257.1    324.4</a:t>
            </a:r>
          </a:p>
          <a:p>
            <a:r>
              <a:rPr lang="en-US" sz="5100" dirty="0"/>
              <a:t>JFR    	</a:t>
            </a:r>
            <a:r>
              <a:rPr lang="en-US" sz="5100" dirty="0">
                <a:highlight>
                  <a:srgbClr val="FF0000"/>
                </a:highlight>
              </a:rPr>
              <a:t>509.8    547.9</a:t>
            </a:r>
          </a:p>
          <a:p>
            <a:r>
              <a:rPr lang="en-US" sz="5100" dirty="0"/>
              <a:t>API    	</a:t>
            </a:r>
            <a:r>
              <a:rPr lang="en-US" sz="5100" dirty="0">
                <a:highlight>
                  <a:srgbClr val="FF0000"/>
                </a:highlight>
              </a:rPr>
              <a:t>277.6    298.3</a:t>
            </a:r>
          </a:p>
          <a:p>
            <a:r>
              <a:rPr lang="en-US" sz="5100" dirty="0"/>
              <a:t>AHHJ    	</a:t>
            </a:r>
            <a:r>
              <a:rPr lang="en-US" sz="5100" dirty="0">
                <a:highlight>
                  <a:srgbClr val="FF0000"/>
                </a:highlight>
              </a:rPr>
              <a:t>231.5    294.6</a:t>
            </a:r>
          </a:p>
          <a:p>
            <a:r>
              <a:rPr lang="en-US" sz="5100" dirty="0"/>
              <a:t>JLTR    	</a:t>
            </a:r>
            <a:r>
              <a:rPr lang="en-US" sz="5100" dirty="0">
                <a:highlight>
                  <a:srgbClr val="FF0000"/>
                </a:highlight>
              </a:rPr>
              <a:t>254    	   345</a:t>
            </a:r>
          </a:p>
          <a:p>
            <a:r>
              <a:rPr lang="en-US" sz="5100" dirty="0"/>
              <a:t>JOGNA    	</a:t>
            </a:r>
            <a:r>
              <a:rPr lang="en-US" sz="5100" dirty="0">
                <a:highlight>
                  <a:srgbClr val="FF0000"/>
                </a:highlight>
              </a:rPr>
              <a:t>251.7    415.3</a:t>
            </a:r>
            <a:r>
              <a:rPr lang="en-US" sz="5100" dirty="0"/>
              <a:t>       </a:t>
            </a:r>
          </a:p>
          <a:p>
            <a:r>
              <a:rPr lang="en-US" sz="5100" dirty="0"/>
              <a:t>Average    	</a:t>
            </a:r>
            <a:r>
              <a:rPr lang="en-US" sz="5100" dirty="0">
                <a:highlight>
                  <a:srgbClr val="FF0000"/>
                </a:highlight>
              </a:rPr>
              <a:t>398.4    449.2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020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056A507A4CE94AB8A42D20578B12D3" ma:contentTypeVersion="18" ma:contentTypeDescription="Create a new document." ma:contentTypeScope="" ma:versionID="340186e6c5af6e04facf8deb6777a41a">
  <xsd:schema xmlns:xsd="http://www.w3.org/2001/XMLSchema" xmlns:xs="http://www.w3.org/2001/XMLSchema" xmlns:p="http://schemas.microsoft.com/office/2006/metadata/properties" xmlns:ns3="79677c3c-ea89-444c-b307-186d2d04689a" xmlns:ns4="9768364f-f1ad-4a6f-9280-ad6a5aba7bf5" targetNamespace="http://schemas.microsoft.com/office/2006/metadata/properties" ma:root="true" ma:fieldsID="9243fb3fd274d09970c158c51dc1131a" ns3:_="" ns4:_="">
    <xsd:import namespace="79677c3c-ea89-444c-b307-186d2d04689a"/>
    <xsd:import namespace="9768364f-f1ad-4a6f-9280-ad6a5aba7bf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677c3c-ea89-444c-b307-186d2d0468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68364f-f1ad-4a6f-9280-ad6a5aba7bf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9677c3c-ea89-444c-b307-186d2d04689a" xsi:nil="true"/>
  </documentManagement>
</p:properties>
</file>

<file path=customXml/itemProps1.xml><?xml version="1.0" encoding="utf-8"?>
<ds:datastoreItem xmlns:ds="http://schemas.openxmlformats.org/officeDocument/2006/customXml" ds:itemID="{5975CD7E-8834-4EB2-8329-FA39AAD2AD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98850B-1903-49F2-A49F-9943C4D3C2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677c3c-ea89-444c-b307-186d2d04689a"/>
    <ds:schemaRef ds:uri="9768364f-f1ad-4a6f-9280-ad6a5aba7b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ED43BEF-B227-424E-88C3-DFD9844D2242}">
  <ds:schemaRefs>
    <ds:schemaRef ds:uri="http://purl.org/dc/elements/1.1/"/>
    <ds:schemaRef ds:uri="http://schemas.microsoft.com/office/2006/metadata/properties"/>
    <ds:schemaRef ds:uri="http://purl.org/dc/dcmitype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768364f-f1ad-4a6f-9280-ad6a5aba7bf5"/>
    <ds:schemaRef ds:uri="79677c3c-ea89-444c-b307-186d2d04689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653</Words>
  <Application>Microsoft Office PowerPoint</Application>
  <PresentationFormat>Widescreen</PresentationFormat>
  <Paragraphs>157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Courier New</vt:lpstr>
      <vt:lpstr>Gotham Black</vt:lpstr>
      <vt:lpstr>Times New Roman</vt:lpstr>
      <vt:lpstr>Wingdings</vt:lpstr>
      <vt:lpstr>Office Theme</vt:lpstr>
      <vt:lpstr> Presidents Quarterly Roundatable</vt:lpstr>
      <vt:lpstr>Agenda</vt:lpstr>
      <vt:lpstr>Membership</vt:lpstr>
      <vt:lpstr>Section Membership</vt:lpstr>
      <vt:lpstr>Finance &amp; Facilities Update</vt:lpstr>
      <vt:lpstr>HR Update</vt:lpstr>
      <vt:lpstr>Board/Council Updates</vt:lpstr>
      <vt:lpstr>Publications Updates</vt:lpstr>
      <vt:lpstr>Time from Submission to Acceptance</vt:lpstr>
      <vt:lpstr>Public Interest Section</vt:lpstr>
      <vt:lpstr>Update on Foundation and Sponsorship Activities  </vt:lpstr>
      <vt:lpstr>AAA Foundation Re-Set</vt:lpstr>
      <vt:lpstr>Foundation Consultant Update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VanZorn</dc:creator>
  <cp:lastModifiedBy>Shauna Blackburn</cp:lastModifiedBy>
  <cp:revision>7</cp:revision>
  <dcterms:created xsi:type="dcterms:W3CDTF">2024-11-01T18:13:42Z</dcterms:created>
  <dcterms:modified xsi:type="dcterms:W3CDTF">2025-01-09T20:20:22Z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0x0101003B056A507A4CE94AB8A42D20578B12D3</vt:lpwstr>
  </property>
</Properties>
</file>