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6" r:id="rId2"/>
    <p:sldId id="5960" r:id="rId3"/>
    <p:sldId id="5969" r:id="rId4"/>
    <p:sldId id="5970" r:id="rId5"/>
    <p:sldId id="5962" r:id="rId6"/>
    <p:sldId id="258" r:id="rId7"/>
    <p:sldId id="257" r:id="rId8"/>
    <p:sldId id="261" r:id="rId9"/>
    <p:sldId id="262" r:id="rId10"/>
    <p:sldId id="256" r:id="rId11"/>
    <p:sldId id="5978" r:id="rId12"/>
    <p:sldId id="5975" r:id="rId13"/>
    <p:sldId id="5976" r:id="rId14"/>
    <p:sldId id="288" r:id="rId15"/>
    <p:sldId id="5979" r:id="rId16"/>
    <p:sldId id="5977" r:id="rId17"/>
    <p:sldId id="5961" r:id="rId18"/>
    <p:sldId id="5973" r:id="rId19"/>
    <p:sldId id="259" r:id="rId20"/>
    <p:sldId id="5972" r:id="rId21"/>
    <p:sldId id="5958" r:id="rId22"/>
    <p:sldId id="5963" r:id="rId23"/>
    <p:sldId id="5965" r:id="rId24"/>
    <p:sldId id="5906" r:id="rId25"/>
    <p:sldId id="5914" r:id="rId26"/>
    <p:sldId id="5907" r:id="rId27"/>
    <p:sldId id="5915" r:id="rId28"/>
    <p:sldId id="5908" r:id="rId29"/>
    <p:sldId id="5971" r:id="rId30"/>
    <p:sldId id="5964" r:id="rId31"/>
    <p:sldId id="59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CA409-553E-489A-9856-7F44B94C7AE9}" v="5" dt="2025-11-13T13:42:23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AEC3-A85E-48A2-A659-BAC0CE16FFD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C3B3C-E831-4E80-A467-8713996A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ey.com/en-us/publish/article/open-access/insights/demonstrating-the-advantage-of-publishing-open-access-with-wiley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22DE8-05B8-4476-85FC-6FD07391E3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B9DF5-D111-4154-8BD9-84BF8C936C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2025 </a:t>
            </a:r>
            <a:r>
              <a:rPr lang="en-US" u="sng" dirty="0">
                <a:hlinkClick r:id="rId3"/>
              </a:rPr>
              <a:t>Wiley whitepaper</a:t>
            </a:r>
            <a:r>
              <a:rPr lang="en-US" dirty="0"/>
              <a:t> reports that its hybrid OA articles were viewed 4.2 times the level of subscription articles and were cited 1.5 times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C3B3C-E831-4E80-A467-8713996A60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E23D-A932-09BC-80F3-9F9EBD72A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0CF84-0B7A-FF7A-5D85-EA769ACEE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DA78A-9EA4-B3A8-EC10-D52E07CE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502D5-8C49-F072-C350-AADCC364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DC778-E596-AC86-FDBE-21A9CC33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6B77-226A-C601-6E56-7A48698C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363D1-B3C7-7E7C-F64E-8256B543A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49EFA-AA98-D39B-D249-320F7BB8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1DA4A-F77E-57E6-1DBA-87B62EE7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60DFE-3B59-D507-2E60-C2387168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55488-57D5-EC70-DB0D-8ADABCF5E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83487-DA81-FAE4-46C0-5BBAEE161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88ED-83EA-15B5-598A-6B8AAB9C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DE50C-7417-ABCA-6305-9441E64C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8C8DA-F985-98BF-D1B9-FA0C7B43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8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E8F3-7918-77CE-5BE7-0EC91D3C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6E4C4-454F-27FA-965B-49F0B8D34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4BDCF-0995-11C5-65DD-B3D391F7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0AA55-93BB-C7FC-BED4-BCDC627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47F5F-3E89-AEBD-9B9E-C29CF504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8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B8BF-DA24-C496-E53A-DCDA9CA6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2AD8D-948E-5C74-0240-4BD349259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FCF15-CC7C-B9BA-C890-BD8E2953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AB39-88EE-DB12-10F9-F7B4A9AF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263F-E8D2-ED24-DDF2-D673F812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5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EB64-C119-FFE3-58AB-334CA214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C926-36D1-C7B8-6BBE-40955D2E3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EB4FB-2DFA-97CF-A301-C91A0D070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63B0D-11DD-FF7D-98EE-E641E45B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FFC96-0BD2-0BCC-D4B0-43FE0060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7676-524E-CF13-00F5-193B3C99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AC33-4868-A035-DE42-D9EFE40E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51F62-FBCC-B23E-4417-11E1F0C1C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F9887-EBAA-52A1-9473-CEAAA78DB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2E60E-B515-AA4D-1D23-1D7602F30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ED-A5F0-28C4-AD44-16E9734FD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5CE40-6CFB-ADF1-AC6B-35151D1F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8DC3F-6A87-BA98-B6CF-C6686117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A2927-FFC7-B3D4-1618-524EAF1E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6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32ED-ADA0-A41E-1B66-782E9AFF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9C837-9C48-5115-8BE1-D8E43FF4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99F53-1CD6-99CB-A6BE-55342EBB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B8825-D343-4808-4909-41A087EF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EAE5B-1E81-6510-5A71-B0882F7B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09887-214C-7307-6D11-A7C97663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8CE9E-8EED-F473-1014-889CB4BD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EC53-BF17-9D4C-B7A7-D4AB2B0A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26860-A2BD-930E-FC1C-9FAC1799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D5939-23B0-A813-F945-BD2AD7B11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6F57-ADD3-0696-8A3F-2565EC4A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2EB40-5265-0E3D-6FBF-7BF0D938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E954E-A755-8DDB-860F-7F3E962A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22C1-2043-EF2C-A9D1-478AFA83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78EE7-369D-4854-BFA9-BC7BE803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9A496-887C-46A5-0B1D-D6D4BB374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56D2D-2BB6-B41F-307E-61BCFFCB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7AA6-615C-E5CB-F735-BFF2818C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BAFB-00EA-D6FB-F3EA-FAB91FE9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661AC-98B3-6F62-E012-621EBD40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5FB7E-DB0D-1F8C-720E-5909CA67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7A09F-B8E8-46D0-5C7F-93EE4D90A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C4C41-B1A8-4E2A-A244-FFF5B8BF71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450EF-EC49-DA66-1420-5B7DC4B4B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35B68-5E8E-2352-1972-E0F0D6C7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901D-FC30-C83D-7E62-D8B1E75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0" y="1203512"/>
            <a:ext cx="10860740" cy="103542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Presidents Quarterly Roundtable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5C74A-118A-78C2-F863-6E6A9B2C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9925"/>
            <a:ext cx="10515600" cy="1035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17, 2025</a:t>
            </a:r>
          </a:p>
        </p:txBody>
      </p:sp>
    </p:spTree>
    <p:extLst>
      <p:ext uri="{BB962C8B-B14F-4D97-AF65-F5344CB8AC3E}">
        <p14:creationId xmlns:p14="http://schemas.microsoft.com/office/powerpoint/2010/main" val="161793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0CFB72-83A5-3E85-9B46-2183219D09E6}"/>
              </a:ext>
            </a:extLst>
          </p:cNvPr>
          <p:cNvSpPr txBox="1">
            <a:spLocks/>
          </p:cNvSpPr>
          <p:nvPr/>
        </p:nvSpPr>
        <p:spPr>
          <a:xfrm>
            <a:off x="1797666" y="528321"/>
            <a:ext cx="8596668" cy="579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2026 Board of Directors Election Timeline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F120BA32-3C53-D503-73AD-938159833F54}"/>
              </a:ext>
            </a:extLst>
          </p:cNvPr>
          <p:cNvSpPr txBox="1">
            <a:spLocks/>
          </p:cNvSpPr>
          <p:nvPr/>
        </p:nvSpPr>
        <p:spPr>
          <a:xfrm>
            <a:off x="1190244" y="1107404"/>
            <a:ext cx="9811512" cy="4976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exact dates are dependent on the day the Slate is Posted.</a:t>
            </a:r>
          </a:p>
          <a:p>
            <a:pPr>
              <a:lnSpc>
                <a:spcPct val="120000"/>
              </a:lnSpc>
            </a:pPr>
            <a:endParaRPr lang="en-US" sz="9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10: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Nominations Committee met and selected candidates for President-Elect, </a:t>
            </a:r>
          </a:p>
          <a:p>
            <a:pPr>
              <a:lnSpc>
                <a:spcPct val="120000"/>
              </a:lnSpc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 Education, and Director-Focusing on International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8: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 Ballot Committee met to choose two candidates for Director-Focusing on Membership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Mid-end November: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Slate was posted on </a:t>
            </a:r>
            <a:r>
              <a:rPr lang="en-US"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13 and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announced to membership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December: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to Know the Candidates webpage is posted online and announced to membership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2026: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Ballot opens for online voting and announced to membership. The ballot is open for at least 30 days.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Ballot closes and is verified: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Officers announced to membership and posted online</a:t>
            </a:r>
          </a:p>
          <a:p>
            <a:pPr>
              <a:lnSpc>
                <a:spcPct val="120000"/>
              </a:lnSpc>
            </a:pP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7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70F094-D6D7-A3E0-DE42-6F73D49C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0860"/>
            <a:ext cx="9144000" cy="576072"/>
          </a:xfrm>
        </p:spPr>
        <p:txBody>
          <a:bodyPr>
            <a:normAutofit/>
          </a:bodyPr>
          <a:lstStyle/>
          <a:p>
            <a:r>
              <a:rPr lang="en-US" sz="3200" b="1" dirty="0"/>
              <a:t>Vote Today!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6DF141-C9F8-52FD-B734-F338A8158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44" y="205869"/>
            <a:ext cx="11558016" cy="57607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AAA Bylaws Revisions Vote</a:t>
            </a:r>
            <a:br>
              <a:rPr lang="en-US" sz="2800" b="1" dirty="0"/>
            </a:br>
            <a:br>
              <a:rPr lang="en-US" sz="2800" dirty="0"/>
            </a:br>
            <a:endParaRPr lang="en-US" sz="2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5D745-1EEA-DFCB-20B3-3DA3DFBC1FB8}"/>
              </a:ext>
            </a:extLst>
          </p:cNvPr>
          <p:cNvSpPr txBox="1"/>
          <p:nvPr/>
        </p:nvSpPr>
        <p:spPr>
          <a:xfrm>
            <a:off x="1524000" y="94475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do these updates matter? The proposed updates: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 outdated wording from 2022,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Clarify Board of Directors and Council responsibilities,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Realign Member responsibilities with current AAA processes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5A72C6B1-A862-8B4D-7882-B0C7C1CE6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0215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3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C5CE-A269-1131-D549-0B69E6D9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451"/>
          </a:xfrm>
        </p:spPr>
        <p:txBody>
          <a:bodyPr/>
          <a:lstStyle/>
          <a:p>
            <a:r>
              <a:rPr lang="en-US" dirty="0"/>
              <a:t>Board Meeting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B835-5FA8-B162-2B37-A135F78DC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576"/>
            <a:ext cx="10515600" cy="4997387"/>
          </a:xfrm>
        </p:spPr>
        <p:txBody>
          <a:bodyPr>
            <a:normAutofit/>
          </a:bodyPr>
          <a:lstStyle/>
          <a:p>
            <a:r>
              <a:rPr lang="en-US" sz="2200" b="1" dirty="0"/>
              <a:t>Accepted the Audited Financials – Business Meeting on 11/11/2025</a:t>
            </a:r>
          </a:p>
          <a:p>
            <a:r>
              <a:rPr lang="en-US" sz="2200" b="1" dirty="0"/>
              <a:t>Approved Publications Policies</a:t>
            </a:r>
          </a:p>
          <a:p>
            <a:r>
              <a:rPr lang="en-US" sz="2200" b="1" dirty="0"/>
              <a:t>Voted on OA Article Processing Charges (APCs) for the three AAA-wide Journals</a:t>
            </a:r>
          </a:p>
          <a:p>
            <a:r>
              <a:rPr lang="en-US" sz="2200" b="1" dirty="0"/>
              <a:t>Approved the TAR Editor Slate for Mohan</a:t>
            </a:r>
          </a:p>
          <a:p>
            <a:r>
              <a:rPr lang="en-US" sz="2200" b="1" dirty="0"/>
              <a:t>Changed Board Liaison for AHOF Committee </a:t>
            </a:r>
          </a:p>
          <a:p>
            <a:r>
              <a:rPr lang="en-US" sz="2200" b="1" dirty="0"/>
              <a:t>Discussed August Meeting speakers</a:t>
            </a:r>
          </a:p>
          <a:p>
            <a:r>
              <a:rPr lang="en-US" sz="2200" b="1" dirty="0"/>
              <a:t>Discussed Public Relations for AAA</a:t>
            </a:r>
          </a:p>
          <a:p>
            <a:r>
              <a:rPr lang="en-US" sz="2200" b="1" dirty="0"/>
              <a:t>Approved AAA Populating a Task Force to Reimagine the August Meeting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5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C7B4-3A4E-8B87-D351-902261F0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/>
          <a:lstStyle/>
          <a:p>
            <a:r>
              <a:rPr lang="en-US" dirty="0"/>
              <a:t>Council Meeting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83C1-BFE5-F21A-631A-8116B3A5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4787075"/>
          </a:xfrm>
        </p:spPr>
        <p:txBody>
          <a:bodyPr>
            <a:normAutofit/>
          </a:bodyPr>
          <a:lstStyle/>
          <a:p>
            <a:r>
              <a:rPr lang="en-US" sz="2200" b="1" dirty="0"/>
              <a:t>CBC Populated Ballot for Director Focusing on Membership</a:t>
            </a:r>
          </a:p>
          <a:p>
            <a:r>
              <a:rPr lang="en-US" sz="2200" b="1" dirty="0"/>
              <a:t>Council Began Voting for CCAC Members</a:t>
            </a:r>
          </a:p>
          <a:p>
            <a:r>
              <a:rPr lang="en-US" sz="2200" b="1" dirty="0"/>
              <a:t>Discussed “Reimagining the August Meeting”</a:t>
            </a:r>
          </a:p>
          <a:p>
            <a:r>
              <a:rPr lang="en-US" sz="2200" b="1" dirty="0"/>
              <a:t>Discussed International Membership Access and Engagement Options</a:t>
            </a:r>
          </a:p>
        </p:txBody>
      </p:sp>
    </p:spTree>
    <p:extLst>
      <p:ext uri="{BB962C8B-B14F-4D97-AF65-F5344CB8AC3E}">
        <p14:creationId xmlns:p14="http://schemas.microsoft.com/office/powerpoint/2010/main" val="46619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AF9A-BCDB-7FEF-EC45-C0CF5460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04"/>
            <a:ext cx="105156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August Meeting Decisions Already In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22285-9CD8-AA39-6D11-2E75A2E0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832"/>
            <a:ext cx="10515600" cy="4891077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Move DATA (formerly IDA) to the August Meeting Timeframe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Steering Committee Continues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Proposed Training Day on Sunday – Separate Fee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Proposed Track in Regular Meeting</a:t>
            </a:r>
          </a:p>
          <a:p>
            <a:r>
              <a:rPr lang="en-US" sz="2200" b="1" dirty="0"/>
              <a:t>Move ESG/Sustainability to the August Meeting as a Track</a:t>
            </a:r>
          </a:p>
          <a:p>
            <a:pPr lvl="1"/>
            <a:r>
              <a:rPr lang="en-US" sz="2000" dirty="0"/>
              <a:t>Steering Committee Continues</a:t>
            </a:r>
          </a:p>
          <a:p>
            <a:r>
              <a:rPr lang="en-US" sz="2200" b="1" dirty="0"/>
              <a:t>Include a TAR Track for Early-Stage Research at the Annual Meeting (Tuesday afternoon and Wednesday)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Kick-Off at Tuesday Lunch with TAR Historical Review by Mohan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Not a submission to TAR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Paper Submission Fee - $100</a:t>
            </a:r>
          </a:p>
          <a:p>
            <a:r>
              <a:rPr lang="en-US" sz="2200" b="1" dirty="0"/>
              <a:t>Create a  Dedicated Networking Space for Sections</a:t>
            </a:r>
          </a:p>
          <a:p>
            <a:r>
              <a:rPr lang="en-US" sz="2200" b="1" dirty="0"/>
              <a:t>Lighten Monday Night Reception Food and Add Lunches on Monday and Tuesday (included in registration fee)</a:t>
            </a:r>
          </a:p>
          <a:p>
            <a:r>
              <a:rPr lang="en-US" sz="2200" b="1" dirty="0"/>
              <a:t>Bring Back a Revamped Host Program</a:t>
            </a:r>
          </a:p>
          <a:p>
            <a:r>
              <a:rPr lang="en-US" sz="2200" b="1" dirty="0"/>
              <a:t>Possible Name: AAA Global Connect</a:t>
            </a:r>
          </a:p>
        </p:txBody>
      </p:sp>
    </p:spTree>
    <p:extLst>
      <p:ext uri="{BB962C8B-B14F-4D97-AF65-F5344CB8AC3E}">
        <p14:creationId xmlns:p14="http://schemas.microsoft.com/office/powerpoint/2010/main" val="219095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7687-E166-8806-DF88-BB40A49D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dirty="0"/>
              <a:t>General Membership Outreach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50A2-4751-82CB-B58A-264DD1FE1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Surveys and Focus Groups 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2x/year across General Membership, PhD Students, Practitioner, Retired groups</a:t>
            </a: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and Social Media campaigns - ongoing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Advisory Committee (MAC)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 Membership Value &amp; Engagement Survey (championed by IMAC)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Advertising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Grants and Google Paid ads</a:t>
            </a:r>
          </a:p>
          <a:p>
            <a:pPr lvl="0">
              <a:defRPr/>
            </a:pP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PropFuel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(Micro polls)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engagement of non-Section membership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Renewing / Lapsed Members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Meeting “Reimagining” feedback</a:t>
            </a:r>
          </a:p>
          <a:p>
            <a:pPr lvl="1"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9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838200" y="196189"/>
            <a:ext cx="9786938" cy="721724"/>
          </a:xfrm>
        </p:spPr>
        <p:txBody>
          <a:bodyPr>
            <a:noAutofit/>
          </a:bodyPr>
          <a:lstStyle/>
          <a:p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Engagement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698CB-B669-9909-C976-CC41377B0A9D}"/>
              </a:ext>
            </a:extLst>
          </p:cNvPr>
          <p:cNvSpPr txBox="1"/>
          <p:nvPr/>
        </p:nvSpPr>
        <p:spPr>
          <a:xfrm>
            <a:off x="838200" y="1130319"/>
            <a:ext cx="10744200" cy="4809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Focus Groups at AAA-AM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Barriers, themes, recommendations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 Membership Advisory Committee (IMAC)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Grassroot member-driven initiative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IMAC pre-work survey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IMAC recommendations: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&amp; publishing support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Teaching &amp; pedagogy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Outreach &amp; membership engagement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Championing the AAA Membership Value &amp; Engagement Survey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Collecting ideas for enhancement of international members experiences at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AAA Annual Meeting &amp; Spark Virtual Conference</a:t>
            </a:r>
          </a:p>
        </p:txBody>
      </p:sp>
    </p:spTree>
    <p:extLst>
      <p:ext uri="{BB962C8B-B14F-4D97-AF65-F5344CB8AC3E}">
        <p14:creationId xmlns:p14="http://schemas.microsoft.com/office/powerpoint/2010/main" val="38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838200" y="196189"/>
            <a:ext cx="9786938" cy="484848"/>
          </a:xfrm>
        </p:spPr>
        <p:txBody>
          <a:bodyPr>
            <a:noAutofit/>
          </a:bodyPr>
          <a:lstStyle/>
          <a:p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Engagement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698CB-B669-9909-C976-CC41377B0A9D}"/>
              </a:ext>
            </a:extLst>
          </p:cNvPr>
          <p:cNvSpPr txBox="1"/>
          <p:nvPr/>
        </p:nvSpPr>
        <p:spPr>
          <a:xfrm>
            <a:off x="838200" y="1066696"/>
            <a:ext cx="10744200" cy="516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 Membership Value &amp; Engagement  Survey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Participation, AAA value, barriers and recommendations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AAA-IMA Partnership (MENA)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Cairo Academic Summit in Egypt (November 2025)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Professional and Academic Roundtable in Dubai, UAE (January 2026)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Finance Excellence &amp; Leadership Summit in Dubai,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(May 2026)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University/Conference Meetings – MENA Region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AUC and Cairo University visits, Egypt (November 2025)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Accounting, Governance &amp; Sustainability (AGS) Conference hosted by KFUPM, KSA (December 2025)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 Continuous Audit &amp; Reporting Symposium hosted by American University of Sharjah, UAE (December 2025)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0F17-ED37-8B5D-B48C-0F45B138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 Pilot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A4BBF9-69E4-25C9-B71A-80D92FB60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468" y="1232011"/>
            <a:ext cx="10246908" cy="43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7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F0FA-BC55-BCF6-60E7-5B57F497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323"/>
          </a:xfrm>
        </p:spPr>
        <p:txBody>
          <a:bodyPr/>
          <a:lstStyle/>
          <a:p>
            <a:r>
              <a:rPr lang="en-US" dirty="0"/>
              <a:t>Practitioner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3768-2659-8613-78FB-ABD9C05CB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CalCPA</a:t>
            </a:r>
            <a:r>
              <a:rPr lang="en-US" dirty="0"/>
              <a:t> and ICPAS have continued to promote the discounted pilot</a:t>
            </a:r>
          </a:p>
          <a:p>
            <a:pPr lvl="1"/>
            <a:r>
              <a:rPr lang="en-US" dirty="0" err="1"/>
              <a:t>CalCPA</a:t>
            </a:r>
            <a:r>
              <a:rPr lang="en-US" dirty="0"/>
              <a:t> started sending to the correct audience after initial missteps</a:t>
            </a:r>
          </a:p>
          <a:p>
            <a:pPr lvl="1"/>
            <a:r>
              <a:rPr lang="en-US" dirty="0"/>
              <a:t>~16k members targeted in emails</a:t>
            </a:r>
          </a:p>
          <a:p>
            <a:r>
              <a:rPr lang="en-US" dirty="0"/>
              <a:t>ICPAS – initially more responsive, now less enthusiastic</a:t>
            </a:r>
          </a:p>
          <a:p>
            <a:r>
              <a:rPr lang="en-US" dirty="0"/>
              <a:t>Both organizations have narrowed the reach of the emails after initial outreach had low reception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0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C50452-BCA7-BF4E-453A-0011FCF5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745"/>
            <a:ext cx="10515600" cy="65836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B9FBC-F0E8-2751-EB47-1B73896F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6112"/>
            <a:ext cx="10515600" cy="493776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Membership</a:t>
            </a:r>
          </a:p>
          <a:p>
            <a:r>
              <a:rPr lang="en-US" sz="2400" dirty="0"/>
              <a:t>Finance/HR</a:t>
            </a:r>
          </a:p>
          <a:p>
            <a:r>
              <a:rPr lang="en-US" sz="2400" dirty="0"/>
              <a:t>Governance Update – Board Slate</a:t>
            </a:r>
          </a:p>
          <a:p>
            <a:r>
              <a:rPr lang="en-US" sz="2400" dirty="0"/>
              <a:t>Board &amp; Council Updates</a:t>
            </a:r>
          </a:p>
          <a:p>
            <a:r>
              <a:rPr lang="en-US" sz="2400" dirty="0"/>
              <a:t>Changes Underway for Reimagining the August Meeting</a:t>
            </a:r>
          </a:p>
          <a:p>
            <a:r>
              <a:rPr lang="en-US" sz="2400" dirty="0"/>
              <a:t>General Membership Updates</a:t>
            </a:r>
          </a:p>
          <a:p>
            <a:r>
              <a:rPr lang="en-US" sz="2400" dirty="0"/>
              <a:t>International Membership Updates</a:t>
            </a:r>
          </a:p>
          <a:p>
            <a:r>
              <a:rPr lang="en-US" sz="2400" dirty="0"/>
              <a:t>Pilot and New Membership Categories Updates</a:t>
            </a:r>
          </a:p>
          <a:p>
            <a:r>
              <a:rPr lang="en-US" sz="2400" dirty="0"/>
              <a:t>Meetings </a:t>
            </a:r>
          </a:p>
          <a:p>
            <a:r>
              <a:rPr lang="en-US" sz="2400" dirty="0"/>
              <a:t>Center for Advancing Accounting Education</a:t>
            </a:r>
          </a:p>
          <a:p>
            <a:r>
              <a:rPr lang="en-US" sz="2400" dirty="0"/>
              <a:t>Publications</a:t>
            </a:r>
          </a:p>
          <a:p>
            <a:r>
              <a:rPr lang="en-US" sz="2400" dirty="0"/>
              <a:t>Open Access</a:t>
            </a:r>
          </a:p>
          <a:p>
            <a:r>
              <a:rPr lang="en-US" sz="2400" dirty="0"/>
              <a:t>IT/Membership/Marketing</a:t>
            </a:r>
          </a:p>
          <a:p>
            <a:r>
              <a:rPr lang="en-US" sz="2400" dirty="0"/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363364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F33E-BADC-29DD-704F-7D5D31DC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en-US" dirty="0"/>
              <a:t>Tiered Membership – November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D5AE-B1C8-A423-D8BA-1EFEF19B2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88BA0C-A94B-6E64-2E48-24F8EBC29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363" y="1901825"/>
          <a:ext cx="992028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29224" imgH="1898515" progId="Excel.Sheet.12">
                  <p:embed/>
                </p:oleObj>
              </mc:Choice>
              <mc:Fallback>
                <p:oleObj name="Worksheet" r:id="rId2" imgW="6229224" imgH="189851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88BA0C-A94B-6E64-2E48-24F8EBC29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1363" y="1901825"/>
                        <a:ext cx="992028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08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901D-FC30-C83D-7E62-D8B1E75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0" y="256032"/>
            <a:ext cx="10860740" cy="87782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5C74A-118A-78C2-F863-6E6A9B2C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864"/>
            <a:ext cx="10515600" cy="461814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100" b="1" dirty="0">
                <a:solidFill>
                  <a:prstClr val="black"/>
                </a:solidFill>
                <a:cs typeface="Times New Roman" panose="02020603050405020304" pitchFamily="18" charset="0"/>
              </a:rPr>
              <a:t>Annual Meeting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solidFill>
                  <a:prstClr val="black"/>
                </a:solidFill>
                <a:cs typeface="Times New Roman" panose="02020603050405020304" pitchFamily="18" charset="0"/>
              </a:rPr>
              <a:t>Submissions are open for AM 2026!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solidFill>
                  <a:prstClr val="black"/>
                </a:solidFill>
                <a:cs typeface="Times New Roman" panose="02020603050405020304" pitchFamily="18" charset="0"/>
              </a:rPr>
              <a:t>New track this year – </a:t>
            </a:r>
            <a:r>
              <a:rPr lang="en-US" sz="2900" i="1" dirty="0">
                <a:solidFill>
                  <a:prstClr val="black"/>
                </a:solidFill>
                <a:cs typeface="Times New Roman" panose="02020603050405020304" pitchFamily="18" charset="0"/>
              </a:rPr>
              <a:t>The Accounting Review </a:t>
            </a:r>
            <a:r>
              <a:rPr lang="en-US" sz="2900" dirty="0">
                <a:solidFill>
                  <a:prstClr val="black"/>
                </a:solidFill>
                <a:cs typeface="Times New Roman" panose="02020603050405020304" pitchFamily="18" charset="0"/>
              </a:rPr>
              <a:t>Early-Stage Research Track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solidFill>
                  <a:prstClr val="black"/>
                </a:solidFill>
                <a:cs typeface="Times New Roman" panose="02020603050405020304" pitchFamily="18" charset="0"/>
              </a:rPr>
              <a:t>Visit the AM webpage to see information on the hotel, partners, and Las Vegas</a:t>
            </a:r>
          </a:p>
          <a:p>
            <a:pPr lvl="1">
              <a:spcBef>
                <a:spcPts val="1000"/>
              </a:spcBef>
              <a:defRPr/>
            </a:pPr>
            <a:endParaRPr lang="en-US" sz="2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100" b="1" dirty="0">
                <a:solidFill>
                  <a:prstClr val="black"/>
                </a:solidFill>
                <a:cs typeface="Times New Roman" panose="02020603050405020304" pitchFamily="18" charset="0"/>
              </a:rPr>
              <a:t>Midyear Meetings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solidFill>
                  <a:prstClr val="black"/>
                </a:solidFill>
                <a:cs typeface="Times New Roman" panose="02020603050405020304" pitchFamily="18" charset="0"/>
              </a:rPr>
              <a:t>Six out of Eleven Meetings this year will take place at universities/conference centers.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solidFill>
                  <a:prstClr val="black"/>
                </a:solidFill>
                <a:cs typeface="Times New Roman" panose="02020603050405020304" pitchFamily="18" charset="0"/>
              </a:rPr>
              <a:t>Expectation is this will continue as future year site selections are underway.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endParaRPr lang="en-US" sz="2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100" b="1" dirty="0">
                <a:solidFill>
                  <a:prstClr val="black"/>
                </a:solidFill>
                <a:cs typeface="Times New Roman" panose="02020603050405020304" pitchFamily="18" charset="0"/>
              </a:rPr>
              <a:t>Meetings Model Committee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solidFill>
                  <a:prstClr val="black"/>
                </a:solidFill>
                <a:cs typeface="Times New Roman" panose="02020603050405020304" pitchFamily="18" charset="0"/>
              </a:rPr>
              <a:t>New committee chair-elect is Vern Richardson who will lead the committee starting in fall of 2026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solidFill>
                  <a:prstClr val="black"/>
                </a:solidFill>
                <a:cs typeface="Times New Roman" panose="02020603050405020304" pitchFamily="18" charset="0"/>
              </a:rPr>
              <a:t>The committee will meet next week.  Any updates from the committee can be found on the Segment Leader Website.</a:t>
            </a:r>
          </a:p>
          <a:p>
            <a:pPr marL="0" indent="0" algn="ctr">
              <a:buNone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9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9629-6143-B02D-8C28-563A0FF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r>
              <a:rPr lang="en-US" dirty="0"/>
              <a:t>Center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D65E-F3E1-A142-EF72-83192BC0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441"/>
            <a:ext cx="10515600" cy="477316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Pipeline Update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Update on FASO Working Groups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Principles Bootcamps / Information Sessions </a:t>
            </a:r>
            <a:r>
              <a:rPr lang="en-US" sz="22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(held with 8 State Societies)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Panels at TACTYC, </a:t>
            </a:r>
            <a:r>
              <a:rPr lang="en-US" sz="2200" dirty="0">
                <a:latin typeface="Aptos" panose="020B0004020202020204" pitchFamily="34" charset="0"/>
                <a:cs typeface="Times New Roman" panose="02020603050405020304" pitchFamily="18" charset="0"/>
              </a:rPr>
              <a:t>CTLA, Annual Meeting, EAC/TLC Midyear </a:t>
            </a:r>
            <a:r>
              <a:rPr lang="en-US" sz="2200" i="1" dirty="0">
                <a:latin typeface="Aptos" panose="020B0004020202020204" pitchFamily="34" charset="0"/>
                <a:cs typeface="Times New Roman" panose="02020603050405020304" pitchFamily="18" charset="0"/>
              </a:rPr>
              <a:t>(May-October)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CPE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Asynchronous </a:t>
            </a:r>
            <a:r>
              <a:rPr lang="en-US" sz="22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(including 30.2 CPE hours from Annual Meeting)</a:t>
            </a: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COSO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Webinars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cs typeface="Times New Roman" panose="02020603050405020304" pitchFamily="18" charset="0"/>
              </a:rPr>
              <a:t>Exchange Podcast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cs typeface="Times New Roman" panose="02020603050405020304" pitchFamily="18" charset="0"/>
              </a:rPr>
              <a:t>Booking weARE and Pipeline Webinars into late Spring 2026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cs typeface="Times New Roman" panose="02020603050405020304" pitchFamily="18" charset="0"/>
              </a:rPr>
              <a:t>Future Plans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Identify additional Practitioner Subject Experts (Webinars, Meetings, Podcasts, etc.)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Identify Hot Topics for future Webinars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59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822A-A910-0381-D923-90827A23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777239"/>
          </a:xfrm>
        </p:spPr>
        <p:txBody>
          <a:bodyPr/>
          <a:lstStyle/>
          <a:p>
            <a:r>
              <a:rPr lang="en-US" dirty="0"/>
              <a:t>Publications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7191E-8CC8-44CB-CA85-0E2155B6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544"/>
            <a:ext cx="10515600" cy="5394960"/>
          </a:xfrm>
        </p:spPr>
        <p:txBody>
          <a:bodyPr/>
          <a:lstStyle/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Backfile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Signed contract with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Aptara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which is now preparing TAR articles from 1926-1998 to be added to Digital Library by the end of the year; backfiles for seven other journals will be processed after that.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Accessibility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requiring authors to include “alt-text” describing all article images to comply with European Accessibility Act and U.S. ADA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ResearchGate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“Journal Home” pages give platform users more information about the journals and AAA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provide metrics of who is viewing our content and provide opportunities to connect directly with potential authors</a:t>
            </a:r>
          </a:p>
          <a:p>
            <a:r>
              <a:rPr lang="en-US" sz="2200" b="1" dirty="0"/>
              <a:t>AVRIS Technologies (INSEAD)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Turing 5 teaching cases into a VR educational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217866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9CF3-4373-CC9A-130B-2749122D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Hybrid Open Access Publishing?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ADBA-0E0F-A917-3BF7-171D8ECD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Open access:</a:t>
            </a:r>
            <a:r>
              <a:rPr lang="en-US" b="1" dirty="0"/>
              <a:t> </a:t>
            </a:r>
            <a:r>
              <a:rPr lang="en-US" dirty="0"/>
              <a:t>published articles are permanently and freely available for anyone to read.</a:t>
            </a:r>
          </a:p>
          <a:p>
            <a:pPr lvl="0"/>
            <a:r>
              <a:rPr lang="en-US" b="1" i="1" dirty="0"/>
              <a:t>Hybrid</a:t>
            </a:r>
            <a:r>
              <a:rPr lang="en-US" b="1" dirty="0"/>
              <a:t>:</a:t>
            </a:r>
            <a:r>
              <a:rPr lang="en-US" dirty="0"/>
              <a:t> authors choose whether to publish OA or under the traditional subscription model when their articles are accepted for publication.</a:t>
            </a:r>
          </a:p>
          <a:p>
            <a:pPr lvl="0"/>
            <a:r>
              <a:rPr lang="en-US" b="1" i="1" dirty="0"/>
              <a:t>Gold</a:t>
            </a:r>
            <a:r>
              <a:rPr lang="en-US" b="1" dirty="0"/>
              <a:t>: </a:t>
            </a:r>
            <a:r>
              <a:rPr lang="en-US" dirty="0"/>
              <a:t>authors pay an Article Publication Charge which allows them to retain the copyright and make articles freely available for reading, downloading, and sharing.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52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9190-CB18-285D-7787-AE589C07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0D4D9-8EF4-0663-CD30-3F3F3F9E4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Why is AAA making this OA option available? </a:t>
            </a:r>
            <a:r>
              <a:rPr lang="en-US" dirty="0"/>
              <a:t>Competitor journals publish an average 33% of their articles as Open Access.  Some authors must publish OA due to school or funder requirements</a:t>
            </a:r>
          </a:p>
          <a:p>
            <a:endParaRPr lang="en-US" b="1" dirty="0"/>
          </a:p>
          <a:p>
            <a:r>
              <a:rPr lang="en-US" b="1" dirty="0"/>
              <a:t>What are the benefits of publishing OA?  </a:t>
            </a:r>
            <a:r>
              <a:rPr lang="en-US" dirty="0"/>
              <a:t>OA articles have more impact because they have more views, more cites, and higher </a:t>
            </a:r>
            <a:r>
              <a:rPr lang="en-US" dirty="0" err="1"/>
              <a:t>Altmetric</a:t>
            </a:r>
            <a:r>
              <a:rPr lang="en-US" dirty="0"/>
              <a:t> statistics.  </a:t>
            </a:r>
          </a:p>
          <a:p>
            <a:endParaRPr lang="en-US" b="1" dirty="0"/>
          </a:p>
          <a:p>
            <a:r>
              <a:rPr lang="en-US" b="1" dirty="0"/>
              <a:t>What are the costs associated with publishing my article OA? </a:t>
            </a:r>
            <a:r>
              <a:rPr lang="en-US" dirty="0"/>
              <a:t>Authors will pay an Article Publication Charge (APC) that varies by journal.  </a:t>
            </a:r>
          </a:p>
          <a:p>
            <a:endParaRPr lang="en-US" dirty="0"/>
          </a:p>
          <a:p>
            <a:r>
              <a:rPr lang="en-US" b="1" dirty="0"/>
              <a:t>Is this predatory (e.g., pay to publish)? </a:t>
            </a:r>
            <a:r>
              <a:rPr lang="en-US" dirty="0"/>
              <a:t>No, the submission and peer review process will be conducted as normal and the author decides </a:t>
            </a:r>
            <a:r>
              <a:rPr lang="en-US" b="1" dirty="0"/>
              <a:t>after</a:t>
            </a:r>
            <a:r>
              <a:rPr lang="en-US" dirty="0"/>
              <a:t> article’s final acceptance whether to publish it OA.</a:t>
            </a:r>
          </a:p>
        </p:txBody>
      </p:sp>
    </p:spTree>
    <p:extLst>
      <p:ext uri="{BB962C8B-B14F-4D97-AF65-F5344CB8AC3E}">
        <p14:creationId xmlns:p14="http://schemas.microsoft.com/office/powerpoint/2010/main" val="31717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9850-225E-5C0B-621B-1C8326A2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 Article Publication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588D5-E491-5466-8BF1-A44AA99E6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Benchmarked with peer journals</a:t>
            </a:r>
          </a:p>
          <a:p>
            <a:endParaRPr lang="en-US" dirty="0"/>
          </a:p>
          <a:p>
            <a:r>
              <a:rPr lang="en-US" dirty="0"/>
              <a:t>Association journal APCs:</a:t>
            </a:r>
          </a:p>
          <a:p>
            <a:pPr lvl="1"/>
            <a:r>
              <a:rPr lang="en-US" sz="2800" dirty="0"/>
              <a:t>TAR $3900</a:t>
            </a:r>
          </a:p>
          <a:p>
            <a:pPr lvl="1"/>
            <a:r>
              <a:rPr lang="en-US" sz="2800" dirty="0"/>
              <a:t>AH $3400</a:t>
            </a:r>
          </a:p>
          <a:p>
            <a:pPr lvl="1"/>
            <a:r>
              <a:rPr lang="en-US" sz="2800" dirty="0"/>
              <a:t>IAE $3400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59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493B0-F697-EDB7-C729-D6A0A677B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654A-FB48-EEC6-8BD9-EFD4CD58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  <a:br>
              <a:rPr lang="en-US" dirty="0"/>
            </a:br>
            <a:r>
              <a:rPr lang="en-US" dirty="0"/>
              <a:t>Sections must make OA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D02B-8F81-4C1A-1D1C-381ADFD5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To decide:</a:t>
            </a:r>
          </a:p>
          <a:p>
            <a:pPr lvl="1"/>
            <a:r>
              <a:rPr lang="en-US" sz="2800" dirty="0"/>
              <a:t>Should your section’s journal offer OA option?</a:t>
            </a:r>
          </a:p>
          <a:p>
            <a:pPr lvl="1"/>
            <a:r>
              <a:rPr lang="en-US" sz="2800" dirty="0"/>
              <a:t>What APC should the journal charge?</a:t>
            </a:r>
          </a:p>
          <a:p>
            <a:pPr lvl="1"/>
            <a:r>
              <a:rPr lang="en-US" sz="2800" dirty="0"/>
              <a:t>When would you begin?</a:t>
            </a:r>
          </a:p>
          <a:p>
            <a:pPr lvl="1"/>
            <a:r>
              <a:rPr lang="en-US" sz="2800" dirty="0"/>
              <a:t>How will you educate your members?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44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9C7A-7E67-E657-CA6E-E8FA50A1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  <a:br>
              <a:rPr lang="en-US" dirty="0"/>
            </a:br>
            <a:r>
              <a:rPr lang="en-US" dirty="0"/>
              <a:t>Sections must make OA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1F685-5541-DD40-AAF8-E4E157415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Webinar December 1, 2-3pm ET for section leaders</a:t>
            </a:r>
          </a:p>
          <a:p>
            <a:endParaRPr lang="en-US" dirty="0"/>
          </a:p>
          <a:p>
            <a:r>
              <a:rPr lang="en-US" dirty="0"/>
              <a:t>Webinar topics:</a:t>
            </a:r>
          </a:p>
          <a:p>
            <a:pPr lvl="1"/>
            <a:r>
              <a:rPr lang="en-US" dirty="0"/>
              <a:t>What is hybrid OA publishing?</a:t>
            </a:r>
          </a:p>
          <a:p>
            <a:pPr lvl="1"/>
            <a:r>
              <a:rPr lang="en-US" dirty="0"/>
              <a:t>What decisions do sections need to make (offer the option, set an APC)?</a:t>
            </a:r>
          </a:p>
          <a:p>
            <a:pPr lvl="1"/>
            <a:r>
              <a:rPr lang="en-US" dirty="0"/>
              <a:t>What are APCs at comparable journals?</a:t>
            </a:r>
          </a:p>
          <a:p>
            <a:pPr lvl="1"/>
            <a:r>
              <a:rPr lang="en-US" dirty="0"/>
              <a:t>How will this affect section finances?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98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B22B-F1BD-F728-3579-D1AD4C18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 /Membership / Marketing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B79BC-F428-7DF4-F0F6-85D41525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Tiered and New Membership Categories Launched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New / Updated Websites / Features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Async Annual Meeting videos launched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Beta testing of LMS Content Repository intake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Dynamic language translation of websites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Beta testing personalized event / calendar / tool</a:t>
            </a:r>
          </a:p>
          <a:p>
            <a:pPr>
              <a:defRPr/>
            </a:pPr>
            <a:r>
              <a:rPr lang="en-US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PropFuel</a:t>
            </a: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Platform integrated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Micropolls</a:t>
            </a: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 and short-form engagement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Membership and Conference focus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Section Engagement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Annual Meeting Survey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Migrations / Upgrades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Protech Improvements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AR Outsourcing</a:t>
            </a:r>
          </a:p>
          <a:p>
            <a:pPr marL="914400" lvl="2" indent="0">
              <a:spcBef>
                <a:spcPts val="1000"/>
              </a:spcBef>
              <a:buNone/>
              <a:defRPr/>
            </a:pPr>
            <a:endParaRPr lang="en-US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2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- Update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80106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2025/26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11-5-2025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5079*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11-5-2024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5827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6273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6599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EE009A-19D6-566A-082A-AE8741E3DE2A}"/>
              </a:ext>
            </a:extLst>
          </p:cNvPr>
          <p:cNvSpPr txBox="1"/>
          <p:nvPr/>
        </p:nvSpPr>
        <p:spPr>
          <a:xfrm>
            <a:off x="1315993" y="5500361"/>
            <a:ext cx="422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 Membership opened 2 weeks later in 2025 vs. 2024</a:t>
            </a:r>
          </a:p>
        </p:txBody>
      </p:sp>
    </p:spTree>
    <p:extLst>
      <p:ext uri="{BB962C8B-B14F-4D97-AF65-F5344CB8AC3E}">
        <p14:creationId xmlns:p14="http://schemas.microsoft.com/office/powerpoint/2010/main" val="115773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B0FC-E078-8CD6-D930-B368E26D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dirty="0"/>
              <a:t>Foundation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F6C0-9231-29CE-B120-3B65DA1E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4787075"/>
          </a:xfrm>
        </p:spPr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Two-Year Bridge Symposium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Held on November 14</a:t>
            </a:r>
            <a:r>
              <a:rPr lang="en-US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th </a:t>
            </a:r>
            <a:endParaRPr 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Received 1,810 Applications, Anticipate Nearly 1,100 Participants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Accounting Hall of Fame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Times New Roman" panose="02020603050405020304" pitchFamily="18" charset="0"/>
              </a:rPr>
              <a:t>Nomination Applications Closed on October 31st for 2026 </a:t>
            </a:r>
          </a:p>
          <a:p>
            <a:pPr marL="800100" lvl="1" indent="-342900"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Times New Roman" panose="02020603050405020304" pitchFamily="18" charset="0"/>
              </a:rPr>
              <a:t>Development of Teaching Resources from 2025 Awardee Videos 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High School Accounting Course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Survey in Accounting; Technology Enabled 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Partnering with NBEA and Others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Conducting Interviews with High School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69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8BC2D2-E1D0-B6D0-90A3-B9122EC9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00EC9-47D6-B3BE-EB45-3BA9E9514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Membership - Update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80106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2025/26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11-5-2025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6459*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11-5-2024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7821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8249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8643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A1C729-5471-9153-DAF1-A66A2AB96728}"/>
              </a:ext>
            </a:extLst>
          </p:cNvPr>
          <p:cNvSpPr txBox="1"/>
          <p:nvPr/>
        </p:nvSpPr>
        <p:spPr>
          <a:xfrm>
            <a:off x="1315993" y="5500361"/>
            <a:ext cx="422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 Membership opened 2 weeks later in 2025 vs. 2024</a:t>
            </a:r>
          </a:p>
        </p:txBody>
      </p:sp>
    </p:spTree>
    <p:extLst>
      <p:ext uri="{BB962C8B-B14F-4D97-AF65-F5344CB8AC3E}">
        <p14:creationId xmlns:p14="http://schemas.microsoft.com/office/powerpoint/2010/main" val="418570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CEC3-0C47-D703-8B2D-ECBA46EC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/>
          <a:lstStyle/>
          <a:p>
            <a:r>
              <a:rPr lang="en-US" dirty="0"/>
              <a:t>Finance/HR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E84D-4941-A905-40F9-DEBFD8BF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4823651"/>
          </a:xfrm>
        </p:spPr>
        <p:txBody>
          <a:bodyPr>
            <a:normAutofit/>
          </a:bodyPr>
          <a:lstStyle/>
          <a:p>
            <a:r>
              <a:rPr lang="en-US" sz="2200" b="1" dirty="0"/>
              <a:t>Finance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Wolf &amp; Co has now taken over AR in addition to AP and financial reporting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Audit is complete</a:t>
            </a:r>
          </a:p>
          <a:p>
            <a:endParaRPr lang="en-US" sz="2000" dirty="0"/>
          </a:p>
          <a:p>
            <a:r>
              <a:rPr lang="en-US" sz="2200" b="1" dirty="0"/>
              <a:t>HR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Dismissed two employees in October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Hired one employee in November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Current Staffing: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20 Full-time Employees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2 Part-time consultants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2 part-time employees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1 Intern</a:t>
            </a:r>
          </a:p>
        </p:txBody>
      </p:sp>
    </p:spTree>
    <p:extLst>
      <p:ext uri="{BB962C8B-B14F-4D97-AF65-F5344CB8AC3E}">
        <p14:creationId xmlns:p14="http://schemas.microsoft.com/office/powerpoint/2010/main" val="255239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E44B-944D-4D4F-1230-8EE7A590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1B7FEA6-5EAB-48CA-2595-E680D6E699D6}"/>
              </a:ext>
            </a:extLst>
          </p:cNvPr>
          <p:cNvSpPr txBox="1">
            <a:spLocks/>
          </p:cNvSpPr>
          <p:nvPr/>
        </p:nvSpPr>
        <p:spPr>
          <a:xfrm>
            <a:off x="2628573" y="1326932"/>
            <a:ext cx="6934854" cy="1413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Nominees for President-Elect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DCFB92FB-8A37-C24B-F30A-2DABB8A2DBC8}"/>
              </a:ext>
            </a:extLst>
          </p:cNvPr>
          <p:cNvSpPr txBox="1">
            <a:spLocks/>
          </p:cNvSpPr>
          <p:nvPr/>
        </p:nvSpPr>
        <p:spPr>
          <a:xfrm>
            <a:off x="2307339" y="4455658"/>
            <a:ext cx="3437465" cy="819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Leslie D. Hodder</a:t>
            </a:r>
            <a:b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Indiana University-Bloomington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2927DEE-4A79-2C1F-8666-0F8A347B9C77}"/>
              </a:ext>
            </a:extLst>
          </p:cNvPr>
          <p:cNvSpPr txBox="1">
            <a:spLocks/>
          </p:cNvSpPr>
          <p:nvPr/>
        </p:nvSpPr>
        <p:spPr>
          <a:xfrm>
            <a:off x="6544054" y="4455658"/>
            <a:ext cx="3437465" cy="819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Timothy J. Rupert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Northeastern University</a:t>
            </a:r>
          </a:p>
        </p:txBody>
      </p:sp>
      <p:pic>
        <p:nvPicPr>
          <p:cNvPr id="2052" name="Picture 4" descr="Timothy J. Rupert - D'Amore-McKim School of Business">
            <a:extLst>
              <a:ext uri="{FF2B5EF4-FFF2-40B4-BE49-F238E27FC236}">
                <a16:creationId xmlns:a16="http://schemas.microsoft.com/office/drawing/2014/main" id="{A1D05820-20C4-FAC1-9153-7FC1F6461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t="5674" r="31628" b="30800"/>
          <a:stretch>
            <a:fillRect/>
          </a:stretch>
        </p:blipFill>
        <p:spPr bwMode="auto">
          <a:xfrm>
            <a:off x="7316381" y="2218321"/>
            <a:ext cx="1892809" cy="24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in a black suit&#10;&#10;AI-generated content may be incorrect.">
            <a:extLst>
              <a:ext uri="{FF2B5EF4-FFF2-40B4-BE49-F238E27FC236}">
                <a16:creationId xmlns:a16="http://schemas.microsoft.com/office/drawing/2014/main" id="{56E58A2D-E112-AAE0-A796-5E751F736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r="16164" b="11703"/>
          <a:stretch>
            <a:fillRect/>
          </a:stretch>
        </p:blipFill>
        <p:spPr>
          <a:xfrm>
            <a:off x="3079668" y="2218321"/>
            <a:ext cx="1892809" cy="24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0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901D517-8897-C856-1B04-E2A2034BF463}"/>
              </a:ext>
            </a:extLst>
          </p:cNvPr>
          <p:cNvSpPr txBox="1">
            <a:spLocks/>
          </p:cNvSpPr>
          <p:nvPr/>
        </p:nvSpPr>
        <p:spPr>
          <a:xfrm>
            <a:off x="1607151" y="1354364"/>
            <a:ext cx="8977697" cy="1413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Nominees for Vice President-Education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2303A8E-F7F0-E18E-FEB4-CEB02AAE51FB}"/>
              </a:ext>
            </a:extLst>
          </p:cNvPr>
          <p:cNvSpPr txBox="1">
            <a:spLocks/>
          </p:cNvSpPr>
          <p:nvPr/>
        </p:nvSpPr>
        <p:spPr>
          <a:xfrm>
            <a:off x="2354293" y="4407546"/>
            <a:ext cx="3437465" cy="819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Kimberly S. Church</a:t>
            </a:r>
            <a:b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Missouri State University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C928ACE-374F-93B0-033F-FFB026B27D4A}"/>
              </a:ext>
            </a:extLst>
          </p:cNvPr>
          <p:cNvSpPr txBox="1">
            <a:spLocks/>
          </p:cNvSpPr>
          <p:nvPr/>
        </p:nvSpPr>
        <p:spPr>
          <a:xfrm>
            <a:off x="6292727" y="4407546"/>
            <a:ext cx="4088705" cy="819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Rebecca Shortridge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University of Tennessee - Chattanooga</a:t>
            </a:r>
          </a:p>
        </p:txBody>
      </p:sp>
      <p:pic>
        <p:nvPicPr>
          <p:cNvPr id="1026" name="Picture 2" descr="Profile photo of Rebecca Shortridge, Gary W. Rollins Endowed Chair of Accounting and Accounting Department Head">
            <a:extLst>
              <a:ext uri="{FF2B5EF4-FFF2-40B4-BE49-F238E27FC236}">
                <a16:creationId xmlns:a16="http://schemas.microsoft.com/office/drawing/2014/main" id="{17FBFE53-B97A-3EFF-E7C9-CF4608706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5210" r="-1" b="26077"/>
          <a:stretch>
            <a:fillRect/>
          </a:stretch>
        </p:blipFill>
        <p:spPr bwMode="auto">
          <a:xfrm>
            <a:off x="7294664" y="2293401"/>
            <a:ext cx="2084833" cy="22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4CE2D-A160-E69A-3748-CF6ED1F5C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6471"/>
          <a:stretch>
            <a:fillRect/>
          </a:stretch>
        </p:blipFill>
        <p:spPr>
          <a:xfrm>
            <a:off x="3024131" y="2295736"/>
            <a:ext cx="2084833" cy="22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32B11-87A0-481C-0252-193D8F8D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56AEC1B-6293-E89A-8F04-A50445D5F9C2}"/>
              </a:ext>
            </a:extLst>
          </p:cNvPr>
          <p:cNvSpPr txBox="1">
            <a:spLocks/>
          </p:cNvSpPr>
          <p:nvPr/>
        </p:nvSpPr>
        <p:spPr>
          <a:xfrm>
            <a:off x="440436" y="1300867"/>
            <a:ext cx="11311128" cy="1413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Nominees for Director-Focusing on International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AC5FF76-DBE9-1E38-5850-0CECFFA12FA4}"/>
              </a:ext>
            </a:extLst>
          </p:cNvPr>
          <p:cNvSpPr txBox="1">
            <a:spLocks/>
          </p:cNvSpPr>
          <p:nvPr/>
        </p:nvSpPr>
        <p:spPr>
          <a:xfrm>
            <a:off x="6711654" y="4316644"/>
            <a:ext cx="3437465" cy="819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Elizabeth Gordon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Temple University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289FD1C-5213-E36E-A015-81A31F82FC80}"/>
              </a:ext>
            </a:extLst>
          </p:cNvPr>
          <p:cNvSpPr txBox="1">
            <a:spLocks/>
          </p:cNvSpPr>
          <p:nvPr/>
        </p:nvSpPr>
        <p:spPr>
          <a:xfrm>
            <a:off x="2182625" y="4316644"/>
            <a:ext cx="3437465" cy="819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Stephani A. Mason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DePaul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5EC42-ECD2-18B1-8F3F-DEE3E7294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"/>
          <a:stretch>
            <a:fillRect/>
          </a:stretch>
        </p:blipFill>
        <p:spPr>
          <a:xfrm>
            <a:off x="2833252" y="2172188"/>
            <a:ext cx="2136213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3B584-55F9-AC46-0E20-69ADBCCF5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4640" r="12909" b="12626"/>
          <a:stretch>
            <a:fillRect/>
          </a:stretch>
        </p:blipFill>
        <p:spPr>
          <a:xfrm>
            <a:off x="7362281" y="2172188"/>
            <a:ext cx="21362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5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D1689-FF8A-2170-E944-DAEDBC897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9DA10E3-8B9A-2C79-3941-B0DCC5E3E337}"/>
              </a:ext>
            </a:extLst>
          </p:cNvPr>
          <p:cNvSpPr txBox="1">
            <a:spLocks/>
          </p:cNvSpPr>
          <p:nvPr/>
        </p:nvSpPr>
        <p:spPr>
          <a:xfrm>
            <a:off x="440436" y="1300867"/>
            <a:ext cx="11311128" cy="1413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Nominees for Director-Focusing on Membership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2AEA2AF-2984-2CD2-0E85-70A9D4371481}"/>
              </a:ext>
            </a:extLst>
          </p:cNvPr>
          <p:cNvSpPr txBox="1">
            <a:spLocks/>
          </p:cNvSpPr>
          <p:nvPr/>
        </p:nvSpPr>
        <p:spPr>
          <a:xfrm>
            <a:off x="6841918" y="4627540"/>
            <a:ext cx="3437465" cy="558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Margaret B. Shackell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Ithaca College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EB4E4F7-EAFE-33A5-3024-0C4BC95A0D57}"/>
              </a:ext>
            </a:extLst>
          </p:cNvPr>
          <p:cNvSpPr txBox="1">
            <a:spLocks/>
          </p:cNvSpPr>
          <p:nvPr/>
        </p:nvSpPr>
        <p:spPr>
          <a:xfrm>
            <a:off x="2018541" y="4627540"/>
            <a:ext cx="3437465" cy="819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Sandra B. Richtermeyer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Rutgers, The State University of 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Jersey-Camden</a:t>
            </a:r>
          </a:p>
        </p:txBody>
      </p:sp>
      <p:pic>
        <p:nvPicPr>
          <p:cNvPr id="1026" name="Picture 2" descr="Sandra Richtermeyer">
            <a:extLst>
              <a:ext uri="{FF2B5EF4-FFF2-40B4-BE49-F238E27FC236}">
                <a16:creationId xmlns:a16="http://schemas.microsoft.com/office/drawing/2014/main" id="{36049434-FD77-D34C-83D6-6B73D675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77" y="2120979"/>
            <a:ext cx="185259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wearing glasses and a white and black striped jacket&#10;&#10;AI-generated content may be incorrect.">
            <a:extLst>
              <a:ext uri="{FF2B5EF4-FFF2-40B4-BE49-F238E27FC236}">
                <a16:creationId xmlns:a16="http://schemas.microsoft.com/office/drawing/2014/main" id="{3C2C2766-5AF2-6D8F-417C-7B796F0DF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t="13734" r="29641"/>
          <a:stretch>
            <a:fillRect/>
          </a:stretch>
        </p:blipFill>
        <p:spPr>
          <a:xfrm>
            <a:off x="7528428" y="2120979"/>
            <a:ext cx="185259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771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11214</TotalTime>
  <Words>1736</Words>
  <Application>Microsoft Office PowerPoint</Application>
  <PresentationFormat>Widescreen</PresentationFormat>
  <Paragraphs>296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Calibri Light</vt:lpstr>
      <vt:lpstr>Courier New</vt:lpstr>
      <vt:lpstr>Times New Roman</vt:lpstr>
      <vt:lpstr>1_Office Theme</vt:lpstr>
      <vt:lpstr>Worksheet</vt:lpstr>
      <vt:lpstr>Presidents Quarterly Roundtable</vt:lpstr>
      <vt:lpstr>Agenda</vt:lpstr>
      <vt:lpstr>Membership - Update</vt:lpstr>
      <vt:lpstr>Section Membership - Update</vt:lpstr>
      <vt:lpstr>Finance/HR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AAA Bylaws Revisions Vote  </vt:lpstr>
      <vt:lpstr>Board Meeting Update</vt:lpstr>
      <vt:lpstr>Council Meeting Update</vt:lpstr>
      <vt:lpstr>August Meeting Decisions Already In Process</vt:lpstr>
      <vt:lpstr>General Membership Outreach Updates</vt:lpstr>
      <vt:lpstr>International Engagement</vt:lpstr>
      <vt:lpstr>International Engagement</vt:lpstr>
      <vt:lpstr>Departmental Pilot</vt:lpstr>
      <vt:lpstr>Practitioner Pilot</vt:lpstr>
      <vt:lpstr>Tiered Membership – November 1</vt:lpstr>
      <vt:lpstr>Meetings Update</vt:lpstr>
      <vt:lpstr>Center Update</vt:lpstr>
      <vt:lpstr>Publications Update</vt:lpstr>
      <vt:lpstr>What is Hybrid Open Access Publishing?</vt:lpstr>
      <vt:lpstr>Common questions</vt:lpstr>
      <vt:lpstr>OA Article Publication Charges</vt:lpstr>
      <vt:lpstr>Next steps: Sections must make OA decision</vt:lpstr>
      <vt:lpstr>Next steps: Sections must make OA decision</vt:lpstr>
      <vt:lpstr>IT /Membership / Marketing Update</vt:lpstr>
      <vt:lpstr>Foundation Activities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 Hinson</dc:creator>
  <cp:lastModifiedBy>Mark VanZorn</cp:lastModifiedBy>
  <cp:revision>20</cp:revision>
  <dcterms:created xsi:type="dcterms:W3CDTF">2025-09-29T19:22:17Z</dcterms:created>
  <dcterms:modified xsi:type="dcterms:W3CDTF">2025-11-13T14:24:14Z</dcterms:modified>
</cp:coreProperties>
</file>