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6" r:id="rId2"/>
    <p:sldId id="5960" r:id="rId3"/>
    <p:sldId id="5969" r:id="rId4"/>
    <p:sldId id="5970" r:id="rId5"/>
    <p:sldId id="5980" r:id="rId6"/>
    <p:sldId id="256" r:id="rId7"/>
    <p:sldId id="5958" r:id="rId8"/>
    <p:sldId id="5965" r:id="rId9"/>
    <p:sldId id="5981" r:id="rId10"/>
    <p:sldId id="5961" r:id="rId11"/>
    <p:sldId id="5985" r:id="rId12"/>
    <p:sldId id="5964" r:id="rId13"/>
    <p:sldId id="59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una Blackburn" userId="96897397-f3f6-4855-bed6-68358c63ecdd" providerId="ADAL" clId="{386E6C9D-3713-449E-ABA0-6133005F4393}"/>
    <pc:docChg chg="modSld">
      <pc:chgData name="Shauna Blackburn" userId="96897397-f3f6-4855-bed6-68358c63ecdd" providerId="ADAL" clId="{386E6C9D-3713-449E-ABA0-6133005F4393}" dt="2026-05-13T20:08:17.299" v="6" actId="20577"/>
      <pc:docMkLst>
        <pc:docMk/>
      </pc:docMkLst>
      <pc:sldChg chg="modSp mod">
        <pc:chgData name="Shauna Blackburn" userId="96897397-f3f6-4855-bed6-68358c63ecdd" providerId="ADAL" clId="{386E6C9D-3713-449E-ABA0-6133005F4393}" dt="2026-05-13T20:08:17.299" v="6" actId="20577"/>
        <pc:sldMkLst>
          <pc:docMk/>
          <pc:sldMk cId="1617930807" sldId="286"/>
        </pc:sldMkLst>
        <pc:spChg chg="mod">
          <ac:chgData name="Shauna Blackburn" userId="96897397-f3f6-4855-bed6-68358c63ecdd" providerId="ADAL" clId="{386E6C9D-3713-449E-ABA0-6133005F4393}" dt="2026-05-13T20:08:17.299" v="6" actId="20577"/>
          <ac:spMkLst>
            <pc:docMk/>
            <pc:sldMk cId="1617930807" sldId="286"/>
            <ac:spMk id="5" creationId="{1635C74A-118A-78C2-F863-6E6A9B2C78C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9AEC3-A85E-48A2-A659-BAC0CE16FFD9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C3B3C-E831-4E80-A467-8713996A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E23D-A932-09BC-80F3-9F9EBD72A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0CF84-0B7A-FF7A-5D85-EA769ACEE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DA78A-9EA4-B3A8-EC10-D52E07CE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502D5-8C49-F072-C350-AADCC364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DC778-E596-AC86-FDBE-21A9CC33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0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96B77-226A-C601-6E56-7A48698C8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363D1-B3C7-7E7C-F64E-8256B543A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49EFA-AA98-D39B-D249-320F7BB81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1DA4A-F77E-57E6-1DBA-87B62EE7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60DFE-3B59-D507-2E60-C2387168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455488-57D5-EC70-DB0D-8ADABCF5E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383487-DA81-FAE4-46C0-5BBAEE161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788ED-83EA-15B5-598A-6B8AAB9CF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DE50C-7417-ABCA-6305-9441E64C5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8C8DA-F985-98BF-D1B9-FA0C7B43B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E8F3-7918-77CE-5BE7-0EC91D3C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6E4C4-454F-27FA-965B-49F0B8D34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4BDCF-0995-11C5-65DD-B3D391F71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0AA55-93BB-C7FC-BED4-BCDC6272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47F5F-3E89-AEBD-9B9E-C29CF5049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8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B8BF-DA24-C496-E53A-DCDA9CA62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2AD8D-948E-5C74-0240-4BD349259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FCF15-CC7C-B9BA-C890-BD8E2953E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8AB39-88EE-DB12-10F9-F7B4A9AF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2263F-E8D2-ED24-DDF2-D673F812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5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5EB64-C119-FFE3-58AB-334CA2141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CC926-36D1-C7B8-6BBE-40955D2E3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6EB4FB-2DFA-97CF-A301-C91A0D070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63B0D-11DD-FF7D-98EE-E641E45B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FFC96-0BD2-0BCC-D4B0-43FE0060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77676-524E-CF13-00F5-193B3C99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9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AC33-4868-A035-DE42-D9EFE40ED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51F62-FBCC-B23E-4417-11E1F0C1C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CF9887-EBAA-52A1-9473-CEAAA78DB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72E60E-B515-AA4D-1D23-1D7602F30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8C2ED-A5F0-28C4-AD44-16E9734FD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55CE40-6CFB-ADF1-AC6B-35151D1F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E8DC3F-6A87-BA98-B6CF-C6686117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A2927-FFC7-B3D4-1618-524EAF1E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6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A32ED-ADA0-A41E-1B66-782E9AFF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79C837-9C48-5115-8BE1-D8E43FF45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A99F53-1CD6-99CB-A6BE-55342EBB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8825-D343-4808-4909-41A087EF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96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EAE5B-1E81-6510-5A71-B0882F7B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E09887-214C-7307-6D11-A7C97663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8CE9E-8EED-F473-1014-889CB4BD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7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EC53-BF17-9D4C-B7A7-D4AB2B0A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26860-A2BD-930E-FC1C-9FAC17994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D5939-23B0-A813-F945-BD2AD7B11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A6F57-ADD3-0696-8A3F-2565EC4AA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2EB40-5265-0E3D-6FBF-7BF0D938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E954E-A755-8DDB-860F-7F3E962A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322C1-2043-EF2C-A9D1-478AFA83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78EE7-369D-4854-BFA9-BC7BE8033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9A496-887C-46A5-0B1D-D6D4BB374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56D2D-2BB6-B41F-307E-61BCFFCB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07AA6-615C-E5CB-F735-BFF2818C9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ABAFB-00EA-D6FB-F3EA-FAB91FE94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C661AC-98B3-6F62-E012-621EBD40C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5FB7E-DB0D-1F8C-720E-5909CA673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7A09F-B8E8-46D0-5C7F-93EE4D90A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8C4C41-B1A8-4E2A-A244-FFF5B8BF7107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450EF-EC49-DA66-1420-5B7DC4B4B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35B68-5E8E-2352-1972-E0F0D6C78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FAD3E-0050-4FE1-AF12-EF5636138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aahq.org/Meetings/2026/AAA-Global-Connect/Event-Reques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D0901D-FC30-C83D-7E62-D8B1E750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060" y="1203512"/>
            <a:ext cx="10860740" cy="1035423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Presidents Quarterly Roundtable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35C74A-118A-78C2-F863-6E6A9B2C7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9925"/>
            <a:ext cx="10515600" cy="10354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May 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13, 2026</a:t>
            </a:r>
          </a:p>
        </p:txBody>
      </p:sp>
    </p:spTree>
    <p:extLst>
      <p:ext uri="{BB962C8B-B14F-4D97-AF65-F5344CB8AC3E}">
        <p14:creationId xmlns:p14="http://schemas.microsoft.com/office/powerpoint/2010/main" val="161793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838200" y="196189"/>
            <a:ext cx="9786938" cy="721724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&amp; Doctoral Students Engagement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698CB-B669-9909-C976-CC41377B0A9D}"/>
              </a:ext>
            </a:extLst>
          </p:cNvPr>
          <p:cNvSpPr txBox="1"/>
          <p:nvPr/>
        </p:nvSpPr>
        <p:spPr>
          <a:xfrm>
            <a:off x="838200" y="917913"/>
            <a:ext cx="10744200" cy="477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Webinar Series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Launched in November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Upcoming Webinars in May :</a:t>
            </a:r>
          </a:p>
          <a:p>
            <a:pPr marL="1143000" lvl="2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Monday, May 18 at 10:00 am ET: Introductions, Reviews, and Discussions: A How-To Guide for Early-Career Academics</a:t>
            </a:r>
          </a:p>
          <a:p>
            <a:pPr marL="1143000" lvl="2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Friday, May 22 at 9:00 am ET: How far can we trust AI in the accounting profession and in research?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SPARK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Faculty-Doctoral Student Interchange Program – Fourteen Universities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Global Connect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Global Doctoral Student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Consortium – Half Day Sunday, August 2 (12:00 – 5:00 pm)</a:t>
            </a:r>
          </a:p>
        </p:txBody>
      </p:sp>
    </p:spTree>
    <p:extLst>
      <p:ext uri="{BB962C8B-B14F-4D97-AF65-F5344CB8AC3E}">
        <p14:creationId xmlns:p14="http://schemas.microsoft.com/office/powerpoint/2010/main" val="201558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94E2F-CB6A-2565-84CA-C351FE90B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A1875-E670-F1AF-55DA-A012AFC3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6970"/>
            <a:ext cx="10515600" cy="869315"/>
          </a:xfrm>
        </p:spPr>
        <p:txBody>
          <a:bodyPr/>
          <a:lstStyle/>
          <a:p>
            <a:pPr algn="ctr"/>
            <a:r>
              <a:rPr lang="en-US" dirty="0"/>
              <a:t>Center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3B8CA-B2DB-7A24-7918-78D40D135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538" y="956285"/>
            <a:ext cx="12092449" cy="494542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Pipeline Update</a:t>
            </a:r>
          </a:p>
          <a:p>
            <a:pPr marL="742950" lvl="1" indent="-285750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Update on FASO Working Groups</a:t>
            </a:r>
          </a:p>
          <a:p>
            <a:pPr marL="742950" lvl="1" indent="-285750">
              <a:spcBef>
                <a:spcPts val="6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Principles Bootcamps / Information Sessions </a:t>
            </a:r>
            <a:r>
              <a:rPr lang="en-US" sz="2200" i="1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(State Society Outreach – AR, MI &amp; IL)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Upcoming Panels/Sessions at TACTYC, SPARK, IMA, CTLA, Global Connect</a:t>
            </a:r>
            <a:endParaRPr lang="en-US" sz="2200" i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CPE</a:t>
            </a:r>
          </a:p>
          <a:p>
            <a:pPr marL="742950" lvl="1" indent="-28575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Asynchronous </a:t>
            </a:r>
            <a:r>
              <a:rPr lang="en-US" sz="2200" i="1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(41.6 CPE hours, plus another 30.2 CPE hours from the 2025 Annual Meeting) </a:t>
            </a:r>
          </a:p>
          <a:p>
            <a:pPr marL="742950" lvl="1" indent="-28575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COSO</a:t>
            </a:r>
          </a:p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Webinars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cs typeface="Times New Roman" panose="02020603050405020304" pitchFamily="18" charset="0"/>
              </a:rPr>
              <a:t>Booking Webinars - Fall 2026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b="1" i="1" dirty="0"/>
              <a:t>May Webinars:</a:t>
            </a:r>
          </a:p>
          <a:p>
            <a:pPr lvl="2" fontAlgn="base"/>
            <a:r>
              <a:rPr lang="en-US" dirty="0"/>
              <a:t>5/15, </a:t>
            </a:r>
            <a:r>
              <a:rPr lang="en-US" i="1" dirty="0"/>
              <a:t>(11-12 ET):   </a:t>
            </a:r>
            <a:r>
              <a:rPr lang="en-US" dirty="0"/>
              <a:t>Adding Value: Why Non-Tenure Track Faculty Positions Deserve a Closer Look</a:t>
            </a:r>
          </a:p>
          <a:p>
            <a:pPr lvl="2" fontAlgn="base"/>
            <a:r>
              <a:rPr lang="en-US" dirty="0"/>
              <a:t>5/18, </a:t>
            </a:r>
            <a:r>
              <a:rPr lang="en-US" i="1" dirty="0"/>
              <a:t>(10-11 ET</a:t>
            </a:r>
            <a:r>
              <a:rPr lang="en-US" dirty="0"/>
              <a:t>):   Introductions, Reviews, and Discussions: A How-To Guide for Early Career Academics</a:t>
            </a:r>
          </a:p>
          <a:p>
            <a:pPr lvl="2" fontAlgn="base"/>
            <a:r>
              <a:rPr lang="en-US" dirty="0"/>
              <a:t>5/19, </a:t>
            </a:r>
            <a:r>
              <a:rPr lang="en-US" i="1" dirty="0"/>
              <a:t>(11 -12 ET):  </a:t>
            </a:r>
            <a:r>
              <a:rPr lang="en-US" dirty="0"/>
              <a:t>Learn More about the DATA and Sustainability Workshops before Global Connect </a:t>
            </a:r>
          </a:p>
          <a:p>
            <a:pPr lvl="2" fontAlgn="base"/>
            <a:r>
              <a:rPr lang="en-US" dirty="0"/>
              <a:t>5/20, </a:t>
            </a:r>
            <a:r>
              <a:rPr lang="en-US" i="1" dirty="0"/>
              <a:t>(1-2 ET)</a:t>
            </a:r>
            <a:r>
              <a:rPr lang="en-US" dirty="0"/>
              <a:t>:        Financial Modeling Best Practices Webinar – FMI Sponsored Webinar</a:t>
            </a:r>
          </a:p>
          <a:p>
            <a:pPr lvl="2" fontAlgn="base"/>
            <a:r>
              <a:rPr lang="en-US" dirty="0"/>
              <a:t>5/22, </a:t>
            </a:r>
            <a:r>
              <a:rPr lang="en-US" i="1" dirty="0"/>
              <a:t>(9-10 ET)</a:t>
            </a:r>
            <a:r>
              <a:rPr lang="en-US" dirty="0"/>
              <a:t>:      How far can we Trust AI in the Accounting Profession and in Research?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37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B0FC-E078-8CD6-D930-B368E26DB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1" y="247138"/>
            <a:ext cx="10515600" cy="823595"/>
          </a:xfrm>
        </p:spPr>
        <p:txBody>
          <a:bodyPr/>
          <a:lstStyle/>
          <a:p>
            <a:pPr algn="ctr"/>
            <a:r>
              <a:rPr lang="en-US" dirty="0"/>
              <a:t>Foundation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4F6C0-9231-29CE-B120-3B65DA1E4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77" y="1070733"/>
            <a:ext cx="11275142" cy="4787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200" b="1" dirty="0">
                <a:solidFill>
                  <a:prstClr val="black"/>
                </a:solidFill>
                <a:cs typeface="Times New Roman" panose="02020603050405020304" pitchFamily="18" charset="0"/>
              </a:rPr>
              <a:t>Two-Year Bridge Symposium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November 6, 2026 – </a:t>
            </a:r>
            <a:r>
              <a:rPr lang="en-US" sz="2000" i="1" dirty="0">
                <a:solidFill>
                  <a:prstClr val="black"/>
                </a:solidFill>
                <a:cs typeface="Times New Roman" panose="02020603050405020304" pitchFamily="18" charset="0"/>
              </a:rPr>
              <a:t>Applications Open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41 Offices  </a:t>
            </a:r>
            <a:r>
              <a:rPr lang="en-US" sz="1800" i="1" dirty="0">
                <a:solidFill>
                  <a:prstClr val="black"/>
                </a:solidFill>
                <a:cs typeface="Times New Roman" panose="02020603050405020304" pitchFamily="18" charset="0"/>
              </a:rPr>
              <a:t>(Deloitte, PwC, KPMG, EY, Baker Tilly, BDO, Grant Thornton, RSM, Plant Moran)</a:t>
            </a:r>
          </a:p>
          <a:p>
            <a:pPr marL="800100" lvl="1" indent="-3429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Center for Audit Quality, AGA, IMA, IIA</a:t>
            </a:r>
            <a:endParaRPr lang="en-US" sz="1800" i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200" b="1" dirty="0">
                <a:solidFill>
                  <a:prstClr val="black"/>
                </a:solidFill>
                <a:cs typeface="Times New Roman" panose="02020603050405020304" pitchFamily="18" charset="0"/>
              </a:rPr>
              <a:t>Accounting Hall of Fame</a:t>
            </a:r>
          </a:p>
          <a:p>
            <a:pPr marL="800100" lvl="1" indent="-342900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Times New Roman" panose="02020603050405020304" pitchFamily="18" charset="0"/>
              </a:rPr>
              <a:t>2026 Inductees will be Celebrated at 2026 Global Connect  </a:t>
            </a:r>
          </a:p>
          <a:p>
            <a:pPr marL="1257300" lvl="2" indent="-342900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400" i="1" dirty="0">
                <a:cs typeface="Times New Roman" panose="02020603050405020304" pitchFamily="18" charset="0"/>
              </a:rPr>
              <a:t>(2026 Inductees - Gene Dodaro, Dan Goelzer, Richard Mattlessich, Bill McCarthy)</a:t>
            </a:r>
          </a:p>
          <a:p>
            <a:pPr marL="800100" lvl="1" indent="-342900">
              <a:spcBef>
                <a:spcPts val="10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cs typeface="Times New Roman" panose="02020603050405020304" pitchFamily="18" charset="0"/>
              </a:rPr>
              <a:t>Teaching Resources Developed from 2025 &amp; 2026 Inductee Videos – </a:t>
            </a:r>
            <a:r>
              <a:rPr lang="en-US" sz="2000" i="1" dirty="0">
                <a:cs typeface="Times New Roman" panose="02020603050405020304" pitchFamily="18" charset="0"/>
              </a:rPr>
              <a:t>April 21</a:t>
            </a:r>
            <a:r>
              <a:rPr lang="en-US" sz="2000" i="1" baseline="30000" dirty="0">
                <a:cs typeface="Times New Roman" panose="02020603050405020304" pitchFamily="18" charset="0"/>
              </a:rPr>
              <a:t>st</a:t>
            </a:r>
            <a:r>
              <a:rPr lang="en-US" sz="2000" i="1" dirty="0">
                <a:cs typeface="Times New Roman" panose="02020603050405020304" pitchFamily="18" charset="0"/>
              </a:rPr>
              <a:t> Webinar</a:t>
            </a:r>
          </a:p>
          <a:p>
            <a:pPr>
              <a:defRPr/>
            </a:pPr>
            <a:r>
              <a:rPr lang="en-US" sz="2200" b="1" dirty="0">
                <a:solidFill>
                  <a:prstClr val="black"/>
                </a:solidFill>
                <a:cs typeface="Times New Roman" panose="02020603050405020304" pitchFamily="18" charset="0"/>
              </a:rPr>
              <a:t>High School Accounting Course</a:t>
            </a:r>
          </a:p>
          <a:p>
            <a:pPr marL="800100" lvl="1" indent="-342900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Survey in Accounting; Technology Enabled </a:t>
            </a:r>
          </a:p>
          <a:p>
            <a:pPr marL="800100" lvl="1" indent="-342900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Partnering with NBEA, NAF, and Others</a:t>
            </a:r>
          </a:p>
          <a:p>
            <a:pPr marL="800100" lvl="1" indent="-342900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Conducted Interviews with High School Teachers &amp; Developed Survey to Identify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69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8BC2D2-E1D0-B6D0-90A3-B9122EC92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500187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A00EC9-47D6-B3BE-EB45-3BA9E9514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1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C50452-BCA7-BF4E-453A-0011FCF5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745"/>
            <a:ext cx="10515600" cy="658368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B9FBC-F0E8-2751-EB47-1B73896F1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6112"/>
            <a:ext cx="10515600" cy="4937761"/>
          </a:xfrm>
        </p:spPr>
        <p:txBody>
          <a:bodyPr>
            <a:normAutofit/>
          </a:bodyPr>
          <a:lstStyle/>
          <a:p>
            <a:r>
              <a:rPr lang="en-US" sz="2400" dirty="0"/>
              <a:t>Membership</a:t>
            </a:r>
          </a:p>
          <a:p>
            <a:r>
              <a:rPr lang="en-US" sz="2400" dirty="0"/>
              <a:t>Governance</a:t>
            </a:r>
          </a:p>
          <a:p>
            <a:r>
              <a:rPr lang="en-US" sz="2400" dirty="0"/>
              <a:t>Meetings </a:t>
            </a:r>
          </a:p>
          <a:p>
            <a:r>
              <a:rPr lang="en-US" sz="2400" dirty="0"/>
              <a:t>Center for Advancing Accounting Education</a:t>
            </a:r>
          </a:p>
          <a:p>
            <a:r>
              <a:rPr lang="en-US" sz="2400" dirty="0"/>
              <a:t>Publications</a:t>
            </a:r>
          </a:p>
          <a:p>
            <a:r>
              <a:rPr lang="en-US" sz="2400" dirty="0"/>
              <a:t>IT/Marketing</a:t>
            </a:r>
          </a:p>
          <a:p>
            <a:r>
              <a:rPr lang="en-US" sz="2400" dirty="0"/>
              <a:t>International Membership Updates</a:t>
            </a:r>
          </a:p>
          <a:p>
            <a:r>
              <a:rPr lang="en-US" sz="2400" dirty="0"/>
              <a:t>Foundation</a:t>
            </a:r>
          </a:p>
          <a:p>
            <a:r>
              <a:rPr lang="en-US" sz="2400" dirty="0"/>
              <a:t>Segments</a:t>
            </a:r>
          </a:p>
        </p:txBody>
      </p:sp>
    </p:spTree>
    <p:extLst>
      <p:ext uri="{BB962C8B-B14F-4D97-AF65-F5344CB8AC3E}">
        <p14:creationId xmlns:p14="http://schemas.microsoft.com/office/powerpoint/2010/main" val="363364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Membership - Update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AE94816-FB56-035A-1ADC-57791F562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482323"/>
              </p:ext>
            </p:extLst>
          </p:nvPr>
        </p:nvGraphicFramePr>
        <p:xfrm>
          <a:off x="838200" y="1451872"/>
          <a:ext cx="10515600" cy="38460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57848">
                  <a:extLst>
                    <a:ext uri="{9D8B030D-6E8A-4147-A177-3AD203B41FA5}">
                      <a16:colId xmlns:a16="http://schemas.microsoft.com/office/drawing/2014/main" val="902166222"/>
                    </a:ext>
                  </a:extLst>
                </a:gridCol>
                <a:gridCol w="3978876">
                  <a:extLst>
                    <a:ext uri="{9D8B030D-6E8A-4147-A177-3AD203B41FA5}">
                      <a16:colId xmlns:a16="http://schemas.microsoft.com/office/drawing/2014/main" val="3347315943"/>
                    </a:ext>
                  </a:extLst>
                </a:gridCol>
                <a:gridCol w="3978876">
                  <a:extLst>
                    <a:ext uri="{9D8B030D-6E8A-4147-A177-3AD203B41FA5}">
                      <a16:colId xmlns:a16="http://schemas.microsoft.com/office/drawing/2014/main" val="2696488069"/>
                    </a:ext>
                  </a:extLst>
                </a:gridCol>
              </a:tblGrid>
              <a:tr h="63122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BILL PERIOD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Selected Date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Membership Counts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796765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2026/27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AS OF 5-12-2026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1464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8870008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2025/26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AS OF 5-12-2025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72858278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2025/26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5974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8929090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2024/25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5827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16921623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2023/24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6179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9274666"/>
                  </a:ext>
                </a:extLst>
              </a:tr>
              <a:tr h="535807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2022/23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EOMY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6273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5745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73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Membership - Update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AA1EA-0C50-BFF6-FC89-7E531DDA3B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682722"/>
              </p:ext>
            </p:extLst>
          </p:nvPr>
        </p:nvGraphicFramePr>
        <p:xfrm>
          <a:off x="838200" y="1477670"/>
          <a:ext cx="9772650" cy="354200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57550">
                  <a:extLst>
                    <a:ext uri="{9D8B030D-6E8A-4147-A177-3AD203B41FA5}">
                      <a16:colId xmlns:a16="http://schemas.microsoft.com/office/drawing/2014/main" val="2989346679"/>
                    </a:ext>
                  </a:extLst>
                </a:gridCol>
                <a:gridCol w="3257550">
                  <a:extLst>
                    <a:ext uri="{9D8B030D-6E8A-4147-A177-3AD203B41FA5}">
                      <a16:colId xmlns:a16="http://schemas.microsoft.com/office/drawing/2014/main" val="1126279683"/>
                    </a:ext>
                  </a:extLst>
                </a:gridCol>
                <a:gridCol w="3257550">
                  <a:extLst>
                    <a:ext uri="{9D8B030D-6E8A-4147-A177-3AD203B41FA5}">
                      <a16:colId xmlns:a16="http://schemas.microsoft.com/office/drawing/2014/main" val="4077723668"/>
                    </a:ext>
                  </a:extLst>
                </a:gridCol>
              </a:tblGrid>
              <a:tr h="53024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BILL PERIOD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Selected Date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Membership Counts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664884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2026/27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AS OF 5-12-2026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1637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578895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2025/26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AS OF 5-12-2025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512743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2025/26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7404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34105455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2024/25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7212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98582053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2023/24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7821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33053138"/>
                  </a:ext>
                </a:extLst>
              </a:tr>
              <a:tr h="50196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2022/23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EOMY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8249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04007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70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7687-E166-8806-DF88-BB40A49DE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dirty="0"/>
              <a:t>General Membership Outreach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C50A2-4751-82CB-B58A-264DD1FE1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4851083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Section Recruitment</a:t>
            </a:r>
          </a:p>
          <a:p>
            <a:pPr lvl="1"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Quarterly report-out</a:t>
            </a:r>
          </a:p>
          <a:p>
            <a:pPr lvl="1"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Talking Points</a:t>
            </a:r>
          </a:p>
          <a:p>
            <a:pPr lvl="1"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guides (Vignettes): 30-120s micro-videos</a:t>
            </a:r>
          </a:p>
          <a:p>
            <a:pPr lvl="0">
              <a:defRPr/>
            </a:pP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and Focus Groups </a:t>
            </a:r>
          </a:p>
          <a:p>
            <a:pPr>
              <a:defRPr/>
            </a:pP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  <a:p>
            <a:pPr lvl="1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and Social Media campaigns - ongoing</a:t>
            </a:r>
            <a:endParaRPr lang="en-U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Membership Advisory Committee (MAC)</a:t>
            </a:r>
          </a:p>
          <a:p>
            <a:pPr lvl="1">
              <a:defRPr/>
            </a:pP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AAA Membership Value &amp; Engagement Survey (championed by IMAC)</a:t>
            </a:r>
            <a:endParaRPr lang="en-US" sz="1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Targeted Advertising</a:t>
            </a:r>
          </a:p>
          <a:p>
            <a:pPr lvl="1">
              <a:defRPr/>
            </a:pP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 Grants and Google Paid ads</a:t>
            </a:r>
          </a:p>
          <a:p>
            <a:pPr lvl="0">
              <a:defRPr/>
            </a:pPr>
            <a:r>
              <a:rPr lang="en-US" sz="18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PropFuel</a:t>
            </a:r>
            <a:r>
              <a:rPr 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(Micro polls)</a:t>
            </a:r>
          </a:p>
          <a:p>
            <a:pPr lvl="1">
              <a:defRPr/>
            </a:pP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Targeted engagement of non-Section membership</a:t>
            </a:r>
          </a:p>
          <a:p>
            <a:pPr lvl="1">
              <a:defRPr/>
            </a:pP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Renewing / Lapsed Members</a:t>
            </a:r>
            <a:endParaRPr lang="en-US" sz="1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en-US" sz="1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15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DF141-C9F8-52FD-B734-F338A8158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836" y="416052"/>
            <a:ext cx="3386328" cy="576072"/>
          </a:xfrm>
        </p:spPr>
        <p:txBody>
          <a:bodyPr anchor="t">
            <a:noAutofit/>
          </a:bodyPr>
          <a:lstStyle/>
          <a:p>
            <a:r>
              <a:rPr lang="en-US" sz="2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Governance Updates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9C55513-C973-DFA6-C0D4-2B6A7F9E6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29868"/>
            <a:ext cx="9144000" cy="4539996"/>
          </a:xfrm>
        </p:spPr>
        <p:txBody>
          <a:bodyPr>
            <a:normAutofit/>
          </a:bodyPr>
          <a:lstStyle/>
          <a:p>
            <a:pPr lvl="1" algn="l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Call for Nominations for 2027-2028 Board Election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Opening this Summer with the election taking place in early 2027</a:t>
            </a:r>
          </a:p>
          <a:p>
            <a:pPr algn="l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Upcoming Board and Council Meetings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Strategy (In-Person): May 19 - May 21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Council (Virtual): July 21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(Virtual): July 20 &amp; July 22</a:t>
            </a:r>
          </a:p>
        </p:txBody>
      </p:sp>
    </p:spTree>
    <p:extLst>
      <p:ext uri="{BB962C8B-B14F-4D97-AF65-F5344CB8AC3E}">
        <p14:creationId xmlns:p14="http://schemas.microsoft.com/office/powerpoint/2010/main" val="1106275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D0901D-FC30-C83D-7E62-D8B1E750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060" y="256032"/>
            <a:ext cx="10860740" cy="877824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Meetings Update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276CD1-F5B1-C485-A7C7-6BD90C07AB1A}"/>
              </a:ext>
            </a:extLst>
          </p:cNvPr>
          <p:cNvSpPr txBox="1"/>
          <p:nvPr/>
        </p:nvSpPr>
        <p:spPr>
          <a:xfrm>
            <a:off x="493060" y="1133856"/>
            <a:ext cx="8926991" cy="5467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Global Connect (formerly Annual Meeting)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Registration is open!  Early registration deadline is July 7</a:t>
            </a:r>
            <a:r>
              <a:rPr lang="en-US" sz="2200" baseline="30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!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Panel Information with date/time of presentations have been sent to all session organizers.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Session information for all papers and posters will go out on May 22</a:t>
            </a:r>
            <a:r>
              <a:rPr lang="en-US" sz="2200" baseline="30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nd</a:t>
            </a: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.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Need to hold a committee/journal meeting request at  </a:t>
            </a: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  <a:hlinkClick r:id="rId2"/>
              </a:rPr>
              <a:t>https://aaahq.org/Meetings/2026/AAA-Global-Connect/Event-Request</a:t>
            </a:r>
            <a:endParaRPr lang="en-US" sz="22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Hotel cut-off for reservations is June 26</a:t>
            </a:r>
            <a:r>
              <a:rPr lang="en-US" sz="2200" baseline="300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Midyear Meetings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Meeting Model Committee will meet on June 11 under new Chair Vern Richardson.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69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6822A-A910-0381-D923-90827A23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05"/>
            <a:ext cx="10515600" cy="777239"/>
          </a:xfrm>
        </p:spPr>
        <p:txBody>
          <a:bodyPr/>
          <a:lstStyle/>
          <a:p>
            <a:r>
              <a:rPr lang="en-US" dirty="0"/>
              <a:t>Publications Update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9CABCA-ACC3-E5F5-BB02-6A216B6175FA}"/>
              </a:ext>
            </a:extLst>
          </p:cNvPr>
          <p:cNvSpPr txBox="1">
            <a:spLocks/>
          </p:cNvSpPr>
          <p:nvPr/>
        </p:nvSpPr>
        <p:spPr>
          <a:xfrm>
            <a:off x="948070" y="835720"/>
            <a:ext cx="10515600" cy="53949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Accounting Review 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Backfile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issues of TAR, going back to the first issue in 1926, have been added to and are now accessible on the Digital Library.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project was made possible through a generous contribution by Zoe-Vanna Palmrose through the AAA Foundation.</a:t>
            </a:r>
          </a:p>
          <a:p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Open Access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Twelve AAA journals currently offer Hybrid Gold Open Access, with the 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Journal of International Accounting Research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being added to the list on May 15.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March, 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Accounting Review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published two OA articles, the first for AAA.</a:t>
            </a:r>
          </a:p>
          <a:p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Indexing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Elsevier’s SCOPUS index has agreed to include </a:t>
            </a:r>
            <a:r>
              <a:rPr lang="en-US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Journal of Financial Reporting (JFR),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which will improve the journal’s profile and submission rate.</a:t>
            </a:r>
          </a:p>
          <a:p>
            <a:r>
              <a:rPr lang="en-US" sz="2200" b="1" dirty="0"/>
              <a:t>Journal Topic Collection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Journal editors can highlight current and past articles dealing with a specific area of research and present them on a single website.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Strategy shown to boost citations, particularly of older content.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First example created for </a:t>
            </a:r>
            <a:r>
              <a:rPr lang="en-US" sz="2000" i="1" dirty="0"/>
              <a:t>Journal of Information Systems deals with </a:t>
            </a:r>
            <a:r>
              <a:rPr lang="en-US" sz="2000" dirty="0"/>
              <a:t>Cybersecurity.</a:t>
            </a:r>
          </a:p>
        </p:txBody>
      </p:sp>
    </p:spTree>
    <p:extLst>
      <p:ext uri="{BB962C8B-B14F-4D97-AF65-F5344CB8AC3E}">
        <p14:creationId xmlns:p14="http://schemas.microsoft.com/office/powerpoint/2010/main" val="217866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DB22B-F1BD-F728-3579-D1AD4C18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n-US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IT /Membership / Marketing Update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B79BC-F428-7DF4-F0F6-85D415256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New / Updated Websites / Features</a:t>
            </a:r>
          </a:p>
          <a:p>
            <a:pPr lvl="1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600" dirty="0">
                <a:solidFill>
                  <a:prstClr val="black"/>
                </a:solidFill>
                <a:cs typeface="Times New Roman" panose="02020603050405020304" pitchFamily="18" charset="0"/>
              </a:rPr>
              <a:t>AAAHQ.org major redesign post-launch</a:t>
            </a:r>
          </a:p>
          <a:p>
            <a:pPr lvl="2"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200" dirty="0">
                <a:solidFill>
                  <a:prstClr val="black"/>
                </a:solidFill>
                <a:cs typeface="Times New Roman" panose="02020603050405020304" pitchFamily="18" charset="0"/>
              </a:rPr>
              <a:t>33.1% view increase YOY</a:t>
            </a:r>
            <a:endParaRPr lang="en-US" sz="2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Departmental Memberships</a:t>
            </a:r>
          </a:p>
          <a:p>
            <a:pPr lvl="1"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52 invoiced, ~850 memberships</a:t>
            </a:r>
            <a:b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en-US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PR Update</a:t>
            </a:r>
            <a:b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endParaRPr lang="en-US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PropFuel</a:t>
            </a: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 Platform</a:t>
            </a:r>
            <a:endParaRPr lang="en-US" sz="2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2E89A2-18D2-AE06-F9B6-A3743904D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3221" y="1297914"/>
            <a:ext cx="3870579" cy="172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200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11312</TotalTime>
  <Words>882</Words>
  <Application>Microsoft Office PowerPoint</Application>
  <PresentationFormat>Widescreen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Light</vt:lpstr>
      <vt:lpstr>Courier New</vt:lpstr>
      <vt:lpstr>Gotham Black</vt:lpstr>
      <vt:lpstr>Times New Roman</vt:lpstr>
      <vt:lpstr>1_Office Theme</vt:lpstr>
      <vt:lpstr>Presidents Quarterly Roundtable</vt:lpstr>
      <vt:lpstr>Agenda</vt:lpstr>
      <vt:lpstr>Membership - Update</vt:lpstr>
      <vt:lpstr>Section Membership - Update</vt:lpstr>
      <vt:lpstr>General Membership Outreach Updates</vt:lpstr>
      <vt:lpstr>Governance Updates</vt:lpstr>
      <vt:lpstr>Meetings Update</vt:lpstr>
      <vt:lpstr>Publications Update</vt:lpstr>
      <vt:lpstr>IT /Membership / Marketing Update</vt:lpstr>
      <vt:lpstr>International &amp; Doctoral Students Engagement</vt:lpstr>
      <vt:lpstr>Center Update</vt:lpstr>
      <vt:lpstr>Foundation Activities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Yvonne Hinson</dc:creator>
  <cp:lastModifiedBy>Shauna Blackburn</cp:lastModifiedBy>
  <cp:revision>30</cp:revision>
  <dcterms:created xsi:type="dcterms:W3CDTF">2025-09-29T19:22:17Z</dcterms:created>
  <dcterms:modified xsi:type="dcterms:W3CDTF">2026-05-13T20:08:19Z</dcterms:modified>
</cp:coreProperties>
</file>