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5914" r:id="rId5"/>
    <p:sldId id="5926" r:id="rId6"/>
    <p:sldId id="5961" r:id="rId7"/>
    <p:sldId id="5962" r:id="rId8"/>
    <p:sldId id="5949" r:id="rId9"/>
    <p:sldId id="5958" r:id="rId10"/>
    <p:sldId id="5916" r:id="rId11"/>
    <p:sldId id="5945" r:id="rId12"/>
    <p:sldId id="5950" r:id="rId13"/>
    <p:sldId id="5955" r:id="rId14"/>
    <p:sldId id="5953" r:id="rId15"/>
    <p:sldId id="5963" r:id="rId16"/>
    <p:sldId id="5957" r:id="rId17"/>
    <p:sldId id="5959" r:id="rId18"/>
    <p:sldId id="5960" r:id="rId19"/>
    <p:sldId id="5964" r:id="rId20"/>
    <p:sldId id="592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6E2073-A358-4649-9563-10E711C8F7BD}" v="5" dt="2025-07-14T12:51:25.6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Hinson" userId="f5255df4-0d6d-42c0-ab17-66d42fc1e221" providerId="ADAL" clId="{DB6E2073-A358-4649-9563-10E711C8F7BD}"/>
    <pc:docChg chg="custSel addSld delSld modSld sldOrd">
      <pc:chgData name="Yvonne Hinson" userId="f5255df4-0d6d-42c0-ab17-66d42fc1e221" providerId="ADAL" clId="{DB6E2073-A358-4649-9563-10E711C8F7BD}" dt="2025-07-14T12:54:15.706" v="1092" actId="20577"/>
      <pc:docMkLst>
        <pc:docMk/>
      </pc:docMkLst>
      <pc:sldChg chg="modSp del mod">
        <pc:chgData name="Yvonne Hinson" userId="f5255df4-0d6d-42c0-ab17-66d42fc1e221" providerId="ADAL" clId="{DB6E2073-A358-4649-9563-10E711C8F7BD}" dt="2025-07-14T12:51:28.487" v="997" actId="47"/>
        <pc:sldMkLst>
          <pc:docMk/>
          <pc:sldMk cId="3701652502" sldId="905"/>
        </pc:sldMkLst>
        <pc:spChg chg="mod">
          <ac:chgData name="Yvonne Hinson" userId="f5255df4-0d6d-42c0-ab17-66d42fc1e221" providerId="ADAL" clId="{DB6E2073-A358-4649-9563-10E711C8F7BD}" dt="2025-07-11T18:53:02.590" v="992" actId="20577"/>
          <ac:spMkLst>
            <pc:docMk/>
            <pc:sldMk cId="3701652502" sldId="905"/>
            <ac:spMk id="5" creationId="{2E6698CB-B669-9909-C976-CC41377B0A9D}"/>
          </ac:spMkLst>
        </pc:spChg>
      </pc:sldChg>
      <pc:sldChg chg="del">
        <pc:chgData name="Yvonne Hinson" userId="f5255df4-0d6d-42c0-ab17-66d42fc1e221" providerId="ADAL" clId="{DB6E2073-A358-4649-9563-10E711C8F7BD}" dt="2025-07-11T18:49:35.602" v="905" actId="47"/>
        <pc:sldMkLst>
          <pc:docMk/>
          <pc:sldMk cId="4165615136" sldId="907"/>
        </pc:sldMkLst>
      </pc:sldChg>
      <pc:sldChg chg="del">
        <pc:chgData name="Yvonne Hinson" userId="f5255df4-0d6d-42c0-ab17-66d42fc1e221" providerId="ADAL" clId="{DB6E2073-A358-4649-9563-10E711C8F7BD}" dt="2025-07-14T12:49:47.662" v="994" actId="47"/>
        <pc:sldMkLst>
          <pc:docMk/>
          <pc:sldMk cId="68631816" sldId="5912"/>
        </pc:sldMkLst>
      </pc:sldChg>
      <pc:sldChg chg="del">
        <pc:chgData name="Yvonne Hinson" userId="f5255df4-0d6d-42c0-ab17-66d42fc1e221" providerId="ADAL" clId="{DB6E2073-A358-4649-9563-10E711C8F7BD}" dt="2025-07-14T12:49:48.195" v="995" actId="47"/>
        <pc:sldMkLst>
          <pc:docMk/>
          <pc:sldMk cId="189501314" sldId="5913"/>
        </pc:sldMkLst>
      </pc:sldChg>
      <pc:sldChg chg="modSp mod">
        <pc:chgData name="Yvonne Hinson" userId="f5255df4-0d6d-42c0-ab17-66d42fc1e221" providerId="ADAL" clId="{DB6E2073-A358-4649-9563-10E711C8F7BD}" dt="2025-07-11T12:13:51.581" v="13" actId="20577"/>
        <pc:sldMkLst>
          <pc:docMk/>
          <pc:sldMk cId="812888215" sldId="5914"/>
        </pc:sldMkLst>
        <pc:spChg chg="mod">
          <ac:chgData name="Yvonne Hinson" userId="f5255df4-0d6d-42c0-ab17-66d42fc1e221" providerId="ADAL" clId="{DB6E2073-A358-4649-9563-10E711C8F7BD}" dt="2025-07-11T12:13:51.581" v="13" actId="20577"/>
          <ac:spMkLst>
            <pc:docMk/>
            <pc:sldMk cId="812888215" sldId="5914"/>
            <ac:spMk id="5" creationId="{8790DBEF-DE94-0976-F6EB-7396A8F0B9B4}"/>
          </ac:spMkLst>
        </pc:spChg>
      </pc:sldChg>
      <pc:sldChg chg="modSp mod">
        <pc:chgData name="Yvonne Hinson" userId="f5255df4-0d6d-42c0-ab17-66d42fc1e221" providerId="ADAL" clId="{DB6E2073-A358-4649-9563-10E711C8F7BD}" dt="2025-07-14T12:53:10.921" v="1049" actId="20577"/>
        <pc:sldMkLst>
          <pc:docMk/>
          <pc:sldMk cId="4089267437" sldId="5916"/>
        </pc:sldMkLst>
        <pc:spChg chg="mod">
          <ac:chgData name="Yvonne Hinson" userId="f5255df4-0d6d-42c0-ab17-66d42fc1e221" providerId="ADAL" clId="{DB6E2073-A358-4649-9563-10E711C8F7BD}" dt="2025-07-14T12:53:10.921" v="1049" actId="20577"/>
          <ac:spMkLst>
            <pc:docMk/>
            <pc:sldMk cId="4089267437" sldId="5916"/>
            <ac:spMk id="3" creationId="{6DC3B7F7-9897-CC37-E10B-C255F7037E57}"/>
          </ac:spMkLst>
        </pc:spChg>
      </pc:sldChg>
      <pc:sldChg chg="modSp mod">
        <pc:chgData name="Yvonne Hinson" userId="f5255df4-0d6d-42c0-ab17-66d42fc1e221" providerId="ADAL" clId="{DB6E2073-A358-4649-9563-10E711C8F7BD}" dt="2025-07-11T12:26:48.451" v="903" actId="20577"/>
        <pc:sldMkLst>
          <pc:docMk/>
          <pc:sldMk cId="1624946246" sldId="5926"/>
        </pc:sldMkLst>
        <pc:spChg chg="mod">
          <ac:chgData name="Yvonne Hinson" userId="f5255df4-0d6d-42c0-ab17-66d42fc1e221" providerId="ADAL" clId="{DB6E2073-A358-4649-9563-10E711C8F7BD}" dt="2025-07-11T12:26:48.451" v="903" actId="20577"/>
          <ac:spMkLst>
            <pc:docMk/>
            <pc:sldMk cId="1624946246" sldId="5926"/>
            <ac:spMk id="3" creationId="{CD3EC3B5-B1F7-95F1-A241-A4A90D95DF71}"/>
          </ac:spMkLst>
        </pc:spChg>
      </pc:sldChg>
      <pc:sldChg chg="modSp mod">
        <pc:chgData name="Yvonne Hinson" userId="f5255df4-0d6d-42c0-ab17-66d42fc1e221" providerId="ADAL" clId="{DB6E2073-A358-4649-9563-10E711C8F7BD}" dt="2025-07-11T18:51:35.290" v="920" actId="20577"/>
        <pc:sldMkLst>
          <pc:docMk/>
          <pc:sldMk cId="1425444010" sldId="5945"/>
        </pc:sldMkLst>
        <pc:spChg chg="mod">
          <ac:chgData name="Yvonne Hinson" userId="f5255df4-0d6d-42c0-ab17-66d42fc1e221" providerId="ADAL" clId="{DB6E2073-A358-4649-9563-10E711C8F7BD}" dt="2025-07-11T12:18:03.376" v="429" actId="27636"/>
          <ac:spMkLst>
            <pc:docMk/>
            <pc:sldMk cId="1425444010" sldId="5945"/>
            <ac:spMk id="2" creationId="{49917962-C869-0C27-82BD-2AE12CDD6450}"/>
          </ac:spMkLst>
        </pc:spChg>
        <pc:spChg chg="mod">
          <ac:chgData name="Yvonne Hinson" userId="f5255df4-0d6d-42c0-ab17-66d42fc1e221" providerId="ADAL" clId="{DB6E2073-A358-4649-9563-10E711C8F7BD}" dt="2025-07-11T18:51:35.290" v="920" actId="20577"/>
          <ac:spMkLst>
            <pc:docMk/>
            <pc:sldMk cId="1425444010" sldId="5945"/>
            <ac:spMk id="3" creationId="{52BAAEA5-A972-B52A-E30B-64AFE409E041}"/>
          </ac:spMkLst>
        </pc:spChg>
      </pc:sldChg>
      <pc:sldChg chg="add del">
        <pc:chgData name="Yvonne Hinson" userId="f5255df4-0d6d-42c0-ab17-66d42fc1e221" providerId="ADAL" clId="{DB6E2073-A358-4649-9563-10E711C8F7BD}" dt="2025-07-11T12:26:24.690" v="873"/>
        <pc:sldMkLst>
          <pc:docMk/>
          <pc:sldMk cId="1092163626" sldId="5949"/>
        </pc:sldMkLst>
      </pc:sldChg>
      <pc:sldChg chg="modSp mod">
        <pc:chgData name="Yvonne Hinson" userId="f5255df4-0d6d-42c0-ab17-66d42fc1e221" providerId="ADAL" clId="{DB6E2073-A358-4649-9563-10E711C8F7BD}" dt="2025-07-11T12:19:45.917" v="606" actId="20577"/>
        <pc:sldMkLst>
          <pc:docMk/>
          <pc:sldMk cId="2569585853" sldId="5950"/>
        </pc:sldMkLst>
        <pc:spChg chg="mod">
          <ac:chgData name="Yvonne Hinson" userId="f5255df4-0d6d-42c0-ab17-66d42fc1e221" providerId="ADAL" clId="{DB6E2073-A358-4649-9563-10E711C8F7BD}" dt="2025-07-11T12:18:42.024" v="444" actId="20577"/>
          <ac:spMkLst>
            <pc:docMk/>
            <pc:sldMk cId="2569585853" sldId="5950"/>
            <ac:spMk id="2" creationId="{2892AA5E-F298-AAC1-580F-6837282F55E2}"/>
          </ac:spMkLst>
        </pc:spChg>
        <pc:spChg chg="mod">
          <ac:chgData name="Yvonne Hinson" userId="f5255df4-0d6d-42c0-ab17-66d42fc1e221" providerId="ADAL" clId="{DB6E2073-A358-4649-9563-10E711C8F7BD}" dt="2025-07-11T12:19:45.917" v="606" actId="20577"/>
          <ac:spMkLst>
            <pc:docMk/>
            <pc:sldMk cId="2569585853" sldId="5950"/>
            <ac:spMk id="3" creationId="{5D83E147-1310-92C6-7EC3-168370DAC13F}"/>
          </ac:spMkLst>
        </pc:spChg>
      </pc:sldChg>
      <pc:sldChg chg="modSp mod">
        <pc:chgData name="Yvonne Hinson" userId="f5255df4-0d6d-42c0-ab17-66d42fc1e221" providerId="ADAL" clId="{DB6E2073-A358-4649-9563-10E711C8F7BD}" dt="2025-07-14T12:54:15.706" v="1092" actId="20577"/>
        <pc:sldMkLst>
          <pc:docMk/>
          <pc:sldMk cId="4230424152" sldId="5953"/>
        </pc:sldMkLst>
        <pc:spChg chg="mod">
          <ac:chgData name="Yvonne Hinson" userId="f5255df4-0d6d-42c0-ab17-66d42fc1e221" providerId="ADAL" clId="{DB6E2073-A358-4649-9563-10E711C8F7BD}" dt="2025-07-14T12:54:15.706" v="1092" actId="20577"/>
          <ac:spMkLst>
            <pc:docMk/>
            <pc:sldMk cId="4230424152" sldId="5953"/>
            <ac:spMk id="6" creationId="{1DE79733-FCCC-FBE5-C2B2-A403C3A4FC80}"/>
          </ac:spMkLst>
        </pc:spChg>
      </pc:sldChg>
      <pc:sldChg chg="del">
        <pc:chgData name="Yvonne Hinson" userId="f5255df4-0d6d-42c0-ab17-66d42fc1e221" providerId="ADAL" clId="{DB6E2073-A358-4649-9563-10E711C8F7BD}" dt="2025-07-11T12:24:00.344" v="863" actId="47"/>
        <pc:sldMkLst>
          <pc:docMk/>
          <pc:sldMk cId="1187947086" sldId="5954"/>
        </pc:sldMkLst>
      </pc:sldChg>
      <pc:sldChg chg="modSp mod">
        <pc:chgData name="Yvonne Hinson" userId="f5255df4-0d6d-42c0-ab17-66d42fc1e221" providerId="ADAL" clId="{DB6E2073-A358-4649-9563-10E711C8F7BD}" dt="2025-07-11T12:21:07.116" v="707" actId="20577"/>
        <pc:sldMkLst>
          <pc:docMk/>
          <pc:sldMk cId="727222351" sldId="5955"/>
        </pc:sldMkLst>
        <pc:spChg chg="mod">
          <ac:chgData name="Yvonne Hinson" userId="f5255df4-0d6d-42c0-ab17-66d42fc1e221" providerId="ADAL" clId="{DB6E2073-A358-4649-9563-10E711C8F7BD}" dt="2025-07-11T12:21:07.116" v="707" actId="20577"/>
          <ac:spMkLst>
            <pc:docMk/>
            <pc:sldMk cId="727222351" sldId="5955"/>
            <ac:spMk id="3" creationId="{1D564B3C-FD9B-46D7-6279-7E9F9A2E98EA}"/>
          </ac:spMkLst>
        </pc:spChg>
      </pc:sldChg>
      <pc:sldChg chg="del">
        <pc:chgData name="Yvonne Hinson" userId="f5255df4-0d6d-42c0-ab17-66d42fc1e221" providerId="ADAL" clId="{DB6E2073-A358-4649-9563-10E711C8F7BD}" dt="2025-07-14T12:51:35.694" v="998" actId="47"/>
        <pc:sldMkLst>
          <pc:docMk/>
          <pc:sldMk cId="2259256879" sldId="5956"/>
        </pc:sldMkLst>
      </pc:sldChg>
      <pc:sldChg chg="modSp add mod">
        <pc:chgData name="Yvonne Hinson" userId="f5255df4-0d6d-42c0-ab17-66d42fc1e221" providerId="ADAL" clId="{DB6E2073-A358-4649-9563-10E711C8F7BD}" dt="2025-07-11T12:25:40.913" v="872" actId="255"/>
        <pc:sldMkLst>
          <pc:docMk/>
          <pc:sldMk cId="2440444953" sldId="5957"/>
        </pc:sldMkLst>
        <pc:spChg chg="mod">
          <ac:chgData name="Yvonne Hinson" userId="f5255df4-0d6d-42c0-ab17-66d42fc1e221" providerId="ADAL" clId="{DB6E2073-A358-4649-9563-10E711C8F7BD}" dt="2025-07-11T12:25:40.913" v="872" actId="255"/>
          <ac:spMkLst>
            <pc:docMk/>
            <pc:sldMk cId="2440444953" sldId="5957"/>
            <ac:spMk id="5" creationId="{2E6698CB-B669-9909-C976-CC41377B0A9D}"/>
          </ac:spMkLst>
        </pc:spChg>
        <pc:spChg chg="mod">
          <ac:chgData name="Yvonne Hinson" userId="f5255df4-0d6d-42c0-ab17-66d42fc1e221" providerId="ADAL" clId="{DB6E2073-A358-4649-9563-10E711C8F7BD}" dt="2025-07-11T12:25:26.117" v="870" actId="14100"/>
          <ac:spMkLst>
            <pc:docMk/>
            <pc:sldMk cId="2440444953" sldId="5957"/>
            <ac:spMk id="132098" creationId="{00000000-0000-0000-0000-000000000000}"/>
          </ac:spMkLst>
        </pc:spChg>
      </pc:sldChg>
      <pc:sldChg chg="add">
        <pc:chgData name="Yvonne Hinson" userId="f5255df4-0d6d-42c0-ab17-66d42fc1e221" providerId="ADAL" clId="{DB6E2073-A358-4649-9563-10E711C8F7BD}" dt="2025-07-11T12:26:24.690" v="873"/>
        <pc:sldMkLst>
          <pc:docMk/>
          <pc:sldMk cId="2619057968" sldId="5958"/>
        </pc:sldMkLst>
      </pc:sldChg>
      <pc:sldChg chg="modSp add mod">
        <pc:chgData name="Yvonne Hinson" userId="f5255df4-0d6d-42c0-ab17-66d42fc1e221" providerId="ADAL" clId="{DB6E2073-A358-4649-9563-10E711C8F7BD}" dt="2025-07-11T18:49:53.650" v="910" actId="20577"/>
        <pc:sldMkLst>
          <pc:docMk/>
          <pc:sldMk cId="1605165847" sldId="5959"/>
        </pc:sldMkLst>
        <pc:spChg chg="mod">
          <ac:chgData name="Yvonne Hinson" userId="f5255df4-0d6d-42c0-ab17-66d42fc1e221" providerId="ADAL" clId="{DB6E2073-A358-4649-9563-10E711C8F7BD}" dt="2025-07-11T18:49:53.650" v="910" actId="20577"/>
          <ac:spMkLst>
            <pc:docMk/>
            <pc:sldMk cId="1605165847" sldId="5959"/>
            <ac:spMk id="3" creationId="{7D2C811C-D010-FAC8-BA77-9D304057E580}"/>
          </ac:spMkLst>
        </pc:spChg>
      </pc:sldChg>
      <pc:sldChg chg="add">
        <pc:chgData name="Yvonne Hinson" userId="f5255df4-0d6d-42c0-ab17-66d42fc1e221" providerId="ADAL" clId="{DB6E2073-A358-4649-9563-10E711C8F7BD}" dt="2025-07-11T18:49:30.343" v="904"/>
        <pc:sldMkLst>
          <pc:docMk/>
          <pc:sldMk cId="4205058358" sldId="5960"/>
        </pc:sldMkLst>
      </pc:sldChg>
      <pc:sldChg chg="add">
        <pc:chgData name="Yvonne Hinson" userId="f5255df4-0d6d-42c0-ab17-66d42fc1e221" providerId="ADAL" clId="{DB6E2073-A358-4649-9563-10E711C8F7BD}" dt="2025-07-14T12:49:45.557" v="993"/>
        <pc:sldMkLst>
          <pc:docMk/>
          <pc:sldMk cId="1520164138" sldId="5961"/>
        </pc:sldMkLst>
      </pc:sldChg>
      <pc:sldChg chg="add">
        <pc:chgData name="Yvonne Hinson" userId="f5255df4-0d6d-42c0-ab17-66d42fc1e221" providerId="ADAL" clId="{DB6E2073-A358-4649-9563-10E711C8F7BD}" dt="2025-07-14T12:49:45.557" v="993"/>
        <pc:sldMkLst>
          <pc:docMk/>
          <pc:sldMk cId="2087194650" sldId="5962"/>
        </pc:sldMkLst>
      </pc:sldChg>
      <pc:sldChg chg="add">
        <pc:chgData name="Yvonne Hinson" userId="f5255df4-0d6d-42c0-ab17-66d42fc1e221" providerId="ADAL" clId="{DB6E2073-A358-4649-9563-10E711C8F7BD}" dt="2025-07-14T12:51:25.687" v="996"/>
        <pc:sldMkLst>
          <pc:docMk/>
          <pc:sldMk cId="2179821500" sldId="5963"/>
        </pc:sldMkLst>
      </pc:sldChg>
      <pc:sldChg chg="add ord">
        <pc:chgData name="Yvonne Hinson" userId="f5255df4-0d6d-42c0-ab17-66d42fc1e221" providerId="ADAL" clId="{DB6E2073-A358-4649-9563-10E711C8F7BD}" dt="2025-07-14T12:51:38.840" v="1000"/>
        <pc:sldMkLst>
          <pc:docMk/>
          <pc:sldMk cId="1384829195" sldId="59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730BF-FA71-455E-99A0-07060BE9BFA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C9AA3-937B-4D9F-A953-7451E233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35259-4004-AC07-9016-DA5138C30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639949-EDEC-FCA9-0BF1-3695EE81D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2AEA6-C51A-D766-ECE3-99E59511F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DE108-C277-F7D9-FE04-70875A91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73329-3D7A-3478-46B5-6E792E88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9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1165-512A-D825-196F-BE2BCB044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7C88FA-50BC-F936-8616-FC484B560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317B7-F3AB-CA84-E61F-887314A6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BA562-BD04-2E38-AB69-D4D41CD73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D277-4843-58B9-24E3-300B5443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27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534781-8F57-C2AC-BD10-61A062F88A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83FEA-5208-CE5C-903F-952EB4FE1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BAC8E-BAE4-CC95-4256-D6437F5C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2C0E1-8CDC-F66B-9763-DB40F4B3C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422AB-61E2-B327-1926-5B2F4A61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0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0C702-EAFF-786C-F1CE-A2682B017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A9A0F-C57A-7185-ED25-3F0DAC9FA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46E35-CB8F-8A69-86CE-7752472D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A41B4-EFCE-2873-E555-E4C6DF836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47065-8479-DB49-EB75-2C2BC1F8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8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88E0-1CB7-F398-5FBD-0BCC0F8BD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9812A-3DF8-F2B7-790A-7B2D404F5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C31F4-34A7-7108-526B-61574C26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95A60-98AD-3E94-D481-1AE12937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A0131-1DC1-0910-61F4-703F3139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86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CB254-E78D-771C-0494-6CAEF5638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3854C-0A09-D2A2-C31A-F111231C1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83D72-EE23-FCCD-80FA-C0343929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E81C1-6DE2-D3D3-16C8-6919FFEA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656164-6AEF-B36F-7500-D8891F20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8F7DD-9F0F-9B13-804E-989382469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94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039A6-F3E4-3422-015E-6D5C1115E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F1B5A-B9BD-6873-6E19-B5440C2F4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178A00-E103-633D-B245-0BCDA1E67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4B2E87-F829-6CA2-B631-B62556305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AE581-A8DD-2771-F0C1-1C7F3F055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91485D-5F5A-27CE-559A-16CBFC2C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FDE29C-63C5-1BC4-D3C5-BFDCB734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2DCCE8-EF9B-F26E-B0EC-ED7354243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2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BC928-5732-5E60-7664-756D46F3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DD00CC-3FC4-7598-D61D-D89F6D972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47634-25C0-63D0-81E4-FB440778A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34026-519E-4914-D1AF-C809D50B2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32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0ABD31-2707-4AC6-59A7-37C0CC8C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4FB6-BAF2-A7A4-0CD5-F3212F684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6CB0E-6198-C865-B483-9BBCE9D2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3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DF4C-37F0-862E-D939-2B035355B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B394B-3E09-401A-4326-41AA80593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B83F4-06DD-5737-C287-13C9374E1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286298-EEE3-AB34-E380-D7CB4BE0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873BA-9733-554B-AD39-0625B9C9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BB9AA-2AA3-D2DB-89C5-239B42B50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6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7B081-6EC6-9280-2E4E-5CC7A9F10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EF99F-9EC1-CE01-8F74-068E5089AC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76156-0FF8-574A-89EC-5505BEEF6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1BB09-144E-57A7-3479-9F9FFE5AC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6A11E-72D1-209F-E1D7-69556EE7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0BF2B-BEFF-8408-8745-D08968552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DD3749-CC94-A815-70CA-4141724A0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27BE9-5969-BDF9-0DC3-DECFD9A88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9F5A9-61CF-BED2-10E5-E35CFDDC52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ED9350-4418-4F6D-B519-FC35CEE16F21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7AC0C-35DC-1942-4D7B-ABF749FCB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9F2E7-6755-DBEB-6D40-7536EDDD7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14F070-7AD4-481A-A61A-04893F308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3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aahq.org/Sections-Region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F2DD19-A6EF-386C-7A7D-6BEE958C8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Presidents Quarterly Roundtable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790DBEF-DE94-0976-F6EB-7396A8F0B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485" y="4211638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/>
              <a:t>July 14, 2025</a:t>
            </a:r>
          </a:p>
        </p:txBody>
      </p:sp>
    </p:spTree>
    <p:extLst>
      <p:ext uri="{BB962C8B-B14F-4D97-AF65-F5344CB8AC3E}">
        <p14:creationId xmlns:p14="http://schemas.microsoft.com/office/powerpoint/2010/main" val="812888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67F7A-BA11-E1CB-D5B0-27F10177B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3343"/>
          </a:xfrm>
        </p:spPr>
        <p:txBody>
          <a:bodyPr/>
          <a:lstStyle/>
          <a:p>
            <a:r>
              <a:rPr lang="en-US" dirty="0"/>
              <a:t>EBSCO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64B3C-FD9B-46D7-6279-7E9F9A2E9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864"/>
            <a:ext cx="10515600" cy="43563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EBSCO Wanted to extend to 12/31/2033</a:t>
            </a:r>
          </a:p>
          <a:p>
            <a:endParaRPr lang="en-US" sz="1600" dirty="0"/>
          </a:p>
          <a:p>
            <a:r>
              <a:rPr lang="en-US" dirty="0"/>
              <a:t>Slight increase in revenue</a:t>
            </a:r>
          </a:p>
          <a:p>
            <a:endParaRPr lang="en-US" sz="1600" dirty="0"/>
          </a:p>
          <a:p>
            <a:r>
              <a:rPr lang="en-US" dirty="0"/>
              <a:t>Allowing journals to  go to up to 50% Open</a:t>
            </a:r>
          </a:p>
          <a:p>
            <a:endParaRPr lang="en-US" sz="1600" dirty="0"/>
          </a:p>
          <a:p>
            <a:r>
              <a:rPr lang="en-US" dirty="0"/>
              <a:t>Sections with journals will receive information and support to determine if they want OA option</a:t>
            </a:r>
          </a:p>
          <a:p>
            <a:pPr lvl="1"/>
            <a:r>
              <a:rPr lang="en-US" dirty="0"/>
              <a:t>Do they want to go OA?</a:t>
            </a:r>
          </a:p>
          <a:p>
            <a:pPr lvl="1"/>
            <a:r>
              <a:rPr lang="en-US" dirty="0"/>
              <a:t>If yes, when?</a:t>
            </a:r>
          </a:p>
          <a:p>
            <a:pPr lvl="1"/>
            <a:r>
              <a:rPr lang="en-US" dirty="0"/>
              <a:t>If yes, determine additional fee for OA</a:t>
            </a:r>
          </a:p>
        </p:txBody>
      </p:sp>
    </p:spTree>
    <p:extLst>
      <p:ext uri="{BB962C8B-B14F-4D97-AF65-F5344CB8AC3E}">
        <p14:creationId xmlns:p14="http://schemas.microsoft.com/office/powerpoint/2010/main" val="727222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D09D95-58FA-974B-0812-560F2BB26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435"/>
          </a:xfrm>
        </p:spPr>
        <p:txBody>
          <a:bodyPr/>
          <a:lstStyle/>
          <a:p>
            <a:r>
              <a:rPr lang="en-US" dirty="0"/>
              <a:t>Publications Updates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79733-FCCC-FBE5-C2B2-A403C3A4F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560"/>
            <a:ext cx="10515600" cy="4744403"/>
          </a:xfrm>
        </p:spPr>
        <p:txBody>
          <a:bodyPr>
            <a:normAutofit/>
          </a:bodyPr>
          <a:lstStyle/>
          <a:p>
            <a:r>
              <a:rPr lang="en-US" sz="2400" dirty="0"/>
              <a:t>TAR 100</a:t>
            </a:r>
            <a:r>
              <a:rPr lang="en-US" sz="2400" baseline="30000" dirty="0"/>
              <a:t>th</a:t>
            </a:r>
            <a:endParaRPr lang="en-US" sz="2400" dirty="0"/>
          </a:p>
          <a:p>
            <a:pPr lvl="1"/>
            <a:r>
              <a:rPr lang="en-US" dirty="0"/>
              <a:t>Celebration reception at EAA</a:t>
            </a:r>
          </a:p>
          <a:p>
            <a:pPr lvl="1"/>
            <a:r>
              <a:rPr lang="en-US" dirty="0"/>
              <a:t>Acknowledgement at AFAANZ – branded cookies</a:t>
            </a:r>
          </a:p>
          <a:p>
            <a:pPr lvl="1"/>
            <a:endParaRPr lang="en-US" dirty="0"/>
          </a:p>
          <a:p>
            <a:r>
              <a:rPr lang="en-US" sz="2400" dirty="0"/>
              <a:t>Completed interviews with former TAR senior editors to be provided as part of the TAR 100</a:t>
            </a:r>
            <a:r>
              <a:rPr lang="en-US" sz="2400" baseline="30000" dirty="0"/>
              <a:t>th</a:t>
            </a:r>
            <a:r>
              <a:rPr lang="en-US" sz="2400" dirty="0"/>
              <a:t> Anniversary at the Annual Meeting this year</a:t>
            </a:r>
          </a:p>
          <a:p>
            <a:pPr lvl="1"/>
            <a:r>
              <a:rPr lang="en-US" dirty="0"/>
              <a:t>Will release as video interviews, video clips, and a slideshow of clips during the Monday night reception</a:t>
            </a:r>
          </a:p>
          <a:p>
            <a:endParaRPr lang="en-US" dirty="0"/>
          </a:p>
          <a:p>
            <a:r>
              <a:rPr lang="en-US" dirty="0"/>
              <a:t>Monday Plenary </a:t>
            </a:r>
            <a:r>
              <a:rPr lang="en-US"/>
              <a:t>and evening reception </a:t>
            </a:r>
            <a:r>
              <a:rPr lang="en-US" dirty="0"/>
              <a:t>are a tribute to TAR</a:t>
            </a:r>
          </a:p>
        </p:txBody>
      </p:sp>
    </p:spTree>
    <p:extLst>
      <p:ext uri="{BB962C8B-B14F-4D97-AF65-F5344CB8AC3E}">
        <p14:creationId xmlns:p14="http://schemas.microsoft.com/office/powerpoint/2010/main" val="4230424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1614488" y="196188"/>
            <a:ext cx="9010650" cy="942479"/>
          </a:xfrm>
        </p:spPr>
        <p:txBody>
          <a:bodyPr>
            <a:noAutofit/>
          </a:bodyPr>
          <a:lstStyle/>
          <a:p>
            <a:pPr algn="ctr"/>
            <a: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  <a:t>Update on Center Activities </a:t>
            </a:r>
            <a:endParaRPr lang="en-US" altLang="en-US" sz="3200" b="1" dirty="0">
              <a:latin typeface="Gotham Black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698CB-B669-9909-C976-CC41377B0A9D}"/>
              </a:ext>
            </a:extLst>
          </p:cNvPr>
          <p:cNvSpPr txBox="1"/>
          <p:nvPr/>
        </p:nvSpPr>
        <p:spPr>
          <a:xfrm>
            <a:off x="1330036" y="1366982"/>
            <a:ext cx="9133178" cy="4608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Pipeline Update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Update on Working Groups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Panels at CTLA and the Annual Meeting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defRPr/>
            </a:pPr>
            <a:endParaRPr lang="en-US" sz="2800" dirty="0">
              <a:solidFill>
                <a:prstClr val="black"/>
              </a:solidFill>
              <a:latin typeface="Gotham Medium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Booking Webinars in December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endParaRPr lang="en-US" sz="2800" dirty="0">
              <a:solidFill>
                <a:prstClr val="black"/>
              </a:solidFill>
              <a:latin typeface="Gotham Medium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New Exchange Podcast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endParaRPr lang="en-US" sz="2800" dirty="0">
              <a:solidFill>
                <a:prstClr val="black"/>
              </a:solidFill>
              <a:latin typeface="Gotham Medium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Gotham Medium"/>
                <a:cs typeface="Times New Roman" panose="02020603050405020304" pitchFamily="18" charset="0"/>
              </a:rPr>
              <a:t>Asynchronous CPE</a:t>
            </a:r>
          </a:p>
        </p:txBody>
      </p:sp>
    </p:spTree>
    <p:extLst>
      <p:ext uri="{BB962C8B-B14F-4D97-AF65-F5344CB8AC3E}">
        <p14:creationId xmlns:p14="http://schemas.microsoft.com/office/powerpoint/2010/main" val="217982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1614488" y="457200"/>
            <a:ext cx="9010650" cy="223837"/>
          </a:xfrm>
        </p:spPr>
        <p:txBody>
          <a:bodyPr>
            <a:noAutofit/>
          </a:bodyPr>
          <a:lstStyle/>
          <a:p>
            <a: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  <a:t>Meetings Update </a:t>
            </a:r>
            <a:b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>
              <a:latin typeface="Gotham Black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698CB-B669-9909-C976-CC41377B0A9D}"/>
              </a:ext>
            </a:extLst>
          </p:cNvPr>
          <p:cNvSpPr txBox="1"/>
          <p:nvPr/>
        </p:nvSpPr>
        <p:spPr>
          <a:xfrm>
            <a:off x="1614488" y="681038"/>
            <a:ext cx="8926991" cy="5360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Annual Meeting 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Regular Registration is open until July 23</a:t>
            </a:r>
            <a:r>
              <a:rPr lang="en-US" sz="2200" baseline="30000" dirty="0"/>
              <a:t>rd</a:t>
            </a:r>
            <a:r>
              <a:rPr lang="en-US" sz="2200" dirty="0"/>
              <a:t>.  Late Registration begins on July 24th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Hotel Room Block Deadline is Tomorrow, July 15</a:t>
            </a:r>
            <a:r>
              <a:rPr lang="en-US" sz="2200" baseline="30000" dirty="0"/>
              <a:t>th</a:t>
            </a:r>
            <a:r>
              <a:rPr lang="en-US" sz="2200" dirty="0"/>
              <a:t> !</a:t>
            </a:r>
            <a:endParaRPr lang="en-US" sz="22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On-Line Program contains all session information for CTLA, Workshops, Panels and Concurrent Sessions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 TAR 100</a:t>
            </a:r>
            <a:r>
              <a:rPr lang="en-US" sz="2200" baseline="30000" dirty="0"/>
              <a:t>th</a:t>
            </a:r>
            <a:r>
              <a:rPr lang="en-US" sz="2200" dirty="0"/>
              <a:t> Celebration Highlights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2800" dirty="0"/>
              <a:t>Other Meeting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Plan to attend 2025/2026 Fall/Winter Section Meetings – Visit the website for details.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Gotham Black"/>
                <a:cs typeface="Times New Roman" panose="02020603050405020304" pitchFamily="18" charset="0"/>
              </a:rPr>
              <a:t>Five (5) out of the Eleven (11) Fall/Winter Section Meetings are taking place at Universities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Next Meeting Model Committee Meeting is September 16th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prstClr val="black"/>
              </a:solidFill>
              <a:latin typeface="Gotham Black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44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38610-6A55-C3A0-9E2C-F30EFC83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9222"/>
          </a:xfrm>
        </p:spPr>
        <p:txBody>
          <a:bodyPr/>
          <a:lstStyle/>
          <a:p>
            <a:r>
              <a:rPr lang="en-US" dirty="0"/>
              <a:t>Membership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C811C-D010-FAC8-BA77-9D304057E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128"/>
            <a:ext cx="10515600" cy="4632835"/>
          </a:xfrm>
        </p:spPr>
        <p:txBody>
          <a:bodyPr/>
          <a:lstStyle/>
          <a:p>
            <a:r>
              <a:rPr lang="en-US" dirty="0"/>
              <a:t>New Membership Categories Launched</a:t>
            </a:r>
          </a:p>
          <a:p>
            <a:pPr lvl="1"/>
            <a:r>
              <a:rPr lang="en-US" dirty="0"/>
              <a:t>T1, T2 &amp; T3</a:t>
            </a:r>
          </a:p>
          <a:p>
            <a:pPr lvl="1"/>
            <a:r>
              <a:rPr lang="en-US" dirty="0"/>
              <a:t>T1 – PhD and other student separated</a:t>
            </a:r>
          </a:p>
          <a:p>
            <a:pPr lvl="1"/>
            <a:r>
              <a:rPr lang="en-US" dirty="0"/>
              <a:t>High School Teacher</a:t>
            </a:r>
          </a:p>
          <a:p>
            <a:r>
              <a:rPr lang="en-US" dirty="0"/>
              <a:t>Two Pilots: Departmental/Organizational and Practitioner</a:t>
            </a:r>
          </a:p>
          <a:p>
            <a:r>
              <a:rPr lang="en-US" dirty="0"/>
              <a:t>PR Firm Selection Underway</a:t>
            </a:r>
          </a:p>
          <a:p>
            <a:r>
              <a:rPr lang="en-US" dirty="0"/>
              <a:t>Working with Amal Said, Senior Advisor - Membership Strategy on International and PhD Student programming</a:t>
            </a:r>
          </a:p>
        </p:txBody>
      </p:sp>
    </p:spTree>
    <p:extLst>
      <p:ext uri="{BB962C8B-B14F-4D97-AF65-F5344CB8AC3E}">
        <p14:creationId xmlns:p14="http://schemas.microsoft.com/office/powerpoint/2010/main" val="1605165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F460-B021-141C-6916-4FFE9F05B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Update on IT /Membership / Marketing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2F9F0-F08D-6224-3E5E-43C8412023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PR Firm Selection Process underway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New / Updated Websites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LMS COSO Fraud course launched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Beta testing of LMS Content Repository intake</a:t>
            </a:r>
            <a:endParaRPr lang="en-US" sz="1800" b="1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dirty="0" err="1">
                <a:solidFill>
                  <a:prstClr val="black"/>
                </a:solidFill>
                <a:cs typeface="Times New Roman" panose="02020603050405020304" pitchFamily="18" charset="0"/>
              </a:rPr>
              <a:t>PropFuel</a:t>
            </a: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 micro polls</a:t>
            </a:r>
          </a:p>
          <a:p>
            <a:pPr lvl="1">
              <a:spcBef>
                <a:spcPts val="1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Membership</a:t>
            </a:r>
          </a:p>
          <a:p>
            <a:pPr lvl="1">
              <a:spcBef>
                <a:spcPts val="1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Annual Meeting</a:t>
            </a:r>
          </a:p>
          <a:p>
            <a:pPr lvl="1">
              <a:spcBef>
                <a:spcPts val="1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Conference attendee engagement</a:t>
            </a:r>
          </a:p>
          <a:p>
            <a:pPr lvl="1">
              <a:spcBef>
                <a:spcPts val="1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Sections Engagement</a:t>
            </a:r>
          </a:p>
          <a:p>
            <a:pPr lvl="1">
              <a:spcBef>
                <a:spcPts val="1000"/>
              </a:spcBef>
              <a:defRPr/>
            </a:pPr>
            <a:endParaRPr lang="en-US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endParaRPr lang="en-US" sz="2400" b="1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lvl="1">
              <a:spcBef>
                <a:spcPts val="1000"/>
              </a:spcBef>
              <a:defRPr/>
            </a:pPr>
            <a:endParaRPr lang="en-US" sz="1800" b="1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endParaRPr lang="en-US" sz="3200" dirty="0">
              <a:latin typeface="+mj-lt"/>
            </a:endParaRPr>
          </a:p>
          <a:p>
            <a:endParaRPr lang="en-US" sz="32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8C735-CCE2-E584-69E2-36AD3B0523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Advertising</a:t>
            </a:r>
          </a:p>
          <a:p>
            <a:pPr lvl="1"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JSJD Media supporting Annual Meeting and Membership </a:t>
            </a:r>
          </a:p>
          <a:p>
            <a:pPr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Pilots</a:t>
            </a:r>
          </a:p>
          <a:p>
            <a:pPr lvl="1"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Practitioner Pilot Membership</a:t>
            </a:r>
          </a:p>
          <a:p>
            <a:pPr lvl="1"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AM Day Passes</a:t>
            </a:r>
          </a:p>
          <a:p>
            <a:pPr lvl="1">
              <a:defRPr/>
            </a:pPr>
            <a:r>
              <a:rPr lang="en-US" b="1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Departmental Memberships Pilot launched</a:t>
            </a:r>
          </a:p>
          <a:p>
            <a:pPr>
              <a:defRPr/>
            </a:pPr>
            <a:r>
              <a:rPr lang="en-US" sz="2400" b="1" dirty="0">
                <a:solidFill>
                  <a:prstClr val="black"/>
                </a:solidFill>
                <a:cs typeface="Times New Roman" panose="02020603050405020304" pitchFamily="18" charset="0"/>
              </a:rPr>
              <a:t>Migrations / Upgrades</a:t>
            </a:r>
          </a:p>
          <a:p>
            <a:pPr lvl="1">
              <a:spcBef>
                <a:spcPts val="1000"/>
              </a:spcBef>
              <a:defRPr/>
            </a:pPr>
            <a:r>
              <a:rPr lang="en-US" b="1" dirty="0">
                <a:solidFill>
                  <a:prstClr val="black"/>
                </a:solidFill>
                <a:cs typeface="Times New Roman" panose="02020603050405020304" pitchFamily="18" charset="0"/>
              </a:rPr>
              <a:t>Protech Improvements</a:t>
            </a:r>
          </a:p>
          <a:p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5058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le 1"/>
          <p:cNvSpPr>
            <a:spLocks noGrp="1"/>
          </p:cNvSpPr>
          <p:nvPr>
            <p:ph type="title"/>
          </p:nvPr>
        </p:nvSpPr>
        <p:spPr>
          <a:xfrm>
            <a:off x="1590675" y="852171"/>
            <a:ext cx="9010650" cy="484849"/>
          </a:xfrm>
        </p:spPr>
        <p:txBody>
          <a:bodyPr>
            <a:noAutofit/>
          </a:bodyPr>
          <a:lstStyle/>
          <a:p>
            <a:pPr algn="ctr"/>
            <a: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  <a:t>Update on Foundation Activities </a:t>
            </a:r>
            <a:br>
              <a:rPr lang="en-US" sz="3200" b="1" kern="0" dirty="0">
                <a:solidFill>
                  <a:srgbClr val="000000"/>
                </a:solidFill>
                <a:latin typeface="Gotham Black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>
              <a:latin typeface="Gotham Black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6698CB-B669-9909-C976-CC41377B0A9D}"/>
              </a:ext>
            </a:extLst>
          </p:cNvPr>
          <p:cNvSpPr txBox="1"/>
          <p:nvPr/>
        </p:nvSpPr>
        <p:spPr>
          <a:xfrm>
            <a:off x="941832" y="1730204"/>
            <a:ext cx="9992868" cy="3206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Two-Year Bridge Symposium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Scheduled for </a:t>
            </a:r>
            <a:r>
              <a:rPr lang="en-US" sz="200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November 14</a:t>
            </a:r>
            <a:r>
              <a:rPr lang="en-US" sz="2000" baseline="3000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th </a:t>
            </a: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2025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Have received 278 applications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endParaRPr lang="en-US" sz="2000" dirty="0">
              <a:solidFill>
                <a:prstClr val="black"/>
              </a:solidFill>
              <a:latin typeface="Gotham Medium" panose="02000604030000020004" pitchFamily="2" charset="0"/>
              <a:cs typeface="Times New Roman" panose="02020603050405020304" pitchFamily="18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High School Accounting Course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Survey in Accounting; Technology Enabled 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Partnering with NBEA and Others</a:t>
            </a:r>
          </a:p>
          <a:p>
            <a:pPr marL="800100" lvl="1" indent="-342900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dirty="0">
                <a:solidFill>
                  <a:prstClr val="black"/>
                </a:solidFill>
                <a:latin typeface="Gotham Medium" panose="02000604030000020004" pitchFamily="2" charset="0"/>
                <a:cs typeface="Times New Roman" panose="02020603050405020304" pitchFamily="18" charset="0"/>
              </a:rPr>
              <a:t>Conducting Interviews with High School Teachers</a:t>
            </a:r>
          </a:p>
        </p:txBody>
      </p:sp>
    </p:spTree>
    <p:extLst>
      <p:ext uri="{BB962C8B-B14F-4D97-AF65-F5344CB8AC3E}">
        <p14:creationId xmlns:p14="http://schemas.microsoft.com/office/powerpoint/2010/main" val="138482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8F850A-9C41-286F-F23D-1C7CAD11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500187"/>
          </a:xfrm>
        </p:spPr>
        <p:txBody>
          <a:bodyPr/>
          <a:lstStyle/>
          <a:p>
            <a:pPr algn="ctr"/>
            <a:r>
              <a:rPr lang="en-US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4A781-40E7-200C-A56C-017D5EA61E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3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4D572-65D1-F665-7A78-587C081B6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8731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EC3B5-B1F7-95F1-A241-A4A90D95D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325"/>
            <a:ext cx="10515600" cy="47364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Membership</a:t>
            </a:r>
          </a:p>
          <a:p>
            <a:r>
              <a:rPr lang="en-US" dirty="0"/>
              <a:t>Promoting Sections</a:t>
            </a:r>
          </a:p>
          <a:p>
            <a:r>
              <a:rPr lang="en-US" dirty="0"/>
              <a:t>Finance &amp; Building</a:t>
            </a:r>
          </a:p>
          <a:p>
            <a:r>
              <a:rPr lang="en-US" dirty="0"/>
              <a:t>HR Update</a:t>
            </a:r>
          </a:p>
          <a:p>
            <a:r>
              <a:rPr lang="en-US" dirty="0"/>
              <a:t>Governance Update</a:t>
            </a:r>
          </a:p>
          <a:p>
            <a:r>
              <a:rPr lang="en-US" dirty="0"/>
              <a:t>EBSCO Update</a:t>
            </a:r>
          </a:p>
          <a:p>
            <a:r>
              <a:rPr lang="en-US" dirty="0"/>
              <a:t>Publications </a:t>
            </a:r>
          </a:p>
          <a:p>
            <a:r>
              <a:rPr lang="en-US" dirty="0"/>
              <a:t>Center for Advancing Accounting Education</a:t>
            </a:r>
          </a:p>
          <a:p>
            <a:r>
              <a:rPr lang="en-US" dirty="0"/>
              <a:t>Meetings</a:t>
            </a:r>
          </a:p>
          <a:p>
            <a:r>
              <a:rPr lang="en-US" dirty="0"/>
              <a:t>IT/Membership</a:t>
            </a:r>
          </a:p>
          <a:p>
            <a:r>
              <a:rPr lang="en-US" dirty="0"/>
              <a:t>Foundation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4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Membership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B5764F-F172-4732-B3E8-AB28185E9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15993" y="1535040"/>
          <a:ext cx="8574599" cy="3801060"/>
        </p:xfrm>
        <a:graphic>
          <a:graphicData uri="http://schemas.openxmlformats.org/drawingml/2006/table">
            <a:tbl>
              <a:tblPr firstRow="1" firstCol="1" bandRow="1"/>
              <a:tblGrid>
                <a:gridCol w="2267635">
                  <a:extLst>
                    <a:ext uri="{9D8B030D-6E8A-4147-A177-3AD203B41FA5}">
                      <a16:colId xmlns:a16="http://schemas.microsoft.com/office/drawing/2014/main" val="2632790077"/>
                    </a:ext>
                  </a:extLst>
                </a:gridCol>
                <a:gridCol w="2541488">
                  <a:extLst>
                    <a:ext uri="{9D8B030D-6E8A-4147-A177-3AD203B41FA5}">
                      <a16:colId xmlns:a16="http://schemas.microsoft.com/office/drawing/2014/main" val="445212314"/>
                    </a:ext>
                  </a:extLst>
                </a:gridCol>
                <a:gridCol w="3765476">
                  <a:extLst>
                    <a:ext uri="{9D8B030D-6E8A-4147-A177-3AD203B41FA5}">
                      <a16:colId xmlns:a16="http://schemas.microsoft.com/office/drawing/2014/main" val="2116182936"/>
                    </a:ext>
                  </a:extLst>
                </a:gridCol>
              </a:tblGrid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BILL PERIOD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Selected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Membership Counts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164697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2025/26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7-13-2025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2617*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653792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6-29-2024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2162*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916550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5827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6638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6179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89580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2022/23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6273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40651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2021/22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EOMY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6599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3311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5EE009A-19D6-566A-082A-AE8741E3DE2A}"/>
              </a:ext>
            </a:extLst>
          </p:cNvPr>
          <p:cNvSpPr txBox="1"/>
          <p:nvPr/>
        </p:nvSpPr>
        <p:spPr>
          <a:xfrm>
            <a:off x="1315993" y="5500361"/>
            <a:ext cx="4322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Membership opened &gt; 2 weeks later in 2025 vs. 2024</a:t>
            </a:r>
          </a:p>
        </p:txBody>
      </p:sp>
    </p:spTree>
    <p:extLst>
      <p:ext uri="{BB962C8B-B14F-4D97-AF65-F5344CB8AC3E}">
        <p14:creationId xmlns:p14="http://schemas.microsoft.com/office/powerpoint/2010/main" val="1520164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46AB-A622-43AB-A0C2-69B01A4D1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Membership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B5764F-F172-4732-B3E8-AB28185E9A8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15993" y="1535040"/>
          <a:ext cx="8574599" cy="3801060"/>
        </p:xfrm>
        <a:graphic>
          <a:graphicData uri="http://schemas.openxmlformats.org/drawingml/2006/table">
            <a:tbl>
              <a:tblPr firstRow="1" firstCol="1" bandRow="1"/>
              <a:tblGrid>
                <a:gridCol w="2267635">
                  <a:extLst>
                    <a:ext uri="{9D8B030D-6E8A-4147-A177-3AD203B41FA5}">
                      <a16:colId xmlns:a16="http://schemas.microsoft.com/office/drawing/2014/main" val="2632790077"/>
                    </a:ext>
                  </a:extLst>
                </a:gridCol>
                <a:gridCol w="2541488">
                  <a:extLst>
                    <a:ext uri="{9D8B030D-6E8A-4147-A177-3AD203B41FA5}">
                      <a16:colId xmlns:a16="http://schemas.microsoft.com/office/drawing/2014/main" val="445212314"/>
                    </a:ext>
                  </a:extLst>
                </a:gridCol>
                <a:gridCol w="3765476">
                  <a:extLst>
                    <a:ext uri="{9D8B030D-6E8A-4147-A177-3AD203B41FA5}">
                      <a16:colId xmlns:a16="http://schemas.microsoft.com/office/drawing/2014/main" val="2116182936"/>
                    </a:ext>
                  </a:extLst>
                </a:gridCol>
              </a:tblGrid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BILL PERIOD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Selected Date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Membership Counts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164697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2025/26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7-13-2025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3266*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653792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 OF 6-29-2024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2637*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916550"/>
                  </a:ext>
                </a:extLst>
              </a:tr>
              <a:tr h="34950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2024/25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7212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6638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2023/24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7821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989580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2022/23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EOMY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8249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406515"/>
                  </a:ext>
                </a:extLst>
              </a:tr>
              <a:tr h="5355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2021/22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+mn-cs"/>
                        </a:rPr>
                        <a:t>EOMY</a:t>
                      </a: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8643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3311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A1C729-5471-9153-DAF1-A66A2AB96728}"/>
              </a:ext>
            </a:extLst>
          </p:cNvPr>
          <p:cNvSpPr txBox="1"/>
          <p:nvPr/>
        </p:nvSpPr>
        <p:spPr>
          <a:xfrm>
            <a:off x="1315993" y="5500361"/>
            <a:ext cx="43229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Membership opened &gt; 2 weeks later in 2025 vs. 2024</a:t>
            </a:r>
          </a:p>
        </p:txBody>
      </p:sp>
    </p:spTree>
    <p:extLst>
      <p:ext uri="{BB962C8B-B14F-4D97-AF65-F5344CB8AC3E}">
        <p14:creationId xmlns:p14="http://schemas.microsoft.com/office/powerpoint/2010/main" val="2087194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38610-6A55-C3A0-9E2C-F30EFC83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426"/>
            <a:ext cx="10515600" cy="989222"/>
          </a:xfrm>
        </p:spPr>
        <p:txBody>
          <a:bodyPr>
            <a:normAutofit/>
          </a:bodyPr>
          <a:lstStyle/>
          <a:p>
            <a:r>
              <a:rPr lang="en-US" sz="4000" dirty="0"/>
              <a:t>Promoting Sections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C811C-D010-FAC8-BA77-9D304057E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5648"/>
            <a:ext cx="10515600" cy="463283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Sections website, social media posts and Member Podcast messaging update to reflect:</a:t>
            </a:r>
          </a:p>
          <a:p>
            <a:pPr lvl="1"/>
            <a:r>
              <a:rPr lang="en-US" dirty="0"/>
              <a:t>AAA Sections-Level Up Your Membership!</a:t>
            </a:r>
          </a:p>
          <a:p>
            <a:endParaRPr lang="en-US" dirty="0"/>
          </a:p>
          <a:p>
            <a:r>
              <a:rPr lang="en-US" dirty="0"/>
              <a:t>New feature integrated into the Career Center platform:</a:t>
            </a:r>
          </a:p>
          <a:p>
            <a:pPr lvl="1"/>
            <a:r>
              <a:rPr lang="en-US" dirty="0"/>
              <a:t>New option on candidate profile to indicate what Sections they belong to.</a:t>
            </a:r>
          </a:p>
          <a:p>
            <a:pPr lvl="1"/>
            <a:r>
              <a:rPr lang="en-US" dirty="0"/>
              <a:t>This will not only help recruiters looking to identify candidates by specialization but also provide additional visibility for Sections.</a:t>
            </a:r>
          </a:p>
          <a:p>
            <a:pPr lvl="1"/>
            <a:endParaRPr lang="en-US" dirty="0"/>
          </a:p>
          <a:p>
            <a:r>
              <a:rPr lang="en-US" dirty="0"/>
              <a:t>New ad in the Annual Meeting program promoting the Sections and benefits of joining.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16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BD38DA-6644-BDC9-CE6B-520BC6C732BE}"/>
              </a:ext>
            </a:extLst>
          </p:cNvPr>
          <p:cNvSpPr txBox="1"/>
          <p:nvPr/>
        </p:nvSpPr>
        <p:spPr>
          <a:xfrm>
            <a:off x="805256" y="176849"/>
            <a:ext cx="1014011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Step Into a World of Possibility - Join a AAA Section Today</a:t>
            </a:r>
          </a:p>
          <a:p>
            <a:pPr algn="ctr"/>
            <a:endParaRPr lang="en-US" sz="1400" dirty="0"/>
          </a:p>
          <a:p>
            <a:pPr algn="ctr"/>
            <a:r>
              <a:rPr lang="en-US" sz="1400" b="1" dirty="0"/>
              <a:t>17 Ways to Connect, Learn &amp; Lead</a:t>
            </a:r>
            <a:endParaRPr lang="en-US" sz="1400" dirty="0"/>
          </a:p>
          <a:p>
            <a:pPr algn="ctr"/>
            <a:r>
              <a:rPr lang="en-US" sz="1400" dirty="0"/>
              <a:t>Level up your American Accounting Association (AAA) membership by joining one (or more!) of our 17 Special Interest Sections—vibrant communities built around shared passions, research, and professional growth.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Discover Your Community </a:t>
            </a:r>
            <a:br>
              <a:rPr lang="en-US" sz="1400" dirty="0"/>
            </a:br>
            <a:r>
              <a:rPr lang="en-US" sz="1400" dirty="0"/>
              <a:t>Join a community of students, scholars and professionals who </a:t>
            </a:r>
            <a:r>
              <a:rPr lang="en-US" sz="1400" i="1" dirty="0"/>
              <a:t>get</a:t>
            </a:r>
            <a:r>
              <a:rPr lang="en-US" sz="1400" dirty="0"/>
              <a:t> what you’re passionate about. With 17 Special Interest Sections, there's a place for </a:t>
            </a:r>
            <a:r>
              <a:rPr lang="en-US" sz="1400" i="1" dirty="0"/>
              <a:t>you</a:t>
            </a:r>
            <a:r>
              <a:rPr lang="en-US" sz="1400" dirty="0"/>
              <a:t>.</a:t>
            </a:r>
          </a:p>
          <a:p>
            <a:pPr algn="ctr"/>
            <a:r>
              <a:rPr lang="en-US" sz="1400" b="1" dirty="0"/>
              <a:t>Build Real Connections</a:t>
            </a:r>
            <a:br>
              <a:rPr lang="en-US" sz="1400" dirty="0"/>
            </a:br>
            <a:r>
              <a:rPr lang="en-US" sz="1400" dirty="0"/>
              <a:t>Conferences. Webinars. Workshops.</a:t>
            </a:r>
            <a:br>
              <a:rPr lang="en-US" sz="1400" dirty="0"/>
            </a:br>
            <a:r>
              <a:rPr lang="en-US" sz="1400" dirty="0"/>
              <a:t>Make meaningful connections with mentors, peers, and future collaborators.</a:t>
            </a:r>
          </a:p>
          <a:p>
            <a:pPr algn="ctr"/>
            <a:r>
              <a:rPr lang="en-US" sz="1400" b="1" dirty="0"/>
              <a:t>Deepen Your Expertise</a:t>
            </a:r>
            <a:br>
              <a:rPr lang="en-US" sz="1400" dirty="0"/>
            </a:br>
            <a:r>
              <a:rPr lang="en-US" sz="1400" dirty="0"/>
              <a:t>Get insider access to cutting-edge research, member-only discussions, and ideas that inspire.</a:t>
            </a:r>
            <a:br>
              <a:rPr lang="en-US" sz="1400" dirty="0"/>
            </a:br>
            <a:r>
              <a:rPr lang="en-US" sz="1400" dirty="0"/>
              <a:t>Level up your knowledge, your impact, and your voice.</a:t>
            </a:r>
          </a:p>
          <a:p>
            <a:pPr algn="ctr"/>
            <a:r>
              <a:rPr lang="en-US" sz="1400" b="1" dirty="0"/>
              <a:t>Boost Your Career</a:t>
            </a:r>
            <a:br>
              <a:rPr lang="en-US" sz="1400" dirty="0"/>
            </a:br>
            <a:r>
              <a:rPr lang="en-US" sz="1400" dirty="0"/>
              <a:t>Publishing. Presenting. Leading.</a:t>
            </a:r>
            <a:br>
              <a:rPr lang="en-US" sz="1400" dirty="0"/>
            </a:br>
            <a:r>
              <a:rPr lang="en-US" sz="1400" dirty="0"/>
              <a:t>Your Section is your launchpad to professional growth and opportunity. From publishing opportunities to speaking engagements, Sections help you stay connected and visible.</a:t>
            </a:r>
          </a:p>
          <a:p>
            <a:pPr algn="ctr"/>
            <a:r>
              <a:rPr lang="en-US" sz="1400" b="1" dirty="0"/>
              <a:t>             Don’t Just Join. Belong.	</a:t>
            </a:r>
            <a:endParaRPr lang="en-US" sz="1400" dirty="0"/>
          </a:p>
          <a:p>
            <a:pPr algn="ctr"/>
            <a:r>
              <a:rPr lang="en-US" sz="1400" dirty="0"/>
              <a:t>Whether you're a student, scholar, or seasoned professional, AAA Sections offer </a:t>
            </a:r>
            <a:r>
              <a:rPr lang="en-US" sz="1400"/>
              <a:t>a dynamic space </a:t>
            </a:r>
            <a:r>
              <a:rPr lang="en-US" sz="1400" dirty="0"/>
              <a:t>to learn, grow, and lead.</a:t>
            </a:r>
          </a:p>
          <a:p>
            <a:pPr algn="ctr"/>
            <a:r>
              <a:rPr lang="en-US" sz="1400" dirty="0"/>
              <a:t> </a:t>
            </a:r>
          </a:p>
          <a:p>
            <a:pPr algn="ctr"/>
            <a:r>
              <a:rPr lang="en-US" sz="1600" b="1" u="sng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Join a Section Today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1600" b="1" dirty="0"/>
              <a:t>Discover| Build | Deepen | Boost | Belong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05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B3FA4-316E-1B8F-3625-146DCE65D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&amp; Facilities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3B7F7-9897-CC37-E10B-C255F7037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dirty="0"/>
              <a:t>Wolf finalizing year end financials. Sections will have theirs prior to the Annual Meeting.</a:t>
            </a:r>
          </a:p>
          <a:p>
            <a:endParaRPr lang="en-US" dirty="0"/>
          </a:p>
          <a:p>
            <a:r>
              <a:rPr lang="en-US" dirty="0"/>
              <a:t>AAA Audit scheduled for week after Annual Meeting.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Building has an accepted offer; closing has been confirmed for July 29</a:t>
            </a:r>
            <a:r>
              <a:rPr lang="en-US" baseline="30000" dirty="0"/>
              <a:t>th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926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7962-C869-0C27-82BD-2AE12CDD6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5924"/>
          </a:xfrm>
        </p:spPr>
        <p:txBody>
          <a:bodyPr>
            <a:normAutofit fontScale="90000"/>
          </a:bodyPr>
          <a:lstStyle/>
          <a:p>
            <a:r>
              <a:rPr lang="en-US" dirty="0"/>
              <a:t>HR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AAEA5-A972-B52A-E30B-64AFE409E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3192"/>
            <a:ext cx="10515600" cy="4710023"/>
          </a:xfrm>
        </p:spPr>
        <p:txBody>
          <a:bodyPr>
            <a:normAutofit/>
          </a:bodyPr>
          <a:lstStyle/>
          <a:p>
            <a:r>
              <a:rPr lang="en-US" dirty="0"/>
              <a:t>Center for Advancing Accounting Education</a:t>
            </a:r>
          </a:p>
          <a:p>
            <a:pPr lvl="1"/>
            <a:r>
              <a:rPr lang="en-US" dirty="0"/>
              <a:t>Markus Ahrens begins full-time tomorrow</a:t>
            </a:r>
          </a:p>
          <a:p>
            <a:pPr lvl="1"/>
            <a:endParaRPr lang="en-US" sz="2800" dirty="0"/>
          </a:p>
          <a:p>
            <a:r>
              <a:rPr lang="en-US" dirty="0"/>
              <a:t>Two PT Academics </a:t>
            </a:r>
          </a:p>
          <a:p>
            <a:pPr lvl="1"/>
            <a:r>
              <a:rPr lang="en-US" dirty="0"/>
              <a:t>Karen Osterheld – ¼ time beginning 9/1</a:t>
            </a:r>
          </a:p>
          <a:p>
            <a:pPr lvl="1"/>
            <a:r>
              <a:rPr lang="en-US" dirty="0"/>
              <a:t>Amal Said began ½ time on July 1</a:t>
            </a:r>
          </a:p>
          <a:p>
            <a:endParaRPr lang="en-US" dirty="0"/>
          </a:p>
          <a:p>
            <a:r>
              <a:rPr lang="en-US" dirty="0"/>
              <a:t>One Open Position</a:t>
            </a:r>
          </a:p>
          <a:p>
            <a:endParaRPr lang="en-US" dirty="0"/>
          </a:p>
          <a:p>
            <a:r>
              <a:rPr lang="en-US" dirty="0"/>
              <a:t>Looking at PR firms instead of a second position</a:t>
            </a:r>
          </a:p>
        </p:txBody>
      </p:sp>
    </p:spTree>
    <p:extLst>
      <p:ext uri="{BB962C8B-B14F-4D97-AF65-F5344CB8AC3E}">
        <p14:creationId xmlns:p14="http://schemas.microsoft.com/office/powerpoint/2010/main" val="1425444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2AA5E-F298-AAC1-580F-6837282F5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8837"/>
          </a:xfrm>
        </p:spPr>
        <p:txBody>
          <a:bodyPr/>
          <a:lstStyle/>
          <a:p>
            <a:r>
              <a:rPr lang="en-US" dirty="0"/>
              <a:t>Governance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3E147-1310-92C6-7EC3-168370DAC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8634"/>
            <a:ext cx="10515600" cy="4598329"/>
          </a:xfrm>
        </p:spPr>
        <p:txBody>
          <a:bodyPr/>
          <a:lstStyle/>
          <a:p>
            <a:r>
              <a:rPr lang="en-US" dirty="0"/>
              <a:t>Bylaws revisions now open for 90 days</a:t>
            </a:r>
          </a:p>
          <a:p>
            <a:endParaRPr lang="en-US" dirty="0"/>
          </a:p>
          <a:p>
            <a:r>
              <a:rPr lang="en-US" dirty="0"/>
              <a:t>Bylaws voting for 30 days beginning around middle of August</a:t>
            </a:r>
          </a:p>
          <a:p>
            <a:endParaRPr lang="en-US" dirty="0"/>
          </a:p>
          <a:p>
            <a:r>
              <a:rPr lang="en-US" dirty="0"/>
              <a:t>We have had a task force working on a new AAA Code of Conduct Policy. Attorney has reviewed. Board to vote in July meeting.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85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056A507A4CE94AB8A42D20578B12D3" ma:contentTypeVersion="18" ma:contentTypeDescription="Create a new document." ma:contentTypeScope="" ma:versionID="340186e6c5af6e04facf8deb6777a41a">
  <xsd:schema xmlns:xsd="http://www.w3.org/2001/XMLSchema" xmlns:xs="http://www.w3.org/2001/XMLSchema" xmlns:p="http://schemas.microsoft.com/office/2006/metadata/properties" xmlns:ns3="79677c3c-ea89-444c-b307-186d2d04689a" xmlns:ns4="9768364f-f1ad-4a6f-9280-ad6a5aba7bf5" targetNamespace="http://schemas.microsoft.com/office/2006/metadata/properties" ma:root="true" ma:fieldsID="9243fb3fd274d09970c158c51dc1131a" ns3:_="" ns4:_="">
    <xsd:import namespace="79677c3c-ea89-444c-b307-186d2d04689a"/>
    <xsd:import namespace="9768364f-f1ad-4a6f-9280-ad6a5aba7bf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677c3c-ea89-444c-b307-186d2d0468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8364f-f1ad-4a6f-9280-ad6a5aba7bf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9677c3c-ea89-444c-b307-186d2d04689a" xsi:nil="true"/>
  </documentManagement>
</p:properties>
</file>

<file path=customXml/itemProps1.xml><?xml version="1.0" encoding="utf-8"?>
<ds:datastoreItem xmlns:ds="http://schemas.openxmlformats.org/officeDocument/2006/customXml" ds:itemID="{4F98850B-1903-49F2-A49F-9943C4D3C2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677c3c-ea89-444c-b307-186d2d04689a"/>
    <ds:schemaRef ds:uri="9768364f-f1ad-4a6f-9280-ad6a5aba7b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75CD7E-8834-4EB2-8329-FA39AAD2AD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D43BEF-B227-424E-88C3-DFD9844D2242}">
  <ds:schemaRefs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768364f-f1ad-4a6f-9280-ad6a5aba7bf5"/>
    <ds:schemaRef ds:uri="79677c3c-ea89-444c-b307-186d2d0468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5738</TotalTime>
  <Words>967</Words>
  <Application>Microsoft Office PowerPoint</Application>
  <PresentationFormat>Widescreen</PresentationFormat>
  <Paragraphs>190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Courier New</vt:lpstr>
      <vt:lpstr>Gotham Black</vt:lpstr>
      <vt:lpstr>Gotham Medium</vt:lpstr>
      <vt:lpstr>Times New Roman</vt:lpstr>
      <vt:lpstr>Office Theme</vt:lpstr>
      <vt:lpstr> Presidents Quarterly Roundtable</vt:lpstr>
      <vt:lpstr>Agenda</vt:lpstr>
      <vt:lpstr>Membership</vt:lpstr>
      <vt:lpstr>Section Membership</vt:lpstr>
      <vt:lpstr>Promoting Sections</vt:lpstr>
      <vt:lpstr>PowerPoint Presentation</vt:lpstr>
      <vt:lpstr>Finance &amp; Facilities Update</vt:lpstr>
      <vt:lpstr>HR Update</vt:lpstr>
      <vt:lpstr>Governance Update</vt:lpstr>
      <vt:lpstr>EBSCO Update</vt:lpstr>
      <vt:lpstr>Publications Updates</vt:lpstr>
      <vt:lpstr>Update on Center Activities </vt:lpstr>
      <vt:lpstr>Meetings Update  </vt:lpstr>
      <vt:lpstr>Membership </vt:lpstr>
      <vt:lpstr>Update on IT /Membership / Marketing</vt:lpstr>
      <vt:lpstr>Update on Foundation Activities 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VanZorn</dc:creator>
  <cp:lastModifiedBy>Yvonne Hinson</cp:lastModifiedBy>
  <cp:revision>9</cp:revision>
  <dcterms:created xsi:type="dcterms:W3CDTF">2024-11-01T18:13:42Z</dcterms:created>
  <dcterms:modified xsi:type="dcterms:W3CDTF">2025-07-14T12:54:17Z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0x0101003B056A507A4CE94AB8A42D20578B12D3</vt:lpwstr>
  </property>
</Properties>
</file>