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5909" r:id="rId4"/>
    <p:sldId id="5910" r:id="rId5"/>
    <p:sldId id="5907" r:id="rId6"/>
    <p:sldId id="5883" r:id="rId7"/>
    <p:sldId id="260" r:id="rId8"/>
    <p:sldId id="257" r:id="rId9"/>
    <p:sldId id="276" r:id="rId10"/>
    <p:sldId id="258" r:id="rId11"/>
    <p:sldId id="282" r:id="rId12"/>
    <p:sldId id="5878" r:id="rId13"/>
    <p:sldId id="5875" r:id="rId14"/>
    <p:sldId id="5881" r:id="rId15"/>
    <p:sldId id="5852" r:id="rId16"/>
    <p:sldId id="5911" r:id="rId17"/>
    <p:sldId id="5900" r:id="rId18"/>
    <p:sldId id="5847" r:id="rId19"/>
    <p:sldId id="495" r:id="rId20"/>
  </p:sldIdLst>
  <p:sldSz cx="12192000" cy="6858000"/>
  <p:notesSz cx="7004050" cy="929005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90F3C-FEF1-4C55-A50C-121CEE352DB5}" v="14" dt="2024-07-16T16:47:32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393" cy="465425"/>
          </a:xfrm>
          <a:prstGeom prst="rect">
            <a:avLst/>
          </a:prstGeom>
        </p:spPr>
        <p:txBody>
          <a:bodyPr vert="horz" lIns="88068" tIns="44035" rIns="88068" bIns="440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38" y="0"/>
            <a:ext cx="3035393" cy="465425"/>
          </a:xfrm>
          <a:prstGeom prst="rect">
            <a:avLst/>
          </a:prstGeom>
        </p:spPr>
        <p:txBody>
          <a:bodyPr vert="horz" lIns="88068" tIns="44035" rIns="88068" bIns="44035" rtlCol="0"/>
          <a:lstStyle>
            <a:lvl1pPr algn="r">
              <a:defRPr sz="1200"/>
            </a:lvl1pPr>
          </a:lstStyle>
          <a:p>
            <a:fld id="{72217B5F-42EC-492E-80F1-6BF2C0381EF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68" tIns="44035" rIns="88068" bIns="440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0" y="4471452"/>
            <a:ext cx="5602632" cy="3657342"/>
          </a:xfrm>
          <a:prstGeom prst="rect">
            <a:avLst/>
          </a:prstGeom>
        </p:spPr>
        <p:txBody>
          <a:bodyPr vert="horz" lIns="88068" tIns="44035" rIns="88068" bIns="440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4626"/>
            <a:ext cx="3035393" cy="465424"/>
          </a:xfrm>
          <a:prstGeom prst="rect">
            <a:avLst/>
          </a:prstGeom>
        </p:spPr>
        <p:txBody>
          <a:bodyPr vert="horz" lIns="88068" tIns="44035" rIns="88068" bIns="440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38" y="8824626"/>
            <a:ext cx="3035393" cy="465424"/>
          </a:xfrm>
          <a:prstGeom prst="rect">
            <a:avLst/>
          </a:prstGeom>
        </p:spPr>
        <p:txBody>
          <a:bodyPr vert="horz" lIns="88068" tIns="44035" rIns="88068" bIns="44035" rtlCol="0" anchor="b"/>
          <a:lstStyle>
            <a:lvl1pPr algn="r">
              <a:defRPr sz="1200"/>
            </a:lvl1pPr>
          </a:lstStyle>
          <a:p>
            <a:fld id="{D41F6E69-FF82-4C17-AB9F-D17B5B3EA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Kelsey </a:t>
            </a:r>
            <a:r>
              <a:rPr lang="en-US" dirty="0" err="1"/>
              <a:t>Brasel</a:t>
            </a:r>
            <a:r>
              <a:rPr lang="en-US" dirty="0"/>
              <a:t> and Jason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EE324-4229-4609-B8E0-5C6E272980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3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415B-06D5-9AC4-259F-326474023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84B59-9C07-5958-0563-FB0D6F1D0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27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FBDE-20B1-4147-8C10-83041178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9EE79-52D2-5CB7-97FD-F3E093BE0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68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3D543-99B9-D7D4-AC7E-412F65A52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3F81E-2113-1D12-E382-5C805DFB9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7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182F-56A6-DDE1-DF55-5B9C8921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825A-40CC-E1C9-2D4C-6CDA56AE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87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9E6B-755B-737D-0CF3-0588403B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FCD36-DB92-6B43-ABA3-CB14DE60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61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08AA-C922-BBA4-6AA2-F3FE0F43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AF04-F3CC-CCFD-1B5E-5F3335512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5802C-4C7B-F0AB-8116-09495C6BE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2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C664-8F04-135B-A865-6D85CED2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618C-6098-B29E-D740-A99D5B23E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95D2-78B7-433C-FA88-01EA06B5F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8147E-8450-5BA2-DAD5-CC7110729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CDBDB-CB82-A38A-295A-AD35FCDD0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56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60D-2D2A-3551-0874-9C309CFA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91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50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50D3-94E9-10A6-1993-43BA104D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C8CE-D3FD-B4D9-5078-5C3FB6848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CC476-36AF-CA62-DFF6-06A9EBDEE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1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6C86-3319-D375-20E7-9D18A705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9A4D7-0BA1-5177-8A87-5BCEAA492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4ED2F-AE2C-DCD9-0A16-9633C9128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1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8BD12-530B-A287-5225-88F6FD9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4D5D3-AECB-073E-6AC5-692FF22C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9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aahq.org/Education/Resources/Online/weARE-Webinar-9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aahq.org/portals/0/documents/journals/Publications%20Ethics%20for%20Academic%20Research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teve.Matzke@aaahq.or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781"/>
            <a:ext cx="91440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Presidents Quarterly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F646E-CE8B-4114-8CE6-054553DE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8419"/>
            <a:ext cx="9144000" cy="2079381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July 16, 2024</a:t>
            </a:r>
          </a:p>
        </p:txBody>
      </p:sp>
    </p:spTree>
    <p:extLst>
      <p:ext uri="{BB962C8B-B14F-4D97-AF65-F5344CB8AC3E}">
        <p14:creationId xmlns:p14="http://schemas.microsoft.com/office/powerpoint/2010/main" val="227846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19FC-9406-B487-00D9-5405E8ED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Model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C507-0FEA-0BFC-2DB0-67428344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Revising model to account for projections for the updated budget</a:t>
            </a:r>
          </a:p>
          <a:p>
            <a:endParaRPr lang="en-US" dirty="0"/>
          </a:p>
          <a:p>
            <a:r>
              <a:rPr lang="en-US" dirty="0"/>
              <a:t>Significant efforts to reduce the indirect costs</a:t>
            </a:r>
          </a:p>
          <a:p>
            <a:pPr lvl="1"/>
            <a:r>
              <a:rPr lang="en-US" dirty="0"/>
              <a:t>Site Search Process—no cost outsourcing</a:t>
            </a:r>
          </a:p>
          <a:p>
            <a:pPr lvl="1"/>
            <a:r>
              <a:rPr lang="en-US" dirty="0"/>
              <a:t>Association Management System—expand use to reduce staff time</a:t>
            </a:r>
          </a:p>
          <a:p>
            <a:pPr lvl="1"/>
            <a:r>
              <a:rPr lang="en-US" dirty="0"/>
              <a:t>Meeting Manager Position not filled</a:t>
            </a:r>
          </a:p>
          <a:p>
            <a:pPr lvl="1"/>
            <a:endParaRPr lang="en-US" dirty="0"/>
          </a:p>
          <a:p>
            <a:r>
              <a:rPr lang="en-US" dirty="0"/>
              <a:t>Result of Efforts:  New Estimated Budget amount--$675,027 </a:t>
            </a:r>
          </a:p>
          <a:p>
            <a:pPr lvl="1"/>
            <a:r>
              <a:rPr lang="en-US" dirty="0"/>
              <a:t>One-third of this amount allocated this year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1462-5E54-0150-C28C-BDADCCFA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DFB6-4826-49EC-644D-3AB3CF4C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278"/>
            <a:ext cx="10515600" cy="3939071"/>
          </a:xfrm>
        </p:spPr>
        <p:txBody>
          <a:bodyPr>
            <a:normAutofit/>
          </a:bodyPr>
          <a:lstStyle/>
          <a:p>
            <a:pPr>
              <a:tabLst>
                <a:tab pos="3205163" algn="l"/>
                <a:tab pos="10058400" algn="r"/>
              </a:tabLst>
            </a:pPr>
            <a:r>
              <a:rPr lang="en-US" b="1" dirty="0"/>
              <a:t>Adopted Model (based on old budget numbers):</a:t>
            </a:r>
          </a:p>
          <a:p>
            <a:pPr lvl="1">
              <a:tabLst>
                <a:tab pos="3205163" algn="l"/>
                <a:tab pos="10058400" algn="r"/>
              </a:tabLst>
            </a:pPr>
            <a:r>
              <a:rPr lang="en-US" b="1" dirty="0"/>
              <a:t>Days + Attendees:</a:t>
            </a:r>
            <a:r>
              <a:rPr lang="en-US" dirty="0"/>
              <a:t>	20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,887 (fixed) + 6,715/Day + 65/Attendee	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(Adj R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0.771)</a:t>
            </a:r>
          </a:p>
          <a:p>
            <a:pPr>
              <a:tabLst>
                <a:tab pos="3205163" algn="l"/>
                <a:tab pos="10058400" algn="r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Note:  Model with new budget number being finalized</a:t>
            </a:r>
            <a:endParaRPr lang="en-US" dirty="0"/>
          </a:p>
          <a:p>
            <a:r>
              <a:rPr lang="en-US" b="1" dirty="0"/>
              <a:t>Rationale:</a:t>
            </a:r>
            <a:r>
              <a:rPr lang="en-US" dirty="0"/>
              <a:t> Wanted to try to maintain simplicity but also recognize key differences in meeting structure.</a:t>
            </a:r>
          </a:p>
          <a:p>
            <a:r>
              <a:rPr lang="en-US" dirty="0"/>
              <a:t>Committee felt the two cost drivers (days and attendees) best  achieved that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1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F55D-2696-0BDE-0119-70D4C228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53"/>
            <a:ext cx="10515600" cy="1325563"/>
          </a:xfrm>
        </p:spPr>
        <p:txBody>
          <a:bodyPr/>
          <a:lstStyle/>
          <a:p>
            <a:r>
              <a:rPr lang="en-US" dirty="0"/>
              <a:t>Meetings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7D22-21DB-DD26-B37F-F6A57709F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Annual Meeting &amp; CTLA</a:t>
            </a:r>
          </a:p>
          <a:p>
            <a:endParaRPr lang="en-US" dirty="0"/>
          </a:p>
          <a:p>
            <a:r>
              <a:rPr lang="en-US" dirty="0"/>
              <a:t>Meeting Planning Site Selections for Sections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2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2E30-5E88-837B-5C01-03235623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41"/>
            <a:ext cx="10515600" cy="1325563"/>
          </a:xfrm>
        </p:spPr>
        <p:txBody>
          <a:bodyPr/>
          <a:lstStyle/>
          <a:p>
            <a:r>
              <a:rPr lang="en-US" dirty="0"/>
              <a:t>Center Update -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BCF-4F2F-4FE0-7A99-2FDEB9F2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3939071"/>
          </a:xfrm>
        </p:spPr>
        <p:txBody>
          <a:bodyPr>
            <a:norm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Webinars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Scheduling in the Fall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Sections can Sponsor Webinars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Upcoming July Webinar:  Friday, 7/26/24, 11:00 am – 12:00 pm EST</a:t>
            </a:r>
          </a:p>
          <a:p>
            <a:pPr lvl="2"/>
            <a:r>
              <a:rPr lang="en-US" sz="2400" i="0" dirty="0">
                <a:solidFill>
                  <a:srgbClr val="1F3B08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Incorporating Data Analytics and Related Accounting Careers into a Sophomore Level Accounting Class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https://aaahq.org/Education/Resources/Online/weARE-Webinar-99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3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2E30-5E88-837B-5C01-03235623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Center Update – Pipeline Track at the Annual Meeting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05B1A9-6B92-E83A-C174-F7A2230A4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866833"/>
              </p:ext>
            </p:extLst>
          </p:nvPr>
        </p:nvGraphicFramePr>
        <p:xfrm>
          <a:off x="838200" y="1690687"/>
          <a:ext cx="10669621" cy="3629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8982">
                  <a:extLst>
                    <a:ext uri="{9D8B030D-6E8A-4147-A177-3AD203B41FA5}">
                      <a16:colId xmlns:a16="http://schemas.microsoft.com/office/drawing/2014/main" val="882197050"/>
                    </a:ext>
                  </a:extLst>
                </a:gridCol>
                <a:gridCol w="1134899">
                  <a:extLst>
                    <a:ext uri="{9D8B030D-6E8A-4147-A177-3AD203B41FA5}">
                      <a16:colId xmlns:a16="http://schemas.microsoft.com/office/drawing/2014/main" val="3911106654"/>
                    </a:ext>
                  </a:extLst>
                </a:gridCol>
                <a:gridCol w="6225740">
                  <a:extLst>
                    <a:ext uri="{9D8B030D-6E8A-4147-A177-3AD203B41FA5}">
                      <a16:colId xmlns:a16="http://schemas.microsoft.com/office/drawing/2014/main" val="3970461808"/>
                    </a:ext>
                  </a:extLst>
                </a:gridCol>
              </a:tblGrid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Date/Time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Session Number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Panel Title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0144072"/>
                  </a:ext>
                </a:extLst>
              </a:tr>
              <a:tr h="725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Monday, August 12, 2024, 10:15 am - 11:45 am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EY Academic Resource Center (EYARC): We Will Share the Latest EYARC Curriculum Offerings Designed to Help with the Accounting Pipeline Shortage and New Curricula Focused on Analytics Mindset, Sustainability, Managerial, Tax and Financial Literacy.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7033819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Monday, August 12, 2024, 2:00 pm - 3:30 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CPA Evolution Launch and Impact on the CPA Pipeline.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8095040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Monday, August 12, 2024, 4:00 pm - 5:30 pm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Teaching the Next Generation.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825875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Monday, August 12, 2024, 4:00 pm - 5:30 pm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Making Progress on the Accounting and CPA Pipeline.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748397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Tuesday, August 13, 2024, 10:15 am - 11:45 am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Financial Accounting I: 1st Day through Final Exams.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3653637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Tuesday, August 13, 2024, 2:00 pm - 3:30 pm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Student/Practitioner Challenges with the CPA Pipeline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8332925"/>
                  </a:ext>
                </a:extLst>
              </a:tr>
              <a:tr h="483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Tuesday, August 13, 2024, 2:00 pm - 3:30 pm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What Initiatives are Being Taken to Increase the Supply of Accounting Students – Update from the Stakeholder Symposium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901592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Tuesday, August 13, 2024, 4:00 pm - 5:30 pm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How to Engage Students:  Best Practices in the Principles Courses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7994796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Tuesday, August 13, 2024, 4:00 pm - 5:30 pm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Pathways into the Accounting Profession.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4987006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Wednesday, August 14, 2024, 10:15 am - 11:45 am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Incorporating Artificial Intelligence Research Tools in Ph.D. Student Training.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2069583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Wednesday, August 14, 2024, 10:15 am - 11:45 am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Securing the Pipeline through ESG – What are Young Professionals Working on?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9140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2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CE87-8171-F4E6-0DA2-014C9A47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Information Technology/Membership/Marketing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FDED-B48C-36EB-5B05-A5E999C3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Marketing/IT</a:t>
            </a:r>
          </a:p>
          <a:p>
            <a:pPr lvl="1"/>
            <a:r>
              <a:rPr lang="en-US" dirty="0"/>
              <a:t>Moving away from </a:t>
            </a:r>
            <a:r>
              <a:rPr lang="en-US" dirty="0" err="1"/>
              <a:t>Schifino</a:t>
            </a:r>
            <a:r>
              <a:rPr lang="en-US" dirty="0"/>
              <a:t>/Lee agency, next steps</a:t>
            </a:r>
          </a:p>
          <a:p>
            <a:pPr lvl="1"/>
            <a:r>
              <a:rPr lang="en-US" dirty="0"/>
              <a:t>Website Projects:</a:t>
            </a:r>
          </a:p>
          <a:p>
            <a:pPr lvl="2"/>
            <a:r>
              <a:rPr lang="en-US" dirty="0"/>
              <a:t>Redesign of Member Portal</a:t>
            </a:r>
          </a:p>
          <a:p>
            <a:pPr lvl="2"/>
            <a:r>
              <a:rPr lang="en-US" dirty="0"/>
              <a:t>AAAHQ.org</a:t>
            </a:r>
          </a:p>
          <a:p>
            <a:pPr lvl="2"/>
            <a:r>
              <a:rPr lang="en-US" dirty="0"/>
              <a:t>Future Accountants resource site </a:t>
            </a:r>
          </a:p>
          <a:p>
            <a:pPr lvl="2"/>
            <a:r>
              <a:rPr lang="en-US" dirty="0"/>
              <a:t>LMS Resource Repository</a:t>
            </a:r>
          </a:p>
          <a:p>
            <a:pPr lvl="1"/>
            <a:r>
              <a:rPr lang="en-US" dirty="0"/>
              <a:t>Advertising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Membership Initiatives (post strategic retreat)</a:t>
            </a:r>
          </a:p>
          <a:p>
            <a:pPr lvl="1"/>
            <a:endParaRPr lang="en-US" dirty="0"/>
          </a:p>
          <a:p>
            <a:r>
              <a:rPr lang="en-US" dirty="0"/>
              <a:t>Call for Support: Pledge to Like, Repost on LI, FB, and 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4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471E-38D1-753B-79E9-3920DFB1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Publications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BB63-7904-A6D5-B4CD-017D34DA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2162"/>
            <a:ext cx="986624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403F42"/>
                </a:solidFill>
              </a:rPr>
              <a:t>“Accounting Open” affiliate open access and ‘sound science’ journal with Elsevier. Launch by early  2025. Call for Editor-in-Chief open, Publisher, Alexandra </a:t>
            </a:r>
            <a:r>
              <a:rPr lang="en-US" sz="2400" dirty="0" err="1">
                <a:solidFill>
                  <a:srgbClr val="403F42"/>
                </a:solidFill>
              </a:rPr>
              <a:t>DeVoe</a:t>
            </a:r>
            <a:r>
              <a:rPr lang="en-US" sz="2400" dirty="0">
                <a:solidFill>
                  <a:srgbClr val="403F42"/>
                </a:solidFill>
              </a:rPr>
              <a:t>, a.devoe@elesevier.com</a:t>
            </a:r>
          </a:p>
          <a:p>
            <a:r>
              <a:rPr lang="en-US" sz="2400" dirty="0"/>
              <a:t>Publications Ethics</a:t>
            </a:r>
          </a:p>
          <a:p>
            <a:pPr lvl="1"/>
            <a:r>
              <a:rPr lang="en-US" sz="1800" dirty="0"/>
              <a:t>author accountability</a:t>
            </a:r>
          </a:p>
          <a:p>
            <a:pPr lvl="1"/>
            <a:r>
              <a:rPr lang="en-US" sz="1800" dirty="0"/>
              <a:t> implementation of financial and outside activity disclosures</a:t>
            </a:r>
          </a:p>
          <a:p>
            <a:pPr lvl="1"/>
            <a:r>
              <a:rPr lang="en-US" sz="1800" dirty="0">
                <a:solidFill>
                  <a:srgbClr val="403F42"/>
                </a:solidFill>
                <a:hlinkClick r:id="rId2"/>
              </a:rPr>
              <a:t>https://aaahq.org/portals/0/documents/journals/Publications%20Ethics%20for%20Academic%20Research.pdf</a:t>
            </a:r>
            <a:endParaRPr lang="en-US" sz="2400" dirty="0">
              <a:solidFill>
                <a:srgbClr val="403F42"/>
              </a:solidFill>
            </a:endParaRPr>
          </a:p>
          <a:p>
            <a:r>
              <a:rPr lang="en-US" sz="2400" dirty="0">
                <a:solidFill>
                  <a:srgbClr val="403F42"/>
                </a:solidFill>
              </a:rPr>
              <a:t>Updated </a:t>
            </a:r>
            <a:r>
              <a:rPr lang="en-US" sz="2400" dirty="0" err="1">
                <a:solidFill>
                  <a:srgbClr val="403F42"/>
                </a:solidFill>
              </a:rPr>
              <a:t>Ms</a:t>
            </a:r>
            <a:r>
              <a:rPr lang="en-US" sz="2400" dirty="0">
                <a:solidFill>
                  <a:srgbClr val="403F42"/>
                </a:solidFill>
              </a:rPr>
              <a:t> Prep Guide, Submission documents and Editorial Policies</a:t>
            </a:r>
          </a:p>
          <a:p>
            <a:r>
              <a:rPr lang="en-US" sz="2400" dirty="0">
                <a:solidFill>
                  <a:srgbClr val="403F42"/>
                </a:solidFill>
              </a:rPr>
              <a:t>New journal homepages coming soon!</a:t>
            </a:r>
          </a:p>
          <a:p>
            <a:r>
              <a:rPr lang="en-US" sz="2400" dirty="0">
                <a:solidFill>
                  <a:srgbClr val="403F42"/>
                </a:solidFill>
              </a:rPr>
              <a:t>AM2024 Panel Session 2.08 on Monday, August 12, 2:00 – 3:30 pm, “Best Practice in Peer Review”</a:t>
            </a:r>
          </a:p>
          <a:p>
            <a:r>
              <a:rPr lang="en-US" sz="2400" dirty="0">
                <a:solidFill>
                  <a:srgbClr val="403F42"/>
                </a:solidFill>
              </a:rPr>
              <a:t>Media Database – let us know if you are interested in speaking with the media!</a:t>
            </a:r>
          </a:p>
          <a:p>
            <a:endParaRPr lang="en-US" sz="2400" dirty="0"/>
          </a:p>
          <a:p>
            <a:endParaRPr lang="en-US" sz="2400" dirty="0">
              <a:solidFill>
                <a:srgbClr val="403F42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6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BB63-7904-A6D5-B4CD-017D34DA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816" y="912579"/>
            <a:ext cx="11543523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Midyear and Annual Meeting Sponsors and Exhibitors</a:t>
            </a:r>
          </a:p>
          <a:p>
            <a:pPr lvl="1"/>
            <a:r>
              <a:rPr lang="en-US" sz="2000" b="1" dirty="0"/>
              <a:t>Recommendations</a:t>
            </a:r>
          </a:p>
          <a:p>
            <a:pPr lvl="1"/>
            <a:r>
              <a:rPr lang="en-US" sz="2000" b="1"/>
              <a:t>Section Sponsorships </a:t>
            </a:r>
            <a:endParaRPr lang="en-US" sz="2000" b="1" dirty="0"/>
          </a:p>
          <a:p>
            <a:pPr lvl="1"/>
            <a:r>
              <a:rPr lang="en-US" sz="2000" b="1" dirty="0">
                <a:hlinkClick r:id="rId2"/>
              </a:rPr>
              <a:t>Steve.Matzke@aaahq.org</a:t>
            </a:r>
            <a:endParaRPr lang="en-US" sz="2000" b="1" dirty="0"/>
          </a:p>
          <a:p>
            <a:endParaRPr lang="en-US" sz="2400" b="1" dirty="0"/>
          </a:p>
          <a:p>
            <a:r>
              <a:rPr lang="en-US" sz="2400" b="1" dirty="0"/>
              <a:t>The American Accounting Association Foundation	</a:t>
            </a:r>
          </a:p>
          <a:p>
            <a:pPr lvl="1"/>
            <a:r>
              <a:rPr lang="en-US" sz="2000" b="1" dirty="0"/>
              <a:t>Communications</a:t>
            </a:r>
          </a:p>
          <a:p>
            <a:pPr lvl="1"/>
            <a:r>
              <a:rPr lang="en-US" sz="2000" b="1" dirty="0"/>
              <a:t>Programming </a:t>
            </a:r>
          </a:p>
          <a:p>
            <a:pPr lvl="2"/>
            <a:r>
              <a:rPr lang="en-US" sz="1600" b="1" dirty="0"/>
              <a:t>The Accounting Hall of Fame</a:t>
            </a:r>
          </a:p>
          <a:p>
            <a:pPr lvl="2"/>
            <a:r>
              <a:rPr lang="en-US" sz="1600" b="1" dirty="0"/>
              <a:t>High School Accounting Course</a:t>
            </a:r>
          </a:p>
          <a:p>
            <a:pPr lvl="2"/>
            <a:r>
              <a:rPr lang="en-US" sz="1600" b="1" dirty="0"/>
              <a:t>Two-Year Bridge Symposium </a:t>
            </a:r>
          </a:p>
          <a:p>
            <a:pPr marL="0" indent="0">
              <a:buNone/>
            </a:pPr>
            <a:endParaRPr lang="en-US" sz="1600" b="1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C34A7-4882-79B2-E3E5-7F9F2F2E852B}"/>
              </a:ext>
            </a:extLst>
          </p:cNvPr>
          <p:cNvSpPr txBox="1"/>
          <p:nvPr/>
        </p:nvSpPr>
        <p:spPr>
          <a:xfrm>
            <a:off x="147178" y="138022"/>
            <a:ext cx="1061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Sponsorships and Foundation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C86B3-1A81-741E-C7FC-34F1A3B4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97" y="1667337"/>
            <a:ext cx="4160347" cy="32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2651"/>
            <a:ext cx="9144000" cy="1485900"/>
          </a:xfrm>
        </p:spPr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7200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EDB71-8CAF-49C8-9A7B-9BA3BC5E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8749"/>
            <a:ext cx="10515600" cy="3064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Yvonne.Hinson@AAAHQ.ORG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B0F4D-2B01-4CA0-9737-6A5163C3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84363"/>
            <a:ext cx="10515600" cy="40528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2ABFD6-2554-4039-A658-9FC175B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37AF-1E1B-4ACB-A477-5D2E7787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935"/>
            <a:ext cx="10515600" cy="491774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Membership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Finance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AAA Facilities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Board Positions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Meetings Model Committee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Meetings Updates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Center for Advancing Accounting Education Updates 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IT/Membership/Marketing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Publications 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Sponsorships/Foundation 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Conversation/Questions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26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7-15-2024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7-15-2023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6601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6217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7-15-2024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7-15-2023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7821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8643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8255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9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3D20-3BD5-764D-D29D-7174BE33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B9FF-3B45-DADE-C334-BCE502663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 Outsourcing Underway (Kaiser Consulting)</a:t>
            </a:r>
          </a:p>
          <a:p>
            <a:pPr lvl="1"/>
            <a:r>
              <a:rPr lang="en-US" dirty="0"/>
              <a:t>Section financials </a:t>
            </a:r>
          </a:p>
          <a:p>
            <a:pPr lvl="1"/>
            <a:r>
              <a:rPr lang="en-US" dirty="0"/>
              <a:t>Challenges with systems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445ABC-12A7-1792-2DF4-54E94D93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5E4F6-52B1-DAA6-0C7E-7A110E67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61"/>
            <a:ext cx="10515600" cy="4177436"/>
          </a:xfrm>
        </p:spPr>
        <p:txBody>
          <a:bodyPr/>
          <a:lstStyle/>
          <a:p>
            <a:r>
              <a:rPr lang="en-US" dirty="0"/>
              <a:t>AAA Building</a:t>
            </a:r>
          </a:p>
          <a:p>
            <a:pPr lvl="1"/>
            <a:r>
              <a:rPr lang="en-US" dirty="0"/>
              <a:t>Had one contract but fell through</a:t>
            </a:r>
          </a:p>
          <a:p>
            <a:pPr lvl="1"/>
            <a:r>
              <a:rPr lang="en-US" dirty="0"/>
              <a:t>Currently one interested party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Reduce staff time spent on facilities</a:t>
            </a:r>
          </a:p>
          <a:p>
            <a:pPr lvl="1"/>
            <a:r>
              <a:rPr lang="en-US" dirty="0"/>
              <a:t>Create a more collaborative space</a:t>
            </a:r>
          </a:p>
          <a:p>
            <a:pPr lvl="1"/>
            <a:r>
              <a:rPr lang="en-US" dirty="0"/>
              <a:t>Reduce overhead expenses</a:t>
            </a:r>
          </a:p>
          <a:p>
            <a:pPr lvl="1"/>
            <a:r>
              <a:rPr lang="en-US" dirty="0"/>
              <a:t>Take advantage of FL market increases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3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471E-38D1-753B-79E9-3920DFB1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Call for Nominations for 2025-2026 </a:t>
            </a:r>
            <a:br>
              <a:rPr lang="en-US" sz="4000" dirty="0"/>
            </a:br>
            <a:r>
              <a:rPr lang="en-US" sz="4000" dirty="0"/>
              <a:t>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BB63-7904-A6D5-B4CD-017D34DA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446"/>
            <a:ext cx="9869680" cy="3976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Nominations are now being accepted for the following four positions:</a:t>
            </a:r>
          </a:p>
          <a:p>
            <a:pPr marL="0" indent="0">
              <a:buNone/>
            </a:pPr>
            <a:endParaRPr lang="en-US" sz="1100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r>
              <a:rPr lang="en-US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President-Elect</a:t>
            </a:r>
          </a:p>
          <a:p>
            <a:r>
              <a:rPr lang="en-US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Vice President-Finance-Elect</a:t>
            </a:r>
          </a:p>
          <a:p>
            <a:r>
              <a:rPr lang="en-US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Vice President-Diversity, Equity, &amp; Inclusion </a:t>
            </a:r>
          </a:p>
          <a:p>
            <a:r>
              <a:rPr lang="en-US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Director-Focusing on Academic/Practitioner Interaction</a:t>
            </a:r>
          </a:p>
          <a:p>
            <a:pPr marL="0" indent="0">
              <a:buNone/>
            </a:pPr>
            <a:endParaRPr lang="en-US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0" indent="0" algn="ctr">
              <a:buNone/>
            </a:pPr>
            <a:r>
              <a:rPr lang="en-US" sz="260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Deadline for Nominations: Friday, August 30, 2024, at 11:59 pm Eastern</a:t>
            </a:r>
          </a:p>
          <a:p>
            <a:pPr marL="0" indent="0">
              <a:buNone/>
            </a:pPr>
            <a:endParaRPr lang="en-US" sz="1900" dirty="0">
              <a:hlinkClick r:id="" action="ppaction://noaction"/>
            </a:endParaRPr>
          </a:p>
          <a:p>
            <a:pPr marL="0" indent="0" algn="ctr">
              <a:buNone/>
            </a:pPr>
            <a:r>
              <a:rPr lang="en-US" sz="1900" dirty="0">
                <a:hlinkClick r:id="" action="ppaction://noaction"/>
              </a:rPr>
              <a:t>https://aaahq.org/About/Governance/2025-26-Call-for-Nominations-Board-of-Directors-Positions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6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D182-EBF9-CDE3-2BBB-17DA461C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Meeting Submission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DBB72-C056-8A62-98C7-FA490017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Ensuring Author Information is Redacted</a:t>
            </a:r>
          </a:p>
          <a:p>
            <a:r>
              <a:rPr lang="en-US" dirty="0"/>
              <a:t>Problems with System Functionality</a:t>
            </a:r>
          </a:p>
          <a:p>
            <a:pPr lvl="1"/>
            <a:r>
              <a:rPr lang="en-US" dirty="0"/>
              <a:t>Making acceptance of reviewer assignment more transparent</a:t>
            </a:r>
          </a:p>
          <a:p>
            <a:pPr lvl="1"/>
            <a:r>
              <a:rPr lang="en-US" dirty="0"/>
              <a:t>Changes in contact information when moving from acceptance of papers to assignment of discussants, moderators</a:t>
            </a:r>
          </a:p>
          <a:p>
            <a:r>
              <a:rPr lang="en-US" dirty="0"/>
              <a:t>Ensuring all submissions are accounted for</a:t>
            </a:r>
          </a:p>
          <a:p>
            <a:r>
              <a:rPr lang="en-US" dirty="0"/>
              <a:t>Lack of Direct Access </a:t>
            </a:r>
          </a:p>
          <a:p>
            <a:pPr lvl="1"/>
            <a:r>
              <a:rPr lang="en-US" dirty="0"/>
              <a:t>Increasing Timeline to Finalize Program</a:t>
            </a:r>
          </a:p>
        </p:txBody>
      </p:sp>
    </p:spTree>
    <p:extLst>
      <p:ext uri="{BB962C8B-B14F-4D97-AF65-F5344CB8AC3E}">
        <p14:creationId xmlns:p14="http://schemas.microsoft.com/office/powerpoint/2010/main" val="97294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9AB8-9A36-631B-640B-91EC2E71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of the Meetings Model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1AB1-A7A0-B3BB-99DF-E2EE56F8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 Significant indirect costs that are not currently being allocated</a:t>
            </a:r>
          </a:p>
          <a:p>
            <a:r>
              <a:rPr lang="en-US" dirty="0"/>
              <a:t>Original estimated scope of costs for sections: $823,000 FY 2023</a:t>
            </a:r>
          </a:p>
          <a:p>
            <a:r>
              <a:rPr lang="en-US" dirty="0"/>
              <a:t>Previously, these costs were being covered by the general fund, </a:t>
            </a:r>
            <a:br>
              <a:rPr lang="en-US" dirty="0"/>
            </a:br>
            <a:r>
              <a:rPr lang="en-US" dirty="0"/>
              <a:t>meaning primarily membership dues and other funding sources.  </a:t>
            </a:r>
          </a:p>
          <a:p>
            <a:r>
              <a:rPr lang="en-US" dirty="0"/>
              <a:t>Charge:  Develop a model to allocate the costs among </a:t>
            </a:r>
            <a:br>
              <a:rPr lang="en-US" dirty="0"/>
            </a:br>
            <a:r>
              <a:rPr lang="en-US" dirty="0"/>
              <a:t>the section meetings so that the meetings are self-sustaining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2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9030</TotalTime>
  <Words>1105</Words>
  <Application>Microsoft Office PowerPoint</Application>
  <PresentationFormat>Widescreen</PresentationFormat>
  <Paragraphs>205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Verdana</vt:lpstr>
      <vt:lpstr>Calibri Light</vt:lpstr>
      <vt:lpstr>Calibri</vt:lpstr>
      <vt:lpstr>Arial</vt:lpstr>
      <vt:lpstr>Aptos</vt:lpstr>
      <vt:lpstr>Office Theme</vt:lpstr>
      <vt:lpstr>Presidents Quarterly Roundtable</vt:lpstr>
      <vt:lpstr>Agenda</vt:lpstr>
      <vt:lpstr>Membership</vt:lpstr>
      <vt:lpstr>Section Membership</vt:lpstr>
      <vt:lpstr>Finance Update</vt:lpstr>
      <vt:lpstr>Facilities Update</vt:lpstr>
      <vt:lpstr>Call for Nominations for 2025-2026  Board of Directors</vt:lpstr>
      <vt:lpstr>Feedback on Meeting Submission System</vt:lpstr>
      <vt:lpstr>Work of the Meetings Model Committee</vt:lpstr>
      <vt:lpstr>Meeting Model Committee</vt:lpstr>
      <vt:lpstr>Implementation: Models</vt:lpstr>
      <vt:lpstr>Meetings Updates</vt:lpstr>
      <vt:lpstr>Center Update - Webinar Series</vt:lpstr>
      <vt:lpstr>Center Update – Pipeline Track at the Annual Meeting </vt:lpstr>
      <vt:lpstr>Information Technology/Membership/Marketing Update</vt:lpstr>
      <vt:lpstr>Publications Update</vt:lpstr>
      <vt:lpstr>PowerPoint Presentation</vt:lpstr>
      <vt:lpstr>Questions?</vt:lpstr>
      <vt:lpstr>Thank you!   Yvonne.Hinson@AAAHQ.ORG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AAA Theme</dc:title>
  <dc:creator>Mark VanZorn</dc:creator>
  <cp:lastModifiedBy>Shauna Blackburn</cp:lastModifiedBy>
  <cp:revision>18</cp:revision>
  <cp:lastPrinted>2024-07-16T12:49:44Z</cp:lastPrinted>
  <dcterms:created xsi:type="dcterms:W3CDTF">2023-06-27T14:42:45Z</dcterms:created>
  <dcterms:modified xsi:type="dcterms:W3CDTF">2024-07-17T12:27:09Z</dcterms:modified>
</cp:coreProperties>
</file>