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5909" r:id="rId4"/>
    <p:sldId id="5910" r:id="rId5"/>
    <p:sldId id="5907" r:id="rId6"/>
    <p:sldId id="5908" r:id="rId7"/>
    <p:sldId id="5883" r:id="rId8"/>
    <p:sldId id="5896" r:id="rId9"/>
    <p:sldId id="5903" r:id="rId10"/>
    <p:sldId id="5875" r:id="rId11"/>
    <p:sldId id="5905" r:id="rId12"/>
    <p:sldId id="5906" r:id="rId13"/>
    <p:sldId id="5881" r:id="rId14"/>
    <p:sldId id="5852" r:id="rId15"/>
    <p:sldId id="5904" r:id="rId16"/>
    <p:sldId id="5900" r:id="rId17"/>
    <p:sldId id="5847" r:id="rId18"/>
    <p:sldId id="495" r:id="rId19"/>
  </p:sldIdLst>
  <p:sldSz cx="12192000" cy="6858000"/>
  <p:notesSz cx="7010400" cy="92964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D153D-933D-4A11-97CC-3DC641B1C27F}" v="1" dt="2024-05-09T12:50:30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Hinson" userId="f5255df4-0d6d-42c0-ab17-66d42fc1e221" providerId="ADAL" clId="{B79D153D-933D-4A11-97CC-3DC641B1C27F}"/>
    <pc:docChg chg="delSld modSld">
      <pc:chgData name="Yvonne Hinson" userId="f5255df4-0d6d-42c0-ab17-66d42fc1e221" providerId="ADAL" clId="{B79D153D-933D-4A11-97CC-3DC641B1C27F}" dt="2024-05-09T12:51:57.643" v="26" actId="20577"/>
      <pc:docMkLst>
        <pc:docMk/>
      </pc:docMkLst>
      <pc:sldChg chg="del">
        <pc:chgData name="Yvonne Hinson" userId="f5255df4-0d6d-42c0-ab17-66d42fc1e221" providerId="ADAL" clId="{B79D153D-933D-4A11-97CC-3DC641B1C27F}" dt="2024-05-09T12:50:35.054" v="0" actId="47"/>
        <pc:sldMkLst>
          <pc:docMk/>
          <pc:sldMk cId="959518065" sldId="5888"/>
        </pc:sldMkLst>
      </pc:sldChg>
      <pc:sldChg chg="del">
        <pc:chgData name="Yvonne Hinson" userId="f5255df4-0d6d-42c0-ab17-66d42fc1e221" providerId="ADAL" clId="{B79D153D-933D-4A11-97CC-3DC641B1C27F}" dt="2024-05-09T12:50:35.715" v="1" actId="47"/>
        <pc:sldMkLst>
          <pc:docMk/>
          <pc:sldMk cId="4989636" sldId="5889"/>
        </pc:sldMkLst>
      </pc:sldChg>
      <pc:sldChg chg="modSp mod">
        <pc:chgData name="Yvonne Hinson" userId="f5255df4-0d6d-42c0-ab17-66d42fc1e221" providerId="ADAL" clId="{B79D153D-933D-4A11-97CC-3DC641B1C27F}" dt="2024-05-09T12:51:30.077" v="10" actId="20577"/>
        <pc:sldMkLst>
          <pc:docMk/>
          <pc:sldMk cId="1805364001" sldId="5907"/>
        </pc:sldMkLst>
        <pc:spChg chg="mod">
          <ac:chgData name="Yvonne Hinson" userId="f5255df4-0d6d-42c0-ab17-66d42fc1e221" providerId="ADAL" clId="{B79D153D-933D-4A11-97CC-3DC641B1C27F}" dt="2024-05-09T12:51:30.077" v="10" actId="20577"/>
          <ac:spMkLst>
            <pc:docMk/>
            <pc:sldMk cId="1805364001" sldId="5907"/>
            <ac:spMk id="3" creationId="{1CEBB9FF-3B45-DADE-C334-BCE502663036}"/>
          </ac:spMkLst>
        </pc:spChg>
      </pc:sldChg>
      <pc:sldChg chg="modSp mod">
        <pc:chgData name="Yvonne Hinson" userId="f5255df4-0d6d-42c0-ab17-66d42fc1e221" providerId="ADAL" clId="{B79D153D-933D-4A11-97CC-3DC641B1C27F}" dt="2024-05-09T12:51:57.643" v="26" actId="20577"/>
        <pc:sldMkLst>
          <pc:docMk/>
          <pc:sldMk cId="3245910770" sldId="5908"/>
        </pc:sldMkLst>
        <pc:spChg chg="mod">
          <ac:chgData name="Yvonne Hinson" userId="f5255df4-0d6d-42c0-ab17-66d42fc1e221" providerId="ADAL" clId="{B79D153D-933D-4A11-97CC-3DC641B1C27F}" dt="2024-05-09T12:51:57.643" v="26" actId="20577"/>
          <ac:spMkLst>
            <pc:docMk/>
            <pc:sldMk cId="3245910770" sldId="5908"/>
            <ac:spMk id="3" creationId="{69CB173F-8E06-2BE9-EE3E-6B86B179CD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72217B5F-42EC-492E-80F1-6BF2C0381EF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D41F6E69-FF82-4C17-AB9F-D17B5B3EA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Kelsey </a:t>
            </a:r>
            <a:r>
              <a:rPr lang="en-US" dirty="0" err="1"/>
              <a:t>Brasel</a:t>
            </a:r>
            <a:r>
              <a:rPr lang="en-US" dirty="0"/>
              <a:t> and Jason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899EE324-4229-4609-B8E0-5C6E27298035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881390">
                <a:defRPr/>
              </a:pPr>
              <a:t>14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180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415B-06D5-9AC4-259F-326474023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84B59-9C07-5958-0563-FB0D6F1D0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27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FBDE-20B1-4147-8C10-83041178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9EE79-52D2-5CB7-97FD-F3E093BE0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68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3D543-99B9-D7D4-AC7E-412F65A52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3F81E-2113-1D12-E382-5C805DFB9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7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182F-56A6-DDE1-DF55-5B9C8921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825A-40CC-E1C9-2D4C-6CDA56AE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87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9E6B-755B-737D-0CF3-0588403B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FCD36-DB92-6B43-ABA3-CB14DE60E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61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08AA-C922-BBA4-6AA2-F3FE0F43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AF04-F3CC-CCFD-1B5E-5F3335512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5802C-4C7B-F0AB-8116-09495C6BE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29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C664-8F04-135B-A865-6D85CED2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618C-6098-B29E-D740-A99D5B23E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95D2-78B7-433C-FA88-01EA06B5F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8147E-8450-5BA2-DAD5-CC7110729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CDBDB-CB82-A38A-295A-AD35FCDD0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56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60D-2D2A-3551-0874-9C309CFA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91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50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50D3-94E9-10A6-1993-43BA104D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C8CE-D3FD-B4D9-5078-5C3FB6848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CC476-36AF-CA62-DFF6-06A9EBDEE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1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6C86-3319-D375-20E7-9D18A705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9A4D7-0BA1-5177-8A87-5BCEAA492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4ED2F-AE2C-DCD9-0A16-9633C9128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31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8BD12-530B-A287-5225-88F6FD9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4D5D3-AECB-073E-6AC5-692FF22CB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9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aahq.org/Education/Resources/Online/weARE-Webinar-9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teve.Matzke@aaahq.or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21EE-A562-43C9-B820-D290A57A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0781"/>
            <a:ext cx="91440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Presidents Quarterly 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F646E-CE8B-4114-8CE6-054553DE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8419"/>
            <a:ext cx="9144000" cy="2079381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May 9, 2024</a:t>
            </a:r>
          </a:p>
        </p:txBody>
      </p:sp>
    </p:spTree>
    <p:extLst>
      <p:ext uri="{BB962C8B-B14F-4D97-AF65-F5344CB8AC3E}">
        <p14:creationId xmlns:p14="http://schemas.microsoft.com/office/powerpoint/2010/main" val="227846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2E30-5E88-837B-5C01-03235623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41"/>
            <a:ext cx="10515600" cy="1325563"/>
          </a:xfrm>
        </p:spPr>
        <p:txBody>
          <a:bodyPr/>
          <a:lstStyle/>
          <a:p>
            <a:r>
              <a:rPr lang="en-US" dirty="0"/>
              <a:t>Center Update - Webinar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BCF-4F2F-4FE0-7A99-2FDEB9F2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3939071"/>
          </a:xfrm>
        </p:spPr>
        <p:txBody>
          <a:bodyPr>
            <a:norm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Webinars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Scheduling from August forward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Upcoming May Webinar:  Friday, 5/14/24, 11:00 am – 12:00 pm EST</a:t>
            </a:r>
          </a:p>
          <a:p>
            <a:pPr lvl="2"/>
            <a:r>
              <a:rPr lang="en-US" sz="2400" i="0" u="sng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Courtroom to Boardroom: Stakeholder Communications in Financial Litigation Reporting</a:t>
            </a:r>
            <a:br>
              <a:rPr lang="en-US" sz="2400" b="1" i="0" dirty="0">
                <a:solidFill>
                  <a:srgbClr val="1F3B08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https://aaahq.org/Education/Resources/Online/weARE-Webinar-97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3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2E30-5E88-837B-5C01-03235623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41"/>
            <a:ext cx="10515600" cy="1325563"/>
          </a:xfrm>
        </p:spPr>
        <p:txBody>
          <a:bodyPr/>
          <a:lstStyle/>
          <a:p>
            <a:r>
              <a:rPr lang="en-US" dirty="0"/>
              <a:t>Center Update</a:t>
            </a:r>
            <a:br>
              <a:rPr lang="en-US" dirty="0"/>
            </a:br>
            <a:r>
              <a:rPr lang="en-US" dirty="0"/>
              <a:t>Intensive Data and Analytics Workshop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BCF-4F2F-4FE0-7A99-2FDEB9F2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3939071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June 24-27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at the Emory Conference Center Hotel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Program Changes</a:t>
            </a:r>
          </a:p>
          <a:p>
            <a:pPr lvl="3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Full day of training on Monday</a:t>
            </a:r>
          </a:p>
          <a:p>
            <a:pPr lvl="3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Both beginner and intermediate tracks for participants</a:t>
            </a:r>
          </a:p>
          <a:p>
            <a:pPr algn="l"/>
            <a:r>
              <a:rPr lang="en-US" sz="3900" b="0" i="0" dirty="0">
                <a:solidFill>
                  <a:srgbClr val="FFFFFF"/>
                </a:solidFill>
                <a:effectLst/>
                <a:latin typeface="Gotham-Black"/>
              </a:rPr>
              <a:t>CHANGES FOR 2024</a:t>
            </a: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Gotham-Book"/>
              </a:rPr>
              <a:t>The entire day on Monday will be devoted to introductory and intermediate levels of training on specific technologies and software packages featured at the conference.</a:t>
            </a: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Gotham-Book"/>
              </a:rPr>
              <a:t>The program throughout the week will have beginner and intermediate tracks based on technologies and software packages. There will also be some advanced sessions throughout the program.</a:t>
            </a:r>
          </a:p>
          <a:p>
            <a:pPr marL="914400" lvl="2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1890F-0E63-4A41-A818-0B2DE4D45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9" t="28360" r="9510" b="22113"/>
          <a:stretch/>
        </p:blipFill>
        <p:spPr>
          <a:xfrm>
            <a:off x="1702340" y="3306332"/>
            <a:ext cx="7898860" cy="25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2E30-5E88-837B-5C01-03235623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41"/>
            <a:ext cx="10515600" cy="1325563"/>
          </a:xfrm>
        </p:spPr>
        <p:txBody>
          <a:bodyPr/>
          <a:lstStyle/>
          <a:p>
            <a:r>
              <a:rPr lang="en-US" dirty="0"/>
              <a:t>Center Update</a:t>
            </a:r>
            <a:br>
              <a:rPr lang="en-US" dirty="0"/>
            </a:br>
            <a:r>
              <a:rPr lang="en-US" dirty="0"/>
              <a:t>Strategies for Success in the Classroom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BCF-4F2F-4FE0-7A99-2FDEB9F2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59" y="1241272"/>
            <a:ext cx="10828506" cy="3939071"/>
          </a:xfrm>
        </p:spPr>
        <p:txBody>
          <a:bodyPr>
            <a:normAutofit/>
          </a:bodyPr>
          <a:lstStyle/>
          <a:p>
            <a:pPr lvl="2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June 10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11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at Bentley University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Workshop Facilitators:</a:t>
            </a:r>
          </a:p>
          <a:p>
            <a:pPr lvl="3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Dr. Jay Thibodeau, Bentley University</a:t>
            </a:r>
          </a:p>
          <a:p>
            <a:pPr lvl="3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Karen Osterheld, AAA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F97135-1FD8-6D0B-C46E-46418FB3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9" y="3393271"/>
            <a:ext cx="7834010" cy="23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7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2E30-5E88-837B-5C01-03235623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Update</a:t>
            </a:r>
            <a:br>
              <a:rPr lang="en-US" dirty="0"/>
            </a:br>
            <a:r>
              <a:rPr lang="en-US" dirty="0"/>
              <a:t>Pipeline 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BCF-4F2F-4FE0-7A99-2FDEB9F2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10" y="1406525"/>
            <a:ext cx="9910590" cy="393907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Principles Course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Branding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Community Colleges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High Schools</a:t>
            </a:r>
            <a:endParaRPr lang="en-US" sz="39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CE87-8171-F4E6-0DA2-014C9A47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Technology/Membership/Marketing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FDED-B48C-36EB-5B05-A5E999C3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Marketing Update</a:t>
            </a:r>
          </a:p>
          <a:p>
            <a:pPr lvl="1"/>
            <a:r>
              <a:rPr lang="en-US" dirty="0"/>
              <a:t>Campaigns for Membership and Annual Meeting are underway</a:t>
            </a:r>
          </a:p>
          <a:p>
            <a:pPr lvl="1"/>
            <a:r>
              <a:rPr lang="en-US" dirty="0"/>
              <a:t>Social media refresh / revitalization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Availability on AAA websites</a:t>
            </a:r>
          </a:p>
          <a:p>
            <a:pPr lvl="1"/>
            <a:r>
              <a:rPr lang="en-US" dirty="0"/>
              <a:t>Google Grant update</a:t>
            </a:r>
          </a:p>
          <a:p>
            <a:pPr lvl="1"/>
            <a:endParaRPr lang="en-US" dirty="0"/>
          </a:p>
          <a:p>
            <a:r>
              <a:rPr lang="en-US" dirty="0"/>
              <a:t>Call for Support: Pledge to Like, Repost on LI, FB, and X</a:t>
            </a:r>
            <a:br>
              <a:rPr lang="en-US" dirty="0"/>
            </a:br>
            <a:endParaRPr lang="en-US" dirty="0"/>
          </a:p>
          <a:p>
            <a:r>
              <a:rPr lang="en-US" dirty="0"/>
              <a:t>LMS: Resource Repository in development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471E-38D1-753B-79E9-3920DFB1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BB63-7904-A6D5-B4CD-017D34DA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653" y="1402162"/>
            <a:ext cx="10620260" cy="246752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403F42"/>
                </a:solidFill>
              </a:rPr>
              <a:t>Publications Ethics policies for the use of AI-generative tools. </a:t>
            </a:r>
          </a:p>
          <a:p>
            <a:r>
              <a:rPr lang="en-US" sz="2400" dirty="0">
                <a:solidFill>
                  <a:srgbClr val="403F42"/>
                </a:solidFill>
              </a:rPr>
              <a:t>Media Database – let us know if you are interested in speaking with the media!</a:t>
            </a:r>
          </a:p>
          <a:p>
            <a:r>
              <a:rPr lang="en-US" sz="2400" dirty="0">
                <a:solidFill>
                  <a:srgbClr val="403F42"/>
                </a:solidFill>
              </a:rPr>
              <a:t>Forthcoming: Financial and Activities COI form for journal submission; Journal homepages with easier navigation and consolidated policies.</a:t>
            </a:r>
          </a:p>
          <a:p>
            <a:r>
              <a:rPr lang="en-US" sz="2400" dirty="0">
                <a:solidFill>
                  <a:srgbClr val="403F42"/>
                </a:solidFill>
              </a:rPr>
              <a:t>AAA IMPACT Hub. </a:t>
            </a:r>
            <a:r>
              <a:rPr lang="en-US" sz="2200" i="1" dirty="0">
                <a:solidFill>
                  <a:srgbClr val="403F42"/>
                </a:solidFill>
              </a:rPr>
              <a:t>(launched April 16) </a:t>
            </a:r>
            <a:r>
              <a:rPr lang="en-US" sz="2400" dirty="0">
                <a:solidFill>
                  <a:srgbClr val="403F42"/>
                </a:solidFill>
              </a:rPr>
              <a:t>Plain Language Summaries summaries &amp; Infographics highlight research with societal impact. Podcasts &amp; webinars are in the works!</a:t>
            </a:r>
            <a:endParaRPr lang="en-US" sz="2400" dirty="0"/>
          </a:p>
          <a:p>
            <a:endParaRPr lang="en-US" sz="2400" dirty="0">
              <a:solidFill>
                <a:srgbClr val="403F42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DF64E5-6C7F-AE0A-D4DE-46EDFF9C8E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9" y="3750420"/>
            <a:ext cx="9866245" cy="2049724"/>
          </a:xfrm>
        </p:spPr>
      </p:pic>
    </p:spTree>
    <p:extLst>
      <p:ext uri="{BB962C8B-B14F-4D97-AF65-F5344CB8AC3E}">
        <p14:creationId xmlns:p14="http://schemas.microsoft.com/office/powerpoint/2010/main" val="77116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BB63-7904-A6D5-B4CD-017D34DA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816" y="912579"/>
            <a:ext cx="1154352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Midyear and Annual Meeting Sponsors and Exhibitors</a:t>
            </a:r>
          </a:p>
          <a:p>
            <a:pPr lvl="1"/>
            <a:r>
              <a:rPr lang="en-US" sz="2000" dirty="0"/>
              <a:t>Recommendations</a:t>
            </a:r>
          </a:p>
          <a:p>
            <a:pPr lvl="1"/>
            <a:r>
              <a:rPr lang="en-US" sz="2000" dirty="0"/>
              <a:t>Ongoing Relationships</a:t>
            </a:r>
          </a:p>
          <a:p>
            <a:pPr lvl="1"/>
            <a:r>
              <a:rPr lang="en-US" sz="2000" dirty="0">
                <a:hlinkClick r:id="rId2"/>
              </a:rPr>
              <a:t>Steve.Matzke@aaahq.org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The American Accounting Association Foundation	</a:t>
            </a:r>
          </a:p>
          <a:p>
            <a:pPr lvl="1"/>
            <a:r>
              <a:rPr lang="en-US" sz="2000" dirty="0"/>
              <a:t>Communications</a:t>
            </a:r>
          </a:p>
          <a:p>
            <a:pPr lvl="1"/>
            <a:r>
              <a:rPr lang="en-US" sz="2000" dirty="0"/>
              <a:t>Board of Trustees Meeting</a:t>
            </a:r>
          </a:p>
          <a:p>
            <a:pPr lvl="1"/>
            <a:r>
              <a:rPr lang="en-US" sz="2000" dirty="0"/>
              <a:t>Programming </a:t>
            </a:r>
          </a:p>
          <a:p>
            <a:pPr lvl="2"/>
            <a:r>
              <a:rPr lang="en-US" sz="1600" dirty="0"/>
              <a:t>The Accounting Hall of Fame</a:t>
            </a:r>
          </a:p>
          <a:p>
            <a:pPr lvl="2"/>
            <a:r>
              <a:rPr lang="en-US" sz="1600" dirty="0"/>
              <a:t>High School Accounting Course</a:t>
            </a:r>
          </a:p>
          <a:p>
            <a:pPr lvl="2"/>
            <a:r>
              <a:rPr lang="en-US" sz="1600" dirty="0"/>
              <a:t>Other Programming</a:t>
            </a:r>
          </a:p>
          <a:p>
            <a:pPr marL="0" indent="0">
              <a:buNone/>
            </a:pPr>
            <a:endParaRPr lang="en-US" sz="1600" b="1" dirty="0"/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C34A7-4882-79B2-E3E5-7F9F2F2E852B}"/>
              </a:ext>
            </a:extLst>
          </p:cNvPr>
          <p:cNvSpPr txBox="1"/>
          <p:nvPr/>
        </p:nvSpPr>
        <p:spPr>
          <a:xfrm>
            <a:off x="147178" y="138022"/>
            <a:ext cx="10612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Sponsorships and Foundation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AED113-554A-6F7C-13A1-08FF43A5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562" y="3428999"/>
            <a:ext cx="4874698" cy="14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21EE-A562-43C9-B820-D290A57A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2651"/>
            <a:ext cx="9144000" cy="1485900"/>
          </a:xfrm>
        </p:spPr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7200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EDB71-8CAF-49C8-9A7B-9BA3BC5E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28749"/>
            <a:ext cx="10515600" cy="3064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Yvonne.Hinson@AAAHQ.ORG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B0F4D-2B01-4CA0-9737-6A5163C30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84363"/>
            <a:ext cx="10515600" cy="40528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2ABFD6-2554-4039-A658-9FC175B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37AF-1E1B-4ACB-A477-5D2E7787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935"/>
            <a:ext cx="10515600" cy="4917744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Membership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Finance Update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Board Retreat &amp; Meeting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AAA Facilities Update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Director Focusing on Segments Update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Segment Leaders Updates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Meetings Updates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Center for Advancing Accounting Education Updates 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IT/Membership/Marketing Update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Publications Updates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Sponsorships/Foundation Updates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Conversation/Questions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26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80106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5-8-2024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5-8-2023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6601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6217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7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46AB-A622-43AB-A0C2-69B01A4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Membership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5764F-F172-4732-B3E8-AB28185E9A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15993" y="1535040"/>
          <a:ext cx="8574599" cy="3801060"/>
        </p:xfrm>
        <a:graphic>
          <a:graphicData uri="http://schemas.openxmlformats.org/drawingml/2006/table">
            <a:tbl>
              <a:tblPr firstRow="1" firstCol="1" bandRow="1"/>
              <a:tblGrid>
                <a:gridCol w="2267635">
                  <a:extLst>
                    <a:ext uri="{9D8B030D-6E8A-4147-A177-3AD203B41FA5}">
                      <a16:colId xmlns:a16="http://schemas.microsoft.com/office/drawing/2014/main" val="2632790077"/>
                    </a:ext>
                  </a:extLst>
                </a:gridCol>
                <a:gridCol w="2541488">
                  <a:extLst>
                    <a:ext uri="{9D8B030D-6E8A-4147-A177-3AD203B41FA5}">
                      <a16:colId xmlns:a16="http://schemas.microsoft.com/office/drawing/2014/main" val="445212314"/>
                    </a:ext>
                  </a:extLst>
                </a:gridCol>
                <a:gridCol w="3765476">
                  <a:extLst>
                    <a:ext uri="{9D8B030D-6E8A-4147-A177-3AD203B41FA5}">
                      <a16:colId xmlns:a16="http://schemas.microsoft.com/office/drawing/2014/main" val="2116182936"/>
                    </a:ext>
                  </a:extLst>
                </a:gridCol>
              </a:tblGrid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BILL PERIOD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Selected Date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Membership Counts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64697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2024/25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5-8-2024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53792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 OF 5-8-2023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16550"/>
                  </a:ext>
                </a:extLst>
              </a:tr>
              <a:tr h="349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7821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638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2022/23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9580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2021/22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8643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06515"/>
                  </a:ext>
                </a:extLst>
              </a:tr>
              <a:tr h="535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EOMY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8255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9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3D20-3BD5-764D-D29D-7174BE33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B9FF-3B45-DADE-C334-BCE502663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 Outsourcing Underway (Kaiser Consulting)</a:t>
            </a:r>
          </a:p>
          <a:p>
            <a:pPr lvl="1"/>
            <a:r>
              <a:rPr lang="en-US" dirty="0"/>
              <a:t>Section financials tomorrow</a:t>
            </a:r>
          </a:p>
          <a:p>
            <a:pPr lvl="1"/>
            <a:r>
              <a:rPr lang="en-US" dirty="0"/>
              <a:t>Challenges with systems</a:t>
            </a:r>
          </a:p>
          <a:p>
            <a:endParaRPr lang="en-US" dirty="0"/>
          </a:p>
          <a:p>
            <a:r>
              <a:rPr lang="en-US" dirty="0"/>
              <a:t>BAP Integrated May 1</a:t>
            </a:r>
          </a:p>
          <a:p>
            <a:pPr lvl="1"/>
            <a:r>
              <a:rPr lang="en-US" dirty="0"/>
              <a:t>Also using Kaiser</a:t>
            </a:r>
          </a:p>
          <a:p>
            <a:pPr lvl="1"/>
            <a:r>
              <a:rPr lang="en-US" dirty="0"/>
              <a:t>Providing IT and Meetings services as well</a:t>
            </a:r>
          </a:p>
          <a:p>
            <a:pPr lvl="1"/>
            <a:r>
              <a:rPr lang="en-US" dirty="0"/>
              <a:t>Attending part of Board Retreat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6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932C-5793-9543-CCF8-3811E8F7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Retreat &amp;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B173F-8E06-2BE9-EE3E-6B86B179C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Orlando May 20-23</a:t>
            </a:r>
          </a:p>
          <a:p>
            <a:endParaRPr lang="en-US" dirty="0"/>
          </a:p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Membership Journey Maps for 8 categories</a:t>
            </a:r>
          </a:p>
          <a:p>
            <a:pPr lvl="1"/>
            <a:r>
              <a:rPr lang="en-US" dirty="0"/>
              <a:t>Updates on 2030 Strategic Plan (initiated in 2022)</a:t>
            </a:r>
          </a:p>
          <a:p>
            <a:pPr lvl="1"/>
            <a:r>
              <a:rPr lang="en-US" dirty="0"/>
              <a:t>Meetings Discussions</a:t>
            </a:r>
          </a:p>
          <a:p>
            <a:pPr lvl="1"/>
            <a:r>
              <a:rPr lang="en-US"/>
              <a:t>120/150 Movements </a:t>
            </a:r>
            <a:r>
              <a:rPr lang="en-US" dirty="0"/>
              <a:t>and Impact on Higher Ed</a:t>
            </a:r>
          </a:p>
          <a:p>
            <a:pPr lvl="1"/>
            <a:r>
              <a:rPr lang="en-US" dirty="0"/>
              <a:t>AAA/BAP Synergies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1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445ABC-12A7-1792-2DF4-54E94D93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5E4F6-52B1-DAA6-0C7E-7A110E67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61"/>
            <a:ext cx="10515600" cy="4177436"/>
          </a:xfrm>
        </p:spPr>
        <p:txBody>
          <a:bodyPr/>
          <a:lstStyle/>
          <a:p>
            <a:r>
              <a:rPr lang="en-US" dirty="0"/>
              <a:t>AAA Building</a:t>
            </a:r>
          </a:p>
          <a:p>
            <a:pPr lvl="1"/>
            <a:r>
              <a:rPr lang="en-US" dirty="0"/>
              <a:t>Currently three Interested parties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Reduce staff time spent on facilities</a:t>
            </a:r>
          </a:p>
          <a:p>
            <a:pPr lvl="1"/>
            <a:r>
              <a:rPr lang="en-US" dirty="0"/>
              <a:t>Create a more collaborative space</a:t>
            </a:r>
          </a:p>
          <a:p>
            <a:pPr lvl="1"/>
            <a:r>
              <a:rPr lang="en-US" dirty="0"/>
              <a:t>Reduce overhead expenses</a:t>
            </a:r>
          </a:p>
          <a:p>
            <a:pPr lvl="1"/>
            <a:r>
              <a:rPr lang="en-US" dirty="0"/>
              <a:t>Take advantage of FL market increases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3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98A91-956B-619D-D83A-D11229A9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3E3E9-CA16-BCE2-7B71-72134CF44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146" y="722797"/>
            <a:ext cx="11543523" cy="5118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May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21st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- Round 2 Section election voting closes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Meeting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- Submitting paper authors and panel organizer must confirm their presentation and update their submission information to be included on the meeting program. Panels are finalized.</a:t>
            </a:r>
          </a:p>
          <a:p>
            <a:pPr marL="0" indent="0">
              <a:buNone/>
            </a:pPr>
            <a:br>
              <a:rPr lang="en-US" sz="1800" b="1" dirty="0"/>
            </a:br>
            <a:r>
              <a:rPr lang="en-US" sz="1800" b="1" dirty="0"/>
              <a:t>June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Volunteer Directory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- continue work on populating open Section volunteer positions. Directory due </a:t>
            </a:r>
            <a:r>
              <a:rPr lang="en-US" sz="18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15th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all Section financials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from the year and submit questions you wil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need answered for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reporting at your Executive Committee meeting at the Annual Meeting. </a:t>
            </a:r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July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15th annually</a:t>
            </a: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- Section Volunteer Directory due to Shauna</a:t>
            </a:r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Q4 Section Financial Reports 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 out to Sections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 &amp; Chair Elects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- begin thinking about your letter to post and send out to Section members in late August/early September.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EFC07-BE48-A9D3-30E5-54189BE2CCA1}"/>
              </a:ext>
            </a:extLst>
          </p:cNvPr>
          <p:cNvSpPr txBox="1"/>
          <p:nvPr/>
        </p:nvSpPr>
        <p:spPr>
          <a:xfrm>
            <a:off x="147177" y="138022"/>
            <a:ext cx="4799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Section Action Items</a:t>
            </a:r>
          </a:p>
        </p:txBody>
      </p:sp>
    </p:spTree>
    <p:extLst>
      <p:ext uri="{BB962C8B-B14F-4D97-AF65-F5344CB8AC3E}">
        <p14:creationId xmlns:p14="http://schemas.microsoft.com/office/powerpoint/2010/main" val="223351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7BB63-7904-A6D5-B4CD-017D34DA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816" y="912579"/>
            <a:ext cx="115435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dirty="0"/>
              <a:t>Midyear Meetings</a:t>
            </a:r>
          </a:p>
          <a:p>
            <a:r>
              <a:rPr lang="en-US" sz="2400" dirty="0"/>
              <a:t>Location Selection Reminders 2025 &amp; 2026</a:t>
            </a:r>
          </a:p>
          <a:p>
            <a:r>
              <a:rPr lang="en-US" sz="2400" dirty="0"/>
              <a:t>Meetings Model Committee Update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Annual Meeting 2024</a:t>
            </a:r>
          </a:p>
          <a:p>
            <a:r>
              <a:rPr lang="en-US" sz="2400" dirty="0"/>
              <a:t>Registration is Open!</a:t>
            </a:r>
          </a:p>
          <a:p>
            <a:r>
              <a:rPr lang="en-US" sz="2400" dirty="0"/>
              <a:t>Paper/Panel Notices are out!</a:t>
            </a:r>
          </a:p>
          <a:p>
            <a:r>
              <a:rPr lang="en-US" sz="2400" dirty="0"/>
              <a:t>Hotel Room Blocks Deadline July 22</a:t>
            </a:r>
            <a:r>
              <a:rPr lang="en-US" sz="2400" baseline="30000" dirty="0"/>
              <a:t>nd</a:t>
            </a:r>
            <a:r>
              <a:rPr lang="en-US" sz="2400" dirty="0"/>
              <a:t>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C34A7-4882-79B2-E3E5-7F9F2F2E852B}"/>
              </a:ext>
            </a:extLst>
          </p:cNvPr>
          <p:cNvSpPr txBox="1"/>
          <p:nvPr/>
        </p:nvSpPr>
        <p:spPr>
          <a:xfrm>
            <a:off x="147177" y="138022"/>
            <a:ext cx="62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Meetings Update</a:t>
            </a:r>
          </a:p>
        </p:txBody>
      </p:sp>
    </p:spTree>
    <p:extLst>
      <p:ext uri="{BB962C8B-B14F-4D97-AF65-F5344CB8AC3E}">
        <p14:creationId xmlns:p14="http://schemas.microsoft.com/office/powerpoint/2010/main" val="181901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7689</TotalTime>
  <Words>771</Words>
  <Application>Microsoft Office PowerPoint</Application>
  <PresentationFormat>Widescreen</PresentationFormat>
  <Paragraphs>171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Gotham-Black</vt:lpstr>
      <vt:lpstr>Calibri</vt:lpstr>
      <vt:lpstr>Gotham-Book</vt:lpstr>
      <vt:lpstr>Arial</vt:lpstr>
      <vt:lpstr>Aptos</vt:lpstr>
      <vt:lpstr>Verdana</vt:lpstr>
      <vt:lpstr>Wingdings</vt:lpstr>
      <vt:lpstr>Calibri Light</vt:lpstr>
      <vt:lpstr>Office Theme</vt:lpstr>
      <vt:lpstr>Presidents Quarterly Roundtable</vt:lpstr>
      <vt:lpstr>Agenda</vt:lpstr>
      <vt:lpstr>Membership</vt:lpstr>
      <vt:lpstr>Section Membership</vt:lpstr>
      <vt:lpstr>Finance Update</vt:lpstr>
      <vt:lpstr>Board Retreat &amp; Meeting</vt:lpstr>
      <vt:lpstr>Facilities Update</vt:lpstr>
      <vt:lpstr>PowerPoint Presentation</vt:lpstr>
      <vt:lpstr>PowerPoint Presentation</vt:lpstr>
      <vt:lpstr>Center Update - Webinar Series</vt:lpstr>
      <vt:lpstr>Center Update Intensive Data and Analytics Workshop V</vt:lpstr>
      <vt:lpstr>Center Update Strategies for Success in the Classroom </vt:lpstr>
      <vt:lpstr>Center Update Pipeline Working Groups</vt:lpstr>
      <vt:lpstr>Information Technology/Membership/Marketing Update</vt:lpstr>
      <vt:lpstr>Publications Update</vt:lpstr>
      <vt:lpstr>PowerPoint Presentation</vt:lpstr>
      <vt:lpstr>Questions?</vt:lpstr>
      <vt:lpstr>Thank you!   Yvonne.Hinson@AAAHQ.ORG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AAA Theme</dc:title>
  <dc:creator>Mark VanZorn</dc:creator>
  <cp:lastModifiedBy>Yvonne Hinson</cp:lastModifiedBy>
  <cp:revision>16</cp:revision>
  <cp:lastPrinted>2024-05-08T12:28:40Z</cp:lastPrinted>
  <dcterms:created xsi:type="dcterms:W3CDTF">2023-06-27T14:42:45Z</dcterms:created>
  <dcterms:modified xsi:type="dcterms:W3CDTF">2024-05-09T12:51:59Z</dcterms:modified>
</cp:coreProperties>
</file>