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60" r:id="rId4"/>
    <p:sldId id="5849" r:id="rId5"/>
    <p:sldId id="263" r:id="rId6"/>
    <p:sldId id="5843" r:id="rId7"/>
    <p:sldId id="5850" r:id="rId8"/>
    <p:sldId id="5824" r:id="rId9"/>
    <p:sldId id="5840" r:id="rId10"/>
    <p:sldId id="5842" r:id="rId11"/>
    <p:sldId id="5844" r:id="rId12"/>
    <p:sldId id="5841" r:id="rId13"/>
    <p:sldId id="5845" r:id="rId14"/>
    <p:sldId id="5846" r:id="rId15"/>
    <p:sldId id="5848" r:id="rId16"/>
    <p:sldId id="5847" r:id="rId17"/>
    <p:sldId id="4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0434A-AB57-4BC7-BBB3-4122035C5A55}" v="6" dt="2022-10-25T19:28:31.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a Bigelow" userId="96897397-f3f6-4855-bed6-68358c63ecdd" providerId="ADAL" clId="{B3E0434A-AB57-4BC7-BBB3-4122035C5A55}"/>
    <pc:docChg chg="custSel modSld">
      <pc:chgData name="Shauna Bigelow" userId="96897397-f3f6-4855-bed6-68358c63ecdd" providerId="ADAL" clId="{B3E0434A-AB57-4BC7-BBB3-4122035C5A55}" dt="2022-10-25T19:32:13.113" v="43" actId="5793"/>
      <pc:docMkLst>
        <pc:docMk/>
      </pc:docMkLst>
      <pc:sldChg chg="modSp mod">
        <pc:chgData name="Shauna Bigelow" userId="96897397-f3f6-4855-bed6-68358c63ecdd" providerId="ADAL" clId="{B3E0434A-AB57-4BC7-BBB3-4122035C5A55}" dt="2022-10-25T19:32:13.113" v="43" actId="5793"/>
        <pc:sldMkLst>
          <pc:docMk/>
          <pc:sldMk cId="3672862642" sldId="5842"/>
        </pc:sldMkLst>
        <pc:spChg chg="mod">
          <ac:chgData name="Shauna Bigelow" userId="96897397-f3f6-4855-bed6-68358c63ecdd" providerId="ADAL" clId="{B3E0434A-AB57-4BC7-BBB3-4122035C5A55}" dt="2022-10-25T19:32:13.113" v="43" actId="5793"/>
          <ac:spMkLst>
            <pc:docMk/>
            <pc:sldMk cId="3672862642" sldId="5842"/>
            <ac:spMk id="3" creationId="{F421827C-4348-F3E3-25A3-CE4CDBACA698}"/>
          </ac:spMkLst>
        </pc:spChg>
      </pc:sldChg>
      <pc:sldChg chg="delSp modSp mod">
        <pc:chgData name="Shauna Bigelow" userId="96897397-f3f6-4855-bed6-68358c63ecdd" providerId="ADAL" clId="{B3E0434A-AB57-4BC7-BBB3-4122035C5A55}" dt="2022-10-25T19:30:29.306" v="41" actId="114"/>
        <pc:sldMkLst>
          <pc:docMk/>
          <pc:sldMk cId="3988254801" sldId="5845"/>
        </pc:sldMkLst>
        <pc:spChg chg="mod">
          <ac:chgData name="Shauna Bigelow" userId="96897397-f3f6-4855-bed6-68358c63ecdd" providerId="ADAL" clId="{B3E0434A-AB57-4BC7-BBB3-4122035C5A55}" dt="2022-10-25T19:29:22.159" v="29" actId="1076"/>
          <ac:spMkLst>
            <pc:docMk/>
            <pc:sldMk cId="3988254801" sldId="5845"/>
            <ac:spMk id="4" creationId="{8FD0901D-FC30-C83D-7E62-D8B1E7503D40}"/>
          </ac:spMkLst>
        </pc:spChg>
        <pc:spChg chg="mod">
          <ac:chgData name="Shauna Bigelow" userId="96897397-f3f6-4855-bed6-68358c63ecdd" providerId="ADAL" clId="{B3E0434A-AB57-4BC7-BBB3-4122035C5A55}" dt="2022-10-25T19:29:28.526" v="30" actId="1076"/>
          <ac:spMkLst>
            <pc:docMk/>
            <pc:sldMk cId="3988254801" sldId="5845"/>
            <ac:spMk id="5" creationId="{1635C74A-118A-78C2-F863-6E6A9B2C78CC}"/>
          </ac:spMkLst>
        </pc:spChg>
        <pc:graphicFrameChg chg="mod modGraphic">
          <ac:chgData name="Shauna Bigelow" userId="96897397-f3f6-4855-bed6-68358c63ecdd" providerId="ADAL" clId="{B3E0434A-AB57-4BC7-BBB3-4122035C5A55}" dt="2022-10-25T19:30:29.306" v="41" actId="114"/>
          <ac:graphicFrameMkLst>
            <pc:docMk/>
            <pc:sldMk cId="3988254801" sldId="5845"/>
            <ac:graphicFrameMk id="3" creationId="{216FE9B3-33CC-C969-A8DE-8B42017EB0DE}"/>
          </ac:graphicFrameMkLst>
        </pc:graphicFrameChg>
        <pc:graphicFrameChg chg="del mod modGraphic">
          <ac:chgData name="Shauna Bigelow" userId="96897397-f3f6-4855-bed6-68358c63ecdd" providerId="ADAL" clId="{B3E0434A-AB57-4BC7-BBB3-4122035C5A55}" dt="2022-10-25T19:29:14.162" v="28" actId="478"/>
          <ac:graphicFrameMkLst>
            <pc:docMk/>
            <pc:sldMk cId="3988254801" sldId="5845"/>
            <ac:graphicFrameMk id="6" creationId="{1C3581FB-C196-8B8C-7BE0-3F676162CF77}"/>
          </ac:graphicFrameMkLst>
        </pc:graphicFrameChg>
      </pc:sldChg>
      <pc:sldChg chg="modSp mod">
        <pc:chgData name="Shauna Bigelow" userId="96897397-f3f6-4855-bed6-68358c63ecdd" providerId="ADAL" clId="{B3E0434A-AB57-4BC7-BBB3-4122035C5A55}" dt="2022-10-25T19:27:31.379" v="4" actId="27636"/>
        <pc:sldMkLst>
          <pc:docMk/>
          <pc:sldMk cId="1604289057" sldId="5846"/>
        </pc:sldMkLst>
        <pc:spChg chg="mod">
          <ac:chgData name="Shauna Bigelow" userId="96897397-f3f6-4855-bed6-68358c63ecdd" providerId="ADAL" clId="{B3E0434A-AB57-4BC7-BBB3-4122035C5A55}" dt="2022-10-25T19:27:31.379" v="4" actId="27636"/>
          <ac:spMkLst>
            <pc:docMk/>
            <pc:sldMk cId="1604289057" sldId="5846"/>
            <ac:spMk id="2" creationId="{3B57C62D-3022-7850-BC4A-5087C57F1FEC}"/>
          </ac:spMkLst>
        </pc:spChg>
      </pc:sldChg>
      <pc:sldChg chg="modSp mod">
        <pc:chgData name="Shauna Bigelow" userId="96897397-f3f6-4855-bed6-68358c63ecdd" providerId="ADAL" clId="{B3E0434A-AB57-4BC7-BBB3-4122035C5A55}" dt="2022-10-25T19:27:31.413" v="5" actId="27636"/>
        <pc:sldMkLst>
          <pc:docMk/>
          <pc:sldMk cId="4042924109" sldId="5850"/>
        </pc:sldMkLst>
        <pc:spChg chg="mod">
          <ac:chgData name="Shauna Bigelow" userId="96897397-f3f6-4855-bed6-68358c63ecdd" providerId="ADAL" clId="{B3E0434A-AB57-4BC7-BBB3-4122035C5A55}" dt="2022-10-25T19:27:31.413" v="5" actId="27636"/>
          <ac:spMkLst>
            <pc:docMk/>
            <pc:sldMk cId="4042924109" sldId="5850"/>
            <ac:spMk id="3" creationId="{1EBC98F7-C5EC-7354-FED4-FB0972568C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BF16A-8B63-482A-A7E1-FD17F8BDE925}"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BA820-320B-4795-BCD1-F2993ACCD73E}" type="slidenum">
              <a:rPr lang="en-US" smtClean="0"/>
              <a:t>‹#›</a:t>
            </a:fld>
            <a:endParaRPr lang="en-US"/>
          </a:p>
        </p:txBody>
      </p:sp>
    </p:spTree>
    <p:extLst>
      <p:ext uri="{BB962C8B-B14F-4D97-AF65-F5344CB8AC3E}">
        <p14:creationId xmlns:p14="http://schemas.microsoft.com/office/powerpoint/2010/main" val="372272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761" indent="-232761">
              <a:buAutoNum type="arabicPeriod"/>
            </a:pPr>
            <a:r>
              <a:rPr lang="en-US" dirty="0"/>
              <a:t>Teaching Conference at ATA</a:t>
            </a:r>
          </a:p>
          <a:p>
            <a:pPr marL="232761" indent="-232761">
              <a:buAutoNum type="arabicPeriod"/>
            </a:pPr>
            <a:r>
              <a:rPr lang="en-US" dirty="0"/>
              <a:t>Audit Bootcamp</a:t>
            </a:r>
          </a:p>
          <a:p>
            <a:pPr marL="232761" indent="-232761">
              <a:buAutoNum type="arabicPeriod"/>
            </a:pPr>
            <a:r>
              <a:rPr lang="en-US" dirty="0"/>
              <a:t>Online Technology Serie in the fall</a:t>
            </a:r>
          </a:p>
          <a:p>
            <a:pPr marL="232761" indent="-232761">
              <a:buAutoNum type="arabicPeriod"/>
            </a:pPr>
            <a:r>
              <a:rPr lang="en-US" dirty="0"/>
              <a:t>Explain SFS</a:t>
            </a:r>
          </a:p>
        </p:txBody>
      </p:sp>
      <p:sp>
        <p:nvSpPr>
          <p:cNvPr id="4" name="Slide Number Placeholder 3"/>
          <p:cNvSpPr>
            <a:spLocks noGrp="1"/>
          </p:cNvSpPr>
          <p:nvPr>
            <p:ph type="sldNum" sz="quarter" idx="5"/>
          </p:nvPr>
        </p:nvSpPr>
        <p:spPr/>
        <p:txBody>
          <a:bodyPr/>
          <a:lstStyle/>
          <a:p>
            <a:fld id="{490037D0-1769-4CF1-94A3-DDB06D7A7578}" type="slidenum">
              <a:rPr lang="en-US" smtClean="0"/>
              <a:t>8</a:t>
            </a:fld>
            <a:endParaRPr lang="en-US" dirty="0"/>
          </a:p>
        </p:txBody>
      </p:sp>
    </p:spTree>
    <p:extLst>
      <p:ext uri="{BB962C8B-B14F-4D97-AF65-F5344CB8AC3E}">
        <p14:creationId xmlns:p14="http://schemas.microsoft.com/office/powerpoint/2010/main" val="289726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B552-FED4-7FA4-97F8-9D28E6D616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4A96C5-8CCF-ACA1-8984-748BC0B90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08F5E9-218B-45DA-3D09-CC518E1581CD}"/>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5" name="Footer Placeholder 4">
            <a:extLst>
              <a:ext uri="{FF2B5EF4-FFF2-40B4-BE49-F238E27FC236}">
                <a16:creationId xmlns:a16="http://schemas.microsoft.com/office/drawing/2014/main" id="{34CFA63B-AD7B-6574-DC80-F955FC1DD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4E4A3-12EB-E2D7-B21E-4415F06AF1B9}"/>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5910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70B6-F23E-6A58-CDE9-AFA433696B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A2ECE-4D39-7B3E-1FFF-FC380A91D299}"/>
              </a:ext>
            </a:extLst>
          </p:cNvPr>
          <p:cNvSpPr>
            <a:spLocks noGrp="1"/>
          </p:cNvSpPr>
          <p:nvPr>
            <p:ph type="body" orient="vert" idx="1"/>
          </p:nvPr>
        </p:nvSpPr>
        <p:spPr>
          <a:xfrm>
            <a:off x="838200" y="1825625"/>
            <a:ext cx="8893066"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609DA82-7FB3-2466-B11F-8882666377ED}"/>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5" name="Footer Placeholder 4">
            <a:extLst>
              <a:ext uri="{FF2B5EF4-FFF2-40B4-BE49-F238E27FC236}">
                <a16:creationId xmlns:a16="http://schemas.microsoft.com/office/drawing/2014/main" id="{80C6D121-4FA1-A03B-CB41-48EC4BF8E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BDB5F-7A49-F0FB-C807-8C4709A1D122}"/>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160700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245FA-3514-FDCC-4D9F-DE1D28B5CFE9}"/>
              </a:ext>
            </a:extLst>
          </p:cNvPr>
          <p:cNvSpPr>
            <a:spLocks noGrp="1"/>
          </p:cNvSpPr>
          <p:nvPr>
            <p:ph type="title" orient="vert"/>
          </p:nvPr>
        </p:nvSpPr>
        <p:spPr>
          <a:xfrm>
            <a:off x="8724900" y="365125"/>
            <a:ext cx="1404445"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E4EBE28-8A08-5C78-B451-EAEB522205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08D67-3EEA-3911-DC42-8BA4CEE6CFF5}"/>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5" name="Footer Placeholder 4">
            <a:extLst>
              <a:ext uri="{FF2B5EF4-FFF2-40B4-BE49-F238E27FC236}">
                <a16:creationId xmlns:a16="http://schemas.microsoft.com/office/drawing/2014/main" id="{793446A5-6461-403F-F99F-38226FA2F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9D55A-7D1D-C4F9-960F-E5CE4E146CB6}"/>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145574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 1 Line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65" y="1147719"/>
            <a:ext cx="7809303" cy="803830"/>
          </a:xfrm>
          <a:prstGeom prst="rect">
            <a:avLst/>
          </a:prstGeom>
          <a:solidFill>
            <a:schemeClr val="bg1">
              <a:alpha val="75000"/>
            </a:schemeClr>
          </a:solidFill>
        </p:spPr>
        <p:txBody>
          <a:bodyPr anchor="ctr" anchorCtr="0">
            <a:normAutofit/>
          </a:bodyPr>
          <a:lstStyle>
            <a:lvl1pPr algn="l">
              <a:defRPr sz="4000" u="none" baseline="0">
                <a:solidFill>
                  <a:schemeClr val="tx1"/>
                </a:solidFill>
                <a:latin typeface="Gotham Black"/>
              </a:defRPr>
            </a:lvl1pPr>
          </a:lstStyle>
          <a:p>
            <a:r>
              <a:rPr lang="en-CA" dirty="0"/>
              <a:t>Presentation Title</a:t>
            </a:r>
            <a:endParaRPr lang="en-US" dirty="0"/>
          </a:p>
        </p:txBody>
      </p:sp>
      <p:sp>
        <p:nvSpPr>
          <p:cNvPr id="3" name="Subtitle 2"/>
          <p:cNvSpPr>
            <a:spLocks noGrp="1"/>
          </p:cNvSpPr>
          <p:nvPr>
            <p:ph type="subTitle" idx="1" hasCustomPrompt="1"/>
          </p:nvPr>
        </p:nvSpPr>
        <p:spPr>
          <a:xfrm>
            <a:off x="627665" y="415458"/>
            <a:ext cx="7809303" cy="558977"/>
          </a:xfrm>
          <a:prstGeom prst="rect">
            <a:avLst/>
          </a:prstGeom>
          <a:solidFill>
            <a:schemeClr val="bg1">
              <a:alpha val="75000"/>
            </a:schemeClr>
          </a:solidFill>
        </p:spPr>
        <p:txBody>
          <a:bodyPr anchor="ctr" anchorCtr="0">
            <a:normAutofit/>
          </a:bodyPr>
          <a:lstStyle>
            <a:lvl1pPr marL="0" indent="0" algn="l">
              <a:buNone/>
              <a:defRPr sz="2000" baseline="0">
                <a:solidFill>
                  <a:schemeClr val="tx1"/>
                </a:solidFill>
                <a:latin typeface="Gotham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Meeting/event</a:t>
            </a:r>
            <a:endParaRPr lang="en-US" dirty="0"/>
          </a:p>
        </p:txBody>
      </p:sp>
      <p:sp>
        <p:nvSpPr>
          <p:cNvPr id="24" name="Text Placeholder 23"/>
          <p:cNvSpPr>
            <a:spLocks noGrp="1"/>
          </p:cNvSpPr>
          <p:nvPr>
            <p:ph type="body" sz="quarter" idx="10" hasCustomPrompt="1"/>
          </p:nvPr>
        </p:nvSpPr>
        <p:spPr>
          <a:xfrm>
            <a:off x="627665" y="2124833"/>
            <a:ext cx="7809303" cy="590449"/>
          </a:xfrm>
          <a:prstGeom prst="rect">
            <a:avLst/>
          </a:prstGeom>
          <a:solidFill>
            <a:schemeClr val="bg1">
              <a:alpha val="75000"/>
            </a:schemeClr>
          </a:solidFill>
        </p:spPr>
        <p:txBody>
          <a:bodyPr anchor="ctr" anchorCtr="0">
            <a:normAutofit/>
          </a:bodyPr>
          <a:lstStyle>
            <a:lvl1pPr marL="0" indent="0">
              <a:buNone/>
              <a:defRPr sz="2000">
                <a:latin typeface="Gotham Black"/>
                <a:cs typeface="Gotham Black"/>
              </a:defRPr>
            </a:lvl1pPr>
          </a:lstStyle>
          <a:p>
            <a:pPr lvl="0"/>
            <a:r>
              <a:rPr lang="en-CA" dirty="0"/>
              <a:t>Date </a:t>
            </a:r>
            <a:endParaRPr lang="en-US" dirty="0"/>
          </a:p>
        </p:txBody>
      </p:sp>
      <p:pic>
        <p:nvPicPr>
          <p:cNvPr id="15" name="Picture 14" descr="A picture containing shirt&#10;&#10;Description automatically generated">
            <a:extLst>
              <a:ext uri="{FF2B5EF4-FFF2-40B4-BE49-F238E27FC236}">
                <a16:creationId xmlns:a16="http://schemas.microsoft.com/office/drawing/2014/main" id="{A3DBFB11-8B80-964B-8744-4D64354184FD}"/>
              </a:ext>
            </a:extLst>
          </p:cNvPr>
          <p:cNvPicPr>
            <a:picLocks noChangeAspect="1"/>
          </p:cNvPicPr>
          <p:nvPr userDrawn="1"/>
        </p:nvPicPr>
        <p:blipFill>
          <a:blip r:embed="rId2"/>
          <a:stretch>
            <a:fillRect/>
          </a:stretch>
        </p:blipFill>
        <p:spPr>
          <a:xfrm>
            <a:off x="10010233" y="5792169"/>
            <a:ext cx="1420009" cy="1097280"/>
          </a:xfrm>
          <a:prstGeom prst="rect">
            <a:avLst/>
          </a:prstGeom>
        </p:spPr>
      </p:pic>
      <p:sp>
        <p:nvSpPr>
          <p:cNvPr id="7" name="TextBox 6">
            <a:extLst>
              <a:ext uri="{FF2B5EF4-FFF2-40B4-BE49-F238E27FC236}">
                <a16:creationId xmlns:a16="http://schemas.microsoft.com/office/drawing/2014/main" id="{8E33A02B-D7D3-0043-8C3E-3F03E2A0C604}"/>
              </a:ext>
            </a:extLst>
          </p:cNvPr>
          <p:cNvSpPr txBox="1"/>
          <p:nvPr userDrawn="1"/>
        </p:nvSpPr>
        <p:spPr>
          <a:xfrm>
            <a:off x="4165600" y="6489090"/>
            <a:ext cx="3860800" cy="246221"/>
          </a:xfrm>
          <a:prstGeom prst="rect">
            <a:avLst/>
          </a:prstGeom>
          <a:noFill/>
        </p:spPr>
        <p:txBody>
          <a:bodyPr wrap="square" rtlCol="0" anchor="ctr" anchorCtr="0">
            <a:spAutoFit/>
          </a:bodyPr>
          <a:lstStyle/>
          <a:p>
            <a:pPr algn="ctr"/>
            <a:r>
              <a:rPr lang="en-US" sz="1000" baseline="0" dirty="0">
                <a:solidFill>
                  <a:schemeClr val="bg1"/>
                </a:solidFill>
                <a:latin typeface="Gotham Book"/>
              </a:rPr>
              <a:t>2020</a:t>
            </a:r>
            <a:endParaRPr lang="en-US" sz="1000" dirty="0">
              <a:solidFill>
                <a:schemeClr val="bg1"/>
              </a:solidFill>
              <a:latin typeface="Gotham Book"/>
            </a:endParaRPr>
          </a:p>
        </p:txBody>
      </p:sp>
    </p:spTree>
    <p:extLst>
      <p:ext uri="{BB962C8B-B14F-4D97-AF65-F5344CB8AC3E}">
        <p14:creationId xmlns:p14="http://schemas.microsoft.com/office/powerpoint/2010/main" val="2618125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vider Slide — Gree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85276" y="-77304"/>
            <a:ext cx="12344091" cy="7012608"/>
          </a:xfrm>
          <a:prstGeom prst="rect">
            <a:avLst/>
          </a:prstGeom>
        </p:spPr>
      </p:pic>
      <p:sp>
        <p:nvSpPr>
          <p:cNvPr id="4" name="Rectangle 3"/>
          <p:cNvSpPr/>
          <p:nvPr userDrawn="1"/>
        </p:nvSpPr>
        <p:spPr>
          <a:xfrm>
            <a:off x="379519" y="276087"/>
            <a:ext cx="8407772" cy="630582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n>
                <a:noFill/>
              </a:ln>
              <a:solidFill>
                <a:srgbClr val="FFFFFF"/>
              </a:solidFill>
              <a:effectLst/>
            </a:endParaRPr>
          </a:p>
        </p:txBody>
      </p:sp>
      <p:sp>
        <p:nvSpPr>
          <p:cNvPr id="8" name="Title 1"/>
          <p:cNvSpPr>
            <a:spLocks noGrp="1"/>
          </p:cNvSpPr>
          <p:nvPr>
            <p:ph type="ctrTitle" hasCustomPrompt="1"/>
          </p:nvPr>
        </p:nvSpPr>
        <p:spPr>
          <a:xfrm>
            <a:off x="569275" y="288705"/>
            <a:ext cx="8218016" cy="4901727"/>
          </a:xfrm>
          <a:prstGeom prst="rect">
            <a:avLst/>
          </a:prstGeom>
        </p:spPr>
        <p:txBody>
          <a:bodyPr anchor="t" anchorCtr="0">
            <a:noAutofit/>
          </a:bodyPr>
          <a:lstStyle>
            <a:lvl1pPr algn="l">
              <a:defRPr sz="6000" u="none" baseline="0">
                <a:solidFill>
                  <a:schemeClr val="tx1"/>
                </a:solidFill>
                <a:latin typeface="Gotham Black"/>
              </a:defRPr>
            </a:lvl1pPr>
          </a:lstStyle>
          <a:p>
            <a:r>
              <a:rPr lang="en-CA" dirty="0"/>
              <a:t>Divider Slide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12" y="5477563"/>
            <a:ext cx="3554871" cy="990820"/>
          </a:xfrm>
          <a:prstGeom prst="rect">
            <a:avLst/>
          </a:prstGeom>
        </p:spPr>
      </p:pic>
    </p:spTree>
    <p:extLst>
      <p:ext uri="{BB962C8B-B14F-4D97-AF65-F5344CB8AC3E}">
        <p14:creationId xmlns:p14="http://schemas.microsoft.com/office/powerpoint/2010/main" val="188519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852E-1E42-533D-CBC6-9B12FB06D02E}"/>
              </a:ext>
            </a:extLst>
          </p:cNvPr>
          <p:cNvSpPr>
            <a:spLocks noGrp="1"/>
          </p:cNvSpPr>
          <p:nvPr>
            <p:ph type="title"/>
          </p:nvPr>
        </p:nvSpPr>
        <p:spPr>
          <a:xfrm>
            <a:off x="838200" y="365125"/>
            <a:ext cx="10515599" cy="8764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7A5D13F-6E41-9DDA-72A4-2D333B752C9C}"/>
              </a:ext>
            </a:extLst>
          </p:cNvPr>
          <p:cNvSpPr>
            <a:spLocks noGrp="1"/>
          </p:cNvSpPr>
          <p:nvPr>
            <p:ph idx="1"/>
          </p:nvPr>
        </p:nvSpPr>
        <p:spPr>
          <a:xfrm>
            <a:off x="838200" y="1292773"/>
            <a:ext cx="10515600" cy="4508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BFB773-9AF1-C62D-D471-4B1D0A97DA98}"/>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5" name="Footer Placeholder 4">
            <a:extLst>
              <a:ext uri="{FF2B5EF4-FFF2-40B4-BE49-F238E27FC236}">
                <a16:creationId xmlns:a16="http://schemas.microsoft.com/office/drawing/2014/main" id="{A580DFBC-0096-CD62-B6C6-424C1B26B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67D80-CCF4-90C3-0085-05B2AF1D5B4E}"/>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331977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2F79-FADA-E7B1-DC3B-50EFA710B1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68FBC-ADB1-4EAE-9841-D3DAFF1FB7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1326A-3F96-2929-511D-2309195C8D6D}"/>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5" name="Footer Placeholder 4">
            <a:extLst>
              <a:ext uri="{FF2B5EF4-FFF2-40B4-BE49-F238E27FC236}">
                <a16:creationId xmlns:a16="http://schemas.microsoft.com/office/drawing/2014/main" id="{E39F25BA-E9D5-7A0E-5017-E0B2B2739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D5C26-9BF9-F613-5452-AA707F83AB5C}"/>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354884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93A1-FE8C-2476-602D-31D20069D616}"/>
              </a:ext>
            </a:extLst>
          </p:cNvPr>
          <p:cNvSpPr>
            <a:spLocks noGrp="1"/>
          </p:cNvSpPr>
          <p:nvPr>
            <p:ph type="title"/>
          </p:nvPr>
        </p:nvSpPr>
        <p:spPr>
          <a:xfrm>
            <a:off x="838200" y="365125"/>
            <a:ext cx="8812307" cy="8803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54A91D5-C230-6949-2B27-865C98A89829}"/>
              </a:ext>
            </a:extLst>
          </p:cNvPr>
          <p:cNvSpPr>
            <a:spLocks noGrp="1"/>
          </p:cNvSpPr>
          <p:nvPr>
            <p:ph sz="half" idx="1"/>
          </p:nvPr>
        </p:nvSpPr>
        <p:spPr>
          <a:xfrm>
            <a:off x="838200" y="1328245"/>
            <a:ext cx="5181600" cy="44655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0866802-C6AA-E298-D332-17FC96A7FBB7}"/>
              </a:ext>
            </a:extLst>
          </p:cNvPr>
          <p:cNvSpPr>
            <a:spLocks noGrp="1"/>
          </p:cNvSpPr>
          <p:nvPr>
            <p:ph sz="half" idx="2"/>
          </p:nvPr>
        </p:nvSpPr>
        <p:spPr>
          <a:xfrm>
            <a:off x="6172200" y="1328245"/>
            <a:ext cx="5181600" cy="4465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678537-9523-1BF1-4A0A-769B8B327ADC}"/>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6" name="Footer Placeholder 5">
            <a:extLst>
              <a:ext uri="{FF2B5EF4-FFF2-40B4-BE49-F238E27FC236}">
                <a16:creationId xmlns:a16="http://schemas.microsoft.com/office/drawing/2014/main" id="{E63725C3-CC91-7A15-01ED-EC081BA03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3CD81-2D26-DF22-6EA8-864A9173C746}"/>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168284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8C8F-ACF4-76E3-BB20-8346FDB7354E}"/>
              </a:ext>
            </a:extLst>
          </p:cNvPr>
          <p:cNvSpPr>
            <a:spLocks noGrp="1"/>
          </p:cNvSpPr>
          <p:nvPr>
            <p:ph type="title"/>
          </p:nvPr>
        </p:nvSpPr>
        <p:spPr>
          <a:xfrm>
            <a:off x="839788" y="365125"/>
            <a:ext cx="10515600" cy="7148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86C32DD-6484-2A8C-07CB-D019F102A3F0}"/>
              </a:ext>
            </a:extLst>
          </p:cNvPr>
          <p:cNvSpPr>
            <a:spLocks noGrp="1"/>
          </p:cNvSpPr>
          <p:nvPr>
            <p:ph type="body" idx="1"/>
          </p:nvPr>
        </p:nvSpPr>
        <p:spPr>
          <a:xfrm>
            <a:off x="839788" y="114908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235AE4-0E92-9689-2126-D144AFF3F843}"/>
              </a:ext>
            </a:extLst>
          </p:cNvPr>
          <p:cNvSpPr>
            <a:spLocks noGrp="1"/>
          </p:cNvSpPr>
          <p:nvPr>
            <p:ph sz="half" idx="2"/>
          </p:nvPr>
        </p:nvSpPr>
        <p:spPr>
          <a:xfrm>
            <a:off x="839788" y="2042134"/>
            <a:ext cx="5157787" cy="41475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3A045D1-06D3-FBB9-116C-B3DCBFF381D2}"/>
              </a:ext>
            </a:extLst>
          </p:cNvPr>
          <p:cNvSpPr>
            <a:spLocks noGrp="1"/>
          </p:cNvSpPr>
          <p:nvPr>
            <p:ph type="body" sz="quarter" idx="3"/>
          </p:nvPr>
        </p:nvSpPr>
        <p:spPr>
          <a:xfrm>
            <a:off x="6172200" y="114908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511D8-F7EC-9AA4-C93E-2C9D1FD633AF}"/>
              </a:ext>
            </a:extLst>
          </p:cNvPr>
          <p:cNvSpPr>
            <a:spLocks noGrp="1"/>
          </p:cNvSpPr>
          <p:nvPr>
            <p:ph sz="quarter" idx="4"/>
          </p:nvPr>
        </p:nvSpPr>
        <p:spPr>
          <a:xfrm>
            <a:off x="6172200" y="2042134"/>
            <a:ext cx="5183188" cy="4147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1721EA-1D3F-72BC-4AA5-F9CDEE2EFC88}"/>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8" name="Footer Placeholder 7">
            <a:extLst>
              <a:ext uri="{FF2B5EF4-FFF2-40B4-BE49-F238E27FC236}">
                <a16:creationId xmlns:a16="http://schemas.microsoft.com/office/drawing/2014/main" id="{7E6055F8-08D5-26FA-CEA5-87A18B7E0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91850C-FE82-D6B4-B248-94470621BA3B}"/>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404693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C823-9C22-C3CB-69F9-D3494AC193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294ADE-A7D1-5B20-F12E-C9CE14113780}"/>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4" name="Footer Placeholder 3">
            <a:extLst>
              <a:ext uri="{FF2B5EF4-FFF2-40B4-BE49-F238E27FC236}">
                <a16:creationId xmlns:a16="http://schemas.microsoft.com/office/drawing/2014/main" id="{170A12A6-6153-9D4B-2BFD-ADD2BCB20F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4FC135-F3BB-E669-6760-A929F700670C}"/>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202377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169EAD-CBE7-038D-1DEB-B1E565DB9FEE}"/>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3" name="Footer Placeholder 2">
            <a:extLst>
              <a:ext uri="{FF2B5EF4-FFF2-40B4-BE49-F238E27FC236}">
                <a16:creationId xmlns:a16="http://schemas.microsoft.com/office/drawing/2014/main" id="{2B8FBEFA-F300-52BC-AE7F-641845E38D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A7146-F2EC-58E4-740E-40B2992ACD79}"/>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358071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27EC-476C-1BBD-3C47-1FF33FC8C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1A34CF-0FEC-2AAC-BDE7-1E0A931115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BBFF2E-026A-32F2-B9B7-C83231AFE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EF18D-E33C-8E6F-7178-DFDBAF64B0F3}"/>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6" name="Footer Placeholder 5">
            <a:extLst>
              <a:ext uri="{FF2B5EF4-FFF2-40B4-BE49-F238E27FC236}">
                <a16:creationId xmlns:a16="http://schemas.microsoft.com/office/drawing/2014/main" id="{E4AAABE1-2F74-DAA2-5FB2-355515C9F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DF7BA-8C04-A709-DC28-463CF9CB0EA5}"/>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372366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91B1-2ACE-2C3E-D721-72D354D72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90090-92CD-1D7D-8B57-E0E01C64C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EF8BEE-2EE6-DD75-B095-CCA21906D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1DDB2C-EAC3-6598-B404-9A380F2320DC}"/>
              </a:ext>
            </a:extLst>
          </p:cNvPr>
          <p:cNvSpPr>
            <a:spLocks noGrp="1"/>
          </p:cNvSpPr>
          <p:nvPr>
            <p:ph type="dt" sz="half" idx="10"/>
          </p:nvPr>
        </p:nvSpPr>
        <p:spPr/>
        <p:txBody>
          <a:bodyPr/>
          <a:lstStyle/>
          <a:p>
            <a:fld id="{4506992F-B023-4D61-8D57-E0BE6808DAAB}" type="datetimeFigureOut">
              <a:rPr lang="en-US" smtClean="0"/>
              <a:t>10/25/2022</a:t>
            </a:fld>
            <a:endParaRPr lang="en-US"/>
          </a:p>
        </p:txBody>
      </p:sp>
      <p:sp>
        <p:nvSpPr>
          <p:cNvPr id="6" name="Footer Placeholder 5">
            <a:extLst>
              <a:ext uri="{FF2B5EF4-FFF2-40B4-BE49-F238E27FC236}">
                <a16:creationId xmlns:a16="http://schemas.microsoft.com/office/drawing/2014/main" id="{FDA03BFA-9BDA-6189-FAF0-7C57FE3E3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A6B9E-3B45-4BCF-712E-C838D0DE1C1F}"/>
              </a:ext>
            </a:extLst>
          </p:cNvPr>
          <p:cNvSpPr>
            <a:spLocks noGrp="1"/>
          </p:cNvSpPr>
          <p:nvPr>
            <p:ph type="sldNum" sz="quarter" idx="12"/>
          </p:nvPr>
        </p:nvSpPr>
        <p:spPr/>
        <p:txBody>
          <a:bodyPr/>
          <a:lstStyle/>
          <a:p>
            <a:fld id="{FE12F3C7-8E00-4D8B-B9D1-0F85BDB9436E}" type="slidenum">
              <a:rPr lang="en-US" smtClean="0"/>
              <a:t>‹#›</a:t>
            </a:fld>
            <a:endParaRPr lang="en-US"/>
          </a:p>
        </p:txBody>
      </p:sp>
    </p:spTree>
    <p:extLst>
      <p:ext uri="{BB962C8B-B14F-4D97-AF65-F5344CB8AC3E}">
        <p14:creationId xmlns:p14="http://schemas.microsoft.com/office/powerpoint/2010/main" val="31892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AC055-6D65-648F-7E30-D65AB23470FF}"/>
              </a:ext>
            </a:extLst>
          </p:cNvPr>
          <p:cNvSpPr>
            <a:spLocks noGrp="1"/>
          </p:cNvSpPr>
          <p:nvPr>
            <p:ph type="title"/>
          </p:nvPr>
        </p:nvSpPr>
        <p:spPr>
          <a:xfrm>
            <a:off x="838200" y="365125"/>
            <a:ext cx="8812307"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2D30589-EFC9-1B65-C2C0-991255CCD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132A2D4-5E2E-D1B5-9913-B3AAE923B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6992F-B023-4D61-8D57-E0BE6808DAAB}" type="datetimeFigureOut">
              <a:rPr lang="en-US" smtClean="0"/>
              <a:t>10/25/2022</a:t>
            </a:fld>
            <a:endParaRPr lang="en-US"/>
          </a:p>
        </p:txBody>
      </p:sp>
      <p:sp>
        <p:nvSpPr>
          <p:cNvPr id="5" name="Footer Placeholder 4">
            <a:extLst>
              <a:ext uri="{FF2B5EF4-FFF2-40B4-BE49-F238E27FC236}">
                <a16:creationId xmlns:a16="http://schemas.microsoft.com/office/drawing/2014/main" id="{CFE5167E-4CAD-00BC-7504-FBE6C29C9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0FD704-AF8D-D964-A636-D0E18B331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2F3C7-8E00-4D8B-B9D1-0F85BDB9436E}" type="slidenum">
              <a:rPr lang="en-US" smtClean="0"/>
              <a:t>‹#›</a:t>
            </a:fld>
            <a:endParaRPr lang="en-US"/>
          </a:p>
        </p:txBody>
      </p:sp>
    </p:spTree>
    <p:extLst>
      <p:ext uri="{BB962C8B-B14F-4D97-AF65-F5344CB8AC3E}">
        <p14:creationId xmlns:p14="http://schemas.microsoft.com/office/powerpoint/2010/main" val="65836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mmunity.calcpa.org/s/detail?recId=a0M6R00000jl0Hl" TargetMode="External"/><Relationship Id="rId7" Type="http://schemas.openxmlformats.org/officeDocument/2006/relationships/hyperlink" Target="https://urldefense.proofpoint.com/v2/url?u=https-3A__community.calcpa.org_s_detail-3FrecId-3Da0M6R00000jl0Hb&amp;d=DwQF-g&amp;c=euGZstcaTDllvimEN8b7jXrwqOf-v5A_CdpgnVfiiMM&amp;r=S4dDEaYCw8Nlj4hzvV18EF8yEPgliJ_6HaH_F81vaQE&amp;m=GhcOr4VcdVzS98nkryYEIvbw2aoHCKvEqNQCZDx7oB8&amp;s=9c4eDqQbvxNrumrJ733t0NVwBXNXUcks4ep_pKkCCqo&amp;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urldefense.proofpoint.com/v2/url?u=https-3A__community.calcpa.org_s_detail-3FrecId-3Da0M6R00000jl0HR&amp;d=DwQF-g&amp;c=euGZstcaTDllvimEN8b7jXrwqOf-v5A_CdpgnVfiiMM&amp;r=S4dDEaYCw8Nlj4hzvV18EF8yEPgliJ_6HaH_F81vaQE&amp;m=GhcOr4VcdVzS98nkryYEIvbw2aoHCKvEqNQCZDx7oB8&amp;s=UHqfIeDzRUtGOBrGG0cHht52Sxl72jWO8R3avch1WTY&amp;e=" TargetMode="External"/><Relationship Id="rId5" Type="http://schemas.openxmlformats.org/officeDocument/2006/relationships/hyperlink" Target="https://community.calcpa.org/s/detail?recId=a0M6R00000jl0Hm" TargetMode="External"/><Relationship Id="rId4" Type="http://schemas.openxmlformats.org/officeDocument/2006/relationships/hyperlink" Target="https://community.calcpa.org/s/detail?recId=a0M6R00000jl0H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teve.Matzke@aaahq.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21EE-A562-43C9-B820-D290A57AAC86}"/>
              </a:ext>
            </a:extLst>
          </p:cNvPr>
          <p:cNvSpPr>
            <a:spLocks noGrp="1"/>
          </p:cNvSpPr>
          <p:nvPr>
            <p:ph type="ctrTitle"/>
          </p:nvPr>
        </p:nvSpPr>
        <p:spPr>
          <a:xfrm>
            <a:off x="1524000" y="1850781"/>
            <a:ext cx="9144000" cy="1485900"/>
          </a:xfrm>
        </p:spPr>
        <p:txBody>
          <a:bodyPr>
            <a:normAutofit fontScale="90000"/>
          </a:bodyPr>
          <a:lstStyle/>
          <a:p>
            <a:r>
              <a:rPr lang="en-US"/>
              <a:t>Presidents </a:t>
            </a:r>
            <a:r>
              <a:rPr lang="en-US" dirty="0"/>
              <a:t>Quarterly Roundtable</a:t>
            </a:r>
          </a:p>
        </p:txBody>
      </p:sp>
      <p:sp>
        <p:nvSpPr>
          <p:cNvPr id="3" name="Subtitle 2">
            <a:extLst>
              <a:ext uri="{FF2B5EF4-FFF2-40B4-BE49-F238E27FC236}">
                <a16:creationId xmlns:a16="http://schemas.microsoft.com/office/drawing/2014/main" id="{D76F646E-CE8B-4114-8CE6-054553DE1699}"/>
              </a:ext>
            </a:extLst>
          </p:cNvPr>
          <p:cNvSpPr>
            <a:spLocks noGrp="1"/>
          </p:cNvSpPr>
          <p:nvPr>
            <p:ph type="subTitle" idx="1"/>
          </p:nvPr>
        </p:nvSpPr>
        <p:spPr>
          <a:xfrm>
            <a:off x="1524000" y="3178419"/>
            <a:ext cx="9144000" cy="2079381"/>
          </a:xfrm>
        </p:spPr>
        <p:txBody>
          <a:bodyPr/>
          <a:lstStyle/>
          <a:p>
            <a:endParaRPr lang="en-US" dirty="0"/>
          </a:p>
          <a:p>
            <a:r>
              <a:rPr lang="en-US" sz="3200" dirty="0"/>
              <a:t>October 2022</a:t>
            </a:r>
          </a:p>
        </p:txBody>
      </p:sp>
    </p:spTree>
    <p:extLst>
      <p:ext uri="{BB962C8B-B14F-4D97-AF65-F5344CB8AC3E}">
        <p14:creationId xmlns:p14="http://schemas.microsoft.com/office/powerpoint/2010/main" val="227846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F015-F2E4-A1E7-3928-F62BEB40BE71}"/>
              </a:ext>
            </a:extLst>
          </p:cNvPr>
          <p:cNvSpPr>
            <a:spLocks noGrp="1"/>
          </p:cNvSpPr>
          <p:nvPr>
            <p:ph type="title"/>
          </p:nvPr>
        </p:nvSpPr>
        <p:spPr/>
        <p:txBody>
          <a:bodyPr/>
          <a:lstStyle/>
          <a:p>
            <a:r>
              <a:rPr lang="en-US" dirty="0"/>
              <a:t>DEIB Update</a:t>
            </a:r>
          </a:p>
        </p:txBody>
      </p:sp>
      <p:sp>
        <p:nvSpPr>
          <p:cNvPr id="3" name="Content Placeholder 2">
            <a:extLst>
              <a:ext uri="{FF2B5EF4-FFF2-40B4-BE49-F238E27FC236}">
                <a16:creationId xmlns:a16="http://schemas.microsoft.com/office/drawing/2014/main" id="{F421827C-4348-F3E3-25A3-CE4CDBACA698}"/>
              </a:ext>
            </a:extLst>
          </p:cNvPr>
          <p:cNvSpPr>
            <a:spLocks noGrp="1"/>
          </p:cNvSpPr>
          <p:nvPr>
            <p:ph idx="1"/>
          </p:nvPr>
        </p:nvSpPr>
        <p:spPr/>
        <p:txBody>
          <a:bodyPr/>
          <a:lstStyle/>
          <a:p>
            <a:r>
              <a:rPr lang="en-US" dirty="0"/>
              <a:t>Certificates</a:t>
            </a:r>
          </a:p>
          <a:p>
            <a:pPr lvl="1"/>
            <a:r>
              <a:rPr lang="en-US" dirty="0"/>
              <a:t>Architecture of Inclusion</a:t>
            </a:r>
          </a:p>
          <a:p>
            <a:pPr lvl="1"/>
            <a:r>
              <a:rPr lang="en-US" dirty="0"/>
              <a:t>The Inclusive Classroom</a:t>
            </a:r>
          </a:p>
          <a:p>
            <a:pPr lvl="1"/>
            <a:endParaRPr lang="en-US" dirty="0"/>
          </a:p>
          <a:p>
            <a:r>
              <a:rPr lang="en-US" dirty="0"/>
              <a:t>Webinars</a:t>
            </a:r>
          </a:p>
          <a:p>
            <a:pPr marL="0" indent="0">
              <a:buNone/>
            </a:pPr>
            <a:endParaRPr lang="en-US" dirty="0"/>
          </a:p>
        </p:txBody>
      </p:sp>
    </p:spTree>
    <p:extLst>
      <p:ext uri="{BB962C8B-B14F-4D97-AF65-F5344CB8AC3E}">
        <p14:creationId xmlns:p14="http://schemas.microsoft.com/office/powerpoint/2010/main" val="367286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D082-D7B4-9BD0-C61D-52FDF402F0C6}"/>
              </a:ext>
            </a:extLst>
          </p:cNvPr>
          <p:cNvSpPr>
            <a:spLocks noGrp="1"/>
          </p:cNvSpPr>
          <p:nvPr>
            <p:ph type="title"/>
          </p:nvPr>
        </p:nvSpPr>
        <p:spPr/>
        <p:txBody>
          <a:bodyPr/>
          <a:lstStyle/>
          <a:p>
            <a:r>
              <a:rPr lang="en-US" dirty="0"/>
              <a:t>Technology Update</a:t>
            </a:r>
          </a:p>
        </p:txBody>
      </p:sp>
      <p:sp>
        <p:nvSpPr>
          <p:cNvPr id="3" name="Content Placeholder 2">
            <a:extLst>
              <a:ext uri="{FF2B5EF4-FFF2-40B4-BE49-F238E27FC236}">
                <a16:creationId xmlns:a16="http://schemas.microsoft.com/office/drawing/2014/main" id="{655EEC3D-FE30-8C8C-E429-F3B22D769008}"/>
              </a:ext>
            </a:extLst>
          </p:cNvPr>
          <p:cNvSpPr>
            <a:spLocks noGrp="1"/>
          </p:cNvSpPr>
          <p:nvPr>
            <p:ph idx="1"/>
          </p:nvPr>
        </p:nvSpPr>
        <p:spPr/>
        <p:txBody>
          <a:bodyPr/>
          <a:lstStyle/>
          <a:p>
            <a:pPr>
              <a:spcBef>
                <a:spcPts val="0"/>
              </a:spcBef>
              <a:buSzPts val="1000"/>
              <a:tabLst>
                <a:tab pos="457200" algn="l"/>
              </a:tabLst>
            </a:pPr>
            <a:r>
              <a:rPr lang="en-US" sz="2400" dirty="0">
                <a:solidFill>
                  <a:srgbClr val="000000"/>
                </a:solidFill>
                <a:effectLst/>
                <a:latin typeface="Arial" panose="020B0604020202020204" pitchFamily="34" charset="0"/>
                <a:ea typeface="Times New Roman" panose="02020603050405020304" pitchFamily="18" charset="0"/>
              </a:rPr>
              <a:t>Submissions System Search is underway</a:t>
            </a:r>
          </a:p>
          <a:p>
            <a:pPr lvl="1">
              <a:spcBef>
                <a:spcPts val="0"/>
              </a:spcBef>
              <a:buSzPts val="1000"/>
              <a:tabLst>
                <a:tab pos="457200" algn="l"/>
              </a:tabLst>
            </a:pPr>
            <a:r>
              <a:rPr lang="en-US" sz="2000" dirty="0">
                <a:solidFill>
                  <a:srgbClr val="000000"/>
                </a:solidFill>
                <a:latin typeface="Arial" panose="020B0604020202020204" pitchFamily="34" charset="0"/>
                <a:ea typeface="Times New Roman" panose="02020603050405020304" pitchFamily="18" charset="0"/>
              </a:rPr>
              <a:t>Members &amp; Staff</a:t>
            </a:r>
            <a:endParaRPr lang="en-US" sz="2000" dirty="0">
              <a:solidFill>
                <a:srgbClr val="000000"/>
              </a:solidFill>
              <a:effectLst/>
              <a:latin typeface="Arial" panose="020B0604020202020204" pitchFamily="34" charset="0"/>
              <a:ea typeface="Times New Roman" panose="02020603050405020304" pitchFamily="18" charset="0"/>
            </a:endParaRPr>
          </a:p>
          <a:p>
            <a:pPr>
              <a:spcBef>
                <a:spcPts val="0"/>
              </a:spcBef>
              <a:buSzPts val="1000"/>
              <a:tabLst>
                <a:tab pos="457200" algn="l"/>
              </a:tabLst>
            </a:pPr>
            <a:endParaRPr lang="en-US" sz="2400" dirty="0">
              <a:solidFill>
                <a:srgbClr val="000000"/>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endParaRPr>
          </a:p>
          <a:p>
            <a:pPr>
              <a:spcBef>
                <a:spcPts val="0"/>
              </a:spcBef>
              <a:buSzPts val="1000"/>
              <a:tabLst>
                <a:tab pos="457200" algn="l"/>
              </a:tabLst>
            </a:pPr>
            <a:r>
              <a:rPr lang="en-US" sz="2400" dirty="0">
                <a:solidFill>
                  <a:srgbClr val="000000"/>
                </a:solidFill>
                <a:effectLst/>
                <a:latin typeface="Arial" panose="020B0604020202020204" pitchFamily="34" charset="0"/>
                <a:ea typeface="Times New Roman" panose="02020603050405020304" pitchFamily="18" charset="0"/>
              </a:rPr>
              <a:t>Customer Data Platform (CDP) integration with Hum is nearing   completion</a:t>
            </a:r>
            <a:endParaRPr lang="en-US" sz="24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89010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EBEB-31B1-39BB-9DE3-B8DD3F947720}"/>
              </a:ext>
            </a:extLst>
          </p:cNvPr>
          <p:cNvSpPr>
            <a:spLocks noGrp="1"/>
          </p:cNvSpPr>
          <p:nvPr>
            <p:ph type="title"/>
          </p:nvPr>
        </p:nvSpPr>
        <p:spPr/>
        <p:txBody>
          <a:bodyPr/>
          <a:lstStyle/>
          <a:p>
            <a:r>
              <a:rPr lang="en-US" dirty="0"/>
              <a:t>Meetings</a:t>
            </a:r>
          </a:p>
        </p:txBody>
      </p:sp>
      <p:sp>
        <p:nvSpPr>
          <p:cNvPr id="3" name="Content Placeholder 2">
            <a:extLst>
              <a:ext uri="{FF2B5EF4-FFF2-40B4-BE49-F238E27FC236}">
                <a16:creationId xmlns:a16="http://schemas.microsoft.com/office/drawing/2014/main" id="{BD77AE7F-7233-0464-515B-A17D68E77AC8}"/>
              </a:ext>
            </a:extLst>
          </p:cNvPr>
          <p:cNvSpPr>
            <a:spLocks noGrp="1"/>
          </p:cNvSpPr>
          <p:nvPr>
            <p:ph idx="1"/>
          </p:nvPr>
        </p:nvSpPr>
        <p:spPr/>
        <p:txBody>
          <a:bodyPr/>
          <a:lstStyle/>
          <a:p>
            <a:r>
              <a:rPr lang="en-US" dirty="0"/>
              <a:t>2024 &amp; 2025 Meetings Timelines/Searches</a:t>
            </a:r>
          </a:p>
          <a:p>
            <a:r>
              <a:rPr lang="en-US" dirty="0"/>
              <a:t>Booking Incentives</a:t>
            </a:r>
          </a:p>
          <a:p>
            <a:r>
              <a:rPr lang="en-US" dirty="0"/>
              <a:t>Joint Meeting Guidance</a:t>
            </a:r>
          </a:p>
          <a:p>
            <a:r>
              <a:rPr lang="en-US" dirty="0"/>
              <a:t>2022 Annual Meeting</a:t>
            </a:r>
          </a:p>
          <a:p>
            <a:r>
              <a:rPr lang="en-US" dirty="0"/>
              <a:t>2023 Annual Meeting</a:t>
            </a:r>
          </a:p>
        </p:txBody>
      </p:sp>
    </p:spTree>
    <p:extLst>
      <p:ext uri="{BB962C8B-B14F-4D97-AF65-F5344CB8AC3E}">
        <p14:creationId xmlns:p14="http://schemas.microsoft.com/office/powerpoint/2010/main" val="61935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0901D-FC30-C83D-7E62-D8B1E7503D40}"/>
              </a:ext>
            </a:extLst>
          </p:cNvPr>
          <p:cNvSpPr>
            <a:spLocks noGrp="1"/>
          </p:cNvSpPr>
          <p:nvPr>
            <p:ph type="title"/>
          </p:nvPr>
        </p:nvSpPr>
        <p:spPr>
          <a:xfrm>
            <a:off x="838200" y="757679"/>
            <a:ext cx="8673518" cy="708212"/>
          </a:xfrm>
        </p:spPr>
        <p:txBody>
          <a:bodyPr>
            <a:normAutofit/>
          </a:bodyPr>
          <a:lstStyle/>
          <a:p>
            <a:r>
              <a:rPr lang="en-US" dirty="0">
                <a:solidFill>
                  <a:schemeClr val="tx1">
                    <a:lumMod val="75000"/>
                    <a:lumOff val="25000"/>
                  </a:schemeClr>
                </a:solidFill>
              </a:rPr>
              <a:t>Research Relevance:  AAA + </a:t>
            </a:r>
            <a:r>
              <a:rPr lang="en-US" dirty="0" err="1">
                <a:solidFill>
                  <a:schemeClr val="tx1">
                    <a:lumMod val="75000"/>
                    <a:lumOff val="25000"/>
                  </a:schemeClr>
                </a:solidFill>
              </a:rPr>
              <a:t>CalCPA</a:t>
            </a:r>
            <a:endParaRPr lang="en-US"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1635C74A-118A-78C2-F863-6E6A9B2C78CC}"/>
              </a:ext>
            </a:extLst>
          </p:cNvPr>
          <p:cNvSpPr>
            <a:spLocks noGrp="1"/>
          </p:cNvSpPr>
          <p:nvPr>
            <p:ph idx="1"/>
          </p:nvPr>
        </p:nvSpPr>
        <p:spPr>
          <a:xfrm>
            <a:off x="838200" y="1465891"/>
            <a:ext cx="10515600" cy="1850713"/>
          </a:xfrm>
        </p:spPr>
        <p:txBody>
          <a:bodyPr>
            <a:normAutofit lnSpcReduction="10000"/>
          </a:bodyPr>
          <a:lstStyle/>
          <a:p>
            <a:r>
              <a:rPr lang="en-US" dirty="0">
                <a:solidFill>
                  <a:schemeClr val="tx1">
                    <a:lumMod val="75000"/>
                    <a:lumOff val="25000"/>
                  </a:schemeClr>
                </a:solidFill>
              </a:rPr>
              <a:t>The AAA is partnering with </a:t>
            </a:r>
            <a:r>
              <a:rPr lang="en-US" dirty="0" err="1">
                <a:solidFill>
                  <a:schemeClr val="tx1">
                    <a:lumMod val="75000"/>
                    <a:lumOff val="25000"/>
                  </a:schemeClr>
                </a:solidFill>
              </a:rPr>
              <a:t>CalCPA</a:t>
            </a:r>
            <a:r>
              <a:rPr lang="en-US" dirty="0">
                <a:solidFill>
                  <a:schemeClr val="tx1">
                    <a:lumMod val="75000"/>
                    <a:lumOff val="25000"/>
                  </a:schemeClr>
                </a:solidFill>
              </a:rPr>
              <a:t> to offer 1-hour CPE self-study courses using identified articles from journals.</a:t>
            </a:r>
          </a:p>
          <a:p>
            <a:r>
              <a:rPr lang="en-US" dirty="0">
                <a:solidFill>
                  <a:schemeClr val="tx1">
                    <a:lumMod val="75000"/>
                    <a:lumOff val="25000"/>
                  </a:schemeClr>
                </a:solidFill>
              </a:rPr>
              <a:t>Revenue to be shared with journals</a:t>
            </a:r>
          </a:p>
          <a:p>
            <a:r>
              <a:rPr lang="en-US" dirty="0">
                <a:solidFill>
                  <a:schemeClr val="tx1">
                    <a:lumMod val="75000"/>
                    <a:lumOff val="25000"/>
                  </a:schemeClr>
                </a:solidFill>
              </a:rPr>
              <a:t>Pilot includes five articles</a:t>
            </a:r>
          </a:p>
          <a:p>
            <a:endParaRPr lang="en-US" dirty="0">
              <a:solidFill>
                <a:schemeClr val="tx1">
                  <a:lumMod val="75000"/>
                  <a:lumOff val="25000"/>
                </a:schemeClr>
              </a:solidFill>
            </a:endParaRPr>
          </a:p>
        </p:txBody>
      </p:sp>
      <p:graphicFrame>
        <p:nvGraphicFramePr>
          <p:cNvPr id="3" name="Table 2">
            <a:extLst>
              <a:ext uri="{FF2B5EF4-FFF2-40B4-BE49-F238E27FC236}">
                <a16:creationId xmlns:a16="http://schemas.microsoft.com/office/drawing/2014/main" id="{216FE9B3-33CC-C969-A8DE-8B42017EB0DE}"/>
              </a:ext>
            </a:extLst>
          </p:cNvPr>
          <p:cNvGraphicFramePr>
            <a:graphicFrameLocks noGrp="1"/>
          </p:cNvGraphicFramePr>
          <p:nvPr>
            <p:extLst>
              <p:ext uri="{D42A27DB-BD31-4B8C-83A1-F6EECF244321}">
                <p14:modId xmlns:p14="http://schemas.microsoft.com/office/powerpoint/2010/main" val="1496731910"/>
              </p:ext>
            </p:extLst>
          </p:nvPr>
        </p:nvGraphicFramePr>
        <p:xfrm>
          <a:off x="420724" y="3541397"/>
          <a:ext cx="11350551" cy="2394585"/>
        </p:xfrm>
        <a:graphic>
          <a:graphicData uri="http://schemas.openxmlformats.org/drawingml/2006/table">
            <a:tbl>
              <a:tblPr>
                <a:tableStyleId>{93296810-A885-4BE3-A3E7-6D5BEEA58F35}</a:tableStyleId>
              </a:tblPr>
              <a:tblGrid>
                <a:gridCol w="11350551">
                  <a:extLst>
                    <a:ext uri="{9D8B030D-6E8A-4147-A177-3AD203B41FA5}">
                      <a16:colId xmlns:a16="http://schemas.microsoft.com/office/drawing/2014/main" val="1317734804"/>
                    </a:ext>
                  </a:extLst>
                </a:gridCol>
              </a:tblGrid>
              <a:tr h="51382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1" u="none" strike="noStrike" dirty="0">
                          <a:effectLst/>
                        </a:rPr>
                        <a:t>The Association between Auditor Provided Tax Planning and Tax Compliance Services and Tax Avoidance and Tax Risk (JATA) </a:t>
                      </a:r>
                      <a:r>
                        <a:rPr lang="en-US" sz="1400" b="0" i="0" u="sng" strike="noStrike" dirty="0">
                          <a:solidFill>
                            <a:srgbClr val="0563C1"/>
                          </a:solidFill>
                          <a:effectLst/>
                          <a:latin typeface="Calibri" panose="020F0502020204030204" pitchFamily="34" charset="0"/>
                          <a:hlinkClick r:id="rId3" tooltip="https://urldefense.proofpoint.com/v2/url?u=https-3A__community.calcpa.org_s_detail-3FrecId-3Da0M6R00000jl0Hl&amp;d=DwQF-g&amp;c=euGZstcaTDllvimEN8b7jXrwqOf-v5A_CdpgnVfiiMM&amp;r=S4dDEaYCw8Nlj4hzvV18EF8yEPgliJ_6HaH_F81vaQE&amp;m=GhcOr4VcdVzS98nkryYEIvbw2aoHCKvEqNQCZDx7oB8"/>
                        </a:rPr>
                        <a:t>https://community.calcpa.org/s/detail?recId=a0M6R00000jl0Hl</a:t>
                      </a:r>
                      <a:endParaRPr lang="en-US" sz="1400" b="0" i="0" u="sng" strike="noStrike" dirty="0">
                        <a:solidFill>
                          <a:srgbClr val="0563C1"/>
                        </a:solidFill>
                        <a:effectLst/>
                        <a:latin typeface="Calibri" panose="020F0502020204030204" pitchFamily="34" charset="0"/>
                      </a:endParaRPr>
                    </a:p>
                    <a:p>
                      <a:pPr algn="l" fontAlgn="b"/>
                      <a:endParaRPr lang="en-US" sz="1400" b="0" i="1" u="none" strike="noStrike" dirty="0">
                        <a:solidFill>
                          <a:srgbClr val="18181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3123097"/>
                  </a:ext>
                </a:extLst>
              </a:tr>
              <a:tr h="2762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1" u="none" strike="noStrike" dirty="0">
                          <a:effectLst/>
                        </a:rPr>
                        <a:t>Measuring Accounting Fraud and Irregularities Using Public &amp; Private Enforcement (TAR) </a:t>
                      </a:r>
                      <a:r>
                        <a:rPr lang="en-US" sz="1400" b="0" i="0" u="sng" strike="noStrike" dirty="0">
                          <a:solidFill>
                            <a:srgbClr val="0563C1"/>
                          </a:solidFill>
                          <a:effectLst/>
                          <a:latin typeface="Calibri" panose="020F0502020204030204" pitchFamily="34" charset="0"/>
                          <a:hlinkClick r:id="rId4"/>
                        </a:rPr>
                        <a:t>https://community.calcpa.org/s/detail?recId=a0M6R00000jl0Hv</a:t>
                      </a:r>
                      <a:endParaRPr lang="en-US" sz="1400" b="0" i="0" u="sng" strike="noStrike" dirty="0">
                        <a:solidFill>
                          <a:srgbClr val="0563C1"/>
                        </a:solidFill>
                        <a:effectLst/>
                        <a:latin typeface="Calibri" panose="020F0502020204030204" pitchFamily="34" charset="0"/>
                      </a:endParaRPr>
                    </a:p>
                    <a:p>
                      <a:pPr algn="l" fontAlgn="b"/>
                      <a:endParaRPr lang="en-US" sz="14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0208311"/>
                  </a:ext>
                </a:extLst>
              </a:tr>
              <a:tr h="2970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1" u="none" strike="noStrike" dirty="0">
                          <a:effectLst/>
                        </a:rPr>
                        <a:t>Why is Corporate Virtue in the Eye of The Beholder? The Case of ESG Ratings (TAR) </a:t>
                      </a:r>
                      <a:r>
                        <a:rPr lang="en-US" sz="1400" b="0" i="0" u="sng" strike="noStrike" dirty="0">
                          <a:solidFill>
                            <a:srgbClr val="0563C1"/>
                          </a:solidFill>
                          <a:effectLst/>
                          <a:latin typeface="Calibri" panose="020F0502020204030204" pitchFamily="34" charset="0"/>
                          <a:hlinkClick r:id="rId5"/>
                        </a:rPr>
                        <a:t>https://community.calcpa.org/s/detail?recId=a0M6R00000jl0Hm</a:t>
                      </a:r>
                      <a:endParaRPr lang="en-US" sz="1400" b="0" i="0" u="sng" strike="noStrike" dirty="0">
                        <a:solidFill>
                          <a:srgbClr val="0563C1"/>
                        </a:solidFill>
                        <a:effectLst/>
                        <a:latin typeface="Calibri" panose="020F0502020204030204" pitchFamily="34" charset="0"/>
                      </a:endParaRPr>
                    </a:p>
                    <a:p>
                      <a:pPr algn="l" fontAlgn="b"/>
                      <a:endParaRPr lang="en-US" sz="1400" b="0" i="1" u="none" strike="noStrike" dirty="0">
                        <a:solidFill>
                          <a:srgbClr val="18181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1512544"/>
                  </a:ext>
                </a:extLst>
              </a:tr>
              <a:tr h="2643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1" u="none" strike="noStrike" dirty="0">
                          <a:effectLst/>
                        </a:rPr>
                        <a:t>Board Risk Oversight and Corporate Tax-Planning Practices (JMAR) </a:t>
                      </a:r>
                      <a:r>
                        <a:rPr lang="en-US" sz="1400" b="0" i="0" u="sng" strike="noStrike" dirty="0">
                          <a:solidFill>
                            <a:srgbClr val="0563C1"/>
                          </a:solidFill>
                          <a:effectLst/>
                          <a:latin typeface="Calibri" panose="020F0502020204030204" pitchFamily="34" charset="0"/>
                          <a:hlinkClick r:id="rId6" tooltip="https://urldefense.proofpoint.com/v2/url?u=https-3A__community.calcpa.org_s_detail-3FrecId-3Da0M6R00000jl0HR&amp;d=DwQF-g&amp;c=euGZstcaTDllvimEN8b7jXrwqOf-v5A_CdpgnVfiiMM&amp;r=S4dDEaYCw8Nlj4hzvV18EF8yEPgliJ_6HaH_F81vaQE&amp;m=GhcOr4VcdVzS98nkryYEIvbw2aoHCKvEqNQCZDx7oB8"/>
                        </a:rPr>
                        <a:t>https://community.calcpa.org/s/detail?recId=a0M6R00000jl0HR</a:t>
                      </a:r>
                      <a:endParaRPr lang="en-US" sz="1400" b="0" i="0" u="sng" strike="noStrike" dirty="0">
                        <a:solidFill>
                          <a:srgbClr val="0563C1"/>
                        </a:solidFill>
                        <a:effectLst/>
                        <a:latin typeface="Calibri" panose="020F0502020204030204" pitchFamily="34" charset="0"/>
                      </a:endParaRPr>
                    </a:p>
                    <a:p>
                      <a:pPr algn="l" fontAlgn="b"/>
                      <a:endParaRPr lang="en-US" sz="1400" b="0" i="1" u="none" strike="noStrike" dirty="0">
                        <a:solidFill>
                          <a:srgbClr val="18181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230080"/>
                  </a:ext>
                </a:extLst>
              </a:tr>
              <a:tr h="28550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1" u="none" strike="noStrike" dirty="0">
                          <a:effectLst/>
                        </a:rPr>
                        <a:t>Regulation and Tax Preparer Qualifications (JATA) </a:t>
                      </a:r>
                      <a:r>
                        <a:rPr lang="en-US" sz="1400" b="0" i="0" u="sng" strike="noStrike" dirty="0">
                          <a:solidFill>
                            <a:srgbClr val="0563C1"/>
                          </a:solidFill>
                          <a:effectLst/>
                          <a:latin typeface="Calibri" panose="020F0502020204030204" pitchFamily="34" charset="0"/>
                          <a:hlinkClick r:id="rId7" tooltip="https://urldefense.proofpoint.com/v2/url?u=https-3A__community.calcpa.org_s_detail-3FrecId-3Da0M6R00000jl0Hb&amp;d=DwQF-g&amp;c=euGZstcaTDllvimEN8b7jXrwqOf-v5A_CdpgnVfiiMM&amp;r=S4dDEaYCw8Nlj4hzvV18EF8yEPgliJ_6HaH_F81vaQE&amp;m=GhcOr4VcdVzS98nkryYEIvbw2aoHCKvEqNQCZDx7oB8"/>
                        </a:rPr>
                        <a:t>https://community.calcpa.org/s/detail?recId=a0M6R00000jl0Hb</a:t>
                      </a:r>
                      <a:endParaRPr lang="en-US" sz="1400" b="0" i="0" u="sng" strike="noStrike" dirty="0">
                        <a:solidFill>
                          <a:srgbClr val="0563C1"/>
                        </a:solidFill>
                        <a:effectLst/>
                        <a:latin typeface="Calibri" panose="020F0502020204030204" pitchFamily="34" charset="0"/>
                      </a:endParaRPr>
                    </a:p>
                    <a:p>
                      <a:pPr algn="l" fontAlgn="b"/>
                      <a:endParaRPr lang="en-US" sz="14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0450425"/>
                  </a:ext>
                </a:extLst>
              </a:tr>
            </a:tbl>
          </a:graphicData>
        </a:graphic>
      </p:graphicFrame>
    </p:spTree>
    <p:extLst>
      <p:ext uri="{BB962C8B-B14F-4D97-AF65-F5344CB8AC3E}">
        <p14:creationId xmlns:p14="http://schemas.microsoft.com/office/powerpoint/2010/main" val="398825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0901D-FC30-C83D-7E62-D8B1E7503D40}"/>
              </a:ext>
            </a:extLst>
          </p:cNvPr>
          <p:cNvSpPr>
            <a:spLocks noGrp="1"/>
          </p:cNvSpPr>
          <p:nvPr>
            <p:ph type="title"/>
          </p:nvPr>
        </p:nvSpPr>
        <p:spPr>
          <a:xfrm>
            <a:off x="504630" y="254000"/>
            <a:ext cx="7566926" cy="1325563"/>
          </a:xfrm>
        </p:spPr>
        <p:txBody>
          <a:bodyPr>
            <a:normAutofit/>
          </a:bodyPr>
          <a:lstStyle/>
          <a:p>
            <a:r>
              <a:rPr lang="en-US" dirty="0">
                <a:solidFill>
                  <a:schemeClr val="tx1">
                    <a:lumMod val="75000"/>
                    <a:lumOff val="25000"/>
                  </a:schemeClr>
                </a:solidFill>
              </a:rPr>
              <a:t>Peer Review &amp; Production Improvements</a:t>
            </a:r>
          </a:p>
        </p:txBody>
      </p:sp>
      <p:sp>
        <p:nvSpPr>
          <p:cNvPr id="5" name="Content Placeholder 4">
            <a:extLst>
              <a:ext uri="{FF2B5EF4-FFF2-40B4-BE49-F238E27FC236}">
                <a16:creationId xmlns:a16="http://schemas.microsoft.com/office/drawing/2014/main" id="{1635C74A-118A-78C2-F863-6E6A9B2C78CC}"/>
              </a:ext>
            </a:extLst>
          </p:cNvPr>
          <p:cNvSpPr>
            <a:spLocks noGrp="1"/>
          </p:cNvSpPr>
          <p:nvPr>
            <p:ph sz="half" idx="1"/>
          </p:nvPr>
        </p:nvSpPr>
        <p:spPr>
          <a:xfrm>
            <a:off x="838200" y="1328245"/>
            <a:ext cx="5181600" cy="4620999"/>
          </a:xfrm>
        </p:spPr>
        <p:txBody>
          <a:bodyPr>
            <a:noAutofit/>
          </a:bodyPr>
          <a:lstStyle/>
          <a:p>
            <a:r>
              <a:rPr lang="en-US" sz="1600" dirty="0">
                <a:solidFill>
                  <a:schemeClr val="tx1">
                    <a:lumMod val="75000"/>
                    <a:lumOff val="25000"/>
                  </a:schemeClr>
                </a:solidFill>
              </a:rPr>
              <a:t>Due date to complete a review (30 days) begins when the first invitation is sent to the  reviewer. </a:t>
            </a:r>
            <a:r>
              <a:rPr lang="en-US" sz="1600" dirty="0">
                <a:solidFill>
                  <a:schemeClr val="accent6"/>
                </a:solidFill>
              </a:rPr>
              <a:t>OCTOBER</a:t>
            </a:r>
          </a:p>
          <a:p>
            <a:r>
              <a:rPr lang="en-US" sz="1600" dirty="0">
                <a:solidFill>
                  <a:schemeClr val="tx1">
                    <a:lumMod val="75000"/>
                    <a:lumOff val="25000"/>
                  </a:schemeClr>
                </a:solidFill>
              </a:rPr>
              <a:t>All journals adopt and publish a Conflict of Interest policy. Authors will submit a COI form for all new submissions. </a:t>
            </a:r>
            <a:r>
              <a:rPr lang="en-US" sz="1600" dirty="0">
                <a:solidFill>
                  <a:schemeClr val="accent6"/>
                </a:solidFill>
              </a:rPr>
              <a:t>OCTOBER</a:t>
            </a:r>
            <a:endParaRPr lang="en-US" sz="1600" dirty="0">
              <a:solidFill>
                <a:schemeClr val="tx1">
                  <a:lumMod val="75000"/>
                  <a:lumOff val="25000"/>
                </a:schemeClr>
              </a:solidFill>
            </a:endParaRPr>
          </a:p>
          <a:p>
            <a:r>
              <a:rPr lang="en-US" sz="1600" dirty="0">
                <a:solidFill>
                  <a:schemeClr val="tx1">
                    <a:lumMod val="75000"/>
                    <a:lumOff val="25000"/>
                  </a:schemeClr>
                </a:solidFill>
              </a:rPr>
              <a:t>Change in process: AAA staff will anonymize reviews as they are submitted by reviewers. Once both reviews are checked, Editors are able to complete their decision and immediately send the decision letter to authors. Will be handled during migration to direct relationship with Aries. </a:t>
            </a:r>
            <a:r>
              <a:rPr lang="en-US" sz="1600" dirty="0">
                <a:solidFill>
                  <a:schemeClr val="accent2"/>
                </a:solidFill>
              </a:rPr>
              <a:t>Available 1/1/2023.</a:t>
            </a:r>
          </a:p>
          <a:p>
            <a:r>
              <a:rPr lang="en-US" sz="1600" dirty="0">
                <a:solidFill>
                  <a:schemeClr val="tx1">
                    <a:lumMod val="75000"/>
                    <a:lumOff val="25000"/>
                  </a:schemeClr>
                </a:solidFill>
              </a:rPr>
              <a:t>To minimize quality control failures, an author checklist will be provided in Editorial Manager to indicate necessary submission items and instructions.  </a:t>
            </a:r>
            <a:r>
              <a:rPr lang="en-US" sz="1600" dirty="0">
                <a:solidFill>
                  <a:schemeClr val="accent2"/>
                </a:solidFill>
              </a:rPr>
              <a:t>Available by  1/1/2023</a:t>
            </a:r>
          </a:p>
          <a:p>
            <a:pPr marL="0" indent="0">
              <a:buNone/>
            </a:pPr>
            <a:endParaRPr lang="en-US" sz="1600" dirty="0">
              <a:solidFill>
                <a:schemeClr val="tx1">
                  <a:lumMod val="75000"/>
                  <a:lumOff val="25000"/>
                </a:schemeClr>
              </a:solidFill>
            </a:endParaRPr>
          </a:p>
        </p:txBody>
      </p:sp>
      <p:sp>
        <p:nvSpPr>
          <p:cNvPr id="2" name="Content Placeholder 1">
            <a:extLst>
              <a:ext uri="{FF2B5EF4-FFF2-40B4-BE49-F238E27FC236}">
                <a16:creationId xmlns:a16="http://schemas.microsoft.com/office/drawing/2014/main" id="{3B57C62D-3022-7850-BC4A-5087C57F1FEC}"/>
              </a:ext>
            </a:extLst>
          </p:cNvPr>
          <p:cNvSpPr>
            <a:spLocks noGrp="1"/>
          </p:cNvSpPr>
          <p:nvPr>
            <p:ph sz="half" idx="2"/>
          </p:nvPr>
        </p:nvSpPr>
        <p:spPr>
          <a:xfrm>
            <a:off x="6172200" y="1328245"/>
            <a:ext cx="5308600" cy="5275755"/>
          </a:xfrm>
        </p:spPr>
        <p:txBody>
          <a:bodyPr>
            <a:normAutofit fontScale="62500" lnSpcReduction="20000"/>
          </a:bodyPr>
          <a:lstStyle/>
          <a:p>
            <a:r>
              <a:rPr lang="en-US" sz="2900" dirty="0">
                <a:solidFill>
                  <a:schemeClr val="tx1">
                    <a:lumMod val="75000"/>
                    <a:lumOff val="25000"/>
                  </a:schemeClr>
                </a:solidFill>
              </a:rPr>
              <a:t>AAA journal webpages to list Read Editorial Policy first, to ensure submission is a good fit for the journal. </a:t>
            </a:r>
            <a:r>
              <a:rPr lang="en-US" sz="2900" dirty="0">
                <a:solidFill>
                  <a:schemeClr val="accent2"/>
                </a:solidFill>
              </a:rPr>
              <a:t>Available 1/1/2023</a:t>
            </a:r>
          </a:p>
          <a:p>
            <a:r>
              <a:rPr lang="en-US" sz="2900" dirty="0">
                <a:solidFill>
                  <a:schemeClr val="tx1">
                    <a:lumMod val="75000"/>
                    <a:lumOff val="25000"/>
                  </a:schemeClr>
                </a:solidFill>
              </a:rPr>
              <a:t>Submission fees will be non-refundable, beginning January 1, 2023. Sections can opt out of this policy after the November board meeting, but will incur an administrative fee per desk rejection. </a:t>
            </a:r>
            <a:r>
              <a:rPr lang="en-US" sz="2900" dirty="0">
                <a:solidFill>
                  <a:schemeClr val="accent2"/>
                </a:solidFill>
              </a:rPr>
              <a:t>Available 1/1/2023.</a:t>
            </a:r>
          </a:p>
          <a:p>
            <a:r>
              <a:rPr lang="en-US" sz="2900" dirty="0">
                <a:solidFill>
                  <a:schemeClr val="tx1">
                    <a:lumMod val="75000"/>
                    <a:lumOff val="25000"/>
                  </a:schemeClr>
                </a:solidFill>
              </a:rPr>
              <a:t>AAA staff to soft code the name of editor signing the decision letter. </a:t>
            </a:r>
            <a:r>
              <a:rPr lang="en-US" sz="2900" dirty="0">
                <a:solidFill>
                  <a:schemeClr val="accent2"/>
                </a:solidFill>
              </a:rPr>
              <a:t>Available 1/1/2023.</a:t>
            </a:r>
          </a:p>
          <a:p>
            <a:r>
              <a:rPr lang="en-US" sz="2900" dirty="0">
                <a:solidFill>
                  <a:schemeClr val="tx1">
                    <a:lumMod val="75000"/>
                    <a:lumOff val="25000"/>
                  </a:schemeClr>
                </a:solidFill>
              </a:rPr>
              <a:t>Review all letter templates with lens toward inclusivity and tone Implementation:  </a:t>
            </a:r>
            <a:r>
              <a:rPr lang="en-US" sz="2900" dirty="0">
                <a:solidFill>
                  <a:schemeClr val="accent2"/>
                </a:solidFill>
              </a:rPr>
              <a:t>By March 31, 2023</a:t>
            </a:r>
          </a:p>
          <a:p>
            <a:r>
              <a:rPr lang="en-US" sz="2900" dirty="0">
                <a:solidFill>
                  <a:schemeClr val="tx1">
                    <a:lumMod val="75000"/>
                    <a:lumOff val="25000"/>
                  </a:schemeClr>
                </a:solidFill>
              </a:rPr>
              <a:t>Offer more table formatting options to authors in the Manuscript Preparation Guide. </a:t>
            </a:r>
            <a:r>
              <a:rPr lang="en-US" sz="2900" dirty="0">
                <a:solidFill>
                  <a:schemeClr val="accent2"/>
                </a:solidFill>
              </a:rPr>
              <a:t>Fall 2022 </a:t>
            </a:r>
          </a:p>
          <a:p>
            <a:r>
              <a:rPr lang="en-US" sz="2900" dirty="0">
                <a:solidFill>
                  <a:schemeClr val="tx1">
                    <a:lumMod val="75000"/>
                    <a:lumOff val="25000"/>
                  </a:schemeClr>
                </a:solidFill>
              </a:rPr>
              <a:t>Author and Editor online page proofing. </a:t>
            </a:r>
            <a:r>
              <a:rPr lang="en-US" sz="2900" dirty="0">
                <a:solidFill>
                  <a:schemeClr val="accent2"/>
                </a:solidFill>
              </a:rPr>
              <a:t>Fall 2022</a:t>
            </a:r>
          </a:p>
          <a:p>
            <a:r>
              <a:rPr lang="en-US" sz="2900" dirty="0">
                <a:solidFill>
                  <a:schemeClr val="tx1">
                    <a:lumMod val="75000"/>
                    <a:lumOff val="25000"/>
                  </a:schemeClr>
                </a:solidFill>
              </a:rPr>
              <a:t>Establish standing meetings for editors to share best practices and minimize divergence in journal process. Implementation. </a:t>
            </a:r>
            <a:r>
              <a:rPr lang="en-US" sz="2900" dirty="0">
                <a:solidFill>
                  <a:schemeClr val="accent2"/>
                </a:solidFill>
              </a:rPr>
              <a:t>Date still TBD by Research and Publications Committee</a:t>
            </a:r>
          </a:p>
          <a:p>
            <a:pPr marL="0" indent="0">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160428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EBEB-31B1-39BB-9DE3-B8DD3F947720}"/>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BD77AE7F-7233-0464-515B-A17D68E77AC8}"/>
              </a:ext>
            </a:extLst>
          </p:cNvPr>
          <p:cNvSpPr>
            <a:spLocks noGrp="1"/>
          </p:cNvSpPr>
          <p:nvPr>
            <p:ph idx="1"/>
          </p:nvPr>
        </p:nvSpPr>
        <p:spPr/>
        <p:txBody>
          <a:bodyPr/>
          <a:lstStyle/>
          <a:p>
            <a:r>
              <a:rPr lang="en-US" dirty="0"/>
              <a:t>Thoughts on Pipeline Initiatives?</a:t>
            </a:r>
          </a:p>
          <a:p>
            <a:endParaRPr lang="en-US" dirty="0"/>
          </a:p>
          <a:p>
            <a:r>
              <a:rPr lang="en-US" dirty="0"/>
              <a:t>Thoughts on Membership?</a:t>
            </a:r>
          </a:p>
          <a:p>
            <a:endParaRPr lang="en-US" dirty="0"/>
          </a:p>
          <a:p>
            <a:r>
              <a:rPr lang="en-US" dirty="0"/>
              <a:t>Session at Annual Meeting with AAA HQ Updates and Q&amp;A with    Staff Leadership?</a:t>
            </a:r>
          </a:p>
        </p:txBody>
      </p:sp>
    </p:spTree>
    <p:extLst>
      <p:ext uri="{BB962C8B-B14F-4D97-AF65-F5344CB8AC3E}">
        <p14:creationId xmlns:p14="http://schemas.microsoft.com/office/powerpoint/2010/main" val="37551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21EE-A562-43C9-B820-D290A57AAC86}"/>
              </a:ext>
            </a:extLst>
          </p:cNvPr>
          <p:cNvSpPr>
            <a:spLocks noGrp="1"/>
          </p:cNvSpPr>
          <p:nvPr>
            <p:ph type="ctrTitle"/>
          </p:nvPr>
        </p:nvSpPr>
        <p:spPr>
          <a:xfrm>
            <a:off x="1524000" y="1850781"/>
            <a:ext cx="9144000" cy="1485900"/>
          </a:xfrm>
        </p:spPr>
        <p:txBody>
          <a:bodyPr>
            <a:normAutofit/>
          </a:bodyPr>
          <a:lstStyle/>
          <a:p>
            <a:r>
              <a:rPr lang="en-US" dirty="0"/>
              <a:t>Questions?</a:t>
            </a:r>
          </a:p>
        </p:txBody>
      </p:sp>
      <p:sp>
        <p:nvSpPr>
          <p:cNvPr id="3" name="Subtitle 2">
            <a:extLst>
              <a:ext uri="{FF2B5EF4-FFF2-40B4-BE49-F238E27FC236}">
                <a16:creationId xmlns:a16="http://schemas.microsoft.com/office/drawing/2014/main" id="{D76F646E-CE8B-4114-8CE6-054553DE1699}"/>
              </a:ext>
            </a:extLst>
          </p:cNvPr>
          <p:cNvSpPr>
            <a:spLocks noGrp="1"/>
          </p:cNvSpPr>
          <p:nvPr>
            <p:ph type="subTitle" idx="1"/>
          </p:nvPr>
        </p:nvSpPr>
        <p:spPr>
          <a:xfrm>
            <a:off x="1524000" y="3178419"/>
            <a:ext cx="9144000" cy="2079381"/>
          </a:xfrm>
        </p:spPr>
        <p:txBody>
          <a:bodyPr/>
          <a:lstStyle/>
          <a:p>
            <a:endParaRPr lang="en-US" dirty="0"/>
          </a:p>
        </p:txBody>
      </p:sp>
    </p:spTree>
    <p:extLst>
      <p:ext uri="{BB962C8B-B14F-4D97-AF65-F5344CB8AC3E}">
        <p14:creationId xmlns:p14="http://schemas.microsoft.com/office/powerpoint/2010/main" val="257200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EDB71-8CAF-49C8-9A7B-9BA3BC5EC43F}"/>
              </a:ext>
            </a:extLst>
          </p:cNvPr>
          <p:cNvSpPr>
            <a:spLocks noGrp="1"/>
          </p:cNvSpPr>
          <p:nvPr>
            <p:ph type="title"/>
          </p:nvPr>
        </p:nvSpPr>
        <p:spPr>
          <a:xfrm>
            <a:off x="831850" y="1428749"/>
            <a:ext cx="10515600" cy="3064120"/>
          </a:xfrm>
        </p:spPr>
        <p:txBody>
          <a:bodyPr>
            <a:normAutofit fontScale="90000"/>
          </a:bodyPr>
          <a:lstStyle/>
          <a:p>
            <a:pPr algn="ctr"/>
            <a:r>
              <a:rPr lang="en-US" dirty="0"/>
              <a:t>Thank you!</a:t>
            </a:r>
            <a:br>
              <a:rPr lang="en-US" dirty="0"/>
            </a:br>
            <a:br>
              <a:rPr lang="en-US" dirty="0"/>
            </a:br>
            <a:br>
              <a:rPr lang="en-US" dirty="0"/>
            </a:br>
            <a:r>
              <a:rPr lang="en-US" dirty="0"/>
              <a:t>Yvonne.Hinson@AAAHQ.ORG</a:t>
            </a:r>
          </a:p>
        </p:txBody>
      </p:sp>
      <p:sp>
        <p:nvSpPr>
          <p:cNvPr id="5" name="Text Placeholder 4">
            <a:extLst>
              <a:ext uri="{FF2B5EF4-FFF2-40B4-BE49-F238E27FC236}">
                <a16:creationId xmlns:a16="http://schemas.microsoft.com/office/drawing/2014/main" id="{D28B0F4D-2B01-4CA0-9737-6A5163C30CC6}"/>
              </a:ext>
            </a:extLst>
          </p:cNvPr>
          <p:cNvSpPr>
            <a:spLocks noGrp="1"/>
          </p:cNvSpPr>
          <p:nvPr>
            <p:ph type="body" idx="1"/>
          </p:nvPr>
        </p:nvSpPr>
        <p:spPr>
          <a:xfrm>
            <a:off x="831850" y="5684363"/>
            <a:ext cx="10515600" cy="405287"/>
          </a:xfrm>
        </p:spPr>
        <p:txBody>
          <a:bodyPr>
            <a:normAutofit lnSpcReduction="10000"/>
          </a:bodyPr>
          <a:lstStyle/>
          <a:p>
            <a:endParaRPr lang="en-US" dirty="0"/>
          </a:p>
        </p:txBody>
      </p:sp>
    </p:spTree>
    <p:extLst>
      <p:ext uri="{BB962C8B-B14F-4D97-AF65-F5344CB8AC3E}">
        <p14:creationId xmlns:p14="http://schemas.microsoft.com/office/powerpoint/2010/main" val="374632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2ABFD6-2554-4039-A658-9FC175B34655}"/>
              </a:ext>
            </a:extLst>
          </p:cNvPr>
          <p:cNvSpPr>
            <a:spLocks noGrp="1"/>
          </p:cNvSpPr>
          <p:nvPr>
            <p:ph type="title"/>
          </p:nvPr>
        </p:nvSpPr>
        <p:spPr>
          <a:xfrm>
            <a:off x="838200" y="365125"/>
            <a:ext cx="10515600" cy="829193"/>
          </a:xfrm>
        </p:spPr>
        <p:txBody>
          <a:bodyPr/>
          <a:lstStyle/>
          <a:p>
            <a:pPr algn="ctr"/>
            <a:r>
              <a:rPr lang="en-US" dirty="0"/>
              <a:t>Agenda</a:t>
            </a:r>
          </a:p>
        </p:txBody>
      </p:sp>
      <p:sp>
        <p:nvSpPr>
          <p:cNvPr id="3" name="Content Placeholder 2">
            <a:extLst>
              <a:ext uri="{FF2B5EF4-FFF2-40B4-BE49-F238E27FC236}">
                <a16:creationId xmlns:a16="http://schemas.microsoft.com/office/drawing/2014/main" id="{AB9537AF-1E1B-4ACB-A477-5D2E77877821}"/>
              </a:ext>
            </a:extLst>
          </p:cNvPr>
          <p:cNvSpPr>
            <a:spLocks noGrp="1"/>
          </p:cNvSpPr>
          <p:nvPr>
            <p:ph idx="1"/>
          </p:nvPr>
        </p:nvSpPr>
        <p:spPr>
          <a:xfrm>
            <a:off x="838200" y="1250302"/>
            <a:ext cx="10515600" cy="4926661"/>
          </a:xfrm>
        </p:spPr>
        <p:txBody>
          <a:bodyPr>
            <a:norm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rPr>
              <a:t>Membership </a:t>
            </a:r>
          </a:p>
          <a:p>
            <a:pPr marL="0" marR="0">
              <a:spcBef>
                <a:spcPts val="0"/>
              </a:spcBef>
              <a:spcAft>
                <a:spcPts val="0"/>
              </a:spcAft>
            </a:pPr>
            <a:r>
              <a:rPr lang="en-US" dirty="0">
                <a:effectLst/>
                <a:latin typeface="Calibri" panose="020F0502020204030204" pitchFamily="34" charset="0"/>
                <a:ea typeface="Calibri" panose="020F0502020204030204" pitchFamily="34" charset="0"/>
              </a:rPr>
              <a:t>Board of Directors Update </a:t>
            </a:r>
          </a:p>
          <a:p>
            <a:pPr marL="0" marR="0">
              <a:spcBef>
                <a:spcPts val="0"/>
              </a:spcBef>
              <a:spcAft>
                <a:spcPts val="0"/>
              </a:spcAft>
            </a:pPr>
            <a:r>
              <a:rPr lang="en-US" dirty="0">
                <a:effectLst/>
                <a:latin typeface="Calibri" panose="020F0502020204030204" pitchFamily="34" charset="0"/>
                <a:ea typeface="Calibri" panose="020F0502020204030204" pitchFamily="34" charset="0"/>
              </a:rPr>
              <a:t>November Board/Council Update</a:t>
            </a:r>
          </a:p>
          <a:p>
            <a:pPr marL="0" marR="0">
              <a:spcBef>
                <a:spcPts val="0"/>
              </a:spcBef>
              <a:spcAft>
                <a:spcPts val="0"/>
              </a:spcAft>
            </a:pPr>
            <a:r>
              <a:rPr lang="en-US" dirty="0">
                <a:effectLst/>
                <a:latin typeface="Calibri" panose="020F0502020204030204" pitchFamily="34" charset="0"/>
                <a:ea typeface="Calibri" panose="020F0502020204030204" pitchFamily="34" charset="0"/>
              </a:rPr>
              <a:t>Center for Advancing Accounting Education Update</a:t>
            </a:r>
          </a:p>
          <a:p>
            <a:pPr marL="0">
              <a:spcBef>
                <a:spcPts val="0"/>
              </a:spcBef>
            </a:pPr>
            <a:r>
              <a:rPr lang="en-US" dirty="0">
                <a:latin typeface="Calibri" panose="020F0502020204030204" pitchFamily="34" charset="0"/>
                <a:ea typeface="Calibri" panose="020F0502020204030204" pitchFamily="34" charset="0"/>
              </a:rPr>
              <a:t>DEIB Update</a:t>
            </a:r>
          </a:p>
          <a:p>
            <a:pPr marL="0">
              <a:spcBef>
                <a:spcPts val="0"/>
              </a:spcBef>
            </a:pPr>
            <a:r>
              <a:rPr lang="en-US" dirty="0">
                <a:effectLst/>
                <a:latin typeface="Calibri" panose="020F0502020204030204" pitchFamily="34" charset="0"/>
                <a:ea typeface="Calibri" panose="020F0502020204030204" pitchFamily="34" charset="0"/>
              </a:rPr>
              <a:t>Technology Update</a:t>
            </a:r>
          </a:p>
          <a:p>
            <a:pPr marL="0" marR="0">
              <a:spcBef>
                <a:spcPts val="0"/>
              </a:spcBef>
              <a:spcAft>
                <a:spcPts val="0"/>
              </a:spcAft>
            </a:pPr>
            <a:r>
              <a:rPr lang="en-US" dirty="0">
                <a:effectLst/>
                <a:latin typeface="Calibri" panose="020F0502020204030204" pitchFamily="34" charset="0"/>
                <a:ea typeface="Calibri" panose="020F0502020204030204" pitchFamily="34" charset="0"/>
              </a:rPr>
              <a:t>Meetings Update</a:t>
            </a:r>
          </a:p>
          <a:p>
            <a:pPr marL="0" marR="0">
              <a:spcBef>
                <a:spcPts val="0"/>
              </a:spcBef>
              <a:spcAft>
                <a:spcPts val="0"/>
              </a:spcAft>
            </a:pPr>
            <a:r>
              <a:rPr lang="en-US" dirty="0">
                <a:latin typeface="Calibri" panose="020F0502020204030204" pitchFamily="34" charset="0"/>
                <a:ea typeface="Calibri" panose="020F0502020204030204" pitchFamily="34" charset="0"/>
              </a:rPr>
              <a:t>Pubs Update</a:t>
            </a:r>
          </a:p>
          <a:p>
            <a:pPr marL="0" marR="0">
              <a:spcBef>
                <a:spcPts val="0"/>
              </a:spcBef>
              <a:spcAft>
                <a:spcPts val="0"/>
              </a:spcAft>
            </a:pPr>
            <a:r>
              <a:rPr lang="en-US" dirty="0">
                <a:effectLst/>
                <a:latin typeface="Calibri" panose="020F0502020204030204" pitchFamily="34" charset="0"/>
                <a:ea typeface="Calibri" panose="020F0502020204030204" pitchFamily="34" charset="0"/>
              </a:rPr>
              <a:t>Discussion</a:t>
            </a:r>
          </a:p>
          <a:p>
            <a:pPr marL="0" marR="0">
              <a:spcBef>
                <a:spcPts val="0"/>
              </a:spcBef>
              <a:spcAft>
                <a:spcPts val="0"/>
              </a:spcAft>
            </a:pPr>
            <a:r>
              <a:rPr lang="en-US" dirty="0">
                <a:effectLst/>
                <a:latin typeface="Calibri" panose="020F0502020204030204" pitchFamily="34" charset="0"/>
                <a:ea typeface="Calibri" panose="020F0502020204030204" pitchFamily="34" charset="0"/>
              </a:rPr>
              <a:t>Open Conversation/Questions</a:t>
            </a:r>
          </a:p>
          <a:p>
            <a:endParaRPr lang="en-US" sz="2400" dirty="0"/>
          </a:p>
          <a:p>
            <a:endParaRPr lang="en-US" sz="2400" dirty="0"/>
          </a:p>
          <a:p>
            <a:endParaRPr lang="en-US" sz="2400" dirty="0"/>
          </a:p>
        </p:txBody>
      </p:sp>
    </p:spTree>
    <p:extLst>
      <p:ext uri="{BB962C8B-B14F-4D97-AF65-F5344CB8AC3E}">
        <p14:creationId xmlns:p14="http://schemas.microsoft.com/office/powerpoint/2010/main" val="86926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46AB-A622-43AB-A0C2-69B01A4D125E}"/>
              </a:ext>
            </a:extLst>
          </p:cNvPr>
          <p:cNvSpPr>
            <a:spLocks noGrp="1"/>
          </p:cNvSpPr>
          <p:nvPr>
            <p:ph type="title"/>
          </p:nvPr>
        </p:nvSpPr>
        <p:spPr/>
        <p:txBody>
          <a:bodyPr/>
          <a:lstStyle/>
          <a:p>
            <a:r>
              <a:rPr lang="en-US" dirty="0"/>
              <a:t>Membership</a:t>
            </a:r>
          </a:p>
        </p:txBody>
      </p:sp>
      <p:graphicFrame>
        <p:nvGraphicFramePr>
          <p:cNvPr id="4" name="Content Placeholder 3">
            <a:extLst>
              <a:ext uri="{FF2B5EF4-FFF2-40B4-BE49-F238E27FC236}">
                <a16:creationId xmlns:a16="http://schemas.microsoft.com/office/drawing/2014/main" id="{09B5764F-F172-4732-B3E8-AB28185E9A84}"/>
              </a:ext>
            </a:extLst>
          </p:cNvPr>
          <p:cNvGraphicFramePr>
            <a:graphicFrameLocks noGrp="1"/>
          </p:cNvGraphicFramePr>
          <p:nvPr>
            <p:ph idx="1"/>
          </p:nvPr>
        </p:nvGraphicFramePr>
        <p:xfrm>
          <a:off x="1332035" y="2009042"/>
          <a:ext cx="8574599" cy="2521842"/>
        </p:xfrm>
        <a:graphic>
          <a:graphicData uri="http://schemas.openxmlformats.org/drawingml/2006/table">
            <a:tbl>
              <a:tblPr firstRow="1" firstCol="1" bandRow="1"/>
              <a:tblGrid>
                <a:gridCol w="2267635">
                  <a:extLst>
                    <a:ext uri="{9D8B030D-6E8A-4147-A177-3AD203B41FA5}">
                      <a16:colId xmlns:a16="http://schemas.microsoft.com/office/drawing/2014/main" val="2632790077"/>
                    </a:ext>
                  </a:extLst>
                </a:gridCol>
                <a:gridCol w="2541488">
                  <a:extLst>
                    <a:ext uri="{9D8B030D-6E8A-4147-A177-3AD203B41FA5}">
                      <a16:colId xmlns:a16="http://schemas.microsoft.com/office/drawing/2014/main" val="445212314"/>
                    </a:ext>
                  </a:extLst>
                </a:gridCol>
                <a:gridCol w="3765476">
                  <a:extLst>
                    <a:ext uri="{9D8B030D-6E8A-4147-A177-3AD203B41FA5}">
                      <a16:colId xmlns:a16="http://schemas.microsoft.com/office/drawing/2014/main" val="2116182936"/>
                    </a:ext>
                  </a:extLst>
                </a:gridCol>
              </a:tblGrid>
              <a:tr h="420307">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BILL PERIOD</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Selected Date</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Membership Counts</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569164697"/>
                  </a:ext>
                </a:extLst>
              </a:tr>
              <a:tr h="420307">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2021/22</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EOMY</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6601</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90653792"/>
                  </a:ext>
                </a:extLst>
              </a:tr>
              <a:tr h="420307">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2020/21</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EOMY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6217</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710087946"/>
                  </a:ext>
                </a:extLst>
              </a:tr>
              <a:tr h="420307">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2019/20</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EOMY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7154</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864989580"/>
                  </a:ext>
                </a:extLst>
              </a:tr>
              <a:tr h="420307">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2018/19</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EOMY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7567</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992406515"/>
                  </a:ext>
                </a:extLst>
              </a:tr>
              <a:tr h="420307">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2017/18</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EOMY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7660</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26333119"/>
                  </a:ext>
                </a:extLst>
              </a:tr>
            </a:tbl>
          </a:graphicData>
        </a:graphic>
      </p:graphicFrame>
    </p:spTree>
    <p:extLst>
      <p:ext uri="{BB962C8B-B14F-4D97-AF65-F5344CB8AC3E}">
        <p14:creationId xmlns:p14="http://schemas.microsoft.com/office/powerpoint/2010/main" val="291012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93FCC63-BC7D-2D8F-60A6-FBC0581FBB43}"/>
              </a:ext>
            </a:extLst>
          </p:cNvPr>
          <p:cNvGraphicFramePr>
            <a:graphicFrameLocks noGrp="1"/>
          </p:cNvGraphicFramePr>
          <p:nvPr>
            <p:extLst>
              <p:ext uri="{D42A27DB-BD31-4B8C-83A1-F6EECF244321}">
                <p14:modId xmlns:p14="http://schemas.microsoft.com/office/powerpoint/2010/main" val="229098317"/>
              </p:ext>
            </p:extLst>
          </p:nvPr>
        </p:nvGraphicFramePr>
        <p:xfrm>
          <a:off x="1059473" y="439615"/>
          <a:ext cx="8102112" cy="5207598"/>
        </p:xfrm>
        <a:graphic>
          <a:graphicData uri="http://schemas.openxmlformats.org/drawingml/2006/table">
            <a:tbl>
              <a:tblPr/>
              <a:tblGrid>
                <a:gridCol w="5033130">
                  <a:extLst>
                    <a:ext uri="{9D8B030D-6E8A-4147-A177-3AD203B41FA5}">
                      <a16:colId xmlns:a16="http://schemas.microsoft.com/office/drawing/2014/main" val="3499810217"/>
                    </a:ext>
                  </a:extLst>
                </a:gridCol>
                <a:gridCol w="1534491">
                  <a:extLst>
                    <a:ext uri="{9D8B030D-6E8A-4147-A177-3AD203B41FA5}">
                      <a16:colId xmlns:a16="http://schemas.microsoft.com/office/drawing/2014/main" val="3680086777"/>
                    </a:ext>
                  </a:extLst>
                </a:gridCol>
                <a:gridCol w="1534491">
                  <a:extLst>
                    <a:ext uri="{9D8B030D-6E8A-4147-A177-3AD203B41FA5}">
                      <a16:colId xmlns:a16="http://schemas.microsoft.com/office/drawing/2014/main" val="956788479"/>
                    </a:ext>
                  </a:extLst>
                </a:gridCol>
              </a:tblGrid>
              <a:tr h="289311">
                <a:tc>
                  <a:txBody>
                    <a:bodyPr/>
                    <a:lstStyle/>
                    <a:p>
                      <a:pPr algn="ctr" fontAlgn="b"/>
                      <a:r>
                        <a:rPr lang="en-US" sz="1800" b="0" i="0" u="none" strike="noStrike" dirty="0">
                          <a:solidFill>
                            <a:srgbClr val="000000"/>
                          </a:solidFill>
                          <a:effectLst/>
                          <a:latin typeface="Calibri" panose="020F0502020204030204" pitchFamily="34" charset="0"/>
                        </a:rPr>
                        <a:t>Category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92D050"/>
                    </a:solidFill>
                  </a:tcPr>
                </a:tc>
                <a:tc>
                  <a:txBody>
                    <a:bodyPr/>
                    <a:lstStyle/>
                    <a:p>
                      <a:pPr algn="ctr" fontAlgn="b"/>
                      <a:r>
                        <a:rPr lang="en-US" sz="1800" b="0" i="0" u="none" strike="noStrike">
                          <a:solidFill>
                            <a:srgbClr val="000000"/>
                          </a:solidFill>
                          <a:effectLst/>
                          <a:latin typeface="Calibri" panose="020F0502020204030204" pitchFamily="34" charset="0"/>
                        </a:rPr>
                        <a:t>2022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92D050"/>
                    </a:solidFill>
                  </a:tcPr>
                </a:tc>
                <a:tc>
                  <a:txBody>
                    <a:bodyPr/>
                    <a:lstStyle/>
                    <a:p>
                      <a:pPr algn="ctr" fontAlgn="b"/>
                      <a:r>
                        <a:rPr lang="en-US" sz="1800" b="0" i="0" u="none" strike="noStrike">
                          <a:solidFill>
                            <a:srgbClr val="000000"/>
                          </a:solidFill>
                          <a:effectLst/>
                          <a:latin typeface="Calibri" panose="020F0502020204030204" pitchFamily="34" charset="0"/>
                        </a:rPr>
                        <a:t>2021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92D050"/>
                    </a:solidFill>
                  </a:tcPr>
                </a:tc>
                <a:extLst>
                  <a:ext uri="{0D108BD9-81ED-4DB2-BD59-A6C34878D82A}">
                    <a16:rowId xmlns:a16="http://schemas.microsoft.com/office/drawing/2014/main" val="727154710"/>
                  </a:ext>
                </a:extLst>
              </a:tr>
              <a:tr h="289311">
                <a:tc>
                  <a:txBody>
                    <a:bodyPr/>
                    <a:lstStyle/>
                    <a:p>
                      <a:pPr algn="l" fontAlgn="b"/>
                      <a:r>
                        <a:rPr lang="en-US" sz="1800" b="0" i="0" u="none" strike="noStrike" dirty="0">
                          <a:solidFill>
                            <a:srgbClr val="000000"/>
                          </a:solidFill>
                          <a:effectLst/>
                          <a:latin typeface="Calibri" panose="020F0502020204030204" pitchFamily="34" charset="0"/>
                        </a:rPr>
                        <a:t>Doctoral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942</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983</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884000985"/>
                  </a:ext>
                </a:extLst>
              </a:tr>
              <a:tr h="289311">
                <a:tc>
                  <a:txBody>
                    <a:bodyPr/>
                    <a:lstStyle/>
                    <a:p>
                      <a:pPr algn="l" fontAlgn="b"/>
                      <a:r>
                        <a:rPr lang="en-US" sz="1800" b="0" i="0" u="none" strike="noStrike" dirty="0">
                          <a:solidFill>
                            <a:srgbClr val="000000"/>
                          </a:solidFill>
                          <a:effectLst/>
                          <a:latin typeface="Calibri" panose="020F0502020204030204" pitchFamily="34" charset="0"/>
                        </a:rPr>
                        <a:t>Full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3891</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4234</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304214922"/>
                  </a:ext>
                </a:extLst>
              </a:tr>
              <a:tr h="289311">
                <a:tc>
                  <a:txBody>
                    <a:bodyPr/>
                    <a:lstStyle/>
                    <a:p>
                      <a:pPr algn="l" fontAlgn="b"/>
                      <a:r>
                        <a:rPr lang="en-US" sz="1800" b="0" i="0" u="none" strike="noStrike">
                          <a:solidFill>
                            <a:srgbClr val="000000"/>
                          </a:solidFill>
                          <a:effectLst/>
                          <a:latin typeface="Calibri" panose="020F0502020204030204" pitchFamily="34" charset="0"/>
                        </a:rPr>
                        <a:t>Full Member - 5 Years</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24</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C0C0C0"/>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964272786"/>
                  </a:ext>
                </a:extLst>
              </a:tr>
              <a:tr h="289311">
                <a:tc>
                  <a:txBody>
                    <a:bodyPr/>
                    <a:lstStyle/>
                    <a:p>
                      <a:pPr algn="l" fontAlgn="b"/>
                      <a:r>
                        <a:rPr lang="en-US" sz="1800" b="0" i="0" u="none" strike="noStrike">
                          <a:solidFill>
                            <a:srgbClr val="000000"/>
                          </a:solidFill>
                          <a:effectLst/>
                          <a:latin typeface="Calibri" panose="020F0502020204030204" pitchFamily="34" charset="0"/>
                        </a:rPr>
                        <a:t>Life 0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58</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61</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862480456"/>
                  </a:ext>
                </a:extLst>
              </a:tr>
              <a:tr h="289311">
                <a:tc>
                  <a:txBody>
                    <a:bodyPr/>
                    <a:lstStyle/>
                    <a:p>
                      <a:pPr algn="l" fontAlgn="b"/>
                      <a:r>
                        <a:rPr lang="en-US" sz="1800" b="0" i="0" u="none" strike="noStrike">
                          <a:solidFill>
                            <a:srgbClr val="000000"/>
                          </a:solidFill>
                          <a:effectLst/>
                          <a:latin typeface="Calibri" panose="020F0502020204030204" pitchFamily="34" charset="0"/>
                        </a:rPr>
                        <a:t>Life 40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117</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139</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008418938"/>
                  </a:ext>
                </a:extLst>
              </a:tr>
              <a:tr h="289311">
                <a:tc>
                  <a:txBody>
                    <a:bodyPr/>
                    <a:lstStyle/>
                    <a:p>
                      <a:pPr algn="l" fontAlgn="b"/>
                      <a:r>
                        <a:rPr lang="en-US" sz="1800" b="0" i="0" u="none" strike="noStrike">
                          <a:solidFill>
                            <a:srgbClr val="000000"/>
                          </a:solidFill>
                          <a:effectLst/>
                          <a:latin typeface="Calibri" panose="020F0502020204030204" pitchFamily="34" charset="0"/>
                        </a:rPr>
                        <a:t>Life 40 Member - 5 Years</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4</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3810" marR="3810" marT="3810" marB="0" anchor="b">
                    <a:lnL w="6350" cap="flat" cmpd="sng" algn="ctr">
                      <a:solidFill>
                        <a:srgbClr val="C0C0C0"/>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83536255"/>
                  </a:ext>
                </a:extLst>
              </a:tr>
              <a:tr h="289311">
                <a:tc>
                  <a:txBody>
                    <a:bodyPr/>
                    <a:lstStyle/>
                    <a:p>
                      <a:pPr algn="l" fontAlgn="b"/>
                      <a:r>
                        <a:rPr lang="en-US" sz="1800" b="0" i="0" u="none" strike="noStrike">
                          <a:solidFill>
                            <a:srgbClr val="000000"/>
                          </a:solidFill>
                          <a:effectLst/>
                          <a:latin typeface="Calibri" panose="020F0502020204030204" pitchFamily="34" charset="0"/>
                        </a:rPr>
                        <a:t>Life 50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65</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68</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527390687"/>
                  </a:ext>
                </a:extLst>
              </a:tr>
              <a:tr h="289311">
                <a:tc>
                  <a:txBody>
                    <a:bodyPr/>
                    <a:lstStyle/>
                    <a:p>
                      <a:pPr algn="l" fontAlgn="b"/>
                      <a:r>
                        <a:rPr lang="en-US" sz="1800" b="0" i="0" u="none" strike="noStrike">
                          <a:solidFill>
                            <a:srgbClr val="000000"/>
                          </a:solidFill>
                          <a:effectLst/>
                          <a:latin typeface="Calibri" panose="020F0502020204030204" pitchFamily="34" charset="0"/>
                        </a:rPr>
                        <a:t>Life Emeritus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33</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52</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284619656"/>
                  </a:ext>
                </a:extLst>
              </a:tr>
              <a:tr h="289311">
                <a:tc>
                  <a:txBody>
                    <a:bodyPr/>
                    <a:lstStyle/>
                    <a:p>
                      <a:pPr algn="l" fontAlgn="b"/>
                      <a:r>
                        <a:rPr lang="en-US" sz="1800" b="0" i="0" u="none" strike="noStrike">
                          <a:solidFill>
                            <a:srgbClr val="000000"/>
                          </a:solidFill>
                          <a:effectLst/>
                          <a:latin typeface="Calibri" panose="020F0502020204030204" pitchFamily="34" charset="0"/>
                        </a:rPr>
                        <a:t>Life Emeritus Member - 5 Years</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3810" marR="3810" marT="3810" marB="0" anchor="b">
                    <a:lnL w="6350" cap="flat" cmpd="sng" algn="ctr">
                      <a:solidFill>
                        <a:srgbClr val="C0C0C0"/>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738216746"/>
                  </a:ext>
                </a:extLst>
              </a:tr>
              <a:tr h="289311">
                <a:tc>
                  <a:txBody>
                    <a:bodyPr/>
                    <a:lstStyle/>
                    <a:p>
                      <a:pPr algn="l" fontAlgn="b"/>
                      <a:r>
                        <a:rPr lang="en-US" sz="1800" b="0" i="0" u="none" strike="noStrike">
                          <a:solidFill>
                            <a:srgbClr val="000000"/>
                          </a:solidFill>
                          <a:effectLst/>
                          <a:latin typeface="Calibri" panose="020F0502020204030204" pitchFamily="34" charset="0"/>
                        </a:rPr>
                        <a:t>Master's Accounting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29</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43</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365867732"/>
                  </a:ext>
                </a:extLst>
              </a:tr>
              <a:tr h="289311">
                <a:tc>
                  <a:txBody>
                    <a:bodyPr/>
                    <a:lstStyle/>
                    <a:p>
                      <a:pPr algn="l" fontAlgn="b"/>
                      <a:r>
                        <a:rPr lang="en-US" sz="1800" b="0" i="0" u="none" strike="noStrike">
                          <a:solidFill>
                            <a:srgbClr val="000000"/>
                          </a:solidFill>
                          <a:effectLst/>
                          <a:latin typeface="Calibri" panose="020F0502020204030204" pitchFamily="34" charset="0"/>
                        </a:rPr>
                        <a:t>Master's Other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11</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12</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0018572"/>
                  </a:ext>
                </a:extLst>
              </a:tr>
              <a:tr h="289311">
                <a:tc>
                  <a:txBody>
                    <a:bodyPr/>
                    <a:lstStyle/>
                    <a:p>
                      <a:pPr algn="l" fontAlgn="b"/>
                      <a:r>
                        <a:rPr lang="en-US" sz="1800" b="0" i="0" u="none" strike="noStrike">
                          <a:solidFill>
                            <a:srgbClr val="000000"/>
                          </a:solidFill>
                          <a:effectLst/>
                          <a:latin typeface="Calibri" panose="020F0502020204030204" pitchFamily="34" charset="0"/>
                        </a:rPr>
                        <a:t>Retired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68</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53</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058517495"/>
                  </a:ext>
                </a:extLst>
              </a:tr>
              <a:tr h="289311">
                <a:tc>
                  <a:txBody>
                    <a:bodyPr/>
                    <a:lstStyle/>
                    <a:p>
                      <a:pPr algn="l" fontAlgn="b"/>
                      <a:r>
                        <a:rPr lang="en-US" sz="1800" b="0" i="0" u="none" strike="noStrike">
                          <a:solidFill>
                            <a:srgbClr val="000000"/>
                          </a:solidFill>
                          <a:effectLst/>
                          <a:latin typeface="Calibri" panose="020F0502020204030204" pitchFamily="34" charset="0"/>
                        </a:rPr>
                        <a:t>Retired Member - 5 Years</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3810" marR="3810" marT="3810" marB="0" anchor="b">
                    <a:lnL w="6350" cap="flat" cmpd="sng" algn="ctr">
                      <a:solidFill>
                        <a:srgbClr val="C0C0C0"/>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762801857"/>
                  </a:ext>
                </a:extLst>
              </a:tr>
              <a:tr h="289311">
                <a:tc>
                  <a:txBody>
                    <a:bodyPr/>
                    <a:lstStyle/>
                    <a:p>
                      <a:pPr algn="l" fontAlgn="b"/>
                      <a:r>
                        <a:rPr lang="en-US" sz="1800" b="0" i="0" u="none" strike="noStrike">
                          <a:solidFill>
                            <a:srgbClr val="000000"/>
                          </a:solidFill>
                          <a:effectLst/>
                          <a:latin typeface="Calibri" panose="020F0502020204030204" pitchFamily="34" charset="0"/>
                        </a:rPr>
                        <a:t>Two-Year College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114</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123</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218664432"/>
                  </a:ext>
                </a:extLst>
              </a:tr>
              <a:tr h="289311">
                <a:tc>
                  <a:txBody>
                    <a:bodyPr/>
                    <a:lstStyle/>
                    <a:p>
                      <a:pPr algn="l" fontAlgn="b"/>
                      <a:r>
                        <a:rPr lang="en-US" sz="1800" b="0" i="0" u="none" strike="noStrike">
                          <a:solidFill>
                            <a:srgbClr val="000000"/>
                          </a:solidFill>
                          <a:effectLst/>
                          <a:latin typeface="Calibri" panose="020F0502020204030204" pitchFamily="34" charset="0"/>
                        </a:rPr>
                        <a:t>Undergraduate Member</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25</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38</a:t>
                      </a:r>
                    </a:p>
                  </a:txBody>
                  <a:tcPr marL="3810" marR="3810" marT="381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846827"/>
                  </a:ext>
                </a:extLst>
              </a:tr>
              <a:tr h="289311">
                <a:tc>
                  <a:txBody>
                    <a:bodyPr/>
                    <a:lstStyle/>
                    <a:p>
                      <a:pPr algn="l" fontAlgn="b"/>
                      <a:r>
                        <a:rPr lang="en-US" sz="1800" b="1" i="0" u="none" strike="noStrike">
                          <a:solidFill>
                            <a:srgbClr val="000000"/>
                          </a:solidFill>
                          <a:effectLst/>
                          <a:latin typeface="Calibri" panose="020F0502020204030204" pitchFamily="34" charset="0"/>
                        </a:rPr>
                        <a:t>Totals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800" b="1" i="0" u="none" strike="noStrike">
                          <a:solidFill>
                            <a:srgbClr val="000000"/>
                          </a:solidFill>
                          <a:effectLst/>
                          <a:latin typeface="Calibri" panose="020F0502020204030204" pitchFamily="34" charset="0"/>
                        </a:rPr>
                        <a:t>5385</a:t>
                      </a:r>
                    </a:p>
                  </a:txBody>
                  <a:tcPr marL="3810" marR="3810" marT="3810" marB="0" anchor="b">
                    <a:lnL w="6350" cap="flat" cmpd="sng" algn="ctr">
                      <a:solidFill>
                        <a:srgbClr val="C0C0C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800" b="1" i="0" u="none" strike="noStrike" dirty="0">
                          <a:solidFill>
                            <a:srgbClr val="000000"/>
                          </a:solidFill>
                          <a:effectLst/>
                          <a:latin typeface="Calibri" panose="020F0502020204030204" pitchFamily="34" charset="0"/>
                        </a:rPr>
                        <a:t>5806</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00210360"/>
                  </a:ext>
                </a:extLst>
              </a:tr>
              <a:tr h="289311">
                <a:tc>
                  <a:txBody>
                    <a:bodyPr/>
                    <a:lstStyle/>
                    <a:p>
                      <a:pPr algn="l" fontAlgn="b"/>
                      <a:endParaRPr lang="en-US" sz="1800" b="0" i="0" u="none" strike="noStrike">
                        <a:solidFill>
                          <a:srgbClr val="000000"/>
                        </a:solidFill>
                        <a:effectLst/>
                        <a:latin typeface="Calibri" panose="020F0502020204030204" pitchFamily="34" charset="0"/>
                      </a:endParaRP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effectLst/>
                          <a:latin typeface="Calibri" panose="020F0502020204030204" pitchFamily="34" charset="0"/>
                        </a:rPr>
                        <a:t>(421)</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836837802"/>
                  </a:ext>
                </a:extLst>
              </a:tr>
            </a:tbl>
          </a:graphicData>
        </a:graphic>
      </p:graphicFrame>
    </p:spTree>
    <p:extLst>
      <p:ext uri="{BB962C8B-B14F-4D97-AF65-F5344CB8AC3E}">
        <p14:creationId xmlns:p14="http://schemas.microsoft.com/office/powerpoint/2010/main" val="185531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C7B3-E87C-2A75-9000-59757882ED65}"/>
              </a:ext>
            </a:extLst>
          </p:cNvPr>
          <p:cNvSpPr>
            <a:spLocks noGrp="1"/>
          </p:cNvSpPr>
          <p:nvPr>
            <p:ph type="ctrTitle"/>
          </p:nvPr>
        </p:nvSpPr>
        <p:spPr>
          <a:xfrm>
            <a:off x="367645" y="213659"/>
            <a:ext cx="10300355" cy="898704"/>
          </a:xfrm>
        </p:spPr>
        <p:txBody>
          <a:bodyPr>
            <a:normAutofit/>
          </a:bodyPr>
          <a:lstStyle/>
          <a:p>
            <a:r>
              <a:rPr lang="en-US" sz="2800" dirty="0">
                <a:solidFill>
                  <a:schemeClr val="tx1">
                    <a:lumMod val="75000"/>
                    <a:lumOff val="25000"/>
                  </a:schemeClr>
                </a:solidFill>
                <a:latin typeface="Arial Black" panose="020B0A04020102020204" pitchFamily="34" charset="0"/>
              </a:rPr>
              <a:t>2023 Board of Directors Election Update</a:t>
            </a:r>
          </a:p>
        </p:txBody>
      </p:sp>
      <p:sp>
        <p:nvSpPr>
          <p:cNvPr id="3" name="Subtitle 2">
            <a:extLst>
              <a:ext uri="{FF2B5EF4-FFF2-40B4-BE49-F238E27FC236}">
                <a16:creationId xmlns:a16="http://schemas.microsoft.com/office/drawing/2014/main" id="{771C4EBE-E7C5-31A1-1CAB-47DCEB2F8461}"/>
              </a:ext>
            </a:extLst>
          </p:cNvPr>
          <p:cNvSpPr>
            <a:spLocks noGrp="1"/>
          </p:cNvSpPr>
          <p:nvPr>
            <p:ph type="subTitle" idx="1"/>
          </p:nvPr>
        </p:nvSpPr>
        <p:spPr>
          <a:xfrm>
            <a:off x="958391" y="1374455"/>
            <a:ext cx="9392239" cy="4526724"/>
          </a:xfrm>
        </p:spPr>
        <p:txBody>
          <a:bodyPr>
            <a:normAutofit/>
          </a:bodyPr>
          <a:lstStyle/>
          <a:p>
            <a:pPr marL="342900" marR="0" lvl="0" indent="-342900" algn="l">
              <a:lnSpc>
                <a:spcPct val="100000"/>
              </a:lnSpc>
              <a:spcBef>
                <a:spcPts val="0"/>
              </a:spcBef>
              <a:spcAft>
                <a:spcPts val="0"/>
              </a:spcAft>
              <a:buFont typeface="Arial" panose="020B0604020202020204" pitchFamily="34" charset="0"/>
              <a:buChar char="•"/>
              <a:tabLst>
                <a:tab pos="457200" algn="l"/>
              </a:tabLst>
            </a:pPr>
            <a:r>
              <a:rPr lang="en-US" sz="2200" dirty="0">
                <a:effectLst/>
                <a:latin typeface="Arial" panose="020B0604020202020204" pitchFamily="34" charset="0"/>
                <a:ea typeface="Calibri" panose="020F0502020204030204" pitchFamily="34" charset="0"/>
                <a:cs typeface="Arial" panose="020B0604020202020204" pitchFamily="34" charset="0"/>
              </a:rPr>
              <a:t>November: AAA Nominations Committee and Council meet to select candidates from nominees received for five open Board positions:</a:t>
            </a:r>
          </a:p>
          <a:p>
            <a:pPr marL="742950" marR="0" lvl="1" indent="-285750" algn="l">
              <a:lnSpc>
                <a:spcPct val="100000"/>
              </a:lnSpc>
              <a:spcBef>
                <a:spcPts val="0"/>
              </a:spcBef>
              <a:spcAft>
                <a:spcPts val="0"/>
              </a:spcAft>
              <a:buFont typeface="Arial" panose="020B0604020202020204" pitchFamily="34" charset="0"/>
              <a:buChar char="•"/>
              <a:tabLst>
                <a:tab pos="914400" algn="l"/>
              </a:tabLst>
            </a:pPr>
            <a:r>
              <a:rPr lang="en-US" dirty="0">
                <a:effectLst/>
                <a:latin typeface="Arial" panose="020B0604020202020204" pitchFamily="34" charset="0"/>
                <a:ea typeface="Calibri" panose="020F0502020204030204" pitchFamily="34" charset="0"/>
                <a:cs typeface="Arial" panose="020B0604020202020204" pitchFamily="34" charset="0"/>
              </a:rPr>
              <a:t>President-Elect</a:t>
            </a:r>
          </a:p>
          <a:p>
            <a:pPr marL="742950" marR="0" lvl="1" indent="-285750" algn="l">
              <a:lnSpc>
                <a:spcPct val="100000"/>
              </a:lnSpc>
              <a:spcBef>
                <a:spcPts val="0"/>
              </a:spcBef>
              <a:spcAft>
                <a:spcPts val="0"/>
              </a:spcAft>
              <a:buFont typeface="Arial" panose="020B0604020202020204" pitchFamily="34" charset="0"/>
              <a:buChar char="•"/>
              <a:tabLst>
                <a:tab pos="914400" algn="l"/>
              </a:tabLst>
            </a:pPr>
            <a:r>
              <a:rPr lang="en-US" dirty="0">
                <a:effectLst/>
                <a:latin typeface="Arial" panose="020B0604020202020204" pitchFamily="34" charset="0"/>
                <a:ea typeface="Calibri" panose="020F0502020204030204" pitchFamily="34" charset="0"/>
                <a:cs typeface="Arial" panose="020B0604020202020204" pitchFamily="34" charset="0"/>
              </a:rPr>
              <a:t>Vice President-Finance-Elect</a:t>
            </a:r>
          </a:p>
          <a:p>
            <a:pPr marL="742950" marR="0" lvl="1" indent="-285750" algn="l">
              <a:lnSpc>
                <a:spcPct val="100000"/>
              </a:lnSpc>
              <a:spcBef>
                <a:spcPts val="0"/>
              </a:spcBef>
              <a:spcAft>
                <a:spcPts val="0"/>
              </a:spcAft>
              <a:buFont typeface="Arial" panose="020B0604020202020204" pitchFamily="34" charset="0"/>
              <a:buChar char="•"/>
              <a:tabLst>
                <a:tab pos="914400" algn="l"/>
              </a:tabLst>
            </a:pPr>
            <a:r>
              <a:rPr lang="en-US" dirty="0">
                <a:effectLst/>
                <a:latin typeface="Arial" panose="020B0604020202020204" pitchFamily="34" charset="0"/>
                <a:ea typeface="Calibri" panose="020F0502020204030204" pitchFamily="34" charset="0"/>
                <a:cs typeface="Arial" panose="020B0604020202020204" pitchFamily="34" charset="0"/>
              </a:rPr>
              <a:t>Vice President-Education</a:t>
            </a:r>
          </a:p>
          <a:p>
            <a:pPr marL="742950" marR="0" lvl="1" indent="-285750" algn="l">
              <a:lnSpc>
                <a:spcPct val="100000"/>
              </a:lnSpc>
              <a:spcBef>
                <a:spcPts val="0"/>
              </a:spcBef>
              <a:spcAft>
                <a:spcPts val="0"/>
              </a:spcAft>
              <a:buFont typeface="Arial" panose="020B0604020202020204" pitchFamily="34" charset="0"/>
              <a:buChar char="•"/>
              <a:tabLst>
                <a:tab pos="914400" algn="l"/>
              </a:tabLst>
            </a:pPr>
            <a:r>
              <a:rPr lang="en-US" dirty="0">
                <a:effectLst/>
                <a:latin typeface="Arial" panose="020B0604020202020204" pitchFamily="34" charset="0"/>
                <a:ea typeface="Calibri" panose="020F0502020204030204" pitchFamily="34" charset="0"/>
                <a:cs typeface="Arial" panose="020B0604020202020204" pitchFamily="34" charset="0"/>
              </a:rPr>
              <a:t>Director-Focusing on Membership</a:t>
            </a:r>
          </a:p>
          <a:p>
            <a:pPr marL="742950" marR="0" lvl="1" indent="-285750" algn="l">
              <a:lnSpc>
                <a:spcPct val="100000"/>
              </a:lnSpc>
              <a:spcBef>
                <a:spcPts val="0"/>
              </a:spcBef>
              <a:spcAft>
                <a:spcPts val="0"/>
              </a:spcAft>
              <a:buFont typeface="Arial" panose="020B0604020202020204" pitchFamily="34" charset="0"/>
              <a:buChar char="•"/>
              <a:tabLst>
                <a:tab pos="914400" algn="l"/>
              </a:tabLst>
            </a:pPr>
            <a:r>
              <a:rPr lang="en-US" dirty="0">
                <a:effectLst/>
                <a:latin typeface="Arial" panose="020B0604020202020204" pitchFamily="34" charset="0"/>
                <a:ea typeface="Calibri" panose="020F0502020204030204" pitchFamily="34" charset="0"/>
                <a:cs typeface="Arial" panose="020B0604020202020204" pitchFamily="34" charset="0"/>
              </a:rPr>
              <a:t>Director-Focusing on International</a:t>
            </a:r>
          </a:p>
          <a:p>
            <a:pPr marL="342900" marR="0" lvl="0" indent="-342900" algn="l">
              <a:lnSpc>
                <a:spcPct val="100000"/>
              </a:lnSpc>
              <a:spcBef>
                <a:spcPts val="0"/>
              </a:spcBef>
              <a:spcAft>
                <a:spcPts val="0"/>
              </a:spcAft>
              <a:buFont typeface="Arial" panose="020B0604020202020204" pitchFamily="34" charset="0"/>
              <a:buChar char="•"/>
              <a:tabLst>
                <a:tab pos="457200" algn="l"/>
              </a:tabLst>
            </a:pPr>
            <a:r>
              <a:rPr lang="en-US" sz="2200" dirty="0">
                <a:effectLst/>
                <a:latin typeface="Arial" panose="020B0604020202020204" pitchFamily="34" charset="0"/>
                <a:ea typeface="Calibri" panose="020F0502020204030204" pitchFamily="34" charset="0"/>
                <a:cs typeface="Arial" panose="020B0604020202020204" pitchFamily="34" charset="0"/>
              </a:rPr>
              <a:t>Mid-end November: Slate </a:t>
            </a:r>
            <a:r>
              <a:rPr lang="en-US" sz="2200">
                <a:effectLst/>
                <a:latin typeface="Arial" panose="020B0604020202020204" pitchFamily="34" charset="0"/>
                <a:ea typeface="Calibri" panose="020F0502020204030204" pitchFamily="34" charset="0"/>
                <a:cs typeface="Arial" panose="020B0604020202020204" pitchFamily="34" charset="0"/>
              </a:rPr>
              <a:t>is posted for at least 30 days</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0000"/>
              </a:lnSpc>
              <a:spcBef>
                <a:spcPts val="0"/>
              </a:spcBef>
              <a:spcAft>
                <a:spcPts val="0"/>
              </a:spcAft>
              <a:buFont typeface="Arial" panose="020B0604020202020204" pitchFamily="34" charset="0"/>
              <a:buChar char="•"/>
              <a:tabLst>
                <a:tab pos="457200" algn="l"/>
              </a:tabLst>
            </a:pPr>
            <a:r>
              <a:rPr lang="en-US" sz="2200" dirty="0">
                <a:effectLst/>
                <a:latin typeface="Arial" panose="020B0604020202020204" pitchFamily="34" charset="0"/>
                <a:ea typeface="Calibri" panose="020F0502020204030204" pitchFamily="34" charset="0"/>
                <a:cs typeface="Arial" panose="020B0604020202020204" pitchFamily="34" charset="0"/>
              </a:rPr>
              <a:t>Early 2023: Ballot opens for online voting on website; open for at least 30 days. </a:t>
            </a:r>
          </a:p>
          <a:p>
            <a:pPr marL="342900" marR="0" lvl="0" indent="-342900" algn="l">
              <a:lnSpc>
                <a:spcPct val="100000"/>
              </a:lnSpc>
              <a:spcBef>
                <a:spcPts val="0"/>
              </a:spcBef>
              <a:spcAft>
                <a:spcPts val="0"/>
              </a:spcAft>
              <a:buFont typeface="Arial" panose="020B0604020202020204" pitchFamily="34" charset="0"/>
              <a:buChar char="•"/>
              <a:tabLst>
                <a:tab pos="457200" algn="l"/>
              </a:tabLst>
            </a:pPr>
            <a:r>
              <a:rPr lang="en-US" sz="2200" dirty="0">
                <a:effectLst/>
                <a:latin typeface="Arial" panose="020B0604020202020204" pitchFamily="34" charset="0"/>
                <a:ea typeface="Calibri" panose="020F0502020204030204" pitchFamily="34" charset="0"/>
                <a:cs typeface="Arial" panose="020B0604020202020204" pitchFamily="34" charset="0"/>
              </a:rPr>
              <a:t>After Ballot closes and is verified, new officers announced</a:t>
            </a:r>
          </a:p>
          <a:p>
            <a:pPr marL="342900" marR="0" lvl="0" indent="-342900" algn="l">
              <a:lnSpc>
                <a:spcPct val="100000"/>
              </a:lnSpc>
              <a:spcBef>
                <a:spcPts val="0"/>
              </a:spcBef>
              <a:spcAft>
                <a:spcPts val="0"/>
              </a:spcAft>
              <a:buFont typeface="Arial" panose="020B0604020202020204" pitchFamily="34" charset="0"/>
              <a:buChar char="•"/>
              <a:tabLst>
                <a:tab pos="457200" algn="l"/>
              </a:tabLst>
            </a:pPr>
            <a:r>
              <a:rPr lang="en-US" sz="2200" dirty="0">
                <a:latin typeface="Arial" panose="020B0604020202020204" pitchFamily="34" charset="0"/>
                <a:ea typeface="Calibri" panose="020F0502020204030204" pitchFamily="34" charset="0"/>
                <a:cs typeface="Arial" panose="020B0604020202020204" pitchFamily="34" charset="0"/>
              </a:rPr>
              <a:t>Exact dates are dependent on when Slate is posted</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977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21F1-631D-F4E0-7B75-B47820F78AD0}"/>
              </a:ext>
            </a:extLst>
          </p:cNvPr>
          <p:cNvSpPr>
            <a:spLocks noGrp="1"/>
          </p:cNvSpPr>
          <p:nvPr>
            <p:ph type="title"/>
          </p:nvPr>
        </p:nvSpPr>
        <p:spPr/>
        <p:txBody>
          <a:bodyPr/>
          <a:lstStyle/>
          <a:p>
            <a:r>
              <a:rPr lang="en-US" dirty="0"/>
              <a:t>November Board/Council Update</a:t>
            </a:r>
          </a:p>
        </p:txBody>
      </p:sp>
      <p:sp>
        <p:nvSpPr>
          <p:cNvPr id="3" name="Content Placeholder 2">
            <a:extLst>
              <a:ext uri="{FF2B5EF4-FFF2-40B4-BE49-F238E27FC236}">
                <a16:creationId xmlns:a16="http://schemas.microsoft.com/office/drawing/2014/main" id="{D70A2EC1-55AA-EFB0-BE09-79530B95A169}"/>
              </a:ext>
            </a:extLst>
          </p:cNvPr>
          <p:cNvSpPr>
            <a:spLocks noGrp="1"/>
          </p:cNvSpPr>
          <p:nvPr>
            <p:ph idx="1"/>
          </p:nvPr>
        </p:nvSpPr>
        <p:spPr/>
        <p:txBody>
          <a:bodyPr/>
          <a:lstStyle/>
          <a:p>
            <a:r>
              <a:rPr lang="en-US" dirty="0"/>
              <a:t>Board meets November 11 &amp; 13</a:t>
            </a:r>
          </a:p>
          <a:p>
            <a:endParaRPr lang="en-US" dirty="0"/>
          </a:p>
          <a:p>
            <a:r>
              <a:rPr lang="en-US" dirty="0"/>
              <a:t>Council meets November 12</a:t>
            </a:r>
          </a:p>
          <a:p>
            <a:pPr lvl="1"/>
            <a:r>
              <a:rPr lang="en-US" dirty="0"/>
              <a:t>CBC meets – Director Focusing on International</a:t>
            </a:r>
          </a:p>
          <a:p>
            <a:pPr lvl="1"/>
            <a:r>
              <a:rPr lang="en-US" dirty="0"/>
              <a:t>DEIB Training – Navigating Cross Cultural Conflict</a:t>
            </a:r>
          </a:p>
          <a:p>
            <a:pPr lvl="1"/>
            <a:r>
              <a:rPr lang="en-US" dirty="0"/>
              <a:t>Pipeline Discussion</a:t>
            </a:r>
          </a:p>
          <a:p>
            <a:pPr lvl="1"/>
            <a:r>
              <a:rPr lang="en-US" dirty="0"/>
              <a:t>Membership Discussion</a:t>
            </a:r>
          </a:p>
        </p:txBody>
      </p:sp>
    </p:spTree>
    <p:extLst>
      <p:ext uri="{BB962C8B-B14F-4D97-AF65-F5344CB8AC3E}">
        <p14:creationId xmlns:p14="http://schemas.microsoft.com/office/powerpoint/2010/main" val="204078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4880-49A4-3700-7936-D94F6FDD88D7}"/>
              </a:ext>
            </a:extLst>
          </p:cNvPr>
          <p:cNvSpPr>
            <a:spLocks noGrp="1"/>
          </p:cNvSpPr>
          <p:nvPr>
            <p:ph type="title"/>
          </p:nvPr>
        </p:nvSpPr>
        <p:spPr/>
        <p:txBody>
          <a:bodyPr/>
          <a:lstStyle/>
          <a:p>
            <a:r>
              <a:rPr lang="en-US" dirty="0"/>
              <a:t>External Relations Update</a:t>
            </a:r>
          </a:p>
        </p:txBody>
      </p:sp>
      <p:sp>
        <p:nvSpPr>
          <p:cNvPr id="3" name="Content Placeholder 2">
            <a:extLst>
              <a:ext uri="{FF2B5EF4-FFF2-40B4-BE49-F238E27FC236}">
                <a16:creationId xmlns:a16="http://schemas.microsoft.com/office/drawing/2014/main" id="{1EBC98F7-C5EC-7354-FED4-FB0972568C41}"/>
              </a:ext>
            </a:extLst>
          </p:cNvPr>
          <p:cNvSpPr>
            <a:spLocks noGrp="1"/>
          </p:cNvSpPr>
          <p:nvPr>
            <p:ph idx="1"/>
          </p:nvPr>
        </p:nvSpPr>
        <p:spPr/>
        <p:txBody>
          <a:bodyPr>
            <a:normAutofit/>
          </a:bodyPr>
          <a:lstStyle/>
          <a:p>
            <a:pPr algn="l"/>
            <a:r>
              <a:rPr lang="en-US" b="0" i="0" dirty="0">
                <a:solidFill>
                  <a:srgbClr val="000000"/>
                </a:solidFill>
                <a:effectLst/>
                <a:latin typeface="Gotham-Black"/>
              </a:rPr>
              <a:t>AAA-AACSB-RRBM Award for Research Impacting Societal Challenges</a:t>
            </a:r>
            <a:endParaRPr lang="en-US" dirty="0">
              <a:solidFill>
                <a:srgbClr val="000000"/>
              </a:solidFill>
              <a:latin typeface="Gotham-Black"/>
            </a:endParaRPr>
          </a:p>
          <a:p>
            <a:pPr lvl="1"/>
            <a:r>
              <a:rPr lang="en-US" b="0" i="0" dirty="0">
                <a:solidFill>
                  <a:srgbClr val="000000"/>
                </a:solidFill>
                <a:effectLst/>
                <a:latin typeface="Gotham-Book"/>
              </a:rPr>
              <a:t>The purpose of this award is to recognize the impact to society of responsible research in accounting where responsible research is defined as research that produces both useful and credible knowledge addressing problems important to policy-setters, organizations, and society.   </a:t>
            </a:r>
          </a:p>
          <a:p>
            <a:pPr lvl="1"/>
            <a:r>
              <a:rPr lang="en-US" dirty="0">
                <a:solidFill>
                  <a:srgbClr val="000000"/>
                </a:solidFill>
                <a:latin typeface="Gotham-Book"/>
              </a:rPr>
              <a:t>Nomination deadline January 31, 2023</a:t>
            </a:r>
          </a:p>
          <a:p>
            <a:pPr lvl="1"/>
            <a:r>
              <a:rPr lang="en-US" dirty="0">
                <a:solidFill>
                  <a:srgbClr val="000000"/>
                </a:solidFill>
                <a:latin typeface="Gotham-Book"/>
              </a:rPr>
              <a:t>Awarded at Annual Meeting</a:t>
            </a:r>
            <a:endParaRPr lang="en-US" b="0" i="0" dirty="0">
              <a:solidFill>
                <a:srgbClr val="000000"/>
              </a:solidFill>
              <a:effectLst/>
              <a:latin typeface="Gotham-Black"/>
            </a:endParaRPr>
          </a:p>
          <a:p>
            <a:pPr algn="l"/>
            <a:r>
              <a:rPr lang="en-US" dirty="0">
                <a:solidFill>
                  <a:srgbClr val="000000"/>
                </a:solidFill>
                <a:latin typeface="Gotham-Black"/>
              </a:rPr>
              <a:t>Midyear Meetings	</a:t>
            </a:r>
          </a:p>
          <a:p>
            <a:pPr lvl="1"/>
            <a:r>
              <a:rPr lang="en-US" dirty="0">
                <a:solidFill>
                  <a:srgbClr val="000000"/>
                </a:solidFill>
                <a:latin typeface="Gotham-Black"/>
              </a:rPr>
              <a:t>Seeking exhibitors and sponsors</a:t>
            </a:r>
          </a:p>
          <a:p>
            <a:pPr lvl="1"/>
            <a:r>
              <a:rPr lang="en-US" dirty="0">
                <a:solidFill>
                  <a:srgbClr val="000000"/>
                </a:solidFill>
                <a:latin typeface="Gotham-Black"/>
              </a:rPr>
              <a:t>Please send partner recommendations to </a:t>
            </a:r>
            <a:r>
              <a:rPr lang="en-US" dirty="0">
                <a:solidFill>
                  <a:srgbClr val="000000"/>
                </a:solidFill>
                <a:latin typeface="Gotham-Black"/>
                <a:hlinkClick r:id="rId2"/>
              </a:rPr>
              <a:t>Steve.Matzke@aaahq.org</a:t>
            </a:r>
            <a:r>
              <a:rPr lang="en-US" dirty="0">
                <a:solidFill>
                  <a:srgbClr val="000000"/>
                </a:solidFill>
                <a:latin typeface="Gotham-Black"/>
              </a:rPr>
              <a:t> </a:t>
            </a:r>
            <a:endParaRPr lang="en-US" b="0" i="0" dirty="0">
              <a:solidFill>
                <a:srgbClr val="000000"/>
              </a:solidFill>
              <a:effectLst/>
              <a:latin typeface="Gotham-Black"/>
            </a:endParaRPr>
          </a:p>
        </p:txBody>
      </p:sp>
    </p:spTree>
    <p:extLst>
      <p:ext uri="{BB962C8B-B14F-4D97-AF65-F5344CB8AC3E}">
        <p14:creationId xmlns:p14="http://schemas.microsoft.com/office/powerpoint/2010/main" val="404292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5853E-16D9-C19C-CC62-50C83D34F41F}"/>
              </a:ext>
            </a:extLst>
          </p:cNvPr>
          <p:cNvSpPr>
            <a:spLocks noGrp="1"/>
          </p:cNvSpPr>
          <p:nvPr>
            <p:ph type="title"/>
          </p:nvPr>
        </p:nvSpPr>
        <p:spPr/>
        <p:txBody>
          <a:bodyPr>
            <a:normAutofit fontScale="90000"/>
          </a:bodyPr>
          <a:lstStyle/>
          <a:p>
            <a:r>
              <a:rPr lang="en-US" dirty="0" err="1">
                <a:latin typeface="Verdana" panose="020B0604030504040204" pitchFamily="34" charset="0"/>
                <a:ea typeface="Verdana" panose="020B0604030504040204" pitchFamily="34" charset="0"/>
              </a:rPr>
              <a:t>weARE</a:t>
            </a:r>
            <a:r>
              <a:rPr lang="en-US" dirty="0">
                <a:latin typeface="Verdana" panose="020B0604030504040204" pitchFamily="34" charset="0"/>
                <a:ea typeface="Verdana" panose="020B0604030504040204" pitchFamily="34" charset="0"/>
              </a:rPr>
              <a:t> Webinars and Online Technology Series</a:t>
            </a:r>
            <a:br>
              <a:rPr lang="en-US" sz="9600" dirty="0">
                <a:latin typeface="Verdana" panose="020B0604030504040204" pitchFamily="34" charset="0"/>
                <a:ea typeface="Verdana" panose="020B0604030504040204" pitchFamily="34" charset="0"/>
              </a:rPr>
            </a:br>
            <a:endParaRPr lang="en-US" dirty="0"/>
          </a:p>
        </p:txBody>
      </p:sp>
      <p:sp>
        <p:nvSpPr>
          <p:cNvPr id="3" name="Content Placeholder 2">
            <a:extLst>
              <a:ext uri="{FF2B5EF4-FFF2-40B4-BE49-F238E27FC236}">
                <a16:creationId xmlns:a16="http://schemas.microsoft.com/office/drawing/2014/main" id="{3AE6849D-4141-4B0F-8C27-0A47F47B12C8}"/>
              </a:ext>
            </a:extLst>
          </p:cNvPr>
          <p:cNvSpPr>
            <a:spLocks noGrp="1"/>
          </p:cNvSpPr>
          <p:nvPr>
            <p:ph idx="1"/>
          </p:nvPr>
        </p:nvSpPr>
        <p:spPr/>
        <p:txBody>
          <a:bodyPr>
            <a:normAutofit/>
          </a:bodyPr>
          <a:lstStyle/>
          <a:p>
            <a:endParaRPr lang="en-US" dirty="0"/>
          </a:p>
          <a:p>
            <a:r>
              <a:rPr lang="en-US" dirty="0" err="1">
                <a:latin typeface="Verdana" panose="020B0604030504040204" pitchFamily="34" charset="0"/>
                <a:ea typeface="Verdana" panose="020B0604030504040204" pitchFamily="34" charset="0"/>
              </a:rPr>
              <a:t>weARE</a:t>
            </a:r>
            <a:r>
              <a:rPr lang="en-US" dirty="0">
                <a:latin typeface="Verdana" panose="020B0604030504040204" pitchFamily="34" charset="0"/>
                <a:ea typeface="Verdana" panose="020B0604030504040204" pitchFamily="34" charset="0"/>
              </a:rPr>
              <a:t> Webinars:</a:t>
            </a:r>
          </a:p>
          <a:p>
            <a:pPr lvl="1"/>
            <a:r>
              <a:rPr lang="en-US" dirty="0">
                <a:latin typeface="Verdana" panose="020B0604030504040204" pitchFamily="34" charset="0"/>
                <a:ea typeface="Verdana" panose="020B0604030504040204" pitchFamily="34" charset="0"/>
              </a:rPr>
              <a:t>Scheduling in April 2023</a:t>
            </a:r>
          </a:p>
          <a:p>
            <a:pPr lvl="1"/>
            <a:r>
              <a:rPr lang="en-US" dirty="0">
                <a:latin typeface="Verdana" panose="020B0604030504040204" pitchFamily="34" charset="0"/>
                <a:ea typeface="Verdana" panose="020B0604030504040204" pitchFamily="34" charset="0"/>
              </a:rPr>
              <a:t>Sections can sponsor</a:t>
            </a:r>
          </a:p>
          <a:p>
            <a:pPr marL="457200" lvl="1" indent="0">
              <a:buNone/>
            </a:pPr>
            <a:endParaRPr lang="en-US" dirty="0">
              <a:latin typeface="Verdana" panose="020B0604030504040204" pitchFamily="34" charset="0"/>
              <a:ea typeface="Verdana" panose="020B0604030504040204" pitchFamily="34" charset="0"/>
            </a:endParaRPr>
          </a:p>
          <a:p>
            <a:r>
              <a:rPr lang="en-US" b="1" dirty="0">
                <a:solidFill>
                  <a:srgbClr val="00B050"/>
                </a:solidFill>
                <a:latin typeface="Verdana" panose="020B0604030504040204" pitchFamily="34" charset="0"/>
                <a:ea typeface="Verdana" panose="020B0604030504040204" pitchFamily="34" charset="0"/>
              </a:rPr>
              <a:t>New</a:t>
            </a:r>
            <a:r>
              <a:rPr lang="en-US" dirty="0">
                <a:latin typeface="Verdana" panose="020B0604030504040204" pitchFamily="34" charset="0"/>
                <a:ea typeface="Verdana" panose="020B0604030504040204" pitchFamily="34" charset="0"/>
              </a:rPr>
              <a:t> Online Technology Workshops</a:t>
            </a:r>
          </a:p>
          <a:p>
            <a:pPr lvl="1"/>
            <a:r>
              <a:rPr lang="en-US" dirty="0">
                <a:latin typeface="Verdana" panose="020B0604030504040204" pitchFamily="34" charset="0"/>
                <a:ea typeface="Verdana" panose="020B0604030504040204" pitchFamily="34" charset="0"/>
              </a:rPr>
              <a:t>Data Cleaning with Alteryx- 10/4, 10/11 and 11/1</a:t>
            </a:r>
          </a:p>
          <a:p>
            <a:pPr lvl="1"/>
            <a:r>
              <a:rPr lang="en-US" dirty="0">
                <a:latin typeface="Verdana" panose="020B0604030504040204" pitchFamily="34" charset="0"/>
                <a:ea typeface="Verdana" panose="020B0604030504040204" pitchFamily="34" charset="0"/>
              </a:rPr>
              <a:t>Power BI – 10/28, 11/4 and 11/18</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36584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205D5-2D4C-0784-95C8-9D2C7A672419}"/>
              </a:ext>
            </a:extLst>
          </p:cNvPr>
          <p:cNvSpPr>
            <a:spLocks noGrp="1"/>
          </p:cNvSpPr>
          <p:nvPr>
            <p:ph type="title"/>
          </p:nvPr>
        </p:nvSpPr>
        <p:spPr/>
        <p:txBody>
          <a:bodyPr>
            <a:normAutofit fontScale="90000"/>
          </a:bodyPr>
          <a:lstStyle/>
          <a:p>
            <a:r>
              <a:rPr lang="en-US" sz="3100" b="0" i="0" dirty="0">
                <a:solidFill>
                  <a:srgbClr val="000000"/>
                </a:solidFill>
                <a:effectLst/>
                <a:latin typeface="Verdana" panose="020B0604030504040204" pitchFamily="34" charset="0"/>
                <a:ea typeface="Verdana" panose="020B0604030504040204" pitchFamily="34" charset="0"/>
              </a:rPr>
              <a:t>Sustainability, ESG, and Accounting:</a:t>
            </a:r>
            <a:br>
              <a:rPr lang="en-US" sz="3100" b="0" i="0" dirty="0">
                <a:solidFill>
                  <a:srgbClr val="000000"/>
                </a:solidFill>
                <a:effectLst/>
                <a:latin typeface="Verdana" panose="020B0604030504040204" pitchFamily="34" charset="0"/>
                <a:ea typeface="Verdana" panose="020B0604030504040204" pitchFamily="34" charset="0"/>
              </a:rPr>
            </a:br>
            <a:r>
              <a:rPr lang="en-US" sz="3100" b="0" i="0" dirty="0">
                <a:solidFill>
                  <a:srgbClr val="000000"/>
                </a:solidFill>
                <a:effectLst/>
                <a:latin typeface="Verdana" panose="020B0604030504040204" pitchFamily="34" charset="0"/>
                <a:ea typeface="Verdana" panose="020B0604030504040204" pitchFamily="34" charset="0"/>
              </a:rPr>
              <a:t>Implications for the Academy and the Profession</a:t>
            </a:r>
            <a:br>
              <a:rPr lang="en-US" sz="9600" b="0" i="0" dirty="0">
                <a:solidFill>
                  <a:srgbClr val="000000"/>
                </a:solidFill>
                <a:effectLst/>
                <a:latin typeface="Verdana" panose="020B0604030504040204" pitchFamily="34" charset="0"/>
                <a:ea typeface="Verdana" panose="020B0604030504040204" pitchFamily="34" charset="0"/>
              </a:rPr>
            </a:br>
            <a:endParaRPr lang="en-US" dirty="0"/>
          </a:p>
        </p:txBody>
      </p:sp>
      <p:sp>
        <p:nvSpPr>
          <p:cNvPr id="3" name="Content Placeholder 2">
            <a:extLst>
              <a:ext uri="{FF2B5EF4-FFF2-40B4-BE49-F238E27FC236}">
                <a16:creationId xmlns:a16="http://schemas.microsoft.com/office/drawing/2014/main" id="{46A01C79-432A-364E-FF5E-AC32A3C11CC8}"/>
              </a:ext>
            </a:extLst>
          </p:cNvPr>
          <p:cNvSpPr>
            <a:spLocks noGrp="1"/>
          </p:cNvSpPr>
          <p:nvPr>
            <p:ph idx="1"/>
          </p:nvPr>
        </p:nvSpPr>
        <p:spPr/>
        <p:txBody>
          <a:bodyPr>
            <a:normAutofit lnSpcReduction="10000"/>
          </a:bodyPr>
          <a:lstStyle/>
          <a:p>
            <a:pPr marL="0" indent="0">
              <a:spcBef>
                <a:spcPts val="380"/>
              </a:spcBef>
              <a:buNone/>
            </a:pPr>
            <a:endParaRPr lang="en-US" sz="2400" b="1" i="0" dirty="0">
              <a:solidFill>
                <a:srgbClr val="00B050"/>
              </a:solidFill>
              <a:effectLst/>
              <a:latin typeface="Verdana" panose="020B0604030504040204" pitchFamily="34" charset="0"/>
              <a:ea typeface="Verdana" panose="020B0604030504040204" pitchFamily="34" charset="0"/>
            </a:endParaRPr>
          </a:p>
          <a:p>
            <a:pPr marL="0" indent="0">
              <a:spcBef>
                <a:spcPts val="380"/>
              </a:spcBef>
              <a:buNone/>
            </a:pPr>
            <a:r>
              <a:rPr lang="en-US" sz="2400" b="1" i="0" dirty="0">
                <a:solidFill>
                  <a:srgbClr val="00B050"/>
                </a:solidFill>
                <a:effectLst/>
                <a:latin typeface="Verdana" panose="020B0604030504040204" pitchFamily="34" charset="0"/>
                <a:ea typeface="Verdana" panose="020B0604030504040204" pitchFamily="34" charset="0"/>
              </a:rPr>
              <a:t>February 17–18, 2023; The Mayflower Hotel, Washington, D.C.</a:t>
            </a:r>
            <a:br>
              <a:rPr lang="en-US" sz="2400" b="1" i="0" dirty="0">
                <a:solidFill>
                  <a:srgbClr val="00B050"/>
                </a:solidFill>
                <a:effectLst/>
                <a:latin typeface="Verdana" panose="020B0604030504040204" pitchFamily="34" charset="0"/>
                <a:ea typeface="Verdana" panose="020B0604030504040204" pitchFamily="34" charset="0"/>
              </a:rPr>
            </a:br>
            <a:endParaRPr lang="en-US" sz="2400" b="1" dirty="0">
              <a:solidFill>
                <a:srgbClr val="00B050"/>
              </a:solidFill>
            </a:endParaRPr>
          </a:p>
          <a:p>
            <a:pPr>
              <a:spcBef>
                <a:spcPts val="380"/>
              </a:spcBef>
            </a:pPr>
            <a:endParaRPr lang="en-US" sz="2400" dirty="0"/>
          </a:p>
          <a:p>
            <a:pPr>
              <a:spcBef>
                <a:spcPts val="380"/>
              </a:spcBef>
            </a:pPr>
            <a:r>
              <a:rPr lang="en-US" sz="2000" b="1" i="0" dirty="0">
                <a:solidFill>
                  <a:srgbClr val="000000"/>
                </a:solidFill>
                <a:effectLst/>
                <a:latin typeface="Verdana" panose="020B0604030504040204" pitchFamily="34" charset="0"/>
                <a:ea typeface="Verdana" panose="020B0604030504040204" pitchFamily="34" charset="0"/>
              </a:rPr>
              <a:t>Share</a:t>
            </a:r>
            <a:r>
              <a:rPr lang="en-US" sz="2000" b="0" i="0" dirty="0">
                <a:solidFill>
                  <a:srgbClr val="000000"/>
                </a:solidFill>
                <a:effectLst/>
                <a:latin typeface="Verdana" panose="020B0604030504040204" pitchFamily="34" charset="0"/>
                <a:ea typeface="Verdana" panose="020B0604030504040204" pitchFamily="34" charset="0"/>
              </a:rPr>
              <a:t> best practices in integrating Sustainability and ESG into courses in the accounting curriculum.</a:t>
            </a:r>
          </a:p>
          <a:p>
            <a:pPr>
              <a:spcBef>
                <a:spcPts val="380"/>
              </a:spcBef>
            </a:pPr>
            <a:endParaRPr lang="en-US" sz="2000" b="0" i="0" dirty="0">
              <a:solidFill>
                <a:srgbClr val="000000"/>
              </a:solidFill>
              <a:effectLst/>
              <a:latin typeface="Verdana" panose="020B0604030504040204" pitchFamily="34" charset="0"/>
              <a:ea typeface="Verdana" panose="020B0604030504040204" pitchFamily="34" charset="0"/>
            </a:endParaRPr>
          </a:p>
          <a:p>
            <a:pPr>
              <a:spcBef>
                <a:spcPts val="380"/>
              </a:spcBef>
            </a:pPr>
            <a:r>
              <a:rPr lang="en-US" sz="2000" b="1" i="0" dirty="0">
                <a:solidFill>
                  <a:srgbClr val="000000"/>
                </a:solidFill>
                <a:effectLst/>
                <a:latin typeface="Verdana" panose="020B0604030504040204" pitchFamily="34" charset="0"/>
                <a:ea typeface="Verdana" panose="020B0604030504040204" pitchFamily="34" charset="0"/>
              </a:rPr>
              <a:t>Learn</a:t>
            </a:r>
            <a:r>
              <a:rPr lang="en-US" sz="2000" b="0" i="0" dirty="0">
                <a:solidFill>
                  <a:srgbClr val="000000"/>
                </a:solidFill>
                <a:effectLst/>
                <a:latin typeface="Verdana" panose="020B0604030504040204" pitchFamily="34" charset="0"/>
                <a:ea typeface="Verdana" panose="020B0604030504040204" pitchFamily="34" charset="0"/>
              </a:rPr>
              <a:t> about Sustainability and ESG courses that faculty are currently offering and collaborate on future courses.</a:t>
            </a:r>
          </a:p>
          <a:p>
            <a:pPr>
              <a:spcBef>
                <a:spcPts val="380"/>
              </a:spcBef>
            </a:pPr>
            <a:endParaRPr lang="en-US" sz="2000" b="0" i="0" dirty="0">
              <a:solidFill>
                <a:srgbClr val="000000"/>
              </a:solidFill>
              <a:effectLst/>
              <a:latin typeface="Verdana" panose="020B0604030504040204" pitchFamily="34" charset="0"/>
              <a:ea typeface="Verdana" panose="020B0604030504040204" pitchFamily="34" charset="0"/>
            </a:endParaRPr>
          </a:p>
          <a:p>
            <a:pPr>
              <a:spcBef>
                <a:spcPts val="380"/>
              </a:spcBef>
            </a:pPr>
            <a:r>
              <a:rPr lang="en-US" sz="2000" b="1" i="0" dirty="0">
                <a:solidFill>
                  <a:srgbClr val="000000"/>
                </a:solidFill>
                <a:effectLst/>
                <a:latin typeface="Verdana" panose="020B0604030504040204" pitchFamily="34" charset="0"/>
                <a:ea typeface="Verdana" panose="020B0604030504040204" pitchFamily="34" charset="0"/>
              </a:rPr>
              <a:t>Share</a:t>
            </a:r>
            <a:r>
              <a:rPr lang="en-US" sz="2000" b="0" i="0" dirty="0">
                <a:solidFill>
                  <a:srgbClr val="000000"/>
                </a:solidFill>
                <a:effectLst/>
                <a:latin typeface="Verdana" panose="020B0604030504040204" pitchFamily="34" charset="0"/>
                <a:ea typeface="Verdana" panose="020B0604030504040204" pitchFamily="34" charset="0"/>
              </a:rPr>
              <a:t> research on ESG-related topics and collaborate on future research ideas.</a:t>
            </a:r>
          </a:p>
          <a:p>
            <a:pPr marL="0" indent="0">
              <a:spcBef>
                <a:spcPts val="380"/>
              </a:spcBef>
              <a:buNone/>
            </a:pPr>
            <a:endParaRPr lang="en-US" sz="2000" b="0" i="0" dirty="0">
              <a:solidFill>
                <a:srgbClr val="000000"/>
              </a:solidFill>
              <a:effectLst/>
              <a:latin typeface="Verdana" panose="020B0604030504040204" pitchFamily="34" charset="0"/>
              <a:ea typeface="Verdana" panose="020B0604030504040204" pitchFamily="34" charset="0"/>
            </a:endParaRPr>
          </a:p>
          <a:p>
            <a:pPr>
              <a:spcBef>
                <a:spcPts val="380"/>
              </a:spcBef>
            </a:pPr>
            <a:r>
              <a:rPr lang="en-US" sz="2000" b="1" i="0" dirty="0">
                <a:solidFill>
                  <a:srgbClr val="000000"/>
                </a:solidFill>
                <a:effectLst/>
                <a:latin typeface="Verdana" panose="020B0604030504040204" pitchFamily="34" charset="0"/>
                <a:ea typeface="Verdana" panose="020B0604030504040204" pitchFamily="34" charset="0"/>
              </a:rPr>
              <a:t>Learn</a:t>
            </a:r>
            <a:r>
              <a:rPr lang="en-US" sz="2000" b="0" i="0" dirty="0">
                <a:solidFill>
                  <a:srgbClr val="000000"/>
                </a:solidFill>
                <a:effectLst/>
                <a:latin typeface="Verdana" panose="020B0604030504040204" pitchFamily="34" charset="0"/>
                <a:ea typeface="Verdana" panose="020B0604030504040204" pitchFamily="34" charset="0"/>
              </a:rPr>
              <a:t> from practitioners who are working in the Sustainability and ESG space.</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657699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Gotham Black"/>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TotalTime>
  <Words>1037</Words>
  <Application>Microsoft Office PowerPoint</Application>
  <PresentationFormat>Widescreen</PresentationFormat>
  <Paragraphs>186</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Black</vt:lpstr>
      <vt:lpstr>Calibri</vt:lpstr>
      <vt:lpstr>Gotham Black</vt:lpstr>
      <vt:lpstr>Gotham Book</vt:lpstr>
      <vt:lpstr>Gotham-Black</vt:lpstr>
      <vt:lpstr>Gotham-Book</vt:lpstr>
      <vt:lpstr>Symbol</vt:lpstr>
      <vt:lpstr>Verdana</vt:lpstr>
      <vt:lpstr>1_Office Theme</vt:lpstr>
      <vt:lpstr>Presidents Quarterly Roundtable</vt:lpstr>
      <vt:lpstr>Agenda</vt:lpstr>
      <vt:lpstr>Membership</vt:lpstr>
      <vt:lpstr>PowerPoint Presentation</vt:lpstr>
      <vt:lpstr>2023 Board of Directors Election Update</vt:lpstr>
      <vt:lpstr>November Board/Council Update</vt:lpstr>
      <vt:lpstr>External Relations Update</vt:lpstr>
      <vt:lpstr>weARE Webinars and Online Technology Series </vt:lpstr>
      <vt:lpstr>Sustainability, ESG, and Accounting: Implications for the Academy and the Profession </vt:lpstr>
      <vt:lpstr>DEIB Update</vt:lpstr>
      <vt:lpstr>Technology Update</vt:lpstr>
      <vt:lpstr>Meetings</vt:lpstr>
      <vt:lpstr>Research Relevance:  AAA + CalCPA</vt:lpstr>
      <vt:lpstr>Peer Review &amp; Production Improvements</vt:lpstr>
      <vt:lpstr>Discussion</vt:lpstr>
      <vt:lpstr>Questions?</vt:lpstr>
      <vt:lpstr>Thank you!   Yvonne.Hinson@AAAHQ.ORG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Quarterly Roundtable</dc:title>
  <dc:creator>Yvonne Hinson</dc:creator>
  <cp:lastModifiedBy>Shauna Bigelow</cp:lastModifiedBy>
  <cp:revision>4</cp:revision>
  <dcterms:created xsi:type="dcterms:W3CDTF">2022-10-24T17:29:47Z</dcterms:created>
  <dcterms:modified xsi:type="dcterms:W3CDTF">2022-10-25T19:32:17Z</dcterms:modified>
</cp:coreProperties>
</file>