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8"/>
  </p:notesMasterIdLst>
  <p:sldIdLst>
    <p:sldId id="256" r:id="rId3"/>
    <p:sldId id="259" r:id="rId4"/>
    <p:sldId id="5867" r:id="rId5"/>
    <p:sldId id="5865" r:id="rId6"/>
    <p:sldId id="5871" r:id="rId7"/>
    <p:sldId id="5870" r:id="rId8"/>
    <p:sldId id="261" r:id="rId9"/>
    <p:sldId id="264" r:id="rId10"/>
    <p:sldId id="282" r:id="rId11"/>
    <p:sldId id="283" r:id="rId12"/>
    <p:sldId id="284" r:id="rId13"/>
    <p:sldId id="294" r:id="rId14"/>
    <p:sldId id="5843" r:id="rId15"/>
    <p:sldId id="5868" r:id="rId16"/>
    <p:sldId id="5862" r:id="rId17"/>
    <p:sldId id="5852" r:id="rId18"/>
    <p:sldId id="5864" r:id="rId19"/>
    <p:sldId id="5850" r:id="rId20"/>
    <p:sldId id="5869" r:id="rId21"/>
    <p:sldId id="5842" r:id="rId22"/>
    <p:sldId id="5863" r:id="rId23"/>
    <p:sldId id="5854" r:id="rId24"/>
    <p:sldId id="5824" r:id="rId25"/>
    <p:sldId id="5847" r:id="rId26"/>
    <p:sldId id="49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D3CA4-B420-4B6F-A5A3-506360E32861}" v="7" dt="2023-05-04T16:50:46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BF16A-8B63-482A-A7E1-FD17F8BDE925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BA820-320B-4795-BCD1-F2993ACC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2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761" indent="-232761">
              <a:buAutoNum type="arabicPeriod"/>
            </a:pPr>
            <a:r>
              <a:rPr lang="en-US" dirty="0"/>
              <a:t>Teaching Conference at ATA</a:t>
            </a:r>
          </a:p>
          <a:p>
            <a:pPr marL="232761" indent="-232761">
              <a:buAutoNum type="arabicPeriod"/>
            </a:pPr>
            <a:r>
              <a:rPr lang="en-US" dirty="0"/>
              <a:t>Audit Bootcamp</a:t>
            </a:r>
          </a:p>
          <a:p>
            <a:pPr marL="232761" indent="-232761">
              <a:buAutoNum type="arabicPeriod"/>
            </a:pPr>
            <a:r>
              <a:rPr lang="en-US" dirty="0"/>
              <a:t>Online Technology Serie in the fall</a:t>
            </a:r>
          </a:p>
          <a:p>
            <a:pPr marL="232761" indent="-232761">
              <a:buAutoNum type="arabicPeriod"/>
            </a:pPr>
            <a:r>
              <a:rPr lang="en-US" dirty="0"/>
              <a:t>Explain SFS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037D0-1769-4CF1-94A3-DDB06D7A757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26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5B552-FED4-7FA4-97F8-9D28E6D61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4A96C5-8CCF-ACA1-8984-748BC0B90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8F5E9-218B-45DA-3D09-CC518E15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FA63B-AD7B-6574-DC80-F955FC1DD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4E4A3-12EB-E2D7-B21E-4415F06AF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570B6-F23E-6A58-CDE9-AFA433696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A2ECE-4D39-7B3E-1FFF-FC380A91D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8893066" cy="43513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9DA82-7FB3-2466-B11F-88826663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6D121-4FA1-A03B-CB41-48EC4BF8E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BDB5F-7A49-F0FB-C807-8C4709A1D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0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245FA-3514-FDCC-4D9F-DE1D28B5CF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40444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EBE28-8A08-5C78-B451-EAEB52220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08D67-3EEA-3911-DC42-8BA4CEE6C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446A5-6461-403F-F99F-38226FA2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9D55A-7D1D-C4F9-960F-E5CE4E14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4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—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65" y="1147719"/>
            <a:ext cx="7809303" cy="80383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 anchorCtr="0">
            <a:normAutofit/>
          </a:bodyPr>
          <a:lstStyle>
            <a:lvl1pPr algn="l">
              <a:defRPr sz="4000" u="none" baseline="0">
                <a:solidFill>
                  <a:schemeClr val="tx1"/>
                </a:solidFill>
                <a:latin typeface="Gotham Black"/>
              </a:defRPr>
            </a:lvl1pPr>
          </a:lstStyle>
          <a:p>
            <a:r>
              <a:rPr lang="en-CA" dirty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665" y="415458"/>
            <a:ext cx="7809303" cy="55897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 anchorCtr="0">
            <a:norm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Gotham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Meeting/event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27665" y="2124833"/>
            <a:ext cx="7809303" cy="59044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latin typeface="Gotham Black"/>
                <a:cs typeface="Gotham Black"/>
              </a:defRPr>
            </a:lvl1pPr>
          </a:lstStyle>
          <a:p>
            <a:pPr lvl="0"/>
            <a:r>
              <a:rPr lang="en-CA" dirty="0"/>
              <a:t>Date </a:t>
            </a:r>
            <a:endParaRPr lang="en-US" dirty="0"/>
          </a:p>
        </p:txBody>
      </p:sp>
      <p:pic>
        <p:nvPicPr>
          <p:cNvPr id="15" name="Picture 14" descr="A picture containing shirt&#10;&#10;Description automatically generated">
            <a:extLst>
              <a:ext uri="{FF2B5EF4-FFF2-40B4-BE49-F238E27FC236}">
                <a16:creationId xmlns:a16="http://schemas.microsoft.com/office/drawing/2014/main" id="{A3DBFB11-8B80-964B-8744-4D64354184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0233" y="5792169"/>
            <a:ext cx="1420009" cy="1097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33A02B-D7D3-0043-8C3E-3F03E2A0C604}"/>
              </a:ext>
            </a:extLst>
          </p:cNvPr>
          <p:cNvSpPr txBox="1"/>
          <p:nvPr userDrawn="1"/>
        </p:nvSpPr>
        <p:spPr>
          <a:xfrm>
            <a:off x="4165600" y="6489090"/>
            <a:ext cx="3860800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00" baseline="0" dirty="0">
                <a:solidFill>
                  <a:schemeClr val="bg1"/>
                </a:solidFill>
                <a:latin typeface="Gotham Book"/>
              </a:rPr>
              <a:t>2020</a:t>
            </a:r>
            <a:endParaRPr lang="en-US" sz="1000" dirty="0">
              <a:solidFill>
                <a:schemeClr val="bg1"/>
              </a:solidFill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2618125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vider Slide —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276" y="-77304"/>
            <a:ext cx="12344091" cy="701260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79519" y="276087"/>
            <a:ext cx="8407772" cy="630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  <a:solidFill>
                <a:srgbClr val="FFFFFF"/>
              </a:solidFill>
              <a:effectLst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69275" y="288705"/>
            <a:ext cx="8218016" cy="490172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u="none" baseline="0">
                <a:solidFill>
                  <a:schemeClr val="tx1"/>
                </a:solidFill>
                <a:latin typeface="Gotham Black"/>
              </a:defRPr>
            </a:lvl1pPr>
          </a:lstStyle>
          <a:p>
            <a:r>
              <a:rPr lang="en-CA" dirty="0"/>
              <a:t>Divider Slide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2" y="5477563"/>
            <a:ext cx="3554871" cy="99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94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5B552-FED4-7FA4-97F8-9D28E6D61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4A96C5-8CCF-ACA1-8984-748BC0B90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8F5E9-218B-45DA-3D09-CC518E15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FA63B-AD7B-6574-DC80-F955FC1DD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4E4A3-12EB-E2D7-B21E-4415F06AF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37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D852E-1E42-533D-CBC6-9B12FB06D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410" y="365125"/>
            <a:ext cx="938338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5D13F-6E41-9DDA-72A4-2D333B752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FB773-9AF1-C62D-D471-4B1D0A97D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0DFBC-0096-CD62-B6C6-424C1B26B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67D80-CCF4-90C3-0085-05B2AF1D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37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2F79-FADA-E7B1-DC3B-50EFA710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8FBC-ADB1-4EAE-9841-D3DAFF1FB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1326A-3F96-2929-511D-2309195C8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F25BA-E9D5-7A0E-5017-E0B2B273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D5C26-9BF9-F613-5452-AA707F83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36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F93A1-FE8C-2476-602D-31D20069D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A91D5-C230-6949-2B27-865C98A89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66802-C6AA-E298-D332-17FC96A7F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78537-9523-1BF1-4A0A-769B8B32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725C3-CC91-7A15-01ED-EC081BA03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3CD81-2D26-DF22-6EA8-864A9173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14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28C8F-ACF4-76E3-BB20-8346FDB7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C32DD-6484-2A8C-07CB-D019F102A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35AE4-0E92-9689-2126-D144AFF3F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A045D1-06D3-FBB9-116C-B3DCBFF381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511D8-F7EC-9AA4-C93E-2C9D1FD63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1721EA-1D3F-72BC-4AA5-F9CDEE2EF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6055F8-08D5-26FA-CEA5-87A18B7E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1850C-FE82-D6B4-B248-94470621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40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C823-9C22-C3CB-69F9-D3494AC19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294ADE-A7D1-5B20-F12E-C9CE14113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A12A6-6153-9D4B-2BFD-ADD2BCB20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FC135-F3BB-E669-6760-A929F7006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2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D852E-1E42-533D-CBC6-9B12FB06D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87640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5D13F-6E41-9DDA-72A4-2D333B752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2773"/>
            <a:ext cx="10515600" cy="4508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FB773-9AF1-C62D-D471-4B1D0A97D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0DFBC-0096-CD62-B6C6-424C1B26B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67D80-CCF4-90C3-0085-05B2AF1D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76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69EAD-CBE7-038D-1DEB-B1E565DB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FBEFA-F300-52BC-AE7F-641845E3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A7146-F2EC-58E4-740E-40B2992A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42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827EC-476C-1BBD-3C47-1FF33FC8C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A34CF-0FEC-2AAC-BDE7-1E0A93111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BFF2E-026A-32F2-B9B7-C83231AFE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EF18D-E33C-8E6F-7178-DFDBAF64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AABE1-2F74-DAA2-5FB2-355515C9F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DF7BA-8C04-A709-DC28-463CF9CB0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92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891B1-2ACE-2C3E-D721-72D354D72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790090-92CD-1D7D-8B57-E0E01C64C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F8BEE-2EE6-DD75-B095-CCA21906D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DDB2C-EAC3-6598-B404-9A380F232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03BFA-9BDA-6189-FAF0-7C57FE3E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A6B9E-3B45-4BCF-712E-C838D0DE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65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570B6-F23E-6A58-CDE9-AFA433696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A2ECE-4D39-7B3E-1FFF-FC380A91D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9DA82-7FB3-2466-B11F-88826663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6D121-4FA1-A03B-CB41-48EC4BF8E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BDB5F-7A49-F0FB-C807-8C4709A1D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22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245FA-3514-FDCC-4D9F-DE1D28B5CF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EBE28-8A08-5C78-B451-EAEB52220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08D67-3EEA-3911-DC42-8BA4CEE6C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446A5-6461-403F-F99F-38226FA2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9D55A-7D1D-C4F9-960F-E5CE4E14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8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2F79-FADA-E7B1-DC3B-50EFA710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8FBC-ADB1-4EAE-9841-D3DAFF1FB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1326A-3F96-2929-511D-2309195C8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F25BA-E9D5-7A0E-5017-E0B2B273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D5C26-9BF9-F613-5452-AA707F83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4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F93A1-FE8C-2476-602D-31D20069D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12307" cy="8803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A91D5-C230-6949-2B27-865C98A89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8245"/>
            <a:ext cx="5181600" cy="44655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66802-C6AA-E298-D332-17FC96A7F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8245"/>
            <a:ext cx="5181600" cy="4465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78537-9523-1BF1-4A0A-769B8B32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725C3-CC91-7A15-01ED-EC081BA03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3CD81-2D26-DF22-6EA8-864A9173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4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28C8F-ACF4-76E3-BB20-8346FDB7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1481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C32DD-6484-2A8C-07CB-D019F102A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4908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35AE4-0E92-9689-2126-D144AFF3F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42134"/>
            <a:ext cx="5157787" cy="41475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A045D1-06D3-FBB9-116C-B3DCBFF381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4908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511D8-F7EC-9AA4-C93E-2C9D1FD63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42134"/>
            <a:ext cx="5183188" cy="4147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1721EA-1D3F-72BC-4AA5-F9CDEE2EF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6055F8-08D5-26FA-CEA5-87A18B7E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1850C-FE82-D6B4-B248-94470621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3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C823-9C22-C3CB-69F9-D3494AC19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294ADE-A7D1-5B20-F12E-C9CE14113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A12A6-6153-9D4B-2BFD-ADD2BCB20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FC135-F3BB-E669-6760-A929F7006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7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69EAD-CBE7-038D-1DEB-B1E565DB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FBEFA-F300-52BC-AE7F-641845E3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A7146-F2EC-58E4-740E-40B2992A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1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827EC-476C-1BBD-3C47-1FF33FC8C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A34CF-0FEC-2AAC-BDE7-1E0A93111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BFF2E-026A-32F2-B9B7-C83231AFE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EF18D-E33C-8E6F-7178-DFDBAF64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AABE1-2F74-DAA2-5FB2-355515C9F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DF7BA-8C04-A709-DC28-463CF9CB0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6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891B1-2ACE-2C3E-D721-72D354D72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790090-92CD-1D7D-8B57-E0E01C64C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F8BEE-2EE6-DD75-B095-CCA21906D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DDB2C-EAC3-6598-B404-9A380F232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03BFA-9BDA-6189-FAF0-7C57FE3E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A6B9E-3B45-4BCF-712E-C838D0DE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3AC055-6D65-648F-7E30-D65AB234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1230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30589-EFC9-1B65-C2C0-991255CCD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2A2D4-5E2E-D1B5-9913-B3AAE923B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6992F-B023-4D61-8D57-E0BE6808DAAB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5167E-4CAD-00BC-7504-FBE6C29C9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FD704-AF8D-D964-A636-D0E18B331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3AC055-6D65-648F-7E30-D65AB234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059" y="365125"/>
            <a:ext cx="763344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30589-EFC9-1B65-C2C0-991255CCD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2A2D4-5E2E-D1B5-9913-B3AAE923B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6992F-B023-4D61-8D57-E0BE6808DAAB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5167E-4CAD-00BC-7504-FBE6C29C9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FD704-AF8D-D964-A636-D0E18B331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aahq.org/Research/Journals/Manuscript-Preparation-Guide" TargetMode="External"/><Relationship Id="rId2" Type="http://schemas.openxmlformats.org/officeDocument/2006/relationships/hyperlink" Target="https://aaahq.org/Research/Journal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aahq.org/Research/Journals/Auditing-a-Journal-of-Practice-and-Theory/Editorial-Policy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aahq.org/portals/0/documents/annualmeeting/2023/2023_Partner_Prospectus.pdf" TargetMode="External"/><Relationship Id="rId2" Type="http://schemas.openxmlformats.org/officeDocument/2006/relationships/hyperlink" Target="mailto:Steve.Matzke@aaahq.or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.austin@AAAHQ.ORG" TargetMode="External"/><Relationship Id="rId2" Type="http://schemas.openxmlformats.org/officeDocument/2006/relationships/hyperlink" Target="https://aaahq.org/About/Directories/2022-2023-AAA-Committees-Task-Forces/Publications-Process-Task-For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mcvay@uw.edu" TargetMode="External"/><Relationship Id="rId4" Type="http://schemas.openxmlformats.org/officeDocument/2006/relationships/hyperlink" Target="mailto:Anne.Farrell@MiamiOH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etowery@uga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maryellen.carter@bc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aahq.org/About/Directories/2022-2023-AAA-Committees-Task-Forces/Meetings-Model-Committe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121EE-A562-43C9-B820-D290A57AA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0781"/>
            <a:ext cx="9144000" cy="1485900"/>
          </a:xfrm>
        </p:spPr>
        <p:txBody>
          <a:bodyPr>
            <a:normAutofit fontScale="90000"/>
          </a:bodyPr>
          <a:lstStyle/>
          <a:p>
            <a:r>
              <a:rPr lang="en-US" dirty="0"/>
              <a:t>Presidents Quarterly Roundtable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F646E-CE8B-4114-8CE6-054553DE1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78419"/>
            <a:ext cx="9144000" cy="2079381"/>
          </a:xfrm>
        </p:spPr>
        <p:txBody>
          <a:bodyPr/>
          <a:lstStyle/>
          <a:p>
            <a:endParaRPr lang="en-US" dirty="0"/>
          </a:p>
          <a:p>
            <a:r>
              <a:rPr lang="en-US" sz="3200" dirty="0"/>
              <a:t>May 2023</a:t>
            </a:r>
          </a:p>
        </p:txBody>
      </p:sp>
    </p:spTree>
    <p:extLst>
      <p:ext uri="{BB962C8B-B14F-4D97-AF65-F5344CB8AC3E}">
        <p14:creationId xmlns:p14="http://schemas.microsoft.com/office/powerpoint/2010/main" val="2278465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D0901D-FC30-C83D-7E62-D8B1E7503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60" y="365125"/>
            <a:ext cx="10860740" cy="1325563"/>
          </a:xfrm>
        </p:spPr>
        <p:txBody>
          <a:bodyPr/>
          <a:lstStyle/>
          <a:p>
            <a:r>
              <a:rPr lang="en-US" dirty="0"/>
              <a:t>What is in the $823K?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35C74A-118A-78C2-F863-6E6A9B2C7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3487"/>
            <a:ext cx="10515600" cy="45322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Staff salary, benefits, and retirement</a:t>
            </a:r>
          </a:p>
          <a:p>
            <a:pPr lvl="1"/>
            <a:r>
              <a:rPr lang="en-US" dirty="0"/>
              <a:t>Calculated annually by the percentage of time spent supporting section meetings only</a:t>
            </a:r>
          </a:p>
          <a:p>
            <a:pPr lvl="1"/>
            <a:r>
              <a:rPr lang="en-US" dirty="0"/>
              <a:t>Meetings, Membership, Finance, IT</a:t>
            </a:r>
          </a:p>
          <a:p>
            <a:r>
              <a:rPr lang="en-US" dirty="0"/>
              <a:t>Supplies</a:t>
            </a:r>
          </a:p>
          <a:p>
            <a:r>
              <a:rPr lang="en-US" dirty="0"/>
              <a:t>Registration System</a:t>
            </a:r>
          </a:p>
          <a:p>
            <a:r>
              <a:rPr lang="en-US" dirty="0"/>
              <a:t>Telecommunications</a:t>
            </a:r>
          </a:p>
          <a:p>
            <a:r>
              <a:rPr lang="en-US" dirty="0"/>
              <a:t>Insurance</a:t>
            </a:r>
          </a:p>
          <a:p>
            <a:r>
              <a:rPr lang="en-US" dirty="0"/>
              <a:t>Submission System</a:t>
            </a:r>
          </a:p>
          <a:p>
            <a:r>
              <a:rPr lang="en-US" dirty="0"/>
              <a:t>Zoom licensing</a:t>
            </a:r>
            <a:r>
              <a:rPr lang="en-US" sz="4000" dirty="0"/>
              <a:t>	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91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D0901D-FC30-C83D-7E62-D8B1E7503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60" y="365126"/>
            <a:ext cx="10860740" cy="698362"/>
          </a:xfrm>
        </p:spPr>
        <p:txBody>
          <a:bodyPr/>
          <a:lstStyle/>
          <a:p>
            <a:r>
              <a:rPr lang="en-US" dirty="0"/>
              <a:t>Implementation: Models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35C74A-118A-78C2-F863-6E6A9B2C7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3487"/>
            <a:ext cx="10515600" cy="4532243"/>
          </a:xfrm>
        </p:spPr>
        <p:txBody>
          <a:bodyPr>
            <a:normAutofit/>
          </a:bodyPr>
          <a:lstStyle/>
          <a:p>
            <a:r>
              <a:rPr lang="en-US" dirty="0"/>
              <a:t>The Committee has worked to develop several different possible models for initial feedback from AAA Council. Possible factors    include number of days of meeting, attendees, number of sessions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Committee will work on finalizing the recommended model</a:t>
            </a:r>
          </a:p>
        </p:txBody>
      </p:sp>
    </p:spTree>
    <p:extLst>
      <p:ext uri="{BB962C8B-B14F-4D97-AF65-F5344CB8AC3E}">
        <p14:creationId xmlns:p14="http://schemas.microsoft.com/office/powerpoint/2010/main" val="2492589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58182-9A71-9AE3-A232-575A76FFA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 Meeting Task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278EF-6A85-0EEE-2147-6F5C2B0B9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Representatives from each region</a:t>
            </a:r>
          </a:p>
          <a:p>
            <a:r>
              <a:rPr lang="en-US" dirty="0"/>
              <a:t>Examining the current structure, targeted audiences, and          content of meetings</a:t>
            </a:r>
          </a:p>
          <a:p>
            <a:r>
              <a:rPr lang="en-US" dirty="0"/>
              <a:t>Also considering the allocation of overhead to the regional      meetings (Total = $227,000)</a:t>
            </a:r>
          </a:p>
        </p:txBody>
      </p:sp>
    </p:spTree>
    <p:extLst>
      <p:ext uri="{BB962C8B-B14F-4D97-AF65-F5344CB8AC3E}">
        <p14:creationId xmlns:p14="http://schemas.microsoft.com/office/powerpoint/2010/main" val="3160312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521F1-631D-F4E0-7B75-B47820F78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Board/Council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A2EC1-55AA-EFB0-BE09-79530B95A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5170"/>
            <a:ext cx="10515600" cy="489980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Board Meeting - 3/2/2023</a:t>
            </a:r>
          </a:p>
          <a:p>
            <a:pPr lvl="1"/>
            <a:r>
              <a:rPr lang="en-US" dirty="0"/>
              <a:t>Updates on AAA HQ, AICPA, MMC, Governance (new section proposal), Tier 3             countries pilot, DEIB</a:t>
            </a:r>
          </a:p>
          <a:p>
            <a:r>
              <a:rPr lang="en-US" dirty="0"/>
              <a:t>Council Meeting - 3/13/2023</a:t>
            </a:r>
          </a:p>
          <a:p>
            <a:pPr lvl="1"/>
            <a:r>
              <a:rPr lang="en-US" dirty="0"/>
              <a:t>Council Chair-Elect  - Alisa Brink</a:t>
            </a:r>
          </a:p>
          <a:p>
            <a:pPr lvl="1"/>
            <a:r>
              <a:rPr lang="en-US" dirty="0"/>
              <a:t>Nominations Committee -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Jongwoon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(Willie) Choi, Christine Earley, Diana Falsetta,          Yvette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Lazdowski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and Phil Shane</a:t>
            </a:r>
          </a:p>
          <a:p>
            <a:pPr lvl="1"/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Financials Overview</a:t>
            </a:r>
          </a:p>
          <a:p>
            <a:pPr lvl="1"/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Dues Recommendations </a:t>
            </a:r>
          </a:p>
          <a:p>
            <a:pPr lvl="1"/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Governance – New Section</a:t>
            </a:r>
          </a:p>
          <a:p>
            <a:pPr lvl="1"/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AAA Foundation Discussion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MMC, PPTF &amp; DEIB Updates</a:t>
            </a:r>
          </a:p>
          <a:p>
            <a:r>
              <a:rPr lang="en-US" dirty="0"/>
              <a:t>Board Meeting – 3/14/2023</a:t>
            </a:r>
          </a:p>
          <a:p>
            <a:pPr lvl="1"/>
            <a:r>
              <a:rPr lang="en-US" dirty="0"/>
              <a:t>MMC update by Tim Rupert</a:t>
            </a:r>
          </a:p>
          <a:p>
            <a:pPr lvl="1"/>
            <a:r>
              <a:rPr lang="en-US" dirty="0"/>
              <a:t>Council replacement for Cristina Florio</a:t>
            </a:r>
          </a:p>
          <a:p>
            <a:pPr lvl="1"/>
            <a:r>
              <a:rPr lang="en-US" dirty="0"/>
              <a:t>Phase 1 Budget approval</a:t>
            </a:r>
          </a:p>
          <a:p>
            <a:pPr lvl="1"/>
            <a:r>
              <a:rPr lang="en-US" dirty="0"/>
              <a:t>2023/2024 Theme Discussion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86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32FF3-567F-11D2-185F-C34510767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April Board/Council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2C55E-E230-2DF8-0F8A-6391A7392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Council Meeting – 4/12/2023</a:t>
            </a:r>
          </a:p>
          <a:p>
            <a:pPr lvl="1"/>
            <a:r>
              <a:rPr lang="en-US" dirty="0"/>
              <a:t>Meetings Model Committee Update</a:t>
            </a:r>
          </a:p>
          <a:p>
            <a:pPr lvl="1"/>
            <a:r>
              <a:rPr lang="en-US" dirty="0"/>
              <a:t>AICPA Draft Pipeline Acceleration Plan – two response letters sent to        AICPA and one to NASBA</a:t>
            </a:r>
          </a:p>
          <a:p>
            <a:pPr lvl="1"/>
            <a:endParaRPr lang="en-US" dirty="0"/>
          </a:p>
          <a:p>
            <a:r>
              <a:rPr lang="en-US" dirty="0"/>
              <a:t>Board Meeting – 4/25/2023</a:t>
            </a:r>
          </a:p>
          <a:p>
            <a:pPr lvl="1"/>
            <a:r>
              <a:rPr lang="en-US" dirty="0"/>
              <a:t>Publications Processes Task Force Update and Vote</a:t>
            </a:r>
          </a:p>
        </p:txBody>
      </p:sp>
    </p:spTree>
    <p:extLst>
      <p:ext uri="{BB962C8B-B14F-4D97-AF65-F5344CB8AC3E}">
        <p14:creationId xmlns:p14="http://schemas.microsoft.com/office/powerpoint/2010/main" val="2782632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77723-2F88-1D18-F9A9-A36FA810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2F38B-96AE-4B45-619F-499396D0D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/>
              <a:t>Redesigned journal homepages: </a:t>
            </a:r>
            <a:r>
              <a:rPr lang="en-US" dirty="0">
                <a:hlinkClick r:id="rId2"/>
              </a:rPr>
              <a:t>https://aaahq.org/Research/Journals</a:t>
            </a:r>
            <a:endParaRPr lang="en-US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/>
              <a:t>New webpages for Manuscript Preparation Guide with expanded guidance       on case studies and teaching notes: </a:t>
            </a:r>
            <a:r>
              <a:rPr lang="en-US" dirty="0">
                <a:hlinkClick r:id="rId3"/>
              </a:rPr>
              <a:t>https://aaahq.org/Research/Journals/Manuscript-Preparation-Guide</a:t>
            </a:r>
            <a:endParaRPr lang="en-US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/>
          </a:p>
          <a:p>
            <a:pPr marL="34290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/>
              <a:t>New webpages for all editorial policies, example: </a:t>
            </a:r>
            <a:r>
              <a:rPr lang="en-US" dirty="0">
                <a:hlinkClick r:id="rId4"/>
              </a:rPr>
              <a:t>https://aaahq.org/Research/Journals/Auditing-a-Journal-of-     Practice-and-Theory/Editorial-Policy</a:t>
            </a:r>
            <a:r>
              <a:rPr lang="en-US" dirty="0"/>
              <a:t> </a:t>
            </a:r>
          </a:p>
          <a:p>
            <a:pPr marL="34290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/>
          </a:p>
          <a:p>
            <a:pPr marL="342900" marR="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/>
              <a:t>Update on Early Access content! </a:t>
            </a:r>
          </a:p>
          <a:p>
            <a:pPr marL="342900" marR="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/>
          </a:p>
          <a:p>
            <a:pPr marL="342900" marR="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/>
              <a:t>KGL Editorial in full swing with all journals. </a:t>
            </a:r>
          </a:p>
          <a:p>
            <a:pPr marL="342900" marR="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/>
              <a:t>E-commerce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site for monographs and books coming soon (early summer)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79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CE87-8171-F4E6-0DA2-014C9A47C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Technology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6FDED-B48C-36EB-5B05-A5E999C30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Submission System Update</a:t>
            </a:r>
          </a:p>
          <a:p>
            <a:endParaRPr lang="en-US" dirty="0"/>
          </a:p>
          <a:p>
            <a:r>
              <a:rPr lang="en-US" dirty="0"/>
              <a:t>HUM / Marketing Update</a:t>
            </a:r>
          </a:p>
          <a:p>
            <a:pPr lvl="1"/>
            <a:r>
              <a:rPr lang="en-US" dirty="0"/>
              <a:t>Marketing Communications Manager Joining AAA</a:t>
            </a:r>
          </a:p>
          <a:p>
            <a:pPr lvl="1"/>
            <a:endParaRPr lang="en-US" dirty="0"/>
          </a:p>
          <a:p>
            <a:r>
              <a:rPr lang="en-US" dirty="0"/>
              <a:t>Sections Website Update – training and deployment</a:t>
            </a:r>
          </a:p>
          <a:p>
            <a:endParaRPr lang="en-US" dirty="0"/>
          </a:p>
          <a:p>
            <a:r>
              <a:rPr lang="en-US" dirty="0"/>
              <a:t>LMS Update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28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C750-F677-AC62-D192-56BEE7064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Meeting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A4E8F-C2B1-46FD-61FD-206A346C2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CTLA</a:t>
            </a:r>
          </a:p>
          <a:p>
            <a:r>
              <a:rPr lang="en-US" dirty="0"/>
              <a:t>Panel Sessions</a:t>
            </a:r>
          </a:p>
          <a:p>
            <a:r>
              <a:rPr lang="en-US" dirty="0"/>
              <a:t>DEIB &amp; ESG Tracks</a:t>
            </a:r>
          </a:p>
          <a:p>
            <a:r>
              <a:rPr lang="en-US" dirty="0"/>
              <a:t>Early Registration Deadlines</a:t>
            </a:r>
          </a:p>
          <a:p>
            <a:r>
              <a:rPr lang="en-US" dirty="0"/>
              <a:t>Hotel Room Block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1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54880-49A4-3700-7936-D94F6FDD8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Relations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C98F7-C5EC-7354-FED4-FB0972568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Gotham-Black"/>
              </a:rPr>
              <a:t>Section Sponsorships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Gotham-Black"/>
              </a:rPr>
              <a:t>Unique partnership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Gotham-Black"/>
              </a:rPr>
              <a:t>Funding?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Gotham-Black"/>
              </a:rPr>
              <a:t>What do they want from you?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Gotham-Black"/>
              </a:rPr>
              <a:t>Roundtables, webinars, white papers, etc.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Gotham-Black"/>
              </a:rPr>
              <a:t>Contact </a:t>
            </a:r>
            <a:r>
              <a:rPr lang="en-US" dirty="0">
                <a:solidFill>
                  <a:srgbClr val="000000"/>
                </a:solidFill>
                <a:latin typeface="Gotham-Black"/>
                <a:hlinkClick r:id="rId2"/>
              </a:rPr>
              <a:t>Steve.Matzke@aaahq.org</a:t>
            </a:r>
            <a:r>
              <a:rPr lang="en-US" dirty="0">
                <a:solidFill>
                  <a:srgbClr val="000000"/>
                </a:solidFill>
                <a:latin typeface="Gotham-Black"/>
              </a:rPr>
              <a:t> to discuss options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Gotham-Black"/>
              </a:rPr>
              <a:t>Annual Meeting Partners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Gotham-Black"/>
              </a:rPr>
              <a:t>Seeking exhibitors and sponsors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Gotham-Black"/>
              </a:rPr>
              <a:t>Share the </a:t>
            </a:r>
            <a:r>
              <a:rPr lang="en-US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hlinkClick r:id="rId3"/>
              </a:rPr>
              <a:t>2023 Annual Meeting Partner Prospectus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Gotham-Black"/>
              </a:rPr>
              <a:t>Please send partner recommendations to </a:t>
            </a:r>
            <a:r>
              <a:rPr lang="en-US" dirty="0">
                <a:solidFill>
                  <a:srgbClr val="000000"/>
                </a:solidFill>
                <a:latin typeface="Gotham-Black"/>
                <a:hlinkClick r:id="rId2"/>
              </a:rPr>
              <a:t>Steve.Matzke@aaahq.org</a:t>
            </a:r>
            <a:r>
              <a:rPr lang="en-US" dirty="0">
                <a:solidFill>
                  <a:srgbClr val="000000"/>
                </a:solidFill>
                <a:latin typeface="Gotham-Blac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2924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54880-49A4-3700-7936-D94F6FDD8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American Accounting Association Foundation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CONFIDENTIAL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C98F7-C5EC-7354-FED4-FB0972568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rgbClr val="000000"/>
                </a:solidFill>
                <a:latin typeface="Gotham-Black"/>
              </a:rPr>
              <a:t>Activities to Date</a:t>
            </a:r>
          </a:p>
          <a:p>
            <a:pPr lvl="1"/>
            <a:endParaRPr lang="en-US" dirty="0">
              <a:solidFill>
                <a:srgbClr val="000000"/>
              </a:solidFill>
              <a:latin typeface="Gotham-Black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Gotham-Black"/>
              </a:rPr>
              <a:t>Update on Events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Gotham-Black"/>
              </a:rPr>
              <a:t>Working with Hugh Webster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Gotham-Black"/>
              </a:rPr>
              <a:t>Timeline</a:t>
            </a:r>
          </a:p>
          <a:p>
            <a:pPr lvl="1"/>
            <a:endParaRPr lang="en-US" dirty="0">
              <a:solidFill>
                <a:srgbClr val="000000"/>
              </a:solidFill>
              <a:latin typeface="Gotham-Black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Gotham-Black"/>
              </a:rPr>
              <a:t>Mission</a:t>
            </a:r>
          </a:p>
          <a:p>
            <a:pPr lvl="1"/>
            <a:endParaRPr lang="en-US" dirty="0">
              <a:solidFill>
                <a:srgbClr val="000000"/>
              </a:solidFill>
              <a:latin typeface="Gotham-Black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Gotham-Black"/>
              </a:rPr>
              <a:t>Board Composition</a:t>
            </a:r>
          </a:p>
          <a:p>
            <a:pPr lvl="1"/>
            <a:endParaRPr lang="en-US" dirty="0">
              <a:solidFill>
                <a:srgbClr val="000000"/>
              </a:solidFill>
              <a:latin typeface="Gotham-Black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Gotham-Black"/>
              </a:rPr>
              <a:t>Financial Support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latin typeface="Gotham-Blac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C2E9AB-BE23-B9D9-4D6A-2E628F535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635" y="2162175"/>
            <a:ext cx="38783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1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2ABFD6-2554-4039-A658-9FC175B3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193"/>
          </a:xfrm>
        </p:spPr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537AF-1E1B-4ACB-A477-5D2E77877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9935"/>
            <a:ext cx="10515600" cy="4917744"/>
          </a:xfrm>
        </p:spPr>
        <p:txBody>
          <a:bodyPr>
            <a:normAutofit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Pubs Process Task Force – Annie</a:t>
            </a:r>
          </a:p>
          <a:p>
            <a:pPr mar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DEIB Update – ATA Section – Erin</a:t>
            </a:r>
          </a:p>
          <a:p>
            <a:pPr mar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FARS Update – Integrating Research &amp; Practice –Mary Ellen</a:t>
            </a:r>
          </a:p>
          <a:p>
            <a:pPr mar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Membership  - Yvonne</a:t>
            </a:r>
          </a:p>
          <a:p>
            <a:pPr mar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Meetings Update – Tim &amp; Erlinda</a:t>
            </a:r>
          </a:p>
          <a:p>
            <a:pPr mar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March/April Board/Council Updates – Yvonne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Publications Update – Stephanie</a:t>
            </a:r>
          </a:p>
          <a:p>
            <a:pPr marL="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IT Update- Mark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AM Updates – Panel Sessions – Erlinda &amp; Yvonne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External Relations Update - Steve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DEIB Update – Yvonne &amp; Karen</a:t>
            </a:r>
          </a:p>
          <a:p>
            <a:pPr mar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Center for Advancing Accounting Education Update - Karen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Open Conversation/Questions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9262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8F015-F2E4-A1E7-3928-F62BEB40B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DEIB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1827C-4348-F3E3-25A3-CE4CDBACA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Statement</a:t>
            </a:r>
          </a:p>
          <a:p>
            <a:r>
              <a:rPr lang="en-US" dirty="0"/>
              <a:t>Certificates</a:t>
            </a:r>
          </a:p>
          <a:p>
            <a:pPr lvl="1"/>
            <a:r>
              <a:rPr lang="en-US" dirty="0"/>
              <a:t>Architecture of Inclusion</a:t>
            </a:r>
          </a:p>
          <a:p>
            <a:pPr lvl="1"/>
            <a:r>
              <a:rPr lang="en-US" dirty="0"/>
              <a:t>The Inclusive Classroom</a:t>
            </a:r>
          </a:p>
          <a:p>
            <a:r>
              <a:rPr lang="en-US" dirty="0"/>
              <a:t>Program Manager</a:t>
            </a:r>
          </a:p>
          <a:p>
            <a:r>
              <a:rPr lang="en-US" dirty="0"/>
              <a:t>Next Pulse Survey – June 2023</a:t>
            </a:r>
          </a:p>
          <a:p>
            <a:r>
              <a:rPr lang="en-US" dirty="0"/>
              <a:t>Continuing DEIB Webpage with resources</a:t>
            </a:r>
          </a:p>
        </p:txBody>
      </p:sp>
    </p:spTree>
    <p:extLst>
      <p:ext uri="{BB962C8B-B14F-4D97-AF65-F5344CB8AC3E}">
        <p14:creationId xmlns:p14="http://schemas.microsoft.com/office/powerpoint/2010/main" val="3672862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8F015-F2E4-A1E7-3928-F62BEB40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92" y="416364"/>
            <a:ext cx="10515599" cy="876409"/>
          </a:xfrm>
        </p:spPr>
        <p:txBody>
          <a:bodyPr/>
          <a:lstStyle/>
          <a:p>
            <a:r>
              <a:rPr lang="en-US" dirty="0"/>
              <a:t>The Inclusive Classroom Certificate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1827C-4348-F3E3-25A3-CE4CDBACA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Foundational Module</a:t>
            </a:r>
          </a:p>
          <a:p>
            <a:pPr lvl="1"/>
            <a:r>
              <a:rPr lang="en-US" sz="1600" dirty="0">
                <a:solidFill>
                  <a:srgbClr val="4A464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Where do I Start? A Pathway for Personal Growth for Faculty Committed to Creating  Inclusive Classrooms. Issues in Accounting Education (Bishop-Monroe, R., &amp; Garcia,             J. L.,</a:t>
            </a:r>
            <a:r>
              <a:rPr lang="en-US" sz="1600" dirty="0">
                <a:solidFill>
                  <a:srgbClr val="4A464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2023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US" dirty="0"/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Other Modules</a:t>
            </a:r>
          </a:p>
          <a:p>
            <a:pPr lvl="1"/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 Look Back and a Look Forward - Discussing the Historical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erspective of the         Accounting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rofession</a:t>
            </a:r>
          </a:p>
          <a:p>
            <a:pPr lvl="1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Inclusive Syllabi</a:t>
            </a:r>
          </a:p>
          <a:p>
            <a:pPr lvl="1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LGBTQ+ Aspects of Classroom Inclusivity, Including Pronoun Usage</a:t>
            </a:r>
          </a:p>
          <a:p>
            <a:pPr lvl="1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Leveraging Technology to Create an Equitable and Inclusive Learning Environment</a:t>
            </a:r>
          </a:p>
          <a:p>
            <a:pPr marL="457200" lvl="1" indent="0">
              <a:buNone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US" sz="1800" dirty="0">
              <a:latin typeface="Calibri" panose="020F0502020204030204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25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579E-704B-C639-6F59-ADE1490E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9059C-EEDA-5963-7CDE-27897D58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Webinar Series on the Pipeline</a:t>
            </a:r>
          </a:p>
          <a:p>
            <a:pPr marL="0" indent="0">
              <a:buNone/>
            </a:pPr>
            <a:endParaRPr lang="en-US" dirty="0"/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Best Practices for the Introductory Accountin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 Course  Sequence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– Held on 4/4/23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Attracting Students from Under-Represented Populations          to the Accountancy Major – Date/Time TBD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778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35853E-16D9-C19C-CC62-50C83D34F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weARE Webinars and Online Technology Series</a:t>
            </a:r>
            <a:br>
              <a:rPr lang="en-US" sz="9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6849D-4141-4B0F-8C27-0A47F47B1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weARE Webinars: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Scheduling in October 2023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Sections can sponsor</a:t>
            </a:r>
          </a:p>
          <a:p>
            <a:pPr marL="457200" lvl="1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Online Technology Workshops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Additional Sessions on Alteryx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Session on Python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Other Ideas?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42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121EE-A562-43C9-B820-D290A57AA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0781"/>
            <a:ext cx="9144000" cy="1485900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F646E-CE8B-4114-8CE6-054553DE1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78419"/>
            <a:ext cx="9144000" cy="207938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04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4EDB71-8CAF-49C8-9A7B-9BA3BC5EC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28749"/>
            <a:ext cx="10515600" cy="30641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Yvonne.Hinson@AAAHQ.ORG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8B0F4D-2B01-4CA0-9737-6A5163C30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84363"/>
            <a:ext cx="10515600" cy="405287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2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CBB60-7A15-826F-740E-677BBABF4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Publications Process Task Force</a:t>
            </a:r>
            <a:br>
              <a:rPr lang="en-US" dirty="0"/>
            </a:br>
            <a:r>
              <a:rPr lang="en-US" dirty="0"/>
              <a:t>	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5CC0A-860A-3AAB-64CE-2AEEA3F4B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1535"/>
            <a:ext cx="10515600" cy="456017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2022-2023 Task Force Charge and List of Members: 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https://aaahq.org/About/Directories/2022-2023-AAA-Committees-Task-Forces/Publications-Process-Task-Force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Recommendation: new business model</a:t>
            </a:r>
          </a:p>
          <a:p>
            <a:r>
              <a:rPr lang="en-US" sz="2400" dirty="0"/>
              <a:t>Recommendation: journal support </a:t>
            </a:r>
          </a:p>
          <a:p>
            <a:r>
              <a:rPr lang="en-US" sz="2400" dirty="0"/>
              <a:t>Other</a:t>
            </a:r>
          </a:p>
          <a:p>
            <a:r>
              <a:rPr lang="en-US" sz="2400" dirty="0"/>
              <a:t>Questions? Contact Stephanie Austin (</a:t>
            </a:r>
            <a:r>
              <a:rPr lang="de-DE" sz="2400" dirty="0">
                <a:hlinkClick r:id="rId3"/>
              </a:rPr>
              <a:t>stephanie.austin@AAAHQ.ORG</a:t>
            </a:r>
            <a:r>
              <a:rPr lang="de-DE" sz="2400" dirty="0"/>
              <a:t>, </a:t>
            </a:r>
            <a:r>
              <a:rPr lang="de-DE" sz="2400" dirty="0">
                <a:hlinkClick r:id="rId4"/>
              </a:rPr>
              <a:t>Anne.Farrell@MiamiOH.edu</a:t>
            </a:r>
            <a:r>
              <a:rPr lang="de-DE" sz="2400" dirty="0"/>
              <a:t>) or Sarah McVay (</a:t>
            </a:r>
            <a:r>
              <a:rPr lang="de-DE" sz="2400" dirty="0">
                <a:hlinkClick r:id="rId5"/>
              </a:rPr>
              <a:t>smcvay@uw.edu</a:t>
            </a:r>
            <a:r>
              <a:rPr lang="de-DE" sz="2400" dirty="0"/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253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7A8A-85E0-50ED-CFD3-E13C714FE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ATA DEIB Journey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C1EA7-9B9D-BCFE-BFCB-D797CF47D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Erin Towery</a:t>
            </a:r>
          </a:p>
          <a:p>
            <a:endParaRPr lang="en-US" dirty="0"/>
          </a:p>
          <a:p>
            <a:r>
              <a:rPr lang="en-US" dirty="0"/>
              <a:t>Questions? Contact Erin Towery (</a:t>
            </a:r>
            <a:r>
              <a:rPr lang="en-US" dirty="0">
                <a:hlinkClick r:id="rId2"/>
              </a:rPr>
              <a:t>etowery@uga.edu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87127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23872-E435-D3F7-57EB-DF2E9A47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58204-1F13-076A-5A16-D99C7EB9C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Integrating Research &amp; Practice</a:t>
            </a:r>
          </a:p>
          <a:p>
            <a:endParaRPr lang="en-US" dirty="0"/>
          </a:p>
          <a:p>
            <a:r>
              <a:rPr lang="en-US" dirty="0"/>
              <a:t>Questions? Contact Mary Ellen Carter (</a:t>
            </a:r>
            <a:r>
              <a:rPr lang="en-US" dirty="0">
                <a:hlinkClick r:id="rId2"/>
              </a:rPr>
              <a:t>maryellen.carter@bc.edu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98028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46AB-A622-43AB-A0C2-69B01A4D1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B5764F-F172-4732-B3E8-AB28185E9A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15993" y="1535040"/>
          <a:ext cx="8574599" cy="3787920"/>
        </p:xfrm>
        <a:graphic>
          <a:graphicData uri="http://schemas.openxmlformats.org/drawingml/2006/table">
            <a:tbl>
              <a:tblPr firstRow="1" firstCol="1" bandRow="1"/>
              <a:tblGrid>
                <a:gridCol w="2267635">
                  <a:extLst>
                    <a:ext uri="{9D8B030D-6E8A-4147-A177-3AD203B41FA5}">
                      <a16:colId xmlns:a16="http://schemas.microsoft.com/office/drawing/2014/main" val="2632790077"/>
                    </a:ext>
                  </a:extLst>
                </a:gridCol>
                <a:gridCol w="2541488">
                  <a:extLst>
                    <a:ext uri="{9D8B030D-6E8A-4147-A177-3AD203B41FA5}">
                      <a16:colId xmlns:a16="http://schemas.microsoft.com/office/drawing/2014/main" val="445212314"/>
                    </a:ext>
                  </a:extLst>
                </a:gridCol>
                <a:gridCol w="3765476">
                  <a:extLst>
                    <a:ext uri="{9D8B030D-6E8A-4147-A177-3AD203B41FA5}">
                      <a16:colId xmlns:a16="http://schemas.microsoft.com/office/drawing/2014/main" val="2116182936"/>
                    </a:ext>
                  </a:extLst>
                </a:gridCol>
              </a:tblGrid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BILL PERIOD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Selected Date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Membership Counts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64697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2023/24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 OF 5/3/2023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605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653792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2022/23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 OF 5/3/2022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916550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2022/23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6271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66385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2021/22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6601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9580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2020/21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EOMY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6217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406515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2019/20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EOMY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7154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33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677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46AB-A622-43AB-A0C2-69B01A4D1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Membership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B5764F-F172-4732-B3E8-AB28185E9A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15993" y="1535040"/>
          <a:ext cx="8574599" cy="3787920"/>
        </p:xfrm>
        <a:graphic>
          <a:graphicData uri="http://schemas.openxmlformats.org/drawingml/2006/table">
            <a:tbl>
              <a:tblPr firstRow="1" firstCol="1" bandRow="1"/>
              <a:tblGrid>
                <a:gridCol w="2267635">
                  <a:extLst>
                    <a:ext uri="{9D8B030D-6E8A-4147-A177-3AD203B41FA5}">
                      <a16:colId xmlns:a16="http://schemas.microsoft.com/office/drawing/2014/main" val="2632790077"/>
                    </a:ext>
                  </a:extLst>
                </a:gridCol>
                <a:gridCol w="2541488">
                  <a:extLst>
                    <a:ext uri="{9D8B030D-6E8A-4147-A177-3AD203B41FA5}">
                      <a16:colId xmlns:a16="http://schemas.microsoft.com/office/drawing/2014/main" val="445212314"/>
                    </a:ext>
                  </a:extLst>
                </a:gridCol>
                <a:gridCol w="3765476">
                  <a:extLst>
                    <a:ext uri="{9D8B030D-6E8A-4147-A177-3AD203B41FA5}">
                      <a16:colId xmlns:a16="http://schemas.microsoft.com/office/drawing/2014/main" val="2116182936"/>
                    </a:ext>
                  </a:extLst>
                </a:gridCol>
              </a:tblGrid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BILL PERIOD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Selected Date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Membership Counts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64697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2023/24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 OF 5/3/2023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708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653792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2022/23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 OF 5/3/2022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916550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2022/23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8249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66385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2021/22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8643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9580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2020/21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EOMY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8255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406515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2019/20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EOMY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9157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33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29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D0901D-FC30-C83D-7E62-D8B1E7503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60" y="365125"/>
            <a:ext cx="10860740" cy="1325563"/>
          </a:xfrm>
        </p:spPr>
        <p:txBody>
          <a:bodyPr/>
          <a:lstStyle/>
          <a:p>
            <a:r>
              <a:rPr lang="en-US" dirty="0"/>
              <a:t>Background on Original Meetings Model Task Force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35C74A-118A-78C2-F863-6E6A9B2C7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Formed in Feb. 2020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Charge:  Assist the Board of Directors in developing one or more meeting models that, when combined, maximize the value of meetings to our members while minimizing financial risk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65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D0901D-FC30-C83D-7E62-D8B1E7503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60" y="365125"/>
            <a:ext cx="10860740" cy="1325563"/>
          </a:xfrm>
        </p:spPr>
        <p:txBody>
          <a:bodyPr/>
          <a:lstStyle/>
          <a:p>
            <a:r>
              <a:rPr lang="en-US" dirty="0"/>
              <a:t>Work of the Meetings Model Committee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35C74A-118A-78C2-F863-6E6A9B2C7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Formed in Fall 2021</a:t>
            </a:r>
          </a:p>
          <a:p>
            <a:r>
              <a:rPr lang="en-US" dirty="0"/>
              <a:t>Focus:  Significant indirect costs that are not currently being allocated</a:t>
            </a:r>
          </a:p>
          <a:p>
            <a:r>
              <a:rPr lang="en-US" dirty="0"/>
              <a:t>Estimated scope of costs for sections: $823,000 FY 2023</a:t>
            </a:r>
          </a:p>
          <a:p>
            <a:r>
              <a:rPr lang="en-US" dirty="0"/>
              <a:t>Currently, these costs are being covered by the general fund, </a:t>
            </a:r>
            <a:br>
              <a:rPr lang="en-US" dirty="0"/>
            </a:br>
            <a:r>
              <a:rPr lang="en-US" dirty="0"/>
              <a:t>meaning primarily membership dues and other funding sources (aggregator contract funding).  </a:t>
            </a:r>
          </a:p>
          <a:p>
            <a:r>
              <a:rPr lang="en-US" dirty="0"/>
              <a:t>Charge:  Developing a model to allocate the costs among </a:t>
            </a:r>
            <a:br>
              <a:rPr lang="en-US" dirty="0"/>
            </a:br>
            <a:r>
              <a:rPr lang="en-US" dirty="0"/>
              <a:t>the section meetings so that the meetings are self-sustaining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https://aaahq.org/About/Directories/2022-2023-AAA-Committees-Task-Forces/Meetings-Model-Committee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866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otham Black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otham Black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59830</TotalTime>
  <Words>1071</Words>
  <Application>Microsoft Office PowerPoint</Application>
  <PresentationFormat>Widescreen</PresentationFormat>
  <Paragraphs>224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Gotham Black</vt:lpstr>
      <vt:lpstr>Gotham Book</vt:lpstr>
      <vt:lpstr>Gotham-Black</vt:lpstr>
      <vt:lpstr>Symbol</vt:lpstr>
      <vt:lpstr>Verdana</vt:lpstr>
      <vt:lpstr>Wingdings</vt:lpstr>
      <vt:lpstr>1_Office Theme</vt:lpstr>
      <vt:lpstr>Office Theme</vt:lpstr>
      <vt:lpstr>Presidents Quarterly Roundtable</vt:lpstr>
      <vt:lpstr>Agenda</vt:lpstr>
      <vt:lpstr>Publications Process Task Force  </vt:lpstr>
      <vt:lpstr>ATA DEIB Journey</vt:lpstr>
      <vt:lpstr>FARS Update</vt:lpstr>
      <vt:lpstr>Membership</vt:lpstr>
      <vt:lpstr>Section Membership</vt:lpstr>
      <vt:lpstr>Background on Original Meetings Model Task Force</vt:lpstr>
      <vt:lpstr>Work of the Meetings Model Committee</vt:lpstr>
      <vt:lpstr>What is in the $823K?</vt:lpstr>
      <vt:lpstr>Implementation: Models</vt:lpstr>
      <vt:lpstr>Regions Meeting Task Force</vt:lpstr>
      <vt:lpstr>March Board/Council Updates</vt:lpstr>
      <vt:lpstr>April Board/Council Updates</vt:lpstr>
      <vt:lpstr>Publications Update</vt:lpstr>
      <vt:lpstr>Information Technology Update</vt:lpstr>
      <vt:lpstr>Annual Meeting Updates</vt:lpstr>
      <vt:lpstr>External Relations Update</vt:lpstr>
      <vt:lpstr>American Accounting Association Foundation  CONFIDENTIAL</vt:lpstr>
      <vt:lpstr>DEIB Update</vt:lpstr>
      <vt:lpstr>The Inclusive Classroom Certificate</vt:lpstr>
      <vt:lpstr>Pipeline Initiatives</vt:lpstr>
      <vt:lpstr>weARE Webinars and Online Technology Series </vt:lpstr>
      <vt:lpstr>Questions?</vt:lpstr>
      <vt:lpstr>Thank you!   Yvonne.Hinson@AAAHQ.ORG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President’s Quarterly Roundtable</dc:title>
  <dc:creator>Yvonne Hinson</dc:creator>
  <cp:lastModifiedBy>Shauna Blackburn</cp:lastModifiedBy>
  <cp:revision>18</cp:revision>
  <dcterms:created xsi:type="dcterms:W3CDTF">2022-10-24T17:29:47Z</dcterms:created>
  <dcterms:modified xsi:type="dcterms:W3CDTF">2023-05-04T20:32:14Z</dcterms:modified>
</cp:coreProperties>
</file>