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sldIdLst>
    <p:sldId id="256" r:id="rId3"/>
    <p:sldId id="259" r:id="rId4"/>
    <p:sldId id="5877" r:id="rId5"/>
    <p:sldId id="270" r:id="rId6"/>
    <p:sldId id="5870" r:id="rId7"/>
    <p:sldId id="261" r:id="rId8"/>
    <p:sldId id="5878" r:id="rId9"/>
    <p:sldId id="5843" r:id="rId10"/>
    <p:sldId id="5872" r:id="rId11"/>
    <p:sldId id="5873" r:id="rId12"/>
    <p:sldId id="5852" r:id="rId13"/>
    <p:sldId id="5874" r:id="rId14"/>
    <p:sldId id="5863" r:id="rId15"/>
    <p:sldId id="5854" r:id="rId16"/>
    <p:sldId id="5875" r:id="rId17"/>
    <p:sldId id="5876" r:id="rId18"/>
    <p:sldId id="5847" r:id="rId19"/>
    <p:sldId id="4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E5B4E-4F4F-463C-BC7E-95F771767C05}" v="4" dt="2023-07-10T20:08:24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F16A-8B63-482A-A7E1-FD17F8BDE92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A820-320B-4795-BCD1-F2993ACC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B552-FED4-7FA4-97F8-9D28E6D61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A96C5-8CCF-ACA1-8984-748BC0B9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F5E9-218B-45DA-3D09-CC518E15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A63B-AD7B-6574-DC80-F955FC1D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E4A3-12EB-E2D7-B21E-4415F06A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70B6-F23E-6A58-CDE9-AFA43369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A2ECE-4D39-7B3E-1FFF-FC380A91D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893066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DA82-7FB3-2466-B11F-88826663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D121-4FA1-A03B-CB41-48EC4BF8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DB5F-7A49-F0FB-C807-8C4709A1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245FA-3514-FDCC-4D9F-DE1D28B5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40444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EBE28-8A08-5C78-B451-EAEB52220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8D67-3EEA-3911-DC42-8BA4CEE6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446A5-6461-403F-F99F-38226FA2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D55A-7D1D-C4F9-960F-E5CE4E14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—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65" y="1147719"/>
            <a:ext cx="7809303" cy="8038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>
            <a:normAutofit/>
          </a:bodyPr>
          <a:lstStyle>
            <a:lvl1pPr algn="l">
              <a:defRPr sz="4000" u="none" baseline="0">
                <a:solidFill>
                  <a:schemeClr val="tx1"/>
                </a:solidFill>
                <a:latin typeface="Gotham Black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665" y="415458"/>
            <a:ext cx="7809303" cy="5589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Gotham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Meeting/event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7665" y="2124833"/>
            <a:ext cx="7809303" cy="59044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latin typeface="Gotham Black"/>
                <a:cs typeface="Gotham Black"/>
              </a:defRPr>
            </a:lvl1pPr>
          </a:lstStyle>
          <a:p>
            <a:pPr lvl="0"/>
            <a:r>
              <a:rPr lang="en-CA" dirty="0"/>
              <a:t>Date </a:t>
            </a:r>
            <a:endParaRPr lang="en-US" dirty="0"/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A3DBFB11-8B80-964B-8744-4D6435418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0233" y="5792169"/>
            <a:ext cx="1420009" cy="109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3A02B-D7D3-0043-8C3E-3F03E2A0C604}"/>
              </a:ext>
            </a:extLst>
          </p:cNvPr>
          <p:cNvSpPr txBox="1"/>
          <p:nvPr userDrawn="1"/>
        </p:nvSpPr>
        <p:spPr>
          <a:xfrm>
            <a:off x="4165600" y="6489090"/>
            <a:ext cx="38608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aseline="0" dirty="0">
                <a:solidFill>
                  <a:schemeClr val="bg1"/>
                </a:solidFill>
                <a:latin typeface="Gotham Book"/>
              </a:rPr>
              <a:t>2020</a:t>
            </a:r>
            <a:endParaRPr lang="en-US" sz="1000" dirty="0">
              <a:solidFill>
                <a:schemeClr val="bg1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61812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 —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276" y="-77304"/>
            <a:ext cx="12344091" cy="701260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79519" y="276087"/>
            <a:ext cx="8407772" cy="630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9275" y="288705"/>
            <a:ext cx="8218016" cy="490172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u="none" baseline="0">
                <a:solidFill>
                  <a:schemeClr val="tx1"/>
                </a:solidFill>
                <a:latin typeface="Gotham Black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2" y="5477563"/>
            <a:ext cx="3554871" cy="9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B552-FED4-7FA4-97F8-9D28E6D61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A96C5-8CCF-ACA1-8984-748BC0B9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F5E9-218B-45DA-3D09-CC518E15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A63B-AD7B-6574-DC80-F955FC1D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E4A3-12EB-E2D7-B21E-4415F06A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3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852E-1E42-533D-CBC6-9B12FB0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410" y="365125"/>
            <a:ext cx="93833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D13F-6E41-9DDA-72A4-2D333B75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B773-9AF1-C62D-D471-4B1D0A97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DFBC-0096-CD62-B6C6-424C1B26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7D80-CCF4-90C3-0085-05B2AF1D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2F79-FADA-E7B1-DC3B-50EFA710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8FBC-ADB1-4EAE-9841-D3DAFF1F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26A-3F96-2929-511D-2309195C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25BA-E9D5-7A0E-5017-E0B2B273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5C26-9BF9-F613-5452-AA707F8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3A1-FE8C-2476-602D-31D20069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91D5-C230-6949-2B27-865C98A8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66802-C6AA-E298-D332-17FC96A7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8537-9523-1BF1-4A0A-769B8B3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725C3-CC91-7A15-01ED-EC081BA0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CD81-2D26-DF22-6EA8-864A9173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8C8F-ACF4-76E3-BB20-8346FDB7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C32DD-6484-2A8C-07CB-D019F102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35AE4-0E92-9689-2126-D144AFF3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045D1-06D3-FBB9-116C-B3DCBFF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511D8-F7EC-9AA4-C93E-2C9D1FD6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721EA-1D3F-72BC-4AA5-F9CDEE2E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055F8-08D5-26FA-CEA5-87A18B7E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1850C-FE82-D6B4-B248-94470621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4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C823-9C22-C3CB-69F9-D3494AC1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4ADE-A7D1-5B20-F12E-C9CE1411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12A6-6153-9D4B-2BFD-ADD2BCB2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C135-F3BB-E669-6760-A929F700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852E-1E42-533D-CBC6-9B12FB06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8764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D13F-6E41-9DDA-72A4-2D333B75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3"/>
            <a:ext cx="10515600" cy="4508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B773-9AF1-C62D-D471-4B1D0A97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0DFBC-0096-CD62-B6C6-424C1B26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7D80-CCF4-90C3-0085-05B2AF1D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69EAD-CBE7-038D-1DEB-B1E565D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FBEFA-F300-52BC-AE7F-641845E3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7146-F2EC-58E4-740E-40B2992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27EC-476C-1BBD-3C47-1FF33FC8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4CF-0FEC-2AAC-BDE7-1E0A9311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BFF2E-026A-32F2-B9B7-C83231AF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EF18D-E33C-8E6F-7178-DFDBAF6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ABE1-2F74-DAA2-5FB2-355515C9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DF7BA-8C04-A709-DC28-463CF9CB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9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1B1-2ACE-2C3E-D721-72D354D7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90090-92CD-1D7D-8B57-E0E01C64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8BEE-2EE6-DD75-B095-CCA21906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DDB2C-EAC3-6598-B404-9A380F23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03BFA-9BDA-6189-FAF0-7C57FE3E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6B9E-3B45-4BCF-712E-C838D0D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70B6-F23E-6A58-CDE9-AFA43369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A2ECE-4D39-7B3E-1FFF-FC380A91D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DA82-7FB3-2466-B11F-88826663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D121-4FA1-A03B-CB41-48EC4BF8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DB5F-7A49-F0FB-C807-8C4709A1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2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245FA-3514-FDCC-4D9F-DE1D28B5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EBE28-8A08-5C78-B451-EAEB52220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8D67-3EEA-3911-DC42-8BA4CEE6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446A5-6461-403F-F99F-38226FA2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D55A-7D1D-C4F9-960F-E5CE4E14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2F79-FADA-E7B1-DC3B-50EFA710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8FBC-ADB1-4EAE-9841-D3DAFF1F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26A-3F96-2929-511D-2309195C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25BA-E9D5-7A0E-5017-E0B2B273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5C26-9BF9-F613-5452-AA707F8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3A1-FE8C-2476-602D-31D20069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2307" cy="880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91D5-C230-6949-2B27-865C98A8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8245"/>
            <a:ext cx="5181600" cy="44655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66802-C6AA-E298-D332-17FC96A7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8245"/>
            <a:ext cx="5181600" cy="4465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8537-9523-1BF1-4A0A-769B8B3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725C3-CC91-7A15-01ED-EC081BA0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CD81-2D26-DF22-6EA8-864A9173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8C8F-ACF4-76E3-BB20-8346FDB7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148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C32DD-6484-2A8C-07CB-D019F102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490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35AE4-0E92-9689-2126-D144AFF3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2134"/>
            <a:ext cx="5157787" cy="41475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045D1-06D3-FBB9-116C-B3DCBFF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90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511D8-F7EC-9AA4-C93E-2C9D1FD6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42134"/>
            <a:ext cx="5183188" cy="414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721EA-1D3F-72BC-4AA5-F9CDEE2E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055F8-08D5-26FA-CEA5-87A18B7E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1850C-FE82-D6B4-B248-94470621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C823-9C22-C3CB-69F9-D3494AC1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4ADE-A7D1-5B20-F12E-C9CE1411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12A6-6153-9D4B-2BFD-ADD2BCB2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C135-F3BB-E669-6760-A929F700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69EAD-CBE7-038D-1DEB-B1E565D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FBEFA-F300-52BC-AE7F-641845E3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7146-F2EC-58E4-740E-40B2992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27EC-476C-1BBD-3C47-1FF33FC8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4CF-0FEC-2AAC-BDE7-1E0A9311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BFF2E-026A-32F2-B9B7-C83231AF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EF18D-E33C-8E6F-7178-DFDBAF6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ABE1-2F74-DAA2-5FB2-355515C9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DF7BA-8C04-A709-DC28-463CF9CB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1B1-2ACE-2C3E-D721-72D354D7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90090-92CD-1D7D-8B57-E0E01C64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8BEE-2EE6-DD75-B095-CCA21906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DDB2C-EAC3-6598-B404-9A380F23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03BFA-9BDA-6189-FAF0-7C57FE3E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6B9E-3B45-4BCF-712E-C838D0D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AC055-6D65-648F-7E30-D65AB234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230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30589-EFC9-1B65-C2C0-991255CC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2A2D4-5E2E-D1B5-9913-B3AAE923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167E-4CAD-00BC-7504-FBE6C29C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FD704-AF8D-D964-A636-D0E18B33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AC055-6D65-648F-7E30-D65AB234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59" y="365125"/>
            <a:ext cx="763344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30589-EFC9-1B65-C2C0-991255CC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2A2D4-5E2E-D1B5-9913-B3AAE923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992F-B023-4D61-8D57-E0BE6808DAA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167E-4CAD-00BC-7504-FBE6C29C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FD704-AF8D-D964-A636-D0E18B33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3C7-8E00-4D8B-B9D1-0F85BDB9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781"/>
            <a:ext cx="91440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Presidents Quarterly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646E-CE8B-4114-8CE6-054553DE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8419"/>
            <a:ext cx="9144000" cy="2079381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227846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CF-4F2F-4FE0-7A99-2FDEB9F2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Fiscal year end audit starts last week of July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Preliminary May 31, 2023 (fiscal year end) financials will be distributed the beginning of August with current treasurer’s guidebook to enable review of the year end statements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guidebook will be issued with the first quarter (2024) financial statements for the publications and meetings taskforce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8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CE87-8171-F4E6-0DA2-014C9A47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Technology/Marketing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FDED-B48C-36EB-5B05-A5E999C3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 System Update</a:t>
            </a:r>
          </a:p>
          <a:p>
            <a:endParaRPr lang="en-US" dirty="0"/>
          </a:p>
          <a:p>
            <a:r>
              <a:rPr lang="en-US" dirty="0"/>
              <a:t>Marketing Update</a:t>
            </a:r>
          </a:p>
          <a:p>
            <a:pPr lvl="1"/>
            <a:r>
              <a:rPr lang="en-US" dirty="0"/>
              <a:t>Marketing Communications Manager</a:t>
            </a:r>
          </a:p>
          <a:p>
            <a:pPr lvl="1"/>
            <a:r>
              <a:rPr lang="en-US" dirty="0"/>
              <a:t>Marketing Firm – Management Team Approved</a:t>
            </a:r>
          </a:p>
          <a:p>
            <a:pPr lvl="1"/>
            <a:endParaRPr lang="en-US" dirty="0"/>
          </a:p>
          <a:p>
            <a:r>
              <a:rPr lang="en-US" dirty="0"/>
              <a:t>LMS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9C92-2270-E085-394E-DCE8B373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2391-98B6-4201-7F5E-75171CA0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Meetings with Sections with Journals based on impact:</a:t>
            </a:r>
          </a:p>
          <a:p>
            <a:pPr lvl="1"/>
            <a:r>
              <a:rPr lang="en-US" dirty="0"/>
              <a:t>Sections with journals with positive or no impact from new model</a:t>
            </a:r>
          </a:p>
          <a:p>
            <a:pPr lvl="1"/>
            <a:r>
              <a:rPr lang="en-US" dirty="0"/>
              <a:t>Sections with multiple journals</a:t>
            </a:r>
          </a:p>
          <a:p>
            <a:pPr lvl="1"/>
            <a:r>
              <a:rPr lang="en-US" dirty="0"/>
              <a:t>Sections with journals negatively impacted from new model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5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F015-F2E4-A1E7-3928-F62BEB40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2" y="416364"/>
            <a:ext cx="10515599" cy="876409"/>
          </a:xfrm>
        </p:spPr>
        <p:txBody>
          <a:bodyPr/>
          <a:lstStyle/>
          <a:p>
            <a:r>
              <a:rPr lang="en-US" dirty="0"/>
              <a:t>The AAA Foundation Update </a:t>
            </a:r>
            <a:r>
              <a:rPr lang="en-US" dirty="0">
                <a:solidFill>
                  <a:srgbClr val="FF0000"/>
                </a:solidFill>
              </a:rPr>
              <a:t>(Confidential)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827C-4348-F3E3-25A3-CE4CDBAC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Update on Activities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AAA Board approved slate of Trustees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George Krull will be the first Chair of the AAA Foundation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Legal Filings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dirty="0"/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AAA Annual Meeting 		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Announcement 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Board Meeting						</a:t>
            </a:r>
          </a:p>
          <a:p>
            <a:pPr lvl="1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800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2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579E-704B-C639-6F59-ADE1490E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AAA Foundation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059C-EEDA-5963-7CDE-27897D58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Grants </a:t>
            </a:r>
          </a:p>
          <a:p>
            <a:pPr marL="0" indent="0">
              <a:buNone/>
            </a:pPr>
            <a:r>
              <a:rPr lang="en-US" dirty="0"/>
              <a:t>Planned Giving</a:t>
            </a:r>
          </a:p>
          <a:p>
            <a:pPr marL="0" indent="0">
              <a:buNone/>
            </a:pPr>
            <a:r>
              <a:rPr lang="en-US" dirty="0"/>
              <a:t>Annual Giving (Giving Tuesday)</a:t>
            </a:r>
          </a:p>
          <a:p>
            <a:pPr marL="0" indent="0">
              <a:buNone/>
            </a:pPr>
            <a:r>
              <a:rPr lang="en-US"/>
              <a:t>Other opportunities?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3ACF7-A378-AD95-2971-C9A6DCD4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97" y="2828715"/>
            <a:ext cx="6123244" cy="30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7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F015-F2E4-A1E7-3928-F62BEB40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2" y="416364"/>
            <a:ext cx="10515599" cy="876409"/>
          </a:xfrm>
        </p:spPr>
        <p:txBody>
          <a:bodyPr/>
          <a:lstStyle/>
          <a:p>
            <a:r>
              <a:rPr lang="en-US" dirty="0"/>
              <a:t>The Inclusive Classroom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827C-4348-F3E3-25A3-CE4CDBAC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Foundational Module</a:t>
            </a:r>
          </a:p>
          <a:p>
            <a:pPr lvl="1"/>
            <a:r>
              <a:rPr lang="en-US" sz="1600" dirty="0">
                <a:solidFill>
                  <a:srgbClr val="4A464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Where do I Start? A Pathway for Personal Growth for Faculty Committed to Creating  Inclusive Classrooms. Issues in Accounting Education (Bishop-Monroe, R., &amp; Garcia,             J. L.,</a:t>
            </a:r>
            <a:r>
              <a:rPr lang="en-US" sz="1600" dirty="0">
                <a:solidFill>
                  <a:srgbClr val="4A464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2023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dirty="0"/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Other Modules</a:t>
            </a:r>
          </a:p>
          <a:p>
            <a:pPr lvl="1"/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Look Back and a Look Forward - Discussing the Historical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erspective of the         Accounting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rofession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Inclusive Syllabi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LGBTQ+ Aspects of Classroom Inclusivity, Including Pronoun Usage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Leveraging Technology to Create an Equitable and Inclusive Learning Environment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Addressing Subtle Bias in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Classroom Dynamics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800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4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579E-704B-C639-6F59-ADE1490E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Webinar Series on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059C-EEDA-5963-7CDE-27897D58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Results of New </a:t>
            </a: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CAQ Research on </a:t>
            </a:r>
            <a:r>
              <a:rPr lang="en-US" sz="2400" dirty="0">
                <a:latin typeface="Trebuchet MS" panose="020B0603020202020204" pitchFamily="34" charset="0"/>
                <a:ea typeface="Calibri" panose="020F0502020204030204" pitchFamily="34" charset="0"/>
              </a:rPr>
              <a:t>S</a:t>
            </a: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tudents’ Perceptions about the Accountancy </a:t>
            </a:r>
            <a:r>
              <a:rPr lang="en-US" sz="2400" dirty="0">
                <a:latin typeface="Trebuchet MS" panose="020B0603020202020204" pitchFamily="34" charset="0"/>
                <a:ea typeface="Calibri" panose="020F0502020204030204" pitchFamily="34" charset="0"/>
              </a:rPr>
              <a:t>M</a:t>
            </a: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ajor and Motivations in Selecting a Career </a:t>
            </a:r>
            <a:r>
              <a:rPr lang="en-US" sz="2400" dirty="0">
                <a:latin typeface="Trebuchet MS" panose="020B0603020202020204" pitchFamily="34" charset="0"/>
                <a:ea typeface="Calibri" panose="020F0502020204030204" pitchFamily="34" charset="0"/>
              </a:rPr>
              <a:t>P</a:t>
            </a:r>
            <a:r>
              <a:rPr lang="en-US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ath </a:t>
            </a:r>
            <a:r>
              <a:rPr lang="en-US" sz="2400" dirty="0">
                <a:latin typeface="Trebuchet MS" panose="020B0603020202020204" pitchFamily="34" charset="0"/>
              </a:rPr>
              <a:t>- </a:t>
            </a:r>
            <a:r>
              <a:rPr lang="en-US" dirty="0"/>
              <a:t>9/12/23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Recruiting Students from Under-Represented Populations          to the Accountancy Major – Held on 5/31/23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Best Practices for the Introductory Accountin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 Course  Sequence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Held on 4/4/23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Strategies for Increasing the Pipeline of Accounting Students – Held on 1/4/23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1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781"/>
            <a:ext cx="9144000" cy="14859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646E-CE8B-4114-8CE6-054553DE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8419"/>
            <a:ext cx="9144000" cy="20793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0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DB71-8CAF-49C8-9A7B-9BA3BC5E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8749"/>
            <a:ext cx="10515600" cy="3064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Yvonne.Hinson@AAAHQ.ORG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B0F4D-2B01-4CA0-9737-6A5163C3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84363"/>
            <a:ext cx="10515600" cy="40528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2ABFD6-2554-4039-A658-9FC175B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37AF-1E1B-4ACB-A477-5D2E7787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935"/>
            <a:ext cx="10515600" cy="4917744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Incoming/Outgoing Leaders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Upcoming Section Leader Action Items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Board Nominations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Membership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Meetings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Board Strategy Retreat Update from June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New Committees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Finance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IT/Marketing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Publications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Foundation Updates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Center for Advancing Accounting Education Updates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Conversation/Questions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BFA85366-5DA2-A899-4C44-DFCC77773B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0392117"/>
                  </p:ext>
                </p:extLst>
              </p:nvPr>
            </p:nvGraphicFramePr>
            <p:xfrm>
              <a:off x="-2438400" y="4746069"/>
              <a:ext cx="3048000" cy="1714500"/>
            </p:xfrm>
            <a:graphic>
              <a:graphicData uri="http://schemas.microsoft.com/office/powerpoint/2016/slidezoom">
                <pslz:sldZm>
                  <pslz:sldZmObj sldId="259" cId="869262058">
                    <pslz:zmPr id="{2CF44DBA-67ED-4A9F-BA8A-9890A3CB119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BFA85366-5DA2-A899-4C44-DFCC77773B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38400" y="4746069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2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F015-F2E4-A1E7-3928-F62BEB40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62" y="235211"/>
            <a:ext cx="10515599" cy="55842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 Action Items: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827C-4348-F3E3-25A3-CE4CDBAC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21" y="793632"/>
            <a:ext cx="9573883" cy="2863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July:</a:t>
            </a:r>
          </a:p>
          <a:p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President-Elect, Chair-Elect and Vice President-Academic – continue populating your </a:t>
            </a: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Section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 volunteer directory for 2023-2024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Information due no later than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Thursday, August 10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August:</a:t>
            </a:r>
          </a:p>
          <a:p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Presidents/Chairs letters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due to post on Section websites and send out in emails to your members in September. 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6303B-F6CE-8383-3E19-ABE55EF6026B}"/>
              </a:ext>
            </a:extLst>
          </p:cNvPr>
          <p:cNvSpPr txBox="1"/>
          <p:nvPr/>
        </p:nvSpPr>
        <p:spPr>
          <a:xfrm>
            <a:off x="341462" y="3743864"/>
            <a:ext cx="960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Incoming Segment Leaders: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https://aaahq.org/SegmentLeaders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2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C7B3-E87C-2A75-9000-59757882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153" y="409668"/>
            <a:ext cx="10007370" cy="566278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Three Open Board Positions for 2024-2025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C4EBE-E7C5-31A1-1CAB-47DCEB2F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282" y="1337069"/>
            <a:ext cx="9116933" cy="418117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President-Elect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President-Research &amp; Publications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Director-Focusing on Segments*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This Director position will be chosen for the Slate by the Council Ballot Committee (CBC), comprised of all Council except for the Board of Directors, in November; however, the AAA Nominations Committee is responsible for nominating candidates for this position.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5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78792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6601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6217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7154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7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78792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5/3/2022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8643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8255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2019/20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9157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F55D-2696-0BDE-0119-70D4C228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7D22-21DB-DD26-B37F-F6A57709F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Meeting &amp; CTLA</a:t>
            </a:r>
          </a:p>
          <a:p>
            <a:endParaRPr lang="en-US" dirty="0"/>
          </a:p>
          <a:p>
            <a:r>
              <a:rPr lang="en-US" dirty="0"/>
              <a:t>Section marketing for mid-year meetings</a:t>
            </a:r>
          </a:p>
          <a:p>
            <a:endParaRPr lang="en-US" dirty="0"/>
          </a:p>
          <a:p>
            <a:r>
              <a:rPr lang="en-US" dirty="0"/>
              <a:t>Submission System costs</a:t>
            </a:r>
          </a:p>
          <a:p>
            <a:endParaRPr lang="en-US" dirty="0"/>
          </a:p>
          <a:p>
            <a:r>
              <a:rPr lang="en-US" dirty="0"/>
              <a:t>APP costs</a:t>
            </a:r>
          </a:p>
        </p:txBody>
      </p:sp>
    </p:spTree>
    <p:extLst>
      <p:ext uri="{BB962C8B-B14F-4D97-AF65-F5344CB8AC3E}">
        <p14:creationId xmlns:p14="http://schemas.microsoft.com/office/powerpoint/2010/main" val="94392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21F1-631D-F4E0-7B75-B47820F7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Strategy Retreat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2EC1-55AA-EFB0-BE09-79530B95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4899803"/>
          </a:xfrm>
        </p:spPr>
        <p:txBody>
          <a:bodyPr>
            <a:normAutofit/>
          </a:bodyPr>
          <a:lstStyle/>
          <a:p>
            <a:r>
              <a:rPr lang="en-US" dirty="0"/>
              <a:t>DEIB Training</a:t>
            </a:r>
          </a:p>
          <a:p>
            <a:r>
              <a:rPr lang="en-US" dirty="0"/>
              <a:t>Planning for Accounting Pipeline Stakeholder Symposium  - Washington, DC  - September 28-29, 2023; co-hosted with NABA</a:t>
            </a:r>
          </a:p>
          <a:p>
            <a:r>
              <a:rPr lang="en-US" dirty="0"/>
              <a:t>Voice of the AAA</a:t>
            </a:r>
          </a:p>
          <a:p>
            <a:r>
              <a:rPr lang="en-US" dirty="0"/>
              <a:t>Vision 2030 Strategy Update from May 2022</a:t>
            </a:r>
          </a:p>
          <a:p>
            <a:r>
              <a:rPr lang="en-US" dirty="0"/>
              <a:t>DEIB and how federal/state decisions may impact the AAA efforts</a:t>
            </a:r>
          </a:p>
          <a:p>
            <a:r>
              <a:rPr lang="en-US" dirty="0"/>
              <a:t>Membership Discussion</a:t>
            </a:r>
          </a:p>
          <a:p>
            <a:r>
              <a:rPr lang="en-US" dirty="0"/>
              <a:t>Decisions for Board over next year (Building, # Segments, Meetings)</a:t>
            </a:r>
          </a:p>
          <a:p>
            <a:r>
              <a:rPr lang="en-US" dirty="0"/>
              <a:t>Board approved a New Section Policy that engages Council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8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8B5E-0C27-CAC0-B266-2465A308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1AA3-F6FB-CCEC-8B3B-4AAFEE578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Advisory Committee – developed out of Publications Processes Task Force</a:t>
            </a:r>
          </a:p>
          <a:p>
            <a:endParaRPr lang="en-US" dirty="0"/>
          </a:p>
          <a:p>
            <a:r>
              <a:rPr lang="en-US" dirty="0"/>
              <a:t>Thought Leaders Editorial Advisory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300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lac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lac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62476</TotalTime>
  <Words>693</Words>
  <Application>Microsoft Office PowerPoint</Application>
  <PresentationFormat>Widescreen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Gotham Black</vt:lpstr>
      <vt:lpstr>Gotham Book</vt:lpstr>
      <vt:lpstr>Symbol</vt:lpstr>
      <vt:lpstr>Trebuchet MS</vt:lpstr>
      <vt:lpstr>Verdana</vt:lpstr>
      <vt:lpstr>Wingdings</vt:lpstr>
      <vt:lpstr>1_Office Theme</vt:lpstr>
      <vt:lpstr>Office Theme</vt:lpstr>
      <vt:lpstr>Presidents Quarterly Roundtable</vt:lpstr>
      <vt:lpstr>Agenda</vt:lpstr>
      <vt:lpstr>Upcoming Action Items:</vt:lpstr>
      <vt:lpstr>Three Open Board Positions for 2024-2025</vt:lpstr>
      <vt:lpstr>Membership</vt:lpstr>
      <vt:lpstr>Section Membership</vt:lpstr>
      <vt:lpstr>Meetings Updates</vt:lpstr>
      <vt:lpstr>Board Strategy Retreat</vt:lpstr>
      <vt:lpstr>New Committees</vt:lpstr>
      <vt:lpstr>Finance Update</vt:lpstr>
      <vt:lpstr>Information Technology/Marketing Update</vt:lpstr>
      <vt:lpstr>Publications Update</vt:lpstr>
      <vt:lpstr>The AAA Foundation Update (Confidential)</vt:lpstr>
      <vt:lpstr>AAA Foundation Funding </vt:lpstr>
      <vt:lpstr>The Inclusive Classroom Certificate</vt:lpstr>
      <vt:lpstr>Webinar Series on the Pipeline</vt:lpstr>
      <vt:lpstr>Questions?</vt:lpstr>
      <vt:lpstr>Thank you!   Yvonne.Hinson@AAAHQ.ORG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Quarterly Roundtable</dc:title>
  <dc:creator>Yvonne Hinson</dc:creator>
  <cp:lastModifiedBy>Shauna Blackburn</cp:lastModifiedBy>
  <cp:revision>19</cp:revision>
  <dcterms:created xsi:type="dcterms:W3CDTF">2022-10-24T17:29:47Z</dcterms:created>
  <dcterms:modified xsi:type="dcterms:W3CDTF">2023-10-22T01:32:06Z</dcterms:modified>
</cp:coreProperties>
</file>